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9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4"/>
  </p:sldMasterIdLst>
  <p:notesMasterIdLst>
    <p:notesMasterId r:id="rId18"/>
  </p:notesMasterIdLst>
  <p:handoutMasterIdLst>
    <p:handoutMasterId r:id="rId19"/>
  </p:handoutMasterIdLst>
  <p:sldIdLst>
    <p:sldId id="467" r:id="rId5"/>
    <p:sldId id="494" r:id="rId6"/>
    <p:sldId id="520" r:id="rId7"/>
    <p:sldId id="537" r:id="rId8"/>
    <p:sldId id="546" r:id="rId9"/>
    <p:sldId id="556" r:id="rId10"/>
    <p:sldId id="557" r:id="rId11"/>
    <p:sldId id="538" r:id="rId12"/>
    <p:sldId id="534" r:id="rId13"/>
    <p:sldId id="554" r:id="rId14"/>
    <p:sldId id="542" r:id="rId15"/>
    <p:sldId id="544" r:id="rId16"/>
    <p:sldId id="514" r:id="rId17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7582" userDrawn="1">
          <p15:clr>
            <a:srgbClr val="A4A3A4"/>
          </p15:clr>
        </p15:guide>
        <p15:guide id="3" orient="horz" pos="40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B9DE42"/>
    <a:srgbClr val="CC00FF"/>
    <a:srgbClr val="000000"/>
    <a:srgbClr val="3399FF"/>
    <a:srgbClr val="FFFFFF"/>
    <a:srgbClr val="E7F6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79651" autoAdjust="0"/>
  </p:normalViewPr>
  <p:slideViewPr>
    <p:cSldViewPr snapToGrid="0">
      <p:cViewPr varScale="1">
        <p:scale>
          <a:sx n="94" d="100"/>
          <a:sy n="94" d="100"/>
        </p:scale>
        <p:origin x="1176" y="84"/>
      </p:cViewPr>
      <p:guideLst>
        <p:guide pos="7582"/>
        <p:guide orient="horz" pos="40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7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____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8285002460629921"/>
          <c:y val="6.1652432231026552E-2"/>
          <c:w val="0.81714997539370082"/>
          <c:h val="0.7176617422698239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обращений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</c:strCache>
            </c:strRef>
          </c:cat>
          <c:val>
            <c:numRef>
              <c:f>Лист1!$B$2:$B$12</c:f>
              <c:numCache>
                <c:formatCode>General</c:formatCode>
                <c:ptCount val="11"/>
                <c:pt idx="0">
                  <c:v>37</c:v>
                </c:pt>
                <c:pt idx="1">
                  <c:v>34</c:v>
                </c:pt>
                <c:pt idx="2">
                  <c:v>22</c:v>
                </c:pt>
                <c:pt idx="3">
                  <c:v>44</c:v>
                </c:pt>
                <c:pt idx="4">
                  <c:v>43</c:v>
                </c:pt>
                <c:pt idx="5">
                  <c:v>50</c:v>
                </c:pt>
                <c:pt idx="6">
                  <c:v>42</c:v>
                </c:pt>
                <c:pt idx="7">
                  <c:v>46</c:v>
                </c:pt>
                <c:pt idx="8">
                  <c:v>41</c:v>
                </c:pt>
                <c:pt idx="9">
                  <c:v>27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BF-44D2-9E00-F2346C11DD03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ветераны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</c:strCache>
            </c:strRef>
          </c:cat>
          <c:val>
            <c:numRef>
              <c:f>Лист1!$C$2:$C$12</c:f>
              <c:numCache>
                <c:formatCode>General</c:formatCode>
                <c:ptCount val="11"/>
                <c:pt idx="0">
                  <c:v>35</c:v>
                </c:pt>
                <c:pt idx="1">
                  <c:v>34</c:v>
                </c:pt>
                <c:pt idx="2">
                  <c:v>22</c:v>
                </c:pt>
                <c:pt idx="3">
                  <c:v>44</c:v>
                </c:pt>
                <c:pt idx="4">
                  <c:v>43</c:v>
                </c:pt>
                <c:pt idx="5">
                  <c:v>50</c:v>
                </c:pt>
                <c:pt idx="6">
                  <c:v>42</c:v>
                </c:pt>
                <c:pt idx="7">
                  <c:v>43</c:v>
                </c:pt>
                <c:pt idx="8">
                  <c:v>38</c:v>
                </c:pt>
                <c:pt idx="9">
                  <c:v>26</c:v>
                </c:pt>
                <c:pt idx="1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BF-44D2-9E00-F2346C11DD03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работники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Лист1!$A$2:$A$12</c:f>
              <c:strCache>
                <c:ptCount val="11"/>
                <c:pt idx="0">
                  <c:v>Управление</c:v>
                </c:pt>
                <c:pt idx="1">
                  <c:v>АЭС</c:v>
                </c:pt>
                <c:pt idx="2">
                  <c:v>БуЭС</c:v>
                </c:pt>
                <c:pt idx="3">
                  <c:v>БЭС</c:v>
                </c:pt>
                <c:pt idx="4">
                  <c:v>ЕЭС</c:v>
                </c:pt>
                <c:pt idx="5">
                  <c:v>КЭС</c:v>
                </c:pt>
                <c:pt idx="6">
                  <c:v>НкЭС</c:v>
                </c:pt>
                <c:pt idx="7">
                  <c:v>НчЭС</c:v>
                </c:pt>
                <c:pt idx="8">
                  <c:v>ПЭС</c:v>
                </c:pt>
                <c:pt idx="9">
                  <c:v>ЧЭС</c:v>
                </c:pt>
                <c:pt idx="10">
                  <c:v>ДОП</c:v>
                </c:pt>
              </c:strCache>
            </c:strRef>
          </c:cat>
          <c:val>
            <c:numRef>
              <c:f>Лист1!$D$2:$D$12</c:f>
              <c:numCache>
                <c:formatCode>General</c:formatCode>
                <c:ptCount val="11"/>
                <c:pt idx="0">
                  <c:v>2</c:v>
                </c:pt>
                <c:pt idx="7">
                  <c:v>3</c:v>
                </c:pt>
                <c:pt idx="8">
                  <c:v>3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BF-44D2-9E00-F2346C11DD0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axId val="279395872"/>
        <c:axId val="279376320"/>
      </c:barChart>
      <c:catAx>
        <c:axId val="279395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76320"/>
        <c:crosses val="autoZero"/>
        <c:auto val="1"/>
        <c:lblAlgn val="ctr"/>
        <c:lblOffset val="100"/>
        <c:noMultiLvlLbl val="0"/>
      </c:catAx>
      <c:valAx>
        <c:axId val="2793763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79395872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40"/>
      <c:rotY val="1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1.5536502223339119E-3"/>
          <c:y val="0.15957669307906336"/>
          <c:w val="0.99843749999999998"/>
          <c:h val="0.74307389621838715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explosion val="5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4-453A-4225-B4A0-A297E70B59E5}"/>
              </c:ext>
            </c:extLst>
          </c:dPt>
          <c:dPt>
            <c:idx val="1"/>
            <c:bubble3D val="0"/>
            <c:explosion val="4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53A-4225-B4A0-A297E70B59E5}"/>
              </c:ext>
            </c:extLst>
          </c:dPt>
          <c:dPt>
            <c:idx val="2"/>
            <c:bubble3D val="0"/>
            <c:explosion val="3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6-453A-4225-B4A0-A297E70B59E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53A-4225-B4A0-A297E70B59E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53A-4225-B4A0-A297E70B59E5}"/>
              </c:ext>
            </c:extLst>
          </c:dPt>
          <c:dLbls>
            <c:dLbl>
              <c:idx val="0"/>
              <c:layout>
                <c:manualLayout>
                  <c:x val="-6.3850880803784666E-3"/>
                  <c:y val="-8.7613255498279183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7339212864592135"/>
                      <c:h val="0.1127621686328094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453A-4225-B4A0-A297E70B59E5}"/>
                </c:ext>
              </c:extLst>
            </c:dLbl>
            <c:dLbl>
              <c:idx val="1"/>
              <c:layout>
                <c:manualLayout>
                  <c:x val="-0.16243211774076299"/>
                  <c:y val="-0.16194642279710794"/>
                </c:manualLayout>
              </c:layout>
              <c:spPr>
                <a:xfrm>
                  <a:off x="94466" y="3801497"/>
                  <a:ext cx="2064691" cy="962754"/>
                </a:xfrm>
                <a:solidFill>
                  <a:prstClr val="white"/>
                </a:solidFill>
                <a:ln w="9525" cap="flat" cmpd="sng" algn="ctr">
                  <a:solidFill>
                    <a:prstClr val="black">
                      <a:lumMod val="25000"/>
                      <a:lumOff val="75000"/>
                    </a:prst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>
                        <a:gd name="adj1" fmla="val 67921"/>
                        <a:gd name="adj2" fmla="val -39298"/>
                      </a:avLst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20891531415329914"/>
                      <c:h val="0.1459821601479358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5-453A-4225-B4A0-A297E70B59E5}"/>
                </c:ext>
              </c:extLst>
            </c:dLbl>
            <c:dLbl>
              <c:idx val="2"/>
              <c:layout>
                <c:manualLayout>
                  <c:x val="-2.5420455840815103E-2"/>
                  <c:y val="-6.8635601700938352E-3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4528130786844173"/>
                      <c:h val="0.10595193165983763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6-453A-4225-B4A0-A297E70B59E5}"/>
                </c:ext>
              </c:extLst>
            </c:dLbl>
            <c:dLbl>
              <c:idx val="3"/>
              <c:layout>
                <c:manualLayout>
                  <c:x val="-0.10476192440231055"/>
                  <c:y val="5.2223454704891231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53A-4225-B4A0-A297E70B59E5}"/>
                </c:ext>
              </c:extLst>
            </c:dLbl>
            <c:dLbl>
              <c:idx val="4"/>
              <c:layout>
                <c:manualLayout>
                  <c:x val="-0.12932740555956035"/>
                  <c:y val="-2.456957662457751E-2"/>
                </c:manualLayout>
              </c:layout>
              <c:spPr>
                <a:solidFill>
                  <a:prstClr val="white"/>
                </a:solidFill>
                <a:ln>
                  <a:solidFill>
                    <a:prstClr val="black">
                      <a:lumMod val="25000"/>
                      <a:lumOff val="75000"/>
                    </a:prstClr>
                  </a:solidFill>
                </a:ln>
                <a:effectLst/>
              </c:spPr>
              <c:txPr>
                <a:bodyPr rot="0" spcFirstLastPara="1" vertOverflow="clip" horzOverflow="clip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dk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wedgeRectCallout">
                      <a:avLst/>
                    </a:prstGeom>
                    <a:noFill/>
                    <a:ln>
                      <a:noFill/>
                    </a:ln>
                  </c15:spPr>
                  <c15:layout>
                    <c:manualLayout>
                      <c:w val="0.18412799147781198"/>
                      <c:h val="9.745805076692626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3-453A-4225-B4A0-A297E70B59E5}"/>
                </c:ext>
              </c:extLst>
            </c:dLbl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Лист1!$A$2:$A$7</c:f>
              <c:strCache>
                <c:ptCount val="5"/>
                <c:pt idx="0">
                  <c:v>Помощь ветеранам и работникам СК по обращениям</c:v>
                </c:pt>
                <c:pt idx="1">
                  <c:v>Санатории "Балкыш", КЦСОН (РЦ)</c:v>
                </c:pt>
                <c:pt idx="2">
                  <c:v>Выплаты на ДПЛ</c:v>
                </c:pt>
                <c:pt idx="3">
                  <c:v>Мероприятия на День энергетика </c:v>
                </c:pt>
                <c:pt idx="4">
                  <c:v>Проднаборы на День Победы, прочие</c:v>
                </c:pt>
              </c:strCache>
            </c:strRef>
          </c:cat>
          <c:val>
            <c:numRef>
              <c:f>Лист1!$B$2:$B$7</c:f>
              <c:numCache>
                <c:formatCode>General</c:formatCode>
                <c:ptCount val="5"/>
                <c:pt idx="0">
                  <c:v>10314</c:v>
                </c:pt>
                <c:pt idx="1">
                  <c:v>8741.2000000000007</c:v>
                </c:pt>
                <c:pt idx="2">
                  <c:v>2929</c:v>
                </c:pt>
                <c:pt idx="3">
                  <c:v>5893.4</c:v>
                </c:pt>
                <c:pt idx="4">
                  <c:v>133.4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3A-4225-B4A0-A297E70B59E5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1"/>
          <c:showBubbleSize val="0"/>
          <c:showLeaderLines val="0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6.3713355830391408E-2"/>
          <c:y val="0.20184272083730187"/>
          <c:w val="0.88633397137711867"/>
          <c:h val="0.34526909252269"/>
        </c:manualLayout>
      </c:layout>
      <c:pie3D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Сумма</c:v>
                </c:pt>
              </c:strCache>
            </c:strRef>
          </c:tx>
          <c:explosion val="7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2-EBDD-41E2-A62F-740BC8A85B5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EBDD-41E2-A62F-740BC8A85B5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89E6-48A3-A996-176EB4F5C229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6-EBDD-41E2-A62F-740BC8A85B57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8-EBDD-41E2-A62F-740BC8A85B57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7-EBDD-41E2-A62F-740BC8A85B57}"/>
              </c:ext>
            </c:extLst>
          </c:dPt>
          <c:dPt>
            <c:idx val="6"/>
            <c:bubble3D val="0"/>
            <c:spPr>
              <a:gradFill rotWithShape="1">
                <a:gsLst>
                  <a:gs pos="0">
                    <a:schemeClr val="accent1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9-EBDD-41E2-A62F-740BC8A85B57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EBDD-41E2-A62F-740BC8A85B57}"/>
              </c:ext>
            </c:extLst>
          </c:dPt>
          <c:dPt>
            <c:idx val="8"/>
            <c:bubble3D val="0"/>
            <c:spPr>
              <a:gradFill rotWithShape="1">
                <a:gsLst>
                  <a:gs pos="0">
                    <a:schemeClr val="accent3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EBDD-41E2-A62F-740BC8A85B57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4-EBDD-41E2-A62F-740BC8A85B57}"/>
              </c:ext>
            </c:extLst>
          </c:dPt>
          <c:dLbls>
            <c:dLbl>
              <c:idx val="0"/>
              <c:layout>
                <c:manualLayout>
                  <c:x val="9.6158895125543362E-2"/>
                  <c:y val="2.500219507460683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BDD-41E2-A62F-740BC8A85B57}"/>
                </c:ext>
              </c:extLst>
            </c:dLbl>
            <c:dLbl>
              <c:idx val="1"/>
              <c:layout>
                <c:manualLayout>
                  <c:x val="5.245030643211461E-2"/>
                  <c:y val="5.2504609656674535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BDD-41E2-A62F-740BC8A85B57}"/>
                </c:ext>
              </c:extLst>
            </c:dLbl>
            <c:dLbl>
              <c:idx val="2"/>
              <c:layout>
                <c:manualLayout>
                  <c:x val="3.202535076332802E-2"/>
                  <c:y val="0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89E6-48A3-A996-176EB4F5C229}"/>
                </c:ext>
              </c:extLst>
            </c:dLbl>
            <c:dLbl>
              <c:idx val="3"/>
              <c:layout>
                <c:manualLayout>
                  <c:x val="0.12591197860081191"/>
                  <c:y val="5.2504609656674583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BDD-41E2-A62F-740BC8A85B57}"/>
                </c:ext>
              </c:extLst>
            </c:dLbl>
            <c:dLbl>
              <c:idx val="4"/>
              <c:layout>
                <c:manualLayout>
                  <c:x val="2.7473968433191741E-2"/>
                  <c:y val="0.11626020709692229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04027538372168"/>
                      <c:h val="0.13806212120197955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8-EBDD-41E2-A62F-740BC8A85B57}"/>
                </c:ext>
              </c:extLst>
            </c:dLbl>
            <c:dLbl>
              <c:idx val="5"/>
              <c:layout>
                <c:manualLayout>
                  <c:x val="-9.2412444666106749E-2"/>
                  <c:y val="7.5006585223820837E-2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BDD-41E2-A62F-740BC8A85B57}"/>
                </c:ext>
              </c:extLst>
            </c:dLbl>
            <c:dLbl>
              <c:idx val="6"/>
              <c:layout>
                <c:manualLayout>
                  <c:x val="-0.17858080523315215"/>
                  <c:y val="-4.250373162683181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7.231898203532755E-2"/>
                      <c:h val="9.5558389575147729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9-EBDD-41E2-A62F-740BC8A85B57}"/>
                </c:ext>
              </c:extLst>
            </c:dLbl>
            <c:dLbl>
              <c:idx val="7"/>
              <c:layout>
                <c:manualLayout>
                  <c:x val="-3.8713321414179831E-2"/>
                  <c:y val="5.000439014921388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BDD-41E2-A62F-740BC8A85B57}"/>
                </c:ext>
              </c:extLst>
            </c:dLbl>
            <c:dLbl>
              <c:idx val="8"/>
              <c:layout>
                <c:manualLayout>
                  <c:x val="-7.1182558729298406E-2"/>
                  <c:y val="5.0004390149213885E-3"/>
                </c:manualLayout>
              </c:layout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BDD-41E2-A62F-740BC8A85B57}"/>
                </c:ext>
              </c:extLst>
            </c:dLbl>
            <c:dLbl>
              <c:idx val="9"/>
              <c:layout>
                <c:manualLayout>
                  <c:x val="5.6907283129620158E-2"/>
                  <c:y val="-5.8755158425326318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ru-RU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12994558501954742"/>
                      <c:h val="0.12806124317213677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4-EBDD-41E2-A62F-740BC8A85B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dLblPos val="outEnd"/>
            <c:showLegendKey val="0"/>
            <c:showVal val="1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Лист1!$A$2:$A$11</c:f>
              <c:strCache>
                <c:ptCount val="10"/>
                <c:pt idx="0">
                  <c:v>Операции, лечение, медикаменты</c:v>
                </c:pt>
                <c:pt idx="1">
                  <c:v>Стоматология</c:v>
                </c:pt>
                <c:pt idx="2">
                  <c:v>Путевки в санатории</c:v>
                </c:pt>
                <c:pt idx="3">
                  <c:v>Выплаты на День пожилых людей</c:v>
                </c:pt>
                <c:pt idx="4">
                  <c:v>Слуховые аппараты</c:v>
                </c:pt>
                <c:pt idx="5">
                  <c:v>Обследование</c:v>
                </c:pt>
                <c:pt idx="6">
                  <c:v>КЦСОН</c:v>
                </c:pt>
                <c:pt idx="7">
                  <c:v>Мероприятия на День энергетика и др. празд. даты</c:v>
                </c:pt>
                <c:pt idx="8">
                  <c:v>Пожар</c:v>
                </c:pt>
                <c:pt idx="9">
                  <c:v>Помощь детям работников</c:v>
                </c:pt>
              </c:strCache>
            </c:strRef>
          </c:cat>
          <c:val>
            <c:numRef>
              <c:f>Лист1!$B$2:$B$11</c:f>
              <c:numCache>
                <c:formatCode>General</c:formatCode>
                <c:ptCount val="10"/>
                <c:pt idx="0">
                  <c:v>14.9</c:v>
                </c:pt>
                <c:pt idx="1">
                  <c:v>15.1</c:v>
                </c:pt>
                <c:pt idx="2">
                  <c:v>30.5</c:v>
                </c:pt>
                <c:pt idx="3">
                  <c:v>9.02</c:v>
                </c:pt>
                <c:pt idx="4">
                  <c:v>0.6</c:v>
                </c:pt>
                <c:pt idx="5">
                  <c:v>3.1</c:v>
                </c:pt>
                <c:pt idx="6">
                  <c:v>3.7</c:v>
                </c:pt>
                <c:pt idx="7">
                  <c:v>41.2</c:v>
                </c:pt>
                <c:pt idx="8">
                  <c:v>1.5</c:v>
                </c:pt>
                <c:pt idx="9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DD-41E2-A62F-740BC8A85B57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2.3088558025634379E-2"/>
          <c:y val="0.79713376410606129"/>
          <c:w val="0.95778074827923854"/>
          <c:h val="0.1803642603267924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image" Target="../media/image3.jpeg"/><Relationship Id="rId6" Type="http://schemas.openxmlformats.org/officeDocument/2006/relationships/image" Target="../media/image8.jpeg"/><Relationship Id="rId5" Type="http://schemas.openxmlformats.org/officeDocument/2006/relationships/image" Target="../media/image7.jp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2B880-834A-47A1-85A0-1D6D27AFC5EE}" type="doc">
      <dgm:prSet loTypeId="urn:microsoft.com/office/officeart/2008/layout/PictureStrips" loCatId="pictur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FBC8FD15-FCF5-4ACB-A081-42EB1C7EFCB4}">
      <dgm:prSet custT="1"/>
      <dgm:spPr/>
      <dgm:t>
        <a:bodyPr/>
        <a:lstStyle/>
        <a:p>
          <a:pPr rtl="0"/>
          <a:r>
            <a:rPr lang="ru-RU" sz="1200" i="1" dirty="0" smtClean="0"/>
            <a:t>-  социальная поддержка и защита сотрудников и бывших сотрудников ОАО «Сетевая компания» (пенсионеров, ветеранов труда);</a:t>
          </a:r>
          <a:endParaRPr lang="ru-RU" sz="1200" dirty="0"/>
        </a:p>
      </dgm:t>
    </dgm:pt>
    <dgm:pt modelId="{5EF5756A-02DA-495E-825E-04D188D70DB3}" type="parTrans" cxnId="{566F8260-A761-45CA-B9D0-124AB30D531B}">
      <dgm:prSet/>
      <dgm:spPr/>
      <dgm:t>
        <a:bodyPr/>
        <a:lstStyle/>
        <a:p>
          <a:endParaRPr lang="ru-RU"/>
        </a:p>
      </dgm:t>
    </dgm:pt>
    <dgm:pt modelId="{59CDFF95-8847-4402-88A5-DF352D6FEBD3}" type="sibTrans" cxnId="{566F8260-A761-45CA-B9D0-124AB30D531B}">
      <dgm:prSet/>
      <dgm:spPr/>
      <dgm:t>
        <a:bodyPr/>
        <a:lstStyle/>
        <a:p>
          <a:endParaRPr lang="ru-RU"/>
        </a:p>
      </dgm:t>
    </dgm:pt>
    <dgm:pt modelId="{24E0F1EA-E4CD-4C20-B5C2-01E4BADA056F}">
      <dgm:prSet custT="1"/>
      <dgm:spPr/>
      <dgm:t>
        <a:bodyPr/>
        <a:lstStyle/>
        <a:p>
          <a:pPr rtl="0"/>
          <a:r>
            <a:rPr lang="ru-RU" sz="1200" i="1" dirty="0" smtClean="0"/>
            <a:t>- содействие укреплению мира, дружбы и согласия между народами, предотвращению социальных, национальных, религиозных конфликтов;</a:t>
          </a:r>
          <a:endParaRPr lang="ru-RU" sz="1200" dirty="0"/>
        </a:p>
      </dgm:t>
    </dgm:pt>
    <dgm:pt modelId="{57CEB64B-3B2B-4AF0-8113-8B165CB5E3B0}" type="parTrans" cxnId="{9F981808-07BD-4E1E-8217-6ACBEBD79A84}">
      <dgm:prSet/>
      <dgm:spPr/>
      <dgm:t>
        <a:bodyPr/>
        <a:lstStyle/>
        <a:p>
          <a:endParaRPr lang="ru-RU"/>
        </a:p>
      </dgm:t>
    </dgm:pt>
    <dgm:pt modelId="{17E182AA-EE5B-4EED-BEC8-8E9AE1EAF683}" type="sibTrans" cxnId="{9F981808-07BD-4E1E-8217-6ACBEBD79A84}">
      <dgm:prSet/>
      <dgm:spPr/>
      <dgm:t>
        <a:bodyPr/>
        <a:lstStyle/>
        <a:p>
          <a:endParaRPr lang="ru-RU"/>
        </a:p>
      </dgm:t>
    </dgm:pt>
    <dgm:pt modelId="{AFDD3BA6-5333-45AD-83EA-F63B3CA9CF90}">
      <dgm:prSet custT="1"/>
      <dgm:spPr/>
      <dgm:t>
        <a:bodyPr/>
        <a:lstStyle/>
        <a:p>
          <a:pPr rtl="0"/>
          <a:r>
            <a:rPr lang="ru-RU" sz="1200" i="1" dirty="0" smtClean="0"/>
            <a:t>- содействие укреплению престижа и роли семьи в обществе;</a:t>
          </a:r>
          <a:endParaRPr lang="ru-RU" sz="1200" dirty="0"/>
        </a:p>
      </dgm:t>
    </dgm:pt>
    <dgm:pt modelId="{8B95A818-F3AE-4055-BA3C-FA0DD34A87F3}" type="parTrans" cxnId="{B6E0AD50-AC39-4C56-B783-8F61678776E6}">
      <dgm:prSet/>
      <dgm:spPr/>
      <dgm:t>
        <a:bodyPr/>
        <a:lstStyle/>
        <a:p>
          <a:endParaRPr lang="ru-RU"/>
        </a:p>
      </dgm:t>
    </dgm:pt>
    <dgm:pt modelId="{B2C973E6-2A42-41FB-BAA6-E60AFF96D541}" type="sibTrans" cxnId="{B6E0AD50-AC39-4C56-B783-8F61678776E6}">
      <dgm:prSet/>
      <dgm:spPr/>
      <dgm:t>
        <a:bodyPr/>
        <a:lstStyle/>
        <a:p>
          <a:endParaRPr lang="ru-RU"/>
        </a:p>
      </dgm:t>
    </dgm:pt>
    <dgm:pt modelId="{42D8E37B-F644-4DE9-832E-18E002219EAF}">
      <dgm:prSet custT="1"/>
      <dgm:spPr/>
      <dgm:t>
        <a:bodyPr/>
        <a:lstStyle/>
        <a:p>
          <a:pPr rtl="0"/>
          <a:r>
            <a:rPr lang="ru-RU" sz="1200" i="1" dirty="0" smtClean="0"/>
            <a:t>- содействие защите материнства, детства и отцовства</a:t>
          </a:r>
          <a:r>
            <a:rPr lang="ru-RU" sz="1000" i="1" dirty="0" smtClean="0"/>
            <a:t>;</a:t>
          </a:r>
          <a:endParaRPr lang="ru-RU" sz="1000" dirty="0"/>
        </a:p>
      </dgm:t>
    </dgm:pt>
    <dgm:pt modelId="{B68885E7-A7C8-4A3C-A6A8-E4F1A3ADA35B}" type="parTrans" cxnId="{8A64C731-6828-4577-B8A1-F7192215E931}">
      <dgm:prSet/>
      <dgm:spPr/>
      <dgm:t>
        <a:bodyPr/>
        <a:lstStyle/>
        <a:p>
          <a:endParaRPr lang="ru-RU"/>
        </a:p>
      </dgm:t>
    </dgm:pt>
    <dgm:pt modelId="{2F036AAD-A1C9-46F6-A100-A4C1372EE7C5}" type="sibTrans" cxnId="{8A64C731-6828-4577-B8A1-F7192215E931}">
      <dgm:prSet/>
      <dgm:spPr/>
      <dgm:t>
        <a:bodyPr/>
        <a:lstStyle/>
        <a:p>
          <a:endParaRPr lang="ru-RU"/>
        </a:p>
      </dgm:t>
    </dgm:pt>
    <dgm:pt modelId="{F92C185C-8AA1-4B6B-AC3C-DD4C4052A9DF}">
      <dgm:prSet custT="1"/>
      <dgm:spPr/>
      <dgm:t>
        <a:bodyPr/>
        <a:lstStyle/>
        <a:p>
          <a:pPr rtl="0"/>
          <a:r>
            <a:rPr lang="ru-RU" sz="1200" i="1" dirty="0" smtClean="0"/>
            <a:t>- содействие деятельности в сфере образования, науки, культуры, искусства, просвещения, духовному развитию личности;</a:t>
          </a:r>
          <a:endParaRPr lang="ru-RU" sz="1200" dirty="0"/>
        </a:p>
      </dgm:t>
    </dgm:pt>
    <dgm:pt modelId="{E81756AC-4A65-4CE4-A862-C699B7535E48}" type="parTrans" cxnId="{B8FB3E51-8516-4A29-8D10-01AC586071F7}">
      <dgm:prSet/>
      <dgm:spPr/>
      <dgm:t>
        <a:bodyPr/>
        <a:lstStyle/>
        <a:p>
          <a:endParaRPr lang="ru-RU"/>
        </a:p>
      </dgm:t>
    </dgm:pt>
    <dgm:pt modelId="{3BA11817-664D-4E03-93C8-0DC8F751E6BF}" type="sibTrans" cxnId="{B8FB3E51-8516-4A29-8D10-01AC586071F7}">
      <dgm:prSet/>
      <dgm:spPr/>
      <dgm:t>
        <a:bodyPr/>
        <a:lstStyle/>
        <a:p>
          <a:endParaRPr lang="ru-RU"/>
        </a:p>
      </dgm:t>
    </dgm:pt>
    <dgm:pt modelId="{A3C25CDE-D923-42A2-BA09-4ECAB850EEA5}">
      <dgm:prSet custT="1"/>
      <dgm:spPr/>
      <dgm:t>
        <a:bodyPr/>
        <a:lstStyle/>
        <a:p>
          <a:pPr rtl="0"/>
          <a:r>
            <a:rPr lang="ru-RU" sz="1100" i="1" dirty="0" smtClean="0"/>
            <a:t>-  содействие 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</a:r>
          <a:endParaRPr lang="ru-RU" sz="1100" dirty="0"/>
        </a:p>
      </dgm:t>
    </dgm:pt>
    <dgm:pt modelId="{CE95E23F-C0B5-49FA-ABDE-E575056687CD}" type="parTrans" cxnId="{CB67186E-2B0F-470F-8B7A-1946AF0DB09B}">
      <dgm:prSet/>
      <dgm:spPr/>
      <dgm:t>
        <a:bodyPr/>
        <a:lstStyle/>
        <a:p>
          <a:endParaRPr lang="ru-RU"/>
        </a:p>
      </dgm:t>
    </dgm:pt>
    <dgm:pt modelId="{12CF6371-A8BC-4068-8B96-3B8D00E608A3}" type="sibTrans" cxnId="{CB67186E-2B0F-470F-8B7A-1946AF0DB09B}">
      <dgm:prSet/>
      <dgm:spPr/>
      <dgm:t>
        <a:bodyPr/>
        <a:lstStyle/>
        <a:p>
          <a:endParaRPr lang="ru-RU"/>
        </a:p>
      </dgm:t>
    </dgm:pt>
    <dgm:pt modelId="{5DC4ABD1-3D32-41B9-942F-BC890A9D9EB7}">
      <dgm:prSet custT="1"/>
      <dgm:spPr/>
      <dgm:t>
        <a:bodyPr/>
        <a:lstStyle/>
        <a:p>
          <a:pPr rtl="0"/>
          <a:r>
            <a:rPr lang="ru-RU" sz="1200" i="1" dirty="0" smtClean="0"/>
            <a:t>- содействие деятельности в сфере физической культуры и массового спорта;</a:t>
          </a:r>
          <a:endParaRPr lang="ru-RU" sz="1200" dirty="0"/>
        </a:p>
      </dgm:t>
    </dgm:pt>
    <dgm:pt modelId="{CD9A9A73-1A61-44D5-A092-180E9368D1B0}" type="parTrans" cxnId="{185B4596-E36A-452B-B075-7D9374FFC6E9}">
      <dgm:prSet/>
      <dgm:spPr/>
      <dgm:t>
        <a:bodyPr/>
        <a:lstStyle/>
        <a:p>
          <a:endParaRPr lang="ru-RU"/>
        </a:p>
      </dgm:t>
    </dgm:pt>
    <dgm:pt modelId="{2D7BD6F5-EFE5-4914-BDA2-55759A7005C0}" type="sibTrans" cxnId="{185B4596-E36A-452B-B075-7D9374FFC6E9}">
      <dgm:prSet/>
      <dgm:spPr/>
      <dgm:t>
        <a:bodyPr/>
        <a:lstStyle/>
        <a:p>
          <a:endParaRPr lang="ru-RU"/>
        </a:p>
      </dgm:t>
    </dgm:pt>
    <dgm:pt modelId="{67261ACA-B9BF-4067-8B66-6D9C0186EE30}">
      <dgm:prSet custT="1"/>
      <dgm:spPr/>
      <dgm:t>
        <a:bodyPr/>
        <a:lstStyle/>
        <a:p>
          <a:pPr rtl="0"/>
          <a:r>
            <a:rPr lang="ru-RU" sz="1200" i="1" dirty="0" smtClean="0"/>
            <a:t>- охрана и должное содержание зданий, объектов и территорий, имеющих историческое, культовое, культурное или природоохранное значение;</a:t>
          </a:r>
          <a:endParaRPr lang="ru-RU" sz="1200" dirty="0"/>
        </a:p>
      </dgm:t>
    </dgm:pt>
    <dgm:pt modelId="{4EB8B1C0-8D58-4F69-B88C-E55F7C85600C}" type="parTrans" cxnId="{646F17E0-B614-44EF-B0D7-4A668366DE43}">
      <dgm:prSet/>
      <dgm:spPr/>
      <dgm:t>
        <a:bodyPr/>
        <a:lstStyle/>
        <a:p>
          <a:endParaRPr lang="ru-RU"/>
        </a:p>
      </dgm:t>
    </dgm:pt>
    <dgm:pt modelId="{0FB00CF9-ED17-40B7-9459-F2722BE3F711}" type="sibTrans" cxnId="{646F17E0-B614-44EF-B0D7-4A668366DE43}">
      <dgm:prSet/>
      <dgm:spPr/>
      <dgm:t>
        <a:bodyPr/>
        <a:lstStyle/>
        <a:p>
          <a:endParaRPr lang="ru-RU"/>
        </a:p>
      </dgm:t>
    </dgm:pt>
    <dgm:pt modelId="{BF210B85-4060-4CD1-948E-05A0F6142FD8}">
      <dgm:prSet custT="1"/>
      <dgm:spPr/>
      <dgm:t>
        <a:bodyPr/>
        <a:lstStyle/>
        <a:p>
          <a:pPr rtl="0"/>
          <a:r>
            <a:rPr lang="ru-RU" sz="1200" i="1" dirty="0" smtClean="0"/>
            <a:t>-  осуществление иной деятельности, направленной на достижение уставных целей Фонда.</a:t>
          </a:r>
          <a:endParaRPr lang="ru-RU" sz="1200" dirty="0"/>
        </a:p>
      </dgm:t>
    </dgm:pt>
    <dgm:pt modelId="{BD9467E7-3600-4020-8457-B53FDE5D7546}" type="parTrans" cxnId="{8CD3453B-93EC-4D9E-B90C-1345D1E651AE}">
      <dgm:prSet/>
      <dgm:spPr/>
      <dgm:t>
        <a:bodyPr/>
        <a:lstStyle/>
        <a:p>
          <a:endParaRPr lang="ru-RU"/>
        </a:p>
      </dgm:t>
    </dgm:pt>
    <dgm:pt modelId="{DD6E1009-310A-4123-9570-C423D9F8F937}" type="sibTrans" cxnId="{8CD3453B-93EC-4D9E-B90C-1345D1E651AE}">
      <dgm:prSet/>
      <dgm:spPr/>
      <dgm:t>
        <a:bodyPr/>
        <a:lstStyle/>
        <a:p>
          <a:endParaRPr lang="ru-RU"/>
        </a:p>
      </dgm:t>
    </dgm:pt>
    <dgm:pt modelId="{5E354BDB-2CCB-46A0-B2AE-80646B33E210}" type="pres">
      <dgm:prSet presAssocID="{2D22B880-834A-47A1-85A0-1D6D27AFC5EE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E821A14B-C025-4B34-BE10-F8D9E4EFD60C}" type="pres">
      <dgm:prSet presAssocID="{FBC8FD15-FCF5-4ACB-A081-42EB1C7EFCB4}" presName="composite" presStyleCnt="0"/>
      <dgm:spPr/>
    </dgm:pt>
    <dgm:pt modelId="{9110D424-97E9-470B-9128-81E5E7E31420}" type="pres">
      <dgm:prSet presAssocID="{FBC8FD15-FCF5-4ACB-A081-42EB1C7EFCB4}" presName="rect1" presStyleLbl="trAlignAcc1" presStyleIdx="0" presStyleCnt="9" custScaleX="10638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01349A3-47C1-4025-8A31-C56F3ED14C66}" type="pres">
      <dgm:prSet presAssocID="{FBC8FD15-FCF5-4ACB-A081-42EB1C7EFCB4}" presName="rect2" presStyleLbl="fgImgPlace1" presStyleIdx="0" presStyleCnt="9" custScaleX="95336" custScaleY="76797" custLinFactNeighborX="-24206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</dgm:spPr>
      <dgm:t>
        <a:bodyPr/>
        <a:lstStyle/>
        <a:p>
          <a:endParaRPr lang="ru-RU"/>
        </a:p>
      </dgm:t>
    </dgm:pt>
    <dgm:pt modelId="{AEB1D50A-A85C-4DEE-B19D-54B1BD03DEA5}" type="pres">
      <dgm:prSet presAssocID="{59CDFF95-8847-4402-88A5-DF352D6FEBD3}" presName="sibTrans" presStyleCnt="0"/>
      <dgm:spPr/>
    </dgm:pt>
    <dgm:pt modelId="{3D15D78B-039E-474B-9E56-64A4F3AAB2AC}" type="pres">
      <dgm:prSet presAssocID="{24E0F1EA-E4CD-4C20-B5C2-01E4BADA056F}" presName="composite" presStyleCnt="0"/>
      <dgm:spPr/>
    </dgm:pt>
    <dgm:pt modelId="{842AE9B8-A2F8-42FA-9D0D-119AE738BE48}" type="pres">
      <dgm:prSet presAssocID="{24E0F1EA-E4CD-4C20-B5C2-01E4BADA056F}" presName="rect1" presStyleLbl="trAlignAcc1" presStyleIdx="1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D71091D-2E38-4910-B231-54AC42BFBA1A}" type="pres">
      <dgm:prSet presAssocID="{24E0F1EA-E4CD-4C20-B5C2-01E4BADA056F}" presName="rect2" presStyleLbl="fgImgPlace1" presStyleIdx="1" presStyleCnt="9" custScaleY="87109" custLinFactNeighborX="0" custLinFactNeighborY="4746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</dgm:spPr>
      <dgm:t>
        <a:bodyPr/>
        <a:lstStyle/>
        <a:p>
          <a:endParaRPr lang="ru-RU"/>
        </a:p>
      </dgm:t>
    </dgm:pt>
    <dgm:pt modelId="{6785D81C-DACD-4D92-A3E9-3005AA9143F4}" type="pres">
      <dgm:prSet presAssocID="{17E182AA-EE5B-4EED-BEC8-8E9AE1EAF683}" presName="sibTrans" presStyleCnt="0"/>
      <dgm:spPr/>
    </dgm:pt>
    <dgm:pt modelId="{32535985-F5F3-48A0-B815-5E911A8A309D}" type="pres">
      <dgm:prSet presAssocID="{AFDD3BA6-5333-45AD-83EA-F63B3CA9CF90}" presName="composite" presStyleCnt="0"/>
      <dgm:spPr/>
    </dgm:pt>
    <dgm:pt modelId="{9850B0E6-3724-4F22-8B89-411363F007FE}" type="pres">
      <dgm:prSet presAssocID="{AFDD3BA6-5333-45AD-83EA-F63B3CA9CF90}" presName="rect1" presStyleLbl="trAlignAcc1" presStyleIdx="2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E449315-B825-4A92-806D-50ADB7ECCEA4}" type="pres">
      <dgm:prSet presAssocID="{AFDD3BA6-5333-45AD-83EA-F63B3CA9CF90}" presName="rect2" presStyleLbl="fgImgPlace1" presStyleIdx="2" presStyleCnt="9" custScaleX="91898"/>
      <dgm:spPr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ru-RU"/>
        </a:p>
      </dgm:t>
    </dgm:pt>
    <dgm:pt modelId="{00BEF76C-3CB2-4C66-9565-4741AD578B6F}" type="pres">
      <dgm:prSet presAssocID="{B2C973E6-2A42-41FB-BAA6-E60AFF96D541}" presName="sibTrans" presStyleCnt="0"/>
      <dgm:spPr/>
    </dgm:pt>
    <dgm:pt modelId="{6A566A6F-4996-4CD2-BFAA-32B40042B4A5}" type="pres">
      <dgm:prSet presAssocID="{42D8E37B-F644-4DE9-832E-18E002219EAF}" presName="composite" presStyleCnt="0"/>
      <dgm:spPr/>
    </dgm:pt>
    <dgm:pt modelId="{DD72ABA6-964F-4EE5-A8A9-FB500D10E24C}" type="pres">
      <dgm:prSet presAssocID="{42D8E37B-F644-4DE9-832E-18E002219EAF}" presName="rect1" presStyleLbl="trAlignAcc1" presStyleIdx="3" presStyleCnt="9" custLinFactNeighborX="-1260" custLinFactNeighborY="-1008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10C4DF4-B178-42A6-A224-747FE030E198}" type="pres">
      <dgm:prSet presAssocID="{42D8E37B-F644-4DE9-832E-18E002219EAF}" presName="rect2" presStyleLbl="fgImgPlace1" presStyleIdx="3" presStyleCnt="9" custScaleX="101466" custScaleY="87294"/>
      <dgm:spPr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</dgm:spPr>
      <dgm:t>
        <a:bodyPr/>
        <a:lstStyle/>
        <a:p>
          <a:endParaRPr lang="ru-RU"/>
        </a:p>
      </dgm:t>
    </dgm:pt>
    <dgm:pt modelId="{E5A98E33-8147-4569-98CB-B3A33EEC7574}" type="pres">
      <dgm:prSet presAssocID="{2F036AAD-A1C9-46F6-A100-A4C1372EE7C5}" presName="sibTrans" presStyleCnt="0"/>
      <dgm:spPr/>
    </dgm:pt>
    <dgm:pt modelId="{60C43A15-29AD-4818-9B2F-0671A69E6D38}" type="pres">
      <dgm:prSet presAssocID="{F92C185C-8AA1-4B6B-AC3C-DD4C4052A9DF}" presName="composite" presStyleCnt="0"/>
      <dgm:spPr/>
    </dgm:pt>
    <dgm:pt modelId="{15E94838-1193-4537-9F06-1A59B4D80098}" type="pres">
      <dgm:prSet presAssocID="{F92C185C-8AA1-4B6B-AC3C-DD4C4052A9DF}" presName="rect1" presStyleLbl="trAlignAcc1" presStyleIdx="4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484144D-2898-4B1E-8FFA-B529E6FA638D}" type="pres">
      <dgm:prSet presAssocID="{F92C185C-8AA1-4B6B-AC3C-DD4C4052A9DF}" presName="rect2" presStyleLbl="fgImgPlace1" presStyleIdx="4" presStyleCnt="9" custScaleX="122923" custScaleY="9984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</dgm:spPr>
      <dgm:t>
        <a:bodyPr/>
        <a:lstStyle/>
        <a:p>
          <a:endParaRPr lang="ru-RU"/>
        </a:p>
      </dgm:t>
    </dgm:pt>
    <dgm:pt modelId="{81D0B665-AB90-4FE9-9017-84C7FDC89C00}" type="pres">
      <dgm:prSet presAssocID="{3BA11817-664D-4E03-93C8-0DC8F751E6BF}" presName="sibTrans" presStyleCnt="0"/>
      <dgm:spPr/>
    </dgm:pt>
    <dgm:pt modelId="{4028BD3C-B557-4AB9-9E25-46EEE0425E22}" type="pres">
      <dgm:prSet presAssocID="{A3C25CDE-D923-42A2-BA09-4ECAB850EEA5}" presName="composite" presStyleCnt="0"/>
      <dgm:spPr/>
    </dgm:pt>
    <dgm:pt modelId="{D3222C95-DF23-4D8E-848A-7A18248C5E7C}" type="pres">
      <dgm:prSet presAssocID="{A3C25CDE-D923-42A2-BA09-4ECAB850EEA5}" presName="rect1" presStyleLbl="trAlignAcc1" presStyleIdx="5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90E4B84-8F98-4A36-A41B-617D3325DBA3}" type="pres">
      <dgm:prSet presAssocID="{A3C25CDE-D923-42A2-BA09-4ECAB850EEA5}" presName="rect2" presStyleLbl="fgImgPlace1" presStyleIdx="5" presStyleCnt="9"/>
      <dgm:spPr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E4D698F4-9A50-467A-9D2E-01F3B6D47AF5}" type="pres">
      <dgm:prSet presAssocID="{12CF6371-A8BC-4068-8B96-3B8D00E608A3}" presName="sibTrans" presStyleCnt="0"/>
      <dgm:spPr/>
    </dgm:pt>
    <dgm:pt modelId="{180AB554-C216-4982-9C7B-1263E98BFC4E}" type="pres">
      <dgm:prSet presAssocID="{5DC4ABD1-3D32-41B9-942F-BC890A9D9EB7}" presName="composite" presStyleCnt="0"/>
      <dgm:spPr/>
    </dgm:pt>
    <dgm:pt modelId="{ACDE587F-FAA5-4815-8D64-74B8CE327295}" type="pres">
      <dgm:prSet presAssocID="{5DC4ABD1-3D32-41B9-942F-BC890A9D9EB7}" presName="rect1" presStyleLbl="trAlignAcc1" presStyleIdx="6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B349B09-66C9-4DAB-B87F-0BE542517428}" type="pres">
      <dgm:prSet presAssocID="{5DC4ABD1-3D32-41B9-942F-BC890A9D9EB7}" presName="rect2" presStyleLbl="fgImgPlace1" presStyleIdx="6" presStyleCnt="9" custScaleX="106323" custScaleY="95637"/>
      <dgm:spPr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</dgm:spPr>
      <dgm:t>
        <a:bodyPr/>
        <a:lstStyle/>
        <a:p>
          <a:endParaRPr lang="ru-RU"/>
        </a:p>
      </dgm:t>
    </dgm:pt>
    <dgm:pt modelId="{5B45076B-F11C-40D7-B39B-AB06123D458D}" type="pres">
      <dgm:prSet presAssocID="{2D7BD6F5-EFE5-4914-BDA2-55759A7005C0}" presName="sibTrans" presStyleCnt="0"/>
      <dgm:spPr/>
    </dgm:pt>
    <dgm:pt modelId="{7194EDE4-F0A5-46C9-888F-543EF2D3DA1D}" type="pres">
      <dgm:prSet presAssocID="{67261ACA-B9BF-4067-8B66-6D9C0186EE30}" presName="composite" presStyleCnt="0"/>
      <dgm:spPr/>
    </dgm:pt>
    <dgm:pt modelId="{D61C189F-BE2A-43B2-86EA-594C19568009}" type="pres">
      <dgm:prSet presAssocID="{67261ACA-B9BF-4067-8B66-6D9C0186EE30}" presName="rect1" presStyleLbl="trAlignAcc1" presStyleIdx="7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7E76D32-A5D0-492A-95BD-87F639FE9F3A}" type="pres">
      <dgm:prSet presAssocID="{67261ACA-B9BF-4067-8B66-6D9C0186EE30}" presName="rect2" presStyleLbl="fgImgPlace1" presStyleIdx="7" presStyleCnt="9" custScaleX="102385" custScaleY="94474"/>
      <dgm:spPr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</dgm:spPr>
      <dgm:t>
        <a:bodyPr/>
        <a:lstStyle/>
        <a:p>
          <a:endParaRPr lang="ru-RU"/>
        </a:p>
      </dgm:t>
    </dgm:pt>
    <dgm:pt modelId="{210CA124-04BC-4F4A-A175-8F411FE406CF}" type="pres">
      <dgm:prSet presAssocID="{0FB00CF9-ED17-40B7-9459-F2722BE3F711}" presName="sibTrans" presStyleCnt="0"/>
      <dgm:spPr/>
    </dgm:pt>
    <dgm:pt modelId="{2B24923B-A490-4937-ACBB-A91CDB4C91BA}" type="pres">
      <dgm:prSet presAssocID="{BF210B85-4060-4CD1-948E-05A0F6142FD8}" presName="composite" presStyleCnt="0"/>
      <dgm:spPr/>
    </dgm:pt>
    <dgm:pt modelId="{0F964E07-C9A5-43E6-AC64-EFDA5BBEFEB7}" type="pres">
      <dgm:prSet presAssocID="{BF210B85-4060-4CD1-948E-05A0F6142FD8}" presName="rect1" presStyleLbl="trAlignAcc1" presStyleIdx="8" presStyleCnt="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038296D4-C74E-4424-9A91-AF4C91419874}" type="pres">
      <dgm:prSet presAssocID="{BF210B85-4060-4CD1-948E-05A0F6142FD8}" presName="rect2" presStyleLbl="fgImgPlace1" presStyleIdx="8" presStyleCnt="9" custScaleX="115452"/>
      <dgm:spPr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</dgm:spPr>
    </dgm:pt>
  </dgm:ptLst>
  <dgm:cxnLst>
    <dgm:cxn modelId="{566F8260-A761-45CA-B9D0-124AB30D531B}" srcId="{2D22B880-834A-47A1-85A0-1D6D27AFC5EE}" destId="{FBC8FD15-FCF5-4ACB-A081-42EB1C7EFCB4}" srcOrd="0" destOrd="0" parTransId="{5EF5756A-02DA-495E-825E-04D188D70DB3}" sibTransId="{59CDFF95-8847-4402-88A5-DF352D6FEBD3}"/>
    <dgm:cxn modelId="{B6E0AD50-AC39-4C56-B783-8F61678776E6}" srcId="{2D22B880-834A-47A1-85A0-1D6D27AFC5EE}" destId="{AFDD3BA6-5333-45AD-83EA-F63B3CA9CF90}" srcOrd="2" destOrd="0" parTransId="{8B95A818-F3AE-4055-BA3C-FA0DD34A87F3}" sibTransId="{B2C973E6-2A42-41FB-BAA6-E60AFF96D541}"/>
    <dgm:cxn modelId="{F626E1E5-F550-4AD2-98F3-C8A2F3878FD1}" type="presOf" srcId="{5DC4ABD1-3D32-41B9-942F-BC890A9D9EB7}" destId="{ACDE587F-FAA5-4815-8D64-74B8CE327295}" srcOrd="0" destOrd="0" presId="urn:microsoft.com/office/officeart/2008/layout/PictureStrips"/>
    <dgm:cxn modelId="{3C2F2EEA-5983-4352-BA54-447FAD34FE59}" type="presOf" srcId="{BF210B85-4060-4CD1-948E-05A0F6142FD8}" destId="{0F964E07-C9A5-43E6-AC64-EFDA5BBEFEB7}" srcOrd="0" destOrd="0" presId="urn:microsoft.com/office/officeart/2008/layout/PictureStrips"/>
    <dgm:cxn modelId="{8A64C731-6828-4577-B8A1-F7192215E931}" srcId="{2D22B880-834A-47A1-85A0-1D6D27AFC5EE}" destId="{42D8E37B-F644-4DE9-832E-18E002219EAF}" srcOrd="3" destOrd="0" parTransId="{B68885E7-A7C8-4A3C-A6A8-E4F1A3ADA35B}" sibTransId="{2F036AAD-A1C9-46F6-A100-A4C1372EE7C5}"/>
    <dgm:cxn modelId="{DD79ABD4-5311-48DC-B168-2D6B2C75521F}" type="presOf" srcId="{F92C185C-8AA1-4B6B-AC3C-DD4C4052A9DF}" destId="{15E94838-1193-4537-9F06-1A59B4D80098}" srcOrd="0" destOrd="0" presId="urn:microsoft.com/office/officeart/2008/layout/PictureStrips"/>
    <dgm:cxn modelId="{B37752A6-41C1-4880-B39E-6556B3F51EC6}" type="presOf" srcId="{2D22B880-834A-47A1-85A0-1D6D27AFC5EE}" destId="{5E354BDB-2CCB-46A0-B2AE-80646B33E210}" srcOrd="0" destOrd="0" presId="urn:microsoft.com/office/officeart/2008/layout/PictureStrips"/>
    <dgm:cxn modelId="{CB67186E-2B0F-470F-8B7A-1946AF0DB09B}" srcId="{2D22B880-834A-47A1-85A0-1D6D27AFC5EE}" destId="{A3C25CDE-D923-42A2-BA09-4ECAB850EEA5}" srcOrd="5" destOrd="0" parTransId="{CE95E23F-C0B5-49FA-ABDE-E575056687CD}" sibTransId="{12CF6371-A8BC-4068-8B96-3B8D00E608A3}"/>
    <dgm:cxn modelId="{A48E0517-B67E-4F4D-9E95-D71FC1750CD9}" type="presOf" srcId="{24E0F1EA-E4CD-4C20-B5C2-01E4BADA056F}" destId="{842AE9B8-A2F8-42FA-9D0D-119AE738BE48}" srcOrd="0" destOrd="0" presId="urn:microsoft.com/office/officeart/2008/layout/PictureStrips"/>
    <dgm:cxn modelId="{185B4596-E36A-452B-B075-7D9374FFC6E9}" srcId="{2D22B880-834A-47A1-85A0-1D6D27AFC5EE}" destId="{5DC4ABD1-3D32-41B9-942F-BC890A9D9EB7}" srcOrd="6" destOrd="0" parTransId="{CD9A9A73-1A61-44D5-A092-180E9368D1B0}" sibTransId="{2D7BD6F5-EFE5-4914-BDA2-55759A7005C0}"/>
    <dgm:cxn modelId="{646F17E0-B614-44EF-B0D7-4A668366DE43}" srcId="{2D22B880-834A-47A1-85A0-1D6D27AFC5EE}" destId="{67261ACA-B9BF-4067-8B66-6D9C0186EE30}" srcOrd="7" destOrd="0" parTransId="{4EB8B1C0-8D58-4F69-B88C-E55F7C85600C}" sibTransId="{0FB00CF9-ED17-40B7-9459-F2722BE3F711}"/>
    <dgm:cxn modelId="{E0214708-C3B0-4F67-BEE5-563E62A67C08}" type="presOf" srcId="{67261ACA-B9BF-4067-8B66-6D9C0186EE30}" destId="{D61C189F-BE2A-43B2-86EA-594C19568009}" srcOrd="0" destOrd="0" presId="urn:microsoft.com/office/officeart/2008/layout/PictureStrips"/>
    <dgm:cxn modelId="{0419B643-DE3B-4EB9-B464-B306CF00895D}" type="presOf" srcId="{AFDD3BA6-5333-45AD-83EA-F63B3CA9CF90}" destId="{9850B0E6-3724-4F22-8B89-411363F007FE}" srcOrd="0" destOrd="0" presId="urn:microsoft.com/office/officeart/2008/layout/PictureStrips"/>
    <dgm:cxn modelId="{B8FB3E51-8516-4A29-8D10-01AC586071F7}" srcId="{2D22B880-834A-47A1-85A0-1D6D27AFC5EE}" destId="{F92C185C-8AA1-4B6B-AC3C-DD4C4052A9DF}" srcOrd="4" destOrd="0" parTransId="{E81756AC-4A65-4CE4-A862-C699B7535E48}" sibTransId="{3BA11817-664D-4E03-93C8-0DC8F751E6BF}"/>
    <dgm:cxn modelId="{EBAD77EB-ACC6-4CC7-A7FE-55CE69F44F54}" type="presOf" srcId="{42D8E37B-F644-4DE9-832E-18E002219EAF}" destId="{DD72ABA6-964F-4EE5-A8A9-FB500D10E24C}" srcOrd="0" destOrd="0" presId="urn:microsoft.com/office/officeart/2008/layout/PictureStrips"/>
    <dgm:cxn modelId="{55BCB07A-581A-427F-BCCF-7B89542C7344}" type="presOf" srcId="{A3C25CDE-D923-42A2-BA09-4ECAB850EEA5}" destId="{D3222C95-DF23-4D8E-848A-7A18248C5E7C}" srcOrd="0" destOrd="0" presId="urn:microsoft.com/office/officeart/2008/layout/PictureStrips"/>
    <dgm:cxn modelId="{5709928C-C30E-4EA6-A413-F946E27F8B4D}" type="presOf" srcId="{FBC8FD15-FCF5-4ACB-A081-42EB1C7EFCB4}" destId="{9110D424-97E9-470B-9128-81E5E7E31420}" srcOrd="0" destOrd="0" presId="urn:microsoft.com/office/officeart/2008/layout/PictureStrips"/>
    <dgm:cxn modelId="{8CD3453B-93EC-4D9E-B90C-1345D1E651AE}" srcId="{2D22B880-834A-47A1-85A0-1D6D27AFC5EE}" destId="{BF210B85-4060-4CD1-948E-05A0F6142FD8}" srcOrd="8" destOrd="0" parTransId="{BD9467E7-3600-4020-8457-B53FDE5D7546}" sibTransId="{DD6E1009-310A-4123-9570-C423D9F8F937}"/>
    <dgm:cxn modelId="{9F981808-07BD-4E1E-8217-6ACBEBD79A84}" srcId="{2D22B880-834A-47A1-85A0-1D6D27AFC5EE}" destId="{24E0F1EA-E4CD-4C20-B5C2-01E4BADA056F}" srcOrd="1" destOrd="0" parTransId="{57CEB64B-3B2B-4AF0-8113-8B165CB5E3B0}" sibTransId="{17E182AA-EE5B-4EED-BEC8-8E9AE1EAF683}"/>
    <dgm:cxn modelId="{11975D79-343A-431E-ADEB-423176FB1227}" type="presParOf" srcId="{5E354BDB-2CCB-46A0-B2AE-80646B33E210}" destId="{E821A14B-C025-4B34-BE10-F8D9E4EFD60C}" srcOrd="0" destOrd="0" presId="urn:microsoft.com/office/officeart/2008/layout/PictureStrips"/>
    <dgm:cxn modelId="{195FFCD7-E6FB-4840-9D29-289DFCDA202A}" type="presParOf" srcId="{E821A14B-C025-4B34-BE10-F8D9E4EFD60C}" destId="{9110D424-97E9-470B-9128-81E5E7E31420}" srcOrd="0" destOrd="0" presId="urn:microsoft.com/office/officeart/2008/layout/PictureStrips"/>
    <dgm:cxn modelId="{02FF5CC5-256D-4A86-AC0D-773F3B2D9D32}" type="presParOf" srcId="{E821A14B-C025-4B34-BE10-F8D9E4EFD60C}" destId="{601349A3-47C1-4025-8A31-C56F3ED14C66}" srcOrd="1" destOrd="0" presId="urn:microsoft.com/office/officeart/2008/layout/PictureStrips"/>
    <dgm:cxn modelId="{0B41A32F-E339-4089-87D3-600E31E5437C}" type="presParOf" srcId="{5E354BDB-2CCB-46A0-B2AE-80646B33E210}" destId="{AEB1D50A-A85C-4DEE-B19D-54B1BD03DEA5}" srcOrd="1" destOrd="0" presId="urn:microsoft.com/office/officeart/2008/layout/PictureStrips"/>
    <dgm:cxn modelId="{7B489FF6-74D9-4592-A331-0FA441D193D0}" type="presParOf" srcId="{5E354BDB-2CCB-46A0-B2AE-80646B33E210}" destId="{3D15D78B-039E-474B-9E56-64A4F3AAB2AC}" srcOrd="2" destOrd="0" presId="urn:microsoft.com/office/officeart/2008/layout/PictureStrips"/>
    <dgm:cxn modelId="{0F08CBDE-B5C4-4A4F-8536-4A0991B7BCA4}" type="presParOf" srcId="{3D15D78B-039E-474B-9E56-64A4F3AAB2AC}" destId="{842AE9B8-A2F8-42FA-9D0D-119AE738BE48}" srcOrd="0" destOrd="0" presId="urn:microsoft.com/office/officeart/2008/layout/PictureStrips"/>
    <dgm:cxn modelId="{4782525E-BC08-45A0-B13C-8F143CFD7852}" type="presParOf" srcId="{3D15D78B-039E-474B-9E56-64A4F3AAB2AC}" destId="{FD71091D-2E38-4910-B231-54AC42BFBA1A}" srcOrd="1" destOrd="0" presId="urn:microsoft.com/office/officeart/2008/layout/PictureStrips"/>
    <dgm:cxn modelId="{D961F6F5-B931-4AE2-97B2-A7A5C1F59593}" type="presParOf" srcId="{5E354BDB-2CCB-46A0-B2AE-80646B33E210}" destId="{6785D81C-DACD-4D92-A3E9-3005AA9143F4}" srcOrd="3" destOrd="0" presId="urn:microsoft.com/office/officeart/2008/layout/PictureStrips"/>
    <dgm:cxn modelId="{1513A561-6675-4A8A-8FF4-00BE881D0A5E}" type="presParOf" srcId="{5E354BDB-2CCB-46A0-B2AE-80646B33E210}" destId="{32535985-F5F3-48A0-B815-5E911A8A309D}" srcOrd="4" destOrd="0" presId="urn:microsoft.com/office/officeart/2008/layout/PictureStrips"/>
    <dgm:cxn modelId="{39BA42DF-4E29-4F44-ACD1-7C5FAE0F2ACA}" type="presParOf" srcId="{32535985-F5F3-48A0-B815-5E911A8A309D}" destId="{9850B0E6-3724-4F22-8B89-411363F007FE}" srcOrd="0" destOrd="0" presId="urn:microsoft.com/office/officeart/2008/layout/PictureStrips"/>
    <dgm:cxn modelId="{E5545816-F27C-4B46-8673-148B4B475ECF}" type="presParOf" srcId="{32535985-F5F3-48A0-B815-5E911A8A309D}" destId="{4E449315-B825-4A92-806D-50ADB7ECCEA4}" srcOrd="1" destOrd="0" presId="urn:microsoft.com/office/officeart/2008/layout/PictureStrips"/>
    <dgm:cxn modelId="{74430874-EEB6-45E6-9CB0-51B4E63C3FE2}" type="presParOf" srcId="{5E354BDB-2CCB-46A0-B2AE-80646B33E210}" destId="{00BEF76C-3CB2-4C66-9565-4741AD578B6F}" srcOrd="5" destOrd="0" presId="urn:microsoft.com/office/officeart/2008/layout/PictureStrips"/>
    <dgm:cxn modelId="{D911A979-D464-4E6E-8892-E742D738DC33}" type="presParOf" srcId="{5E354BDB-2CCB-46A0-B2AE-80646B33E210}" destId="{6A566A6F-4996-4CD2-BFAA-32B40042B4A5}" srcOrd="6" destOrd="0" presId="urn:microsoft.com/office/officeart/2008/layout/PictureStrips"/>
    <dgm:cxn modelId="{8AB2FE39-78BF-4370-98DB-C837746B1612}" type="presParOf" srcId="{6A566A6F-4996-4CD2-BFAA-32B40042B4A5}" destId="{DD72ABA6-964F-4EE5-A8A9-FB500D10E24C}" srcOrd="0" destOrd="0" presId="urn:microsoft.com/office/officeart/2008/layout/PictureStrips"/>
    <dgm:cxn modelId="{3A98569D-A473-4783-8FDC-183A81B1D0F4}" type="presParOf" srcId="{6A566A6F-4996-4CD2-BFAA-32B40042B4A5}" destId="{F10C4DF4-B178-42A6-A224-747FE030E198}" srcOrd="1" destOrd="0" presId="urn:microsoft.com/office/officeart/2008/layout/PictureStrips"/>
    <dgm:cxn modelId="{5A31A97F-CD0A-4FB0-8219-EF369E30B73B}" type="presParOf" srcId="{5E354BDB-2CCB-46A0-B2AE-80646B33E210}" destId="{E5A98E33-8147-4569-98CB-B3A33EEC7574}" srcOrd="7" destOrd="0" presId="urn:microsoft.com/office/officeart/2008/layout/PictureStrips"/>
    <dgm:cxn modelId="{995FEEE2-EEA7-402A-83E4-AEA4697B9E5E}" type="presParOf" srcId="{5E354BDB-2CCB-46A0-B2AE-80646B33E210}" destId="{60C43A15-29AD-4818-9B2F-0671A69E6D38}" srcOrd="8" destOrd="0" presId="urn:microsoft.com/office/officeart/2008/layout/PictureStrips"/>
    <dgm:cxn modelId="{7BF65E54-4A4F-41BE-B272-C92DDB8F97FF}" type="presParOf" srcId="{60C43A15-29AD-4818-9B2F-0671A69E6D38}" destId="{15E94838-1193-4537-9F06-1A59B4D80098}" srcOrd="0" destOrd="0" presId="urn:microsoft.com/office/officeart/2008/layout/PictureStrips"/>
    <dgm:cxn modelId="{8B3A7E07-7CB2-4721-B1A7-83B9EF7575CE}" type="presParOf" srcId="{60C43A15-29AD-4818-9B2F-0671A69E6D38}" destId="{5484144D-2898-4B1E-8FFA-B529E6FA638D}" srcOrd="1" destOrd="0" presId="urn:microsoft.com/office/officeart/2008/layout/PictureStrips"/>
    <dgm:cxn modelId="{31EFB9F0-306E-45E1-832C-DDA5395CD254}" type="presParOf" srcId="{5E354BDB-2CCB-46A0-B2AE-80646B33E210}" destId="{81D0B665-AB90-4FE9-9017-84C7FDC89C00}" srcOrd="9" destOrd="0" presId="urn:microsoft.com/office/officeart/2008/layout/PictureStrips"/>
    <dgm:cxn modelId="{BFCE0152-707B-496B-93AE-84BF94616E12}" type="presParOf" srcId="{5E354BDB-2CCB-46A0-B2AE-80646B33E210}" destId="{4028BD3C-B557-4AB9-9E25-46EEE0425E22}" srcOrd="10" destOrd="0" presId="urn:microsoft.com/office/officeart/2008/layout/PictureStrips"/>
    <dgm:cxn modelId="{FDB059F5-B127-43B4-BAAD-FEBED1EBBFC6}" type="presParOf" srcId="{4028BD3C-B557-4AB9-9E25-46EEE0425E22}" destId="{D3222C95-DF23-4D8E-848A-7A18248C5E7C}" srcOrd="0" destOrd="0" presId="urn:microsoft.com/office/officeart/2008/layout/PictureStrips"/>
    <dgm:cxn modelId="{B9DE5AA6-0F75-4506-9FEE-6E1A0A00F346}" type="presParOf" srcId="{4028BD3C-B557-4AB9-9E25-46EEE0425E22}" destId="{390E4B84-8F98-4A36-A41B-617D3325DBA3}" srcOrd="1" destOrd="0" presId="urn:microsoft.com/office/officeart/2008/layout/PictureStrips"/>
    <dgm:cxn modelId="{3D7B3B6B-2661-410D-9935-E9E885DEB584}" type="presParOf" srcId="{5E354BDB-2CCB-46A0-B2AE-80646B33E210}" destId="{E4D698F4-9A50-467A-9D2E-01F3B6D47AF5}" srcOrd="11" destOrd="0" presId="urn:microsoft.com/office/officeart/2008/layout/PictureStrips"/>
    <dgm:cxn modelId="{0A5C9DB5-089B-4607-B935-C5EFBBD253DE}" type="presParOf" srcId="{5E354BDB-2CCB-46A0-B2AE-80646B33E210}" destId="{180AB554-C216-4982-9C7B-1263E98BFC4E}" srcOrd="12" destOrd="0" presId="urn:microsoft.com/office/officeart/2008/layout/PictureStrips"/>
    <dgm:cxn modelId="{DE23AB12-C2B8-4010-B693-2A545795B653}" type="presParOf" srcId="{180AB554-C216-4982-9C7B-1263E98BFC4E}" destId="{ACDE587F-FAA5-4815-8D64-74B8CE327295}" srcOrd="0" destOrd="0" presId="urn:microsoft.com/office/officeart/2008/layout/PictureStrips"/>
    <dgm:cxn modelId="{14852D97-C10A-4088-B26E-41EA312FBE14}" type="presParOf" srcId="{180AB554-C216-4982-9C7B-1263E98BFC4E}" destId="{FB349B09-66C9-4DAB-B87F-0BE542517428}" srcOrd="1" destOrd="0" presId="urn:microsoft.com/office/officeart/2008/layout/PictureStrips"/>
    <dgm:cxn modelId="{7BAE2CF2-88D2-46B6-BFDA-BF262B277EF2}" type="presParOf" srcId="{5E354BDB-2CCB-46A0-B2AE-80646B33E210}" destId="{5B45076B-F11C-40D7-B39B-AB06123D458D}" srcOrd="13" destOrd="0" presId="urn:microsoft.com/office/officeart/2008/layout/PictureStrips"/>
    <dgm:cxn modelId="{0139E153-4B87-457A-8273-7F698C804C73}" type="presParOf" srcId="{5E354BDB-2CCB-46A0-B2AE-80646B33E210}" destId="{7194EDE4-F0A5-46C9-888F-543EF2D3DA1D}" srcOrd="14" destOrd="0" presId="urn:microsoft.com/office/officeart/2008/layout/PictureStrips"/>
    <dgm:cxn modelId="{177C0698-A4AE-4130-886F-E4D97CE1C735}" type="presParOf" srcId="{7194EDE4-F0A5-46C9-888F-543EF2D3DA1D}" destId="{D61C189F-BE2A-43B2-86EA-594C19568009}" srcOrd="0" destOrd="0" presId="urn:microsoft.com/office/officeart/2008/layout/PictureStrips"/>
    <dgm:cxn modelId="{8C64FFC6-FEF0-489F-BB6F-AF6F091D5302}" type="presParOf" srcId="{7194EDE4-F0A5-46C9-888F-543EF2D3DA1D}" destId="{77E76D32-A5D0-492A-95BD-87F639FE9F3A}" srcOrd="1" destOrd="0" presId="urn:microsoft.com/office/officeart/2008/layout/PictureStrips"/>
    <dgm:cxn modelId="{8343DEF5-8C2E-47C4-A935-C3A2E11C3E13}" type="presParOf" srcId="{5E354BDB-2CCB-46A0-B2AE-80646B33E210}" destId="{210CA124-04BC-4F4A-A175-8F411FE406CF}" srcOrd="15" destOrd="0" presId="urn:microsoft.com/office/officeart/2008/layout/PictureStrips"/>
    <dgm:cxn modelId="{F43677D8-2613-41EF-ADFD-E3DEA1713932}" type="presParOf" srcId="{5E354BDB-2CCB-46A0-B2AE-80646B33E210}" destId="{2B24923B-A490-4937-ACBB-A91CDB4C91BA}" srcOrd="16" destOrd="0" presId="urn:microsoft.com/office/officeart/2008/layout/PictureStrips"/>
    <dgm:cxn modelId="{46D0246C-89ED-4B6B-971C-82A8659F0B35}" type="presParOf" srcId="{2B24923B-A490-4937-ACBB-A91CDB4C91BA}" destId="{0F964E07-C9A5-43E6-AC64-EFDA5BBEFEB7}" srcOrd="0" destOrd="0" presId="urn:microsoft.com/office/officeart/2008/layout/PictureStrips"/>
    <dgm:cxn modelId="{93B392A6-5973-4EF5-BD4E-319D7DD40E03}" type="presParOf" srcId="{2B24923B-A490-4937-ACBB-A91CDB4C91BA}" destId="{038296D4-C74E-4424-9A91-AF4C91419874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10D424-97E9-470B-9128-81E5E7E31420}">
      <dsp:nvSpPr>
        <dsp:cNvPr id="0" name=""/>
        <dsp:cNvSpPr/>
      </dsp:nvSpPr>
      <dsp:spPr>
        <a:xfrm>
          <a:off x="402144" y="100285"/>
          <a:ext cx="3154798" cy="9266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766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 социальная поддержка и защита сотрудников и бывших сотрудников ОАО «Сетевая компания» (пенсионеров, ветеранов труда);</a:t>
          </a:r>
          <a:endParaRPr lang="ru-RU" sz="1200" kern="1200" dirty="0"/>
        </a:p>
      </dsp:txBody>
      <dsp:txXfrm>
        <a:off x="402144" y="100285"/>
        <a:ext cx="3154798" cy="926669"/>
      </dsp:txXfrm>
    </dsp:sp>
    <dsp:sp modelId="{601349A3-47C1-4025-8A31-C56F3ED14C66}">
      <dsp:nvSpPr>
        <dsp:cNvPr id="0" name=""/>
        <dsp:cNvSpPr/>
      </dsp:nvSpPr>
      <dsp:spPr>
        <a:xfrm>
          <a:off x="231426" y="79316"/>
          <a:ext cx="618414" cy="747237"/>
        </a:xfrm>
        <a:prstGeom prst="rect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000" r="-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2AE9B8-A2F8-42FA-9D0D-119AE738BE48}">
      <dsp:nvSpPr>
        <dsp:cNvPr id="0" name=""/>
        <dsp:cNvSpPr/>
      </dsp:nvSpPr>
      <dsp:spPr>
        <a:xfrm>
          <a:off x="3789733" y="110529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содействие укреплению мира, дружбы и согласия между народами, предотвращению социальных, национальных, религиозных конфликтов;</a:t>
          </a:r>
          <a:endParaRPr lang="ru-RU" sz="1200" kern="1200" dirty="0"/>
        </a:p>
      </dsp:txBody>
      <dsp:txXfrm>
        <a:off x="3789733" y="110529"/>
        <a:ext cx="3054303" cy="954469"/>
      </dsp:txXfrm>
    </dsp:sp>
    <dsp:sp modelId="{FD71091D-2E38-4910-B231-54AC42BFBA1A}">
      <dsp:nvSpPr>
        <dsp:cNvPr id="0" name=""/>
        <dsp:cNvSpPr/>
      </dsp:nvSpPr>
      <dsp:spPr>
        <a:xfrm>
          <a:off x="3666177" y="88837"/>
          <a:ext cx="668128" cy="873000"/>
        </a:xfrm>
        <a:prstGeom prst="rect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6000" r="-3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50B0E6-3724-4F22-8B89-411363F007FE}">
      <dsp:nvSpPr>
        <dsp:cNvPr id="0" name=""/>
        <dsp:cNvSpPr/>
      </dsp:nvSpPr>
      <dsp:spPr>
        <a:xfrm>
          <a:off x="7049760" y="142827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содействие укреплению престижа и роли семьи в обществе;</a:t>
          </a:r>
          <a:endParaRPr lang="ru-RU" sz="1200" kern="1200" dirty="0"/>
        </a:p>
      </dsp:txBody>
      <dsp:txXfrm>
        <a:off x="7049760" y="142827"/>
        <a:ext cx="3054303" cy="954469"/>
      </dsp:txXfrm>
    </dsp:sp>
    <dsp:sp modelId="{4E449315-B825-4A92-806D-50ADB7ECCEA4}">
      <dsp:nvSpPr>
        <dsp:cNvPr id="0" name=""/>
        <dsp:cNvSpPr/>
      </dsp:nvSpPr>
      <dsp:spPr>
        <a:xfrm>
          <a:off x="6953270" y="8974"/>
          <a:ext cx="613997" cy="1002193"/>
        </a:xfrm>
        <a:prstGeom prst="rect">
          <a:avLst/>
        </a:prstGeom>
        <a:blipFill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5000" r="-2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72ABA6-964F-4EE5-A8A9-FB500D10E24C}">
      <dsp:nvSpPr>
        <dsp:cNvPr id="0" name=""/>
        <dsp:cNvSpPr/>
      </dsp:nvSpPr>
      <dsp:spPr>
        <a:xfrm>
          <a:off x="463942" y="1298526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содействие защите материнства, детства и отцовства</a:t>
          </a:r>
          <a:r>
            <a:rPr lang="ru-RU" sz="1000" i="1" kern="1200" dirty="0" smtClean="0"/>
            <a:t>;</a:t>
          </a:r>
          <a:endParaRPr lang="ru-RU" sz="1000" kern="1200" dirty="0"/>
        </a:p>
      </dsp:txBody>
      <dsp:txXfrm>
        <a:off x="463942" y="1298526"/>
        <a:ext cx="3054303" cy="954469"/>
      </dsp:txXfrm>
    </dsp:sp>
    <dsp:sp modelId="{F10C4DF4-B178-42A6-A224-747FE030E198}">
      <dsp:nvSpPr>
        <dsp:cNvPr id="0" name=""/>
        <dsp:cNvSpPr/>
      </dsp:nvSpPr>
      <dsp:spPr>
        <a:xfrm>
          <a:off x="373973" y="1237964"/>
          <a:ext cx="677923" cy="874854"/>
        </a:xfrm>
        <a:prstGeom prst="rect">
          <a:avLst/>
        </a:prstGeom>
        <a:blipFill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3000" r="-6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E94838-1193-4537-9F06-1A59B4D80098}">
      <dsp:nvSpPr>
        <dsp:cNvPr id="0" name=""/>
        <dsp:cNvSpPr/>
      </dsp:nvSpPr>
      <dsp:spPr>
        <a:xfrm>
          <a:off x="3866097" y="1339581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содействие деятельности в сфере образования, науки, культуры, искусства, просвещения, духовному развитию личности;</a:t>
          </a:r>
          <a:endParaRPr lang="ru-RU" sz="1200" kern="1200" dirty="0"/>
        </a:p>
      </dsp:txBody>
      <dsp:txXfrm>
        <a:off x="3866097" y="1339581"/>
        <a:ext cx="3054303" cy="954469"/>
      </dsp:txXfrm>
    </dsp:sp>
    <dsp:sp modelId="{5484144D-2898-4B1E-8FFA-B529E6FA638D}">
      <dsp:nvSpPr>
        <dsp:cNvPr id="0" name=""/>
        <dsp:cNvSpPr/>
      </dsp:nvSpPr>
      <dsp:spPr>
        <a:xfrm>
          <a:off x="3665964" y="1206530"/>
          <a:ext cx="821284" cy="100058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4000" r="-4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22C95-DF23-4D8E-848A-7A18248C5E7C}">
      <dsp:nvSpPr>
        <dsp:cNvPr id="0" name=""/>
        <dsp:cNvSpPr/>
      </dsp:nvSpPr>
      <dsp:spPr>
        <a:xfrm>
          <a:off x="7153191" y="1353882"/>
          <a:ext cx="2965343" cy="9266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1910" rIns="41910" bIns="41910" numCol="1" spcCol="1270" anchor="ctr" anchorCtr="0">
          <a:noAutofit/>
        </a:bodyPr>
        <a:lstStyle/>
        <a:p>
          <a:pPr lvl="0" algn="l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100" i="1" kern="1200" dirty="0" smtClean="0"/>
            <a:t>-  содействие деятельности в сфере профилактики и охраны здоровья граждан, а также пропаганды здорового образа жизни, улучшения морально-психологического состояния граждан;</a:t>
          </a:r>
          <a:endParaRPr lang="ru-RU" sz="1100" kern="1200" dirty="0"/>
        </a:p>
      </dsp:txBody>
      <dsp:txXfrm>
        <a:off x="7153191" y="1353882"/>
        <a:ext cx="2965343" cy="926669"/>
      </dsp:txXfrm>
    </dsp:sp>
    <dsp:sp modelId="{390E4B84-8F98-4A36-A41B-617D3325DBA3}">
      <dsp:nvSpPr>
        <dsp:cNvPr id="0" name=""/>
        <dsp:cNvSpPr/>
      </dsp:nvSpPr>
      <dsp:spPr>
        <a:xfrm>
          <a:off x="7029635" y="1220029"/>
          <a:ext cx="648668" cy="973003"/>
        </a:xfrm>
        <a:prstGeom prst="rect">
          <a:avLst/>
        </a:prstGeom>
        <a:blipFill>
          <a:blip xmlns:r="http://schemas.openxmlformats.org/officeDocument/2006/relationships"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DE587F-FAA5-4815-8D64-74B8CE327295}">
      <dsp:nvSpPr>
        <dsp:cNvPr id="0" name=""/>
        <dsp:cNvSpPr/>
      </dsp:nvSpPr>
      <dsp:spPr>
        <a:xfrm>
          <a:off x="474554" y="2526205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содействие деятельности в сфере физической культуры и массового спорта;</a:t>
          </a:r>
          <a:endParaRPr lang="ru-RU" sz="1200" kern="1200" dirty="0"/>
        </a:p>
      </dsp:txBody>
      <dsp:txXfrm>
        <a:off x="474554" y="2526205"/>
        <a:ext cx="3054303" cy="954469"/>
      </dsp:txXfrm>
    </dsp:sp>
    <dsp:sp modelId="{FB349B09-66C9-4DAB-B87F-0BE542517428}">
      <dsp:nvSpPr>
        <dsp:cNvPr id="0" name=""/>
        <dsp:cNvSpPr/>
      </dsp:nvSpPr>
      <dsp:spPr>
        <a:xfrm>
          <a:off x="329876" y="2414216"/>
          <a:ext cx="710374" cy="958467"/>
        </a:xfrm>
        <a:prstGeom prst="rect">
          <a:avLst/>
        </a:prstGeom>
        <a:blipFill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1000" r="-5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1C189F-BE2A-43B2-86EA-594C19568009}">
      <dsp:nvSpPr>
        <dsp:cNvPr id="0" name=""/>
        <dsp:cNvSpPr/>
      </dsp:nvSpPr>
      <dsp:spPr>
        <a:xfrm>
          <a:off x="3769615" y="2523291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охрана и должное содержание зданий, объектов и территорий, имеющих историческое, культовое, культурное или природоохранное значение;</a:t>
          </a:r>
          <a:endParaRPr lang="ru-RU" sz="1200" kern="1200" dirty="0"/>
        </a:p>
      </dsp:txBody>
      <dsp:txXfrm>
        <a:off x="3769615" y="2523291"/>
        <a:ext cx="3054303" cy="954469"/>
      </dsp:txXfrm>
    </dsp:sp>
    <dsp:sp modelId="{77E76D32-A5D0-492A-95BD-87F639FE9F3A}">
      <dsp:nvSpPr>
        <dsp:cNvPr id="0" name=""/>
        <dsp:cNvSpPr/>
      </dsp:nvSpPr>
      <dsp:spPr>
        <a:xfrm>
          <a:off x="3638092" y="2417130"/>
          <a:ext cx="684063" cy="946812"/>
        </a:xfrm>
        <a:prstGeom prst="rect">
          <a:avLst/>
        </a:prstGeom>
        <a:blipFill>
          <a:blip xmlns:r="http://schemas.openxmlformats.org/officeDocument/2006/relationships"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8000" r="-8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964E07-C9A5-43E6-AC64-EFDA5BBEFEB7}">
      <dsp:nvSpPr>
        <dsp:cNvPr id="0" name=""/>
        <dsp:cNvSpPr/>
      </dsp:nvSpPr>
      <dsp:spPr>
        <a:xfrm>
          <a:off x="7108328" y="2537137"/>
          <a:ext cx="3054303" cy="954469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6494" tIns="45720" rIns="45720" bIns="45720" numCol="1" spcCol="1270" anchor="ctr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i="1" kern="1200" dirty="0" smtClean="0"/>
            <a:t>-  осуществление иной деятельности, направленной на достижение уставных целей Фонда.</a:t>
          </a:r>
          <a:endParaRPr lang="ru-RU" sz="1200" kern="1200" dirty="0"/>
        </a:p>
      </dsp:txBody>
      <dsp:txXfrm>
        <a:off x="7108328" y="2537137"/>
        <a:ext cx="3054303" cy="954469"/>
      </dsp:txXfrm>
    </dsp:sp>
    <dsp:sp modelId="{038296D4-C74E-4424-9A91-AF4C91419874}">
      <dsp:nvSpPr>
        <dsp:cNvPr id="0" name=""/>
        <dsp:cNvSpPr/>
      </dsp:nvSpPr>
      <dsp:spPr>
        <a:xfrm>
          <a:off x="6933152" y="2403284"/>
          <a:ext cx="771368" cy="1002193"/>
        </a:xfrm>
        <a:prstGeom prst="rect">
          <a:avLst/>
        </a:prstGeom>
        <a:blipFill>
          <a:blip xmlns:r="http://schemas.openxmlformats.org/officeDocument/2006/relationships"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31000" r="-31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419A4-4E39-48B0-A650-848A280E05A1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4EE65-2BAD-46EE-AE1A-3640D194307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98842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3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6" y="2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F3B9A2-E7FC-4414-A493-D2FA31A5E946}" type="datetimeFigureOut">
              <a:rPr lang="ru-RU" smtClean="0"/>
              <a:t>09.02.2024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39838"/>
            <a:ext cx="5956300" cy="3351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195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3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6" y="9428584"/>
            <a:ext cx="2945659" cy="49805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B22C5-9A87-4525-899E-3A3FCC416A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106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18881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01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5015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43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38897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513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6682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41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848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551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AB22C5-9A87-4525-899E-3A3FCC416A4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601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556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384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88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167" r="2916"/>
          <a:stretch/>
        </p:blipFill>
        <p:spPr>
          <a:xfrm>
            <a:off x="0" y="0"/>
            <a:ext cx="965200" cy="6858000"/>
          </a:xfrm>
          <a:prstGeom prst="rect">
            <a:avLst/>
          </a:prstGeom>
        </p:spPr>
      </p:pic>
      <p:pic>
        <p:nvPicPr>
          <p:cNvPr id="9" name="Рисунок 8"/>
          <p:cNvPicPr>
            <a:picLocks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6497100"/>
            <a:ext cx="10548000" cy="18000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25423" y="6332537"/>
            <a:ext cx="664029" cy="365125"/>
          </a:xfrm>
        </p:spPr>
        <p:txBody>
          <a:bodyPr/>
          <a:lstStyle>
            <a:lvl1pPr algn="ctr">
              <a:defRPr sz="1600" b="1">
                <a:solidFill>
                  <a:schemeClr val="bg1"/>
                </a:solidFill>
              </a:defRPr>
            </a:lvl1pPr>
          </a:lstStyle>
          <a:p>
            <a:fld id="{0BC7FCAA-181C-4B9F-B27E-A73C441322DD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82" y="252663"/>
            <a:ext cx="570836" cy="804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83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607786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066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6197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081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96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478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109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30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7FCAA-181C-4B9F-B27E-A73C441322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641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  <p:sldLayoutId id="214748378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jpeg"/><Relationship Id="rId4" Type="http://schemas.openxmlformats.org/officeDocument/2006/relationships/chart" Target="../charts/char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JPG"/><Relationship Id="rId13" Type="http://schemas.openxmlformats.org/officeDocument/2006/relationships/image" Target="../media/image39.JPG"/><Relationship Id="rId3" Type="http://schemas.openxmlformats.org/officeDocument/2006/relationships/image" Target="../media/image29.JPG"/><Relationship Id="rId7" Type="http://schemas.openxmlformats.org/officeDocument/2006/relationships/image" Target="../media/image33.JPG"/><Relationship Id="rId12" Type="http://schemas.openxmlformats.org/officeDocument/2006/relationships/image" Target="../media/image38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2.JPG"/><Relationship Id="rId11" Type="http://schemas.openxmlformats.org/officeDocument/2006/relationships/image" Target="../media/image37.JPG"/><Relationship Id="rId5" Type="http://schemas.openxmlformats.org/officeDocument/2006/relationships/image" Target="../media/image31.JPG"/><Relationship Id="rId10" Type="http://schemas.openxmlformats.org/officeDocument/2006/relationships/image" Target="../media/image36.JPG"/><Relationship Id="rId4" Type="http://schemas.openxmlformats.org/officeDocument/2006/relationships/image" Target="../media/image30.JPG"/><Relationship Id="rId9" Type="http://schemas.openxmlformats.org/officeDocument/2006/relationships/image" Target="../media/image35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22.jpeg"/><Relationship Id="rId3" Type="http://schemas.openxmlformats.org/officeDocument/2006/relationships/image" Target="../media/image1.jpg"/><Relationship Id="rId7" Type="http://schemas.openxmlformats.org/officeDocument/2006/relationships/image" Target="../media/image16.jpeg"/><Relationship Id="rId12" Type="http://schemas.openxmlformats.org/officeDocument/2006/relationships/image" Target="../media/image21.jpe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jpeg"/><Relationship Id="rId11" Type="http://schemas.openxmlformats.org/officeDocument/2006/relationships/image" Target="../media/image20.jpeg"/><Relationship Id="rId5" Type="http://schemas.openxmlformats.org/officeDocument/2006/relationships/image" Target="../media/image14.jpeg"/><Relationship Id="rId15" Type="http://schemas.openxmlformats.org/officeDocument/2006/relationships/image" Target="../media/image24.jpeg"/><Relationship Id="rId10" Type="http://schemas.openxmlformats.org/officeDocument/2006/relationships/image" Target="../media/image19.jpeg"/><Relationship Id="rId4" Type="http://schemas.openxmlformats.org/officeDocument/2006/relationships/image" Target="../media/image13.JP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2470" y="0"/>
            <a:ext cx="12192000" cy="6858000"/>
          </a:xfrm>
          <a:prstGeom prst="rect">
            <a:avLst/>
          </a:prstGeom>
        </p:spPr>
      </p:pic>
      <p:sp>
        <p:nvSpPr>
          <p:cNvPr id="5" name="Заголовок 12"/>
          <p:cNvSpPr txBox="1">
            <a:spLocks/>
          </p:cNvSpPr>
          <p:nvPr/>
        </p:nvSpPr>
        <p:spPr>
          <a:xfrm>
            <a:off x="231731" y="2103354"/>
            <a:ext cx="11508461" cy="213109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ОТЧЕТ   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Благотворительного фонда «Надежда и опора» </a:t>
            </a:r>
          </a:p>
          <a:p>
            <a:pPr>
              <a:lnSpc>
                <a:spcPct val="100000"/>
              </a:lnSpc>
            </a:pPr>
            <a:r>
              <a:rPr lang="ru-RU" sz="3600" b="1" dirty="0" smtClean="0">
                <a:solidFill>
                  <a:schemeClr val="bg1"/>
                </a:solidFill>
                <a:latin typeface="+mn-lt"/>
              </a:rPr>
              <a:t>за 2021 год</a:t>
            </a:r>
            <a:endParaRPr lang="ru-RU" sz="36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7" name="Текст 15"/>
          <p:cNvSpPr txBox="1">
            <a:spLocks/>
          </p:cNvSpPr>
          <p:nvPr/>
        </p:nvSpPr>
        <p:spPr>
          <a:xfrm>
            <a:off x="300625" y="4547883"/>
            <a:ext cx="11370675" cy="4641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sz="1800" dirty="0">
              <a:solidFill>
                <a:srgbClr val="FFFFFF"/>
              </a:solidFill>
            </a:endParaRPr>
          </a:p>
        </p:txBody>
      </p:sp>
      <p:sp>
        <p:nvSpPr>
          <p:cNvPr id="9" name="Текст 15"/>
          <p:cNvSpPr txBox="1">
            <a:spLocks/>
          </p:cNvSpPr>
          <p:nvPr/>
        </p:nvSpPr>
        <p:spPr>
          <a:xfrm>
            <a:off x="275573" y="4002257"/>
            <a:ext cx="4638932" cy="3943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000" b="1" dirty="0" smtClean="0">
                <a:solidFill>
                  <a:schemeClr val="accent2"/>
                </a:solidFill>
              </a:rPr>
              <a:t> </a:t>
            </a:r>
            <a:endParaRPr lang="ru-RU" sz="2000" b="1" dirty="0">
              <a:solidFill>
                <a:schemeClr val="accent2"/>
              </a:solidFill>
            </a:endParaRPr>
          </a:p>
        </p:txBody>
      </p:sp>
      <p:sp>
        <p:nvSpPr>
          <p:cNvPr id="10" name="Текст 16"/>
          <p:cNvSpPr txBox="1">
            <a:spLocks/>
          </p:cNvSpPr>
          <p:nvPr/>
        </p:nvSpPr>
        <p:spPr>
          <a:xfrm>
            <a:off x="237995" y="4194728"/>
            <a:ext cx="11757490" cy="4038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2000" b="1" dirty="0">
              <a:solidFill>
                <a:srgbClr val="FFFFFF"/>
              </a:solidFill>
            </a:endParaRPr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225899" y="3985173"/>
            <a:ext cx="9555983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938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10</a:t>
            </a:fld>
            <a:endParaRPr lang="ru-RU"/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893331"/>
            <a:ext cx="10548000" cy="18000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1984076" y="181154"/>
            <a:ext cx="952508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</a:t>
            </a:r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ФОНДА </a:t>
            </a:r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 </a:t>
            </a:r>
            <a:endParaRPr lang="ru-RU" sz="2000" b="1" dirty="0" smtClean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/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ВЕТЕРАНАМ И РАБОТНИКАМ ЗА  2015 - 2021 </a:t>
            </a:r>
            <a:r>
              <a:rPr lang="ru-RU" sz="20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гг</a:t>
            </a:r>
            <a:r>
              <a:rPr lang="ru-RU" sz="20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.: </a:t>
            </a:r>
            <a:r>
              <a:rPr lang="ru-RU" sz="2000" b="1" u="sng" dirty="0" smtClean="0">
                <a:solidFill>
                  <a:srgbClr val="00B05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124,1 млн. рублей</a:t>
            </a:r>
          </a:p>
          <a:p>
            <a:pPr lvl="0" algn="ctr"/>
            <a:endParaRPr lang="ru-RU" sz="2400" b="1" dirty="0">
              <a:solidFill>
                <a:srgbClr val="0070C0"/>
              </a:solidFill>
            </a:endParaRP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3547862417"/>
              </p:ext>
            </p:extLst>
          </p:nvPr>
        </p:nvGraphicFramePr>
        <p:xfrm>
          <a:off x="1819175" y="1020278"/>
          <a:ext cx="9914021" cy="507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6" name="Рисунок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161" y="0"/>
            <a:ext cx="1183906" cy="119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6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11</a:t>
            </a:fld>
            <a:endParaRPr lang="ru-RU"/>
          </a:p>
        </p:txBody>
      </p:sp>
      <p:sp>
        <p:nvSpPr>
          <p:cNvPr id="4" name="Прямоугольник 3"/>
          <p:cNvSpPr/>
          <p:nvPr/>
        </p:nvSpPr>
        <p:spPr>
          <a:xfrm>
            <a:off x="1530219" y="270588"/>
            <a:ext cx="96665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</a:rPr>
              <a:t>ПУБЛИКАЦИИ О РАБОТЕ ФОНДА ЗА 2021 ГОД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79" y="1026368"/>
            <a:ext cx="1800031" cy="243529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7837" y="905069"/>
            <a:ext cx="2015412" cy="2715210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748" y="849087"/>
            <a:ext cx="2118048" cy="2827174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458" y="961053"/>
            <a:ext cx="1978089" cy="2677885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9233" y="914400"/>
            <a:ext cx="1987418" cy="2640563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366" y="3554961"/>
            <a:ext cx="1743464" cy="265922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4205" y="3694920"/>
            <a:ext cx="1733110" cy="251926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8654" y="3732246"/>
            <a:ext cx="1698170" cy="2463282"/>
          </a:xfrm>
          <a:prstGeom prst="rect">
            <a:avLst/>
          </a:prstGeom>
        </p:spPr>
      </p:pic>
      <p:pic>
        <p:nvPicPr>
          <p:cNvPr id="13" name="Рисунок 1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138" y="3713584"/>
            <a:ext cx="1679511" cy="252859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811" y="3872204"/>
            <a:ext cx="1940768" cy="237930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641" y="3769567"/>
            <a:ext cx="1744825" cy="236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8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454" y="360219"/>
            <a:ext cx="9485746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4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282178" y="99077"/>
            <a:ext cx="10510849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u="sng" dirty="0" smtClean="0">
                <a:solidFill>
                  <a:srgbClr val="FF0000"/>
                </a:solidFill>
              </a:rPr>
              <a:t>БЛАГОТВОРИТЕЛЬНАЯ ПРОГРАММА НА 2022 ГОД</a:t>
            </a:r>
            <a:endParaRPr lang="ru-RU" sz="2400" b="1" u="sng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354975" y="660870"/>
            <a:ext cx="4588624" cy="7342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</a:rPr>
              <a:t>Сумма (план) – 4 354,2 тыс. руб.</a:t>
            </a:r>
          </a:p>
          <a:p>
            <a:pPr algn="ctr"/>
            <a:r>
              <a:rPr lang="ru-RU" sz="1600" b="1" dirty="0" smtClean="0">
                <a:solidFill>
                  <a:schemeClr val="accent5"/>
                </a:solidFill>
              </a:rPr>
              <a:t>БЛАГОТВОРИТЕЛЬНАЯ ПОМОЩЬ РАБОТНИКАМ</a:t>
            </a:r>
          </a:p>
          <a:p>
            <a:pPr algn="ctr"/>
            <a:r>
              <a:rPr lang="ru-RU" sz="1600" b="1" dirty="0" smtClean="0">
                <a:solidFill>
                  <a:schemeClr val="accent5"/>
                </a:solidFill>
              </a:rPr>
              <a:t>Программа «Помощь в трудный час» </a:t>
            </a:r>
            <a:r>
              <a:rPr lang="en-US" sz="1600" b="1" dirty="0" smtClean="0">
                <a:solidFill>
                  <a:schemeClr val="accent5"/>
                </a:solidFill>
              </a:rPr>
              <a:t>*</a:t>
            </a:r>
            <a:endParaRPr lang="ru-RU" sz="1600" b="1" dirty="0" smtClean="0">
              <a:solidFill>
                <a:schemeClr val="accent5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6150918" y="655688"/>
            <a:ext cx="5618886" cy="73957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rgbClr val="FF0000"/>
                </a:solidFill>
              </a:rPr>
              <a:t>Сумма  (план) – 29 318,0 тыс. руб.</a:t>
            </a:r>
          </a:p>
          <a:p>
            <a:pPr algn="ctr"/>
            <a:r>
              <a:rPr lang="ru-RU" sz="1600" b="1" dirty="0" smtClean="0">
                <a:solidFill>
                  <a:srgbClr val="0070C0"/>
                </a:solidFill>
              </a:rPr>
              <a:t>БЛАГОТВОРИТЕЛЬНАЯ ПОМОЩЬ ВЕТЕРАНАМ</a:t>
            </a:r>
          </a:p>
          <a:p>
            <a:pPr algn="ctr"/>
            <a:r>
              <a:rPr lang="ru-RU" sz="1600" b="1" dirty="0" smtClean="0">
                <a:solidFill>
                  <a:srgbClr val="0070C0"/>
                </a:solidFill>
              </a:rPr>
              <a:t>Программа «Заботу ветеранам» </a:t>
            </a:r>
            <a:r>
              <a:rPr lang="en-US" sz="1600" b="1" dirty="0" smtClean="0">
                <a:solidFill>
                  <a:srgbClr val="0070C0"/>
                </a:solidFill>
              </a:rPr>
              <a:t>*</a:t>
            </a:r>
            <a:endParaRPr lang="ru-RU" sz="1600" b="1" dirty="0" smtClean="0">
              <a:solidFill>
                <a:srgbClr val="0070C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>
            <a:off x="6048375" y="590550"/>
            <a:ext cx="19050" cy="592455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310325" y="5750351"/>
            <a:ext cx="10444899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900" b="1" dirty="0" smtClean="0">
                <a:solidFill>
                  <a:srgbClr val="FF0000"/>
                </a:solidFill>
              </a:rPr>
              <a:t>1 </a:t>
            </a:r>
            <a:r>
              <a:rPr lang="ru-RU" sz="900" b="1" dirty="0">
                <a:solidFill>
                  <a:srgbClr val="FF0000"/>
                </a:solidFill>
              </a:rPr>
              <a:t>обращение от работника  </a:t>
            </a:r>
            <a:r>
              <a:rPr lang="ru-RU" sz="900" dirty="0">
                <a:solidFill>
                  <a:srgbClr val="FF0000"/>
                </a:solidFill>
              </a:rPr>
              <a:t>1 раз в 3 </a:t>
            </a:r>
            <a:r>
              <a:rPr lang="ru-RU" sz="900" dirty="0" smtClean="0">
                <a:solidFill>
                  <a:srgbClr val="FF0000"/>
                </a:solidFill>
              </a:rPr>
              <a:t>года (при стаже работы более 10 лет); 1 раз в 5 лет (при стаже работы менее 10 лет), </a:t>
            </a:r>
            <a:r>
              <a:rPr lang="ru-RU" sz="900" dirty="0">
                <a:solidFill>
                  <a:srgbClr val="FF0000"/>
                </a:solidFill>
              </a:rPr>
              <a:t>максимальная  сумма благотворительной помощи (кроме </a:t>
            </a:r>
            <a:r>
              <a:rPr lang="ru-RU" sz="900" dirty="0" smtClean="0">
                <a:solidFill>
                  <a:srgbClr val="FF0000"/>
                </a:solidFill>
              </a:rPr>
              <a:t>обследования, офтальмологии </a:t>
            </a:r>
            <a:r>
              <a:rPr lang="ru-RU" sz="900" dirty="0">
                <a:solidFill>
                  <a:srgbClr val="FF0000"/>
                </a:solidFill>
              </a:rPr>
              <a:t>и пожара) </a:t>
            </a:r>
            <a:r>
              <a:rPr lang="ru-RU" sz="900" b="1" dirty="0">
                <a:solidFill>
                  <a:srgbClr val="FF0000"/>
                </a:solidFill>
              </a:rPr>
              <a:t>определяется индивидуально</a:t>
            </a:r>
            <a:r>
              <a:rPr lang="ru-RU" sz="900" dirty="0" smtClean="0">
                <a:solidFill>
                  <a:srgbClr val="FF0000"/>
                </a:solidFill>
              </a:rPr>
              <a:t>). По офтальмологи (перечень глазных болезней указан в п.11 Приложения 1) – сумма помощи не более 40 тыс. </a:t>
            </a:r>
            <a:r>
              <a:rPr lang="ru-RU" sz="900" dirty="0">
                <a:solidFill>
                  <a:srgbClr val="FF0000"/>
                </a:solidFill>
              </a:rPr>
              <a:t>руб. *</a:t>
            </a:r>
          </a:p>
          <a:p>
            <a:r>
              <a:rPr lang="ru-RU" sz="900" b="1" dirty="0">
                <a:solidFill>
                  <a:srgbClr val="0070C0"/>
                </a:solidFill>
              </a:rPr>
              <a:t>1 обращение от ветерана </a:t>
            </a:r>
            <a:r>
              <a:rPr lang="ru-RU" sz="900" dirty="0">
                <a:solidFill>
                  <a:srgbClr val="0070C0"/>
                </a:solidFill>
              </a:rPr>
              <a:t>в год, максимальная сумма благотворительной помощи –  </a:t>
            </a:r>
            <a:r>
              <a:rPr lang="ru-RU" sz="900" b="1" dirty="0">
                <a:solidFill>
                  <a:srgbClr val="0070C0"/>
                </a:solidFill>
              </a:rPr>
              <a:t>40 тыс. руб</a:t>
            </a:r>
            <a:r>
              <a:rPr lang="ru-RU" sz="900" dirty="0">
                <a:solidFill>
                  <a:srgbClr val="0070C0"/>
                </a:solidFill>
              </a:rPr>
              <a:t>. + </a:t>
            </a:r>
            <a:r>
              <a:rPr lang="ru-RU" sz="900" b="1" dirty="0">
                <a:solidFill>
                  <a:srgbClr val="0070C0"/>
                </a:solidFill>
              </a:rPr>
              <a:t>1 дополнительное обращение </a:t>
            </a:r>
            <a:r>
              <a:rPr lang="ru-RU" sz="900" dirty="0">
                <a:solidFill>
                  <a:srgbClr val="0070C0"/>
                </a:solidFill>
              </a:rPr>
              <a:t>при тяжелой форме </a:t>
            </a:r>
            <a:r>
              <a:rPr lang="en-US" sz="900" dirty="0">
                <a:solidFill>
                  <a:srgbClr val="0070C0"/>
                </a:solidFill>
              </a:rPr>
              <a:t>Covid-19</a:t>
            </a:r>
            <a:r>
              <a:rPr lang="ru-RU" sz="900" dirty="0">
                <a:solidFill>
                  <a:srgbClr val="0070C0"/>
                </a:solidFill>
              </a:rPr>
              <a:t> </a:t>
            </a:r>
            <a:r>
              <a:rPr lang="ru-RU" sz="900" dirty="0" smtClean="0">
                <a:solidFill>
                  <a:srgbClr val="0070C0"/>
                </a:solidFill>
              </a:rPr>
              <a:t>(воспалении легких КТ - </a:t>
            </a:r>
            <a:r>
              <a:rPr lang="ru-RU" sz="900" dirty="0">
                <a:solidFill>
                  <a:srgbClr val="0070C0"/>
                </a:solidFill>
              </a:rPr>
              <a:t>3-4 степени, макс. сумма </a:t>
            </a:r>
            <a:r>
              <a:rPr lang="ru-RU" sz="900" dirty="0" smtClean="0">
                <a:solidFill>
                  <a:srgbClr val="0070C0"/>
                </a:solidFill>
              </a:rPr>
              <a:t> </a:t>
            </a:r>
            <a:r>
              <a:rPr lang="ru-RU" sz="900" dirty="0">
                <a:solidFill>
                  <a:srgbClr val="0070C0"/>
                </a:solidFill>
              </a:rPr>
              <a:t>помощи –   </a:t>
            </a:r>
            <a:r>
              <a:rPr lang="ru-RU" sz="900" b="1" dirty="0">
                <a:solidFill>
                  <a:srgbClr val="0070C0"/>
                </a:solidFill>
              </a:rPr>
              <a:t>20 тыс. руб</a:t>
            </a:r>
            <a:r>
              <a:rPr lang="ru-RU" sz="900" b="1" dirty="0" smtClean="0">
                <a:solidFill>
                  <a:srgbClr val="0070C0"/>
                </a:solidFill>
              </a:rPr>
              <a:t>.)*</a:t>
            </a:r>
            <a:endParaRPr lang="ru-RU" sz="900" b="1" dirty="0">
              <a:solidFill>
                <a:srgbClr val="0070C0"/>
              </a:solidFill>
            </a:endParaRPr>
          </a:p>
          <a:p>
            <a:endParaRPr lang="ru-RU" sz="900" dirty="0"/>
          </a:p>
        </p:txBody>
      </p:sp>
      <p:sp>
        <p:nvSpPr>
          <p:cNvPr id="43" name="Прямоугольная выноска 42"/>
          <p:cNvSpPr/>
          <p:nvPr/>
        </p:nvSpPr>
        <p:spPr>
          <a:xfrm>
            <a:off x="1346662" y="1470581"/>
            <a:ext cx="4613563" cy="970962"/>
          </a:xfrm>
          <a:prstGeom prst="wedgeRectCallout">
            <a:avLst>
              <a:gd name="adj1" fmla="val -47384"/>
              <a:gd name="adj2" fmla="val -15397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Обследование, выявившее </a:t>
            </a:r>
            <a:r>
              <a:rPr lang="ru-RU" sz="1400" b="1" dirty="0">
                <a:solidFill>
                  <a:schemeClr val="tx1"/>
                </a:solidFill>
              </a:rPr>
              <a:t>тяжелое заболевание </a:t>
            </a:r>
            <a:r>
              <a:rPr lang="ru-RU" sz="1200" dirty="0">
                <a:solidFill>
                  <a:schemeClr val="tx1"/>
                </a:solidFill>
              </a:rPr>
              <a:t>(онкология, генные мутации и т.п</a:t>
            </a:r>
            <a:r>
              <a:rPr lang="ru-RU" sz="1200" dirty="0" smtClean="0">
                <a:solidFill>
                  <a:schemeClr val="tx1"/>
                </a:solidFill>
              </a:rPr>
              <a:t>.).</a:t>
            </a:r>
            <a:r>
              <a:rPr lang="ru-RU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Операции</a:t>
            </a:r>
            <a:r>
              <a:rPr lang="ru-RU" sz="1400" b="1" dirty="0">
                <a:solidFill>
                  <a:schemeClr val="tx1"/>
                </a:solidFill>
              </a:rPr>
              <a:t>, реабилитации </a:t>
            </a:r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при </a:t>
            </a:r>
            <a:r>
              <a:rPr lang="ru-RU" sz="1200" dirty="0">
                <a:solidFill>
                  <a:schemeClr val="tx1"/>
                </a:solidFill>
              </a:rPr>
              <a:t>диагнозе, не подпадающем под страховой случай  и по которым отсутствует компенсация по  заключенным договорам </a:t>
            </a:r>
            <a:r>
              <a:rPr lang="ru-RU" sz="1200" dirty="0" smtClean="0">
                <a:solidFill>
                  <a:schemeClr val="tx1"/>
                </a:solidFill>
              </a:rPr>
              <a:t>ДМС)</a:t>
            </a:r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48034" y="2498104"/>
            <a:ext cx="4619134" cy="499620"/>
          </a:xfrm>
          <a:prstGeom prst="wedgeRectCallout">
            <a:avLst>
              <a:gd name="adj1" fmla="val 49904"/>
              <a:gd name="adj2" fmla="val -18816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 </a:t>
            </a:r>
            <a:r>
              <a:rPr lang="ru-RU" sz="1200" dirty="0" smtClean="0">
                <a:solidFill>
                  <a:schemeClr val="tx1"/>
                </a:solidFill>
              </a:rPr>
              <a:t>(не более 30 тыс. руб. на чел.)*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45" name="Прямоугольная выноска 44"/>
          <p:cNvSpPr/>
          <p:nvPr/>
        </p:nvSpPr>
        <p:spPr>
          <a:xfrm>
            <a:off x="1338348" y="3063711"/>
            <a:ext cx="4638939" cy="650450"/>
          </a:xfrm>
          <a:prstGeom prst="wedgeRectCallout">
            <a:avLst>
              <a:gd name="adj1" fmla="val -50098"/>
              <a:gd name="adj2" fmla="val -22344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Операция </a:t>
            </a:r>
            <a:r>
              <a:rPr lang="ru-RU" sz="1400" b="1" dirty="0">
                <a:solidFill>
                  <a:schemeClr val="tx1"/>
                </a:solidFill>
              </a:rPr>
              <a:t>и </a:t>
            </a:r>
            <a:r>
              <a:rPr lang="ru-RU" sz="1400" b="1" dirty="0" smtClean="0">
                <a:solidFill>
                  <a:schemeClr val="tx1"/>
                </a:solidFill>
              </a:rPr>
              <a:t>реабилитация </a:t>
            </a:r>
            <a:r>
              <a:rPr lang="ru-RU" sz="1400" b="1" dirty="0">
                <a:solidFill>
                  <a:schemeClr val="tx1"/>
                </a:solidFill>
              </a:rPr>
              <a:t>работников, пострадавших в результате несчастного случая на производстве</a:t>
            </a:r>
            <a:endParaRPr lang="ru-RU" sz="1400" b="1" dirty="0" smtClean="0">
              <a:solidFill>
                <a:schemeClr val="tx1"/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338349" y="3770722"/>
            <a:ext cx="4638502" cy="499620"/>
          </a:xfrm>
          <a:prstGeom prst="wedgeRectCallout">
            <a:avLst>
              <a:gd name="adj1" fmla="val 48422"/>
              <a:gd name="adj2" fmla="val -20520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Пожар и чрезвычайные ситуации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(не более 300 тыс. руб. на чел.)</a:t>
            </a: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1338606" y="4326902"/>
            <a:ext cx="4656751" cy="509049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тяжело заболевшим детям, детям-инвалидам, внукам работников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395283" y="2448303"/>
            <a:ext cx="13977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9054893" y="2677213"/>
            <a:ext cx="2709760" cy="1102936"/>
          </a:xfrm>
          <a:prstGeom prst="wedgeRectCallout">
            <a:avLst>
              <a:gd name="adj1" fmla="val -47089"/>
              <a:gd name="adj2" fmla="val -2136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Санатории РТ и РФ </a:t>
            </a: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(</a:t>
            </a:r>
            <a:r>
              <a:rPr lang="ru-RU" sz="1200" dirty="0" smtClean="0">
                <a:solidFill>
                  <a:schemeClr val="tx1"/>
                </a:solidFill>
              </a:rPr>
              <a:t>включая оплату</a:t>
            </a:r>
            <a:r>
              <a:rPr lang="en-US" sz="1200" dirty="0" smtClean="0">
                <a:solidFill>
                  <a:schemeClr val="tx1"/>
                </a:solidFill>
              </a:rPr>
              <a:t> </a:t>
            </a:r>
            <a:r>
              <a:rPr lang="ru-RU" sz="1200" dirty="0" smtClean="0">
                <a:solidFill>
                  <a:schemeClr val="tx1"/>
                </a:solidFill>
              </a:rPr>
              <a:t>транспортных расходов за доставку в РЦ и санаторий «</a:t>
            </a:r>
            <a:r>
              <a:rPr lang="ru-RU" sz="1200" dirty="0" err="1" smtClean="0">
                <a:solidFill>
                  <a:schemeClr val="tx1"/>
                </a:solidFill>
              </a:rPr>
              <a:t>Балкыш</a:t>
            </a:r>
            <a:r>
              <a:rPr lang="ru-RU" sz="1200" dirty="0" smtClean="0">
                <a:solidFill>
                  <a:schemeClr val="tx1"/>
                </a:solidFill>
              </a:rPr>
              <a:t>»)</a:t>
            </a: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9049109" y="1451728"/>
            <a:ext cx="2723791" cy="1159497"/>
          </a:xfrm>
          <a:prstGeom prst="wedgeRectCallout">
            <a:avLst>
              <a:gd name="adj1" fmla="val 49075"/>
              <a:gd name="adj2" fmla="val -2046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</a:rPr>
              <a:t>Стоматологические услуги </a:t>
            </a:r>
            <a:r>
              <a:rPr lang="ru-RU" sz="1100" dirty="0">
                <a:solidFill>
                  <a:schemeClr val="tx1"/>
                </a:solidFill>
              </a:rPr>
              <a:t>(лечение, изготовление и установка зубных протезов, обследование, операция и </a:t>
            </a:r>
            <a:r>
              <a:rPr lang="ru-RU" sz="1100" dirty="0" smtClean="0">
                <a:solidFill>
                  <a:schemeClr val="tx1"/>
                </a:solidFill>
              </a:rPr>
              <a:t>др. </a:t>
            </a:r>
            <a:r>
              <a:rPr lang="ru-RU" sz="1100" dirty="0" err="1" smtClean="0">
                <a:solidFill>
                  <a:schemeClr val="tx1"/>
                </a:solidFill>
              </a:rPr>
              <a:t>стомат</a:t>
            </a:r>
            <a:r>
              <a:rPr lang="ru-RU" sz="1100" dirty="0" smtClean="0">
                <a:solidFill>
                  <a:schemeClr val="tx1"/>
                </a:solidFill>
              </a:rPr>
              <a:t>. услуги)</a:t>
            </a: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150543" y="2064470"/>
            <a:ext cx="2814347" cy="546755"/>
          </a:xfrm>
          <a:prstGeom prst="wedgeRectCallout">
            <a:avLst>
              <a:gd name="adj1" fmla="val -49593"/>
              <a:gd name="adj2" fmla="val -18219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Обследование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150634" y="1451728"/>
            <a:ext cx="2814257" cy="575035"/>
          </a:xfrm>
          <a:prstGeom prst="wedgeRectCallout">
            <a:avLst>
              <a:gd name="adj1" fmla="val -49000"/>
              <a:gd name="adj2" fmla="val -18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Лечение, операции </a:t>
            </a:r>
          </a:p>
          <a:p>
            <a:pPr algn="ctr"/>
            <a:r>
              <a:rPr lang="ru-RU" sz="1200" dirty="0" smtClean="0">
                <a:solidFill>
                  <a:schemeClr val="tx1"/>
                </a:solidFill>
              </a:rPr>
              <a:t>(в </a:t>
            </a:r>
            <a:r>
              <a:rPr lang="ru-RU" sz="1200" dirty="0" err="1" smtClean="0">
                <a:solidFill>
                  <a:schemeClr val="tx1"/>
                </a:solidFill>
              </a:rPr>
              <a:t>т.ч</a:t>
            </a:r>
            <a:r>
              <a:rPr lang="ru-RU" sz="1200" dirty="0" smtClean="0">
                <a:solidFill>
                  <a:schemeClr val="tx1"/>
                </a:solidFill>
              </a:rPr>
              <a:t>. медикаменты)</a:t>
            </a:r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dirty="0" smtClean="0">
                <a:solidFill>
                  <a:schemeClr val="tx1"/>
                </a:solidFill>
              </a:rPr>
              <a:t>.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6140918" y="3308809"/>
            <a:ext cx="2839179" cy="612742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Прочие (поздравления в праздничные даты)</a:t>
            </a: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131588" y="2649028"/>
            <a:ext cx="2833401" cy="603315"/>
          </a:xfrm>
          <a:prstGeom prst="wedgeRectCallout">
            <a:avLst>
              <a:gd name="adj1" fmla="val -50043"/>
              <a:gd name="adj2" fmla="val -20205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Реабилитационные центры</a:t>
            </a: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9078012" y="4958500"/>
            <a:ext cx="2724347" cy="744716"/>
          </a:xfrm>
          <a:prstGeom prst="wedgeRectCallout">
            <a:avLst>
              <a:gd name="adj1" fmla="val 48681"/>
              <a:gd name="adj2" fmla="val -19703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b="1" dirty="0" smtClean="0">
              <a:solidFill>
                <a:schemeClr val="tx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Слуховой аппарат</a:t>
            </a:r>
          </a:p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 </a:t>
            </a:r>
            <a:endParaRPr lang="ru-RU" sz="1400" dirty="0">
              <a:solidFill>
                <a:schemeClr val="tx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9060024" y="3846136"/>
            <a:ext cx="2731879" cy="1036949"/>
          </a:xfrm>
          <a:prstGeom prst="wedgeRectCallout">
            <a:avLst>
              <a:gd name="adj1" fmla="val 46959"/>
              <a:gd name="adj2" fmla="val -18812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Выплаты на</a:t>
            </a:r>
            <a:r>
              <a:rPr lang="ru-RU" sz="1400" dirty="0" smtClean="0">
                <a:solidFill>
                  <a:schemeClr val="tx1"/>
                </a:solidFill>
              </a:rPr>
              <a:t> </a:t>
            </a:r>
            <a:r>
              <a:rPr lang="ru-RU" sz="1400" b="1" dirty="0" smtClean="0">
                <a:solidFill>
                  <a:schemeClr val="tx1"/>
                </a:solidFill>
              </a:rPr>
              <a:t>День пожилых людей </a:t>
            </a:r>
            <a:r>
              <a:rPr lang="ru-RU" sz="1200" dirty="0" smtClean="0">
                <a:solidFill>
                  <a:schemeClr val="tx1"/>
                </a:solidFill>
              </a:rPr>
              <a:t>(1 тыс. руб. на чел.)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28" name="Прямоугольная выноска 27"/>
          <p:cNvSpPr/>
          <p:nvPr/>
        </p:nvSpPr>
        <p:spPr>
          <a:xfrm>
            <a:off x="1329180" y="4883085"/>
            <a:ext cx="4666979" cy="857839"/>
          </a:xfrm>
          <a:prstGeom prst="wedgeRectCallout">
            <a:avLst>
              <a:gd name="adj1" fmla="val -47625"/>
              <a:gd name="adj2" fmla="val -18449"/>
            </a:avLst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tx1"/>
                </a:solidFill>
              </a:rPr>
              <a:t>Помощь тяжело заболевшему супругу/супруге работника </a:t>
            </a:r>
            <a:r>
              <a:rPr lang="ru-RU" sz="1200" dirty="0" smtClean="0">
                <a:solidFill>
                  <a:schemeClr val="tx1"/>
                </a:solidFill>
              </a:rPr>
              <a:t>(онкология, генетические заболевания, тяжелые травмы после автокатастрофы, пожара, чрезвычайных ситуаций, инвалидность 1 группы) </a:t>
            </a:r>
            <a:r>
              <a:rPr lang="ru-RU" sz="1400" b="1" dirty="0" smtClean="0">
                <a:solidFill>
                  <a:schemeClr val="tx1"/>
                </a:solidFill>
              </a:rPr>
              <a:t>при стаже работы в энергетике более 25 лет *</a:t>
            </a:r>
          </a:p>
        </p:txBody>
      </p:sp>
      <p:sp>
        <p:nvSpPr>
          <p:cNvPr id="32" name="Прямоугольная выноска 31"/>
          <p:cNvSpPr/>
          <p:nvPr/>
        </p:nvSpPr>
        <p:spPr>
          <a:xfrm>
            <a:off x="6140917" y="3978112"/>
            <a:ext cx="2842827" cy="1755938"/>
          </a:xfrm>
          <a:prstGeom prst="wedgeRectCallout">
            <a:avLst>
              <a:gd name="adj1" fmla="val -50054"/>
              <a:gd name="adj2" fmla="val -220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sz="1400" b="1" dirty="0">
                <a:solidFill>
                  <a:schemeClr val="tx1"/>
                </a:solidFill>
              </a:rPr>
              <a:t>Помощь тяжело заболевшему </a:t>
            </a:r>
            <a:r>
              <a:rPr lang="ru-RU" sz="1400" b="1" dirty="0" smtClean="0">
                <a:solidFill>
                  <a:schemeClr val="tx1"/>
                </a:solidFill>
              </a:rPr>
              <a:t>супругу/супруге ветерана </a:t>
            </a:r>
            <a:r>
              <a:rPr lang="ru-RU" sz="1200" dirty="0">
                <a:solidFill>
                  <a:schemeClr val="tx1"/>
                </a:solidFill>
              </a:rPr>
              <a:t>(онкология, генетические заболевания, тяжелые травмы после автокатастрофы, пожара, чрезвычайных ситуаций, инвалидность 1 группы) </a:t>
            </a:r>
            <a:r>
              <a:rPr lang="ru-RU" sz="1400" b="1" dirty="0">
                <a:solidFill>
                  <a:schemeClr val="tx1"/>
                </a:solidFill>
              </a:rPr>
              <a:t>при стаже работы в энергетике более 25 </a:t>
            </a:r>
            <a:r>
              <a:rPr lang="ru-RU" sz="1400" b="1" dirty="0" smtClean="0">
                <a:solidFill>
                  <a:schemeClr val="tx1"/>
                </a:solidFill>
              </a:rPr>
              <a:t>лет*</a:t>
            </a:r>
            <a:endParaRPr lang="ru-RU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356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2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090903" y="18234"/>
            <a:ext cx="1054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БЛАГОТВОРИТЕЛЬНЫЙ ФОНД «НАДЕЖДА И ОПОРА» - 2021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02871" y="524011"/>
            <a:ext cx="10548000" cy="18000"/>
          </a:xfrm>
          <a:prstGeom prst="rect">
            <a:avLst/>
          </a:prstGeom>
        </p:spPr>
      </p:pic>
      <p:graphicFrame>
        <p:nvGraphicFramePr>
          <p:cNvPr id="7" name="Схема 6"/>
          <p:cNvGraphicFramePr/>
          <p:nvPr>
            <p:extLst>
              <p:ext uri="{D42A27DB-BD31-4B8C-83A1-F6EECF244321}">
                <p14:modId xmlns:p14="http://schemas.microsoft.com/office/powerpoint/2010/main" val="892177711"/>
              </p:ext>
            </p:extLst>
          </p:nvPr>
        </p:nvGraphicFramePr>
        <p:xfrm>
          <a:off x="1191491" y="1071419"/>
          <a:ext cx="10492508" cy="35005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1" name="Прямоугольник 10"/>
          <p:cNvSpPr/>
          <p:nvPr/>
        </p:nvSpPr>
        <p:spPr>
          <a:xfrm rot="5400000">
            <a:off x="6247372" y="-714786"/>
            <a:ext cx="436167" cy="3158840"/>
          </a:xfrm>
          <a:prstGeom prst="rect">
            <a:avLst/>
          </a:prstGeom>
          <a:solidFill>
            <a:srgbClr val="B9D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2800" b="1" i="1" dirty="0" smtClean="0">
                <a:solidFill>
                  <a:srgbClr val="FF0000"/>
                </a:solidFill>
              </a:rPr>
              <a:t>ЦЕЛИ ФОНДА:</a:t>
            </a:r>
            <a:endParaRPr lang="ru-RU" sz="2800" b="1" i="1" dirty="0">
              <a:solidFill>
                <a:srgbClr val="FF0000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83232" y="4752863"/>
            <a:ext cx="10762604" cy="803958"/>
          </a:xfrm>
          <a:prstGeom prst="rect">
            <a:avLst/>
          </a:prstGeom>
          <a:solidFill>
            <a:srgbClr val="B9D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</a:t>
            </a:r>
            <a:r>
              <a:rPr 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2021 </a:t>
            </a:r>
            <a:r>
              <a:rPr 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год </a:t>
            </a:r>
            <a:r>
              <a:rPr 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Благотворительным фондом </a:t>
            </a:r>
            <a:r>
              <a:rPr 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«Надежда и опора» </a:t>
            </a:r>
            <a:r>
              <a:rPr 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рассмотрено </a:t>
            </a:r>
            <a:r>
              <a:rPr lang="ru-RU" sz="2000" b="1" i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38</a:t>
            </a:r>
            <a:r>
              <a:rPr lang="en-US" sz="2000" b="1" i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ru-RU" sz="2000" b="1" i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обращений</a:t>
            </a:r>
            <a:r>
              <a:rPr 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оказана </a:t>
            </a:r>
            <a:r>
              <a:rPr 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на </a:t>
            </a:r>
            <a:r>
              <a:rPr lang="ru-RU" sz="2000" b="1" i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28 011,1 тыс. </a:t>
            </a:r>
            <a:r>
              <a:rPr lang="ru-RU" sz="2000" b="1" i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sz="2000" b="1" i="1" dirty="0">
              <a:solidFill>
                <a:srgbClr val="0070C0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1174283" y="5611528"/>
            <a:ext cx="10770670" cy="824212"/>
          </a:xfrm>
          <a:prstGeom prst="rect">
            <a:avLst/>
          </a:prstGeom>
          <a:solidFill>
            <a:srgbClr val="B9DE4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b="1" i="1" dirty="0">
              <a:solidFill>
                <a:srgbClr val="0070C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sz="2000" b="1" i="1" dirty="0" smtClean="0">
              <a:solidFill>
                <a:srgbClr val="FF000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20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С </a:t>
            </a:r>
            <a:r>
              <a:rPr lang="ru-RU" altLang="ru-RU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2015 по </a:t>
            </a:r>
            <a:r>
              <a:rPr lang="ru-RU" altLang="ru-RU" sz="20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2021 </a:t>
            </a:r>
            <a:r>
              <a:rPr lang="ru-RU" altLang="ru-RU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гг. рассмотрено </a:t>
            </a:r>
            <a:r>
              <a:rPr lang="ru-RU" altLang="ru-RU" sz="2000" b="1" i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2 1</a:t>
            </a:r>
            <a:r>
              <a:rPr lang="en-US" altLang="ru-RU" sz="2000" b="1" i="1" u="sng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47</a:t>
            </a:r>
            <a:r>
              <a:rPr lang="ru-RU" altLang="ru-RU" sz="20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altLang="ru-RU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обращений, оказано благотворительной помощи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r>
              <a:rPr lang="ru-RU" altLang="ru-RU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на </a:t>
            </a:r>
            <a:r>
              <a:rPr lang="ru-RU" altLang="ru-RU" sz="2000" b="1" i="1" dirty="0" smtClean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124 111,0 тыс. </a:t>
            </a:r>
            <a:r>
              <a:rPr lang="ru-RU" altLang="ru-RU" sz="2000" b="1" i="1" dirty="0">
                <a:solidFill>
                  <a:srgbClr val="FF000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рублей</a:t>
            </a:r>
            <a:endParaRPr lang="ru-RU" altLang="ru-RU" sz="2000" b="1" i="1" dirty="0">
              <a:solidFill>
                <a:srgbClr val="FF0000"/>
              </a:solidFill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dirty="0" smtClean="0">
              <a:solidFill>
                <a:schemeClr val="bg1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indent="45085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628650" algn="l"/>
                <a:tab pos="741363" algn="ctr"/>
              </a:tabLst>
            </a:pPr>
            <a:endParaRPr lang="ru-RU" altLang="ru-RU" sz="185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920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3</a:t>
            </a:fld>
            <a:endParaRPr lang="ru-RU">
              <a:solidFill>
                <a:prstClr val="white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33500" y="267726"/>
            <a:ext cx="10548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РАСПРЕДЕЛЕНИЕ СРЕДСТВ БЛАГОТВОРИТЕЛЬНОГО ФОНДА                  «НАДЕЖДА И ОПОРА» ЗА 2021 г.</a:t>
            </a:r>
            <a:endParaRPr lang="ru-RU" sz="2400" b="1" dirty="0">
              <a:solidFill>
                <a:srgbClr val="0070C0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33500" y="1169261"/>
            <a:ext cx="10548000" cy="18000"/>
          </a:xfrm>
          <a:prstGeom prst="rect">
            <a:avLst/>
          </a:prstGeom>
        </p:spPr>
      </p:pic>
      <p:sp>
        <p:nvSpPr>
          <p:cNvPr id="9" name="Сердце 8"/>
          <p:cNvSpPr/>
          <p:nvPr/>
        </p:nvSpPr>
        <p:spPr>
          <a:xfrm>
            <a:off x="4849091" y="1616364"/>
            <a:ext cx="3694545" cy="2972889"/>
          </a:xfrm>
          <a:prstGeom prst="heart">
            <a:avLst/>
          </a:prstGeom>
          <a:solidFill>
            <a:srgbClr val="FF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0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dirty="0">
              <a:solidFill>
                <a:schemeClr val="accent2">
                  <a:lumMod val="50000"/>
                </a:schemeClr>
              </a:solidFill>
            </a:endParaRPr>
          </a:p>
          <a:p>
            <a:pPr algn="ctr"/>
            <a:endParaRPr lang="ru-RU" sz="2000" b="1" dirty="0" smtClean="0">
              <a:solidFill>
                <a:srgbClr val="000000"/>
              </a:solidFill>
            </a:endParaRPr>
          </a:p>
          <a:p>
            <a:pPr algn="ctr"/>
            <a:endParaRPr lang="ru-RU" sz="2000" b="1" dirty="0" smtClean="0">
              <a:solidFill>
                <a:srgbClr val="0000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0000"/>
                </a:solidFill>
              </a:rPr>
              <a:t>Сумма </a:t>
            </a:r>
            <a:r>
              <a:rPr lang="ru-RU" sz="2000" b="1" dirty="0" err="1">
                <a:solidFill>
                  <a:srgbClr val="000000"/>
                </a:solidFill>
              </a:rPr>
              <a:t>благпомощи</a:t>
            </a:r>
            <a:r>
              <a:rPr lang="ru-RU" sz="2000" b="1" dirty="0">
                <a:solidFill>
                  <a:srgbClr val="000000"/>
                </a:solidFill>
              </a:rPr>
              <a:t>: </a:t>
            </a:r>
            <a:r>
              <a:rPr lang="ru-RU" sz="2400" b="1" dirty="0" smtClean="0">
                <a:solidFill>
                  <a:srgbClr val="000000"/>
                </a:solidFill>
              </a:rPr>
              <a:t>28 011, 1     </a:t>
            </a:r>
            <a:r>
              <a:rPr lang="ru-RU" sz="2400" b="1" dirty="0" err="1" smtClean="0">
                <a:solidFill>
                  <a:srgbClr val="000000"/>
                </a:solidFill>
              </a:rPr>
              <a:t>тыс.руб</a:t>
            </a:r>
            <a:r>
              <a:rPr lang="ru-RU" sz="2400" b="1" dirty="0" smtClean="0">
                <a:solidFill>
                  <a:srgbClr val="000000"/>
                </a:solidFill>
              </a:rPr>
              <a:t>.</a:t>
            </a:r>
            <a:endParaRPr lang="ru-RU" sz="2400" b="1" dirty="0">
              <a:solidFill>
                <a:srgbClr val="00000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Поступило средств:</a:t>
            </a:r>
            <a:endParaRPr lang="ru-RU" sz="2000" b="1" dirty="0">
              <a:solidFill>
                <a:srgbClr val="0070C0"/>
              </a:solidFill>
            </a:endParaRP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32 972,00  </a:t>
            </a:r>
            <a:r>
              <a:rPr lang="ru-RU" sz="2400" b="1" dirty="0" err="1" smtClean="0">
                <a:solidFill>
                  <a:schemeClr val="tx1"/>
                </a:solidFill>
              </a:rPr>
              <a:t>тыс.руб</a:t>
            </a:r>
            <a:r>
              <a:rPr lang="ru-RU" sz="2400" b="1" dirty="0" smtClean="0">
                <a:solidFill>
                  <a:schemeClr val="tx1"/>
                </a:solidFill>
              </a:rPr>
              <a:t>.: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Добровольные взносы</a:t>
            </a:r>
            <a:r>
              <a:rPr lang="ru-RU" sz="2400" b="1" dirty="0" smtClean="0">
                <a:solidFill>
                  <a:srgbClr val="0070C0"/>
                </a:solidFill>
              </a:rPr>
              <a:t>:</a:t>
            </a:r>
            <a:r>
              <a:rPr lang="ru-RU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12 211,6 </a:t>
            </a:r>
            <a:r>
              <a:rPr lang="ru-RU" sz="2400" b="1" dirty="0" err="1" smtClean="0">
                <a:solidFill>
                  <a:schemeClr val="tx1"/>
                </a:solidFill>
              </a:rPr>
              <a:t>тыс.руб</a:t>
            </a:r>
            <a:r>
              <a:rPr lang="ru-RU" sz="2400" b="1" dirty="0" smtClean="0">
                <a:solidFill>
                  <a:schemeClr val="tx1"/>
                </a:solidFill>
              </a:rPr>
              <a:t>. </a:t>
            </a:r>
          </a:p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Целевой взнос от АО «СК»: </a:t>
            </a:r>
          </a:p>
          <a:p>
            <a:pPr algn="ctr"/>
            <a:r>
              <a:rPr lang="ru-RU" sz="2400" b="1" dirty="0" smtClean="0">
                <a:solidFill>
                  <a:schemeClr val="tx1"/>
                </a:solidFill>
              </a:rPr>
              <a:t>20 760,4 тыс. руб.          </a:t>
            </a:r>
          </a:p>
        </p:txBody>
      </p:sp>
      <p:sp>
        <p:nvSpPr>
          <p:cNvPr id="12" name="Стрелка вправо 11"/>
          <p:cNvSpPr/>
          <p:nvPr/>
        </p:nvSpPr>
        <p:spPr>
          <a:xfrm rot="10800000">
            <a:off x="4457698" y="3093392"/>
            <a:ext cx="472619" cy="745889"/>
          </a:xfrm>
          <a:prstGeom prst="rightArrow">
            <a:avLst/>
          </a:prstGeom>
          <a:solidFill>
            <a:srgbClr val="FF0000"/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>
            <a:off x="8359002" y="3100799"/>
            <a:ext cx="472619" cy="745889"/>
          </a:xfrm>
          <a:prstGeom prst="rightArrow">
            <a:avLst/>
          </a:prstGeom>
          <a:solidFill>
            <a:srgbClr val="FF0000"/>
          </a:solidFill>
          <a:ln>
            <a:solidFill>
              <a:srgbClr val="46C7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Блок-схема: магнитный диск 2"/>
          <p:cNvSpPr/>
          <p:nvPr/>
        </p:nvSpPr>
        <p:spPr>
          <a:xfrm>
            <a:off x="1581727" y="5911273"/>
            <a:ext cx="10019146" cy="172442"/>
          </a:xfrm>
          <a:prstGeom prst="flowChartMagneticDisk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b="1" dirty="0" smtClean="0">
                <a:solidFill>
                  <a:srgbClr val="0070C0"/>
                </a:solidFill>
              </a:rPr>
              <a:t>Остаток на начало 2021 года: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5 477,7 тыс. руб.</a:t>
            </a:r>
            <a:endParaRPr lang="ru-RU" sz="2000" b="1" dirty="0">
              <a:solidFill>
                <a:schemeClr val="tx1"/>
              </a:solidFill>
            </a:endParaRPr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" y="173255"/>
            <a:ext cx="1318661" cy="1347537"/>
          </a:xfrm>
          <a:prstGeom prst="rect">
            <a:avLst/>
          </a:prstGeom>
        </p:spPr>
      </p:pic>
      <p:sp>
        <p:nvSpPr>
          <p:cNvPr id="5" name="Блок-схема: память с посл. доступом 4"/>
          <p:cNvSpPr/>
          <p:nvPr/>
        </p:nvSpPr>
        <p:spPr>
          <a:xfrm>
            <a:off x="1848426" y="1884071"/>
            <a:ext cx="2530764" cy="2558473"/>
          </a:xfrm>
          <a:prstGeom prst="flowChartMagneticTape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Помощь сотрудникам: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 1 476,4</a:t>
            </a:r>
            <a:r>
              <a:rPr lang="en-US" sz="2000" b="1" dirty="0" smtClean="0">
                <a:solidFill>
                  <a:schemeClr val="tx1"/>
                </a:solidFill>
              </a:rPr>
              <a:t> </a:t>
            </a:r>
            <a:r>
              <a:rPr lang="ru-RU" sz="20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тыс. руб.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 (5,3 %)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17" name="Блок-схема: память с посл. доступом 16"/>
          <p:cNvSpPr/>
          <p:nvPr/>
        </p:nvSpPr>
        <p:spPr>
          <a:xfrm flipH="1">
            <a:off x="8910128" y="1884070"/>
            <a:ext cx="2515254" cy="2558473"/>
          </a:xfrm>
          <a:prstGeom prst="flowChartMagneticTap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 smtClean="0">
                <a:solidFill>
                  <a:schemeClr val="tx1"/>
                </a:solidFill>
              </a:rPr>
              <a:t>Помощь ветеранам: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26 534,7 </a:t>
            </a:r>
          </a:p>
          <a:p>
            <a:pPr algn="ctr"/>
            <a:r>
              <a:rPr lang="ru-RU" sz="2000" b="1" dirty="0" smtClean="0">
                <a:solidFill>
                  <a:schemeClr val="tx1"/>
                </a:solidFill>
              </a:rPr>
              <a:t>тыс. руб.</a:t>
            </a:r>
          </a:p>
          <a:p>
            <a:pPr algn="ctr"/>
            <a:r>
              <a:rPr lang="ru-RU" b="1" dirty="0" smtClean="0">
                <a:solidFill>
                  <a:schemeClr val="tx1"/>
                </a:solidFill>
              </a:rPr>
              <a:t>(94,7 %) </a:t>
            </a:r>
          </a:p>
        </p:txBody>
      </p:sp>
    </p:spTree>
    <p:extLst>
      <p:ext uri="{BB962C8B-B14F-4D97-AF65-F5344CB8AC3E}">
        <p14:creationId xmlns:p14="http://schemas.microsoft.com/office/powerpoint/2010/main" val="2818456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4</a:t>
            </a:fld>
            <a:endParaRPr lang="ru-RU"/>
          </a:p>
        </p:txBody>
      </p:sp>
      <p:sp>
        <p:nvSpPr>
          <p:cNvPr id="10" name="TextBox 9"/>
          <p:cNvSpPr txBox="1"/>
          <p:nvPr/>
        </p:nvSpPr>
        <p:spPr>
          <a:xfrm>
            <a:off x="1191491" y="136022"/>
            <a:ext cx="10509172" cy="46166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sz="24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ВИДЫ БЛАГОТВОРИТЕЛЬНОЙ ПОМОЩИ ЗА 2021 г. </a:t>
            </a:r>
            <a:endParaRPr lang="ru-RU" sz="2400" b="1" dirty="0">
              <a:solidFill>
                <a:srgbClr val="FF0000"/>
              </a:solidFill>
            </a:endParaRPr>
          </a:p>
        </p:txBody>
      </p:sp>
      <p:pic>
        <p:nvPicPr>
          <p:cNvPr id="11" name="Рисунок 10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296348" y="598288"/>
            <a:ext cx="10548000" cy="18000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1296348" y="660871"/>
            <a:ext cx="3577081" cy="52942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b="1" dirty="0" smtClean="0">
                <a:solidFill>
                  <a:schemeClr val="bg2"/>
                </a:solidFill>
              </a:rPr>
              <a:t>БЛАГОТВОРИТЕЛЬНАЯ ПОМОЩЬ СОТРУДНИКАМ: </a:t>
            </a:r>
            <a:r>
              <a:rPr lang="ru-RU" b="1" dirty="0" smtClean="0">
                <a:solidFill>
                  <a:schemeClr val="bg2"/>
                </a:solidFill>
              </a:rPr>
              <a:t>1 476,3</a:t>
            </a:r>
            <a:r>
              <a:rPr lang="ru-RU" b="1" dirty="0" smtClean="0">
                <a:solidFill>
                  <a:schemeClr val="tx1"/>
                </a:solidFill>
              </a:rPr>
              <a:t> </a:t>
            </a:r>
            <a:r>
              <a:rPr lang="ru-RU" b="1" dirty="0" smtClean="0">
                <a:solidFill>
                  <a:schemeClr val="bg2"/>
                </a:solidFill>
              </a:rPr>
              <a:t> тыс. руб.</a:t>
            </a:r>
            <a:endParaRPr lang="ru-RU" b="1" dirty="0">
              <a:solidFill>
                <a:schemeClr val="bg2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4995732" y="660605"/>
            <a:ext cx="6848616" cy="44863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ru-RU" b="1" dirty="0" smtClean="0">
                <a:solidFill>
                  <a:schemeClr val="bg1"/>
                </a:solidFill>
              </a:rPr>
              <a:t>БЛАГОТВОРИТЕЛЬНАЯ ПОМОЩЬ ВЕТЕРАНАМ:  </a:t>
            </a:r>
            <a:r>
              <a:rPr lang="ru-RU" b="1" dirty="0">
                <a:solidFill>
                  <a:schemeClr val="bg1"/>
                </a:solidFill>
              </a:rPr>
              <a:t>26 </a:t>
            </a:r>
            <a:r>
              <a:rPr lang="ru-RU" b="1" dirty="0" smtClean="0">
                <a:solidFill>
                  <a:schemeClr val="bg1"/>
                </a:solidFill>
              </a:rPr>
              <a:t>534,7 тыс. руб.</a:t>
            </a: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236695" y="2003631"/>
            <a:ext cx="19519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Проведение операции</a:t>
            </a:r>
            <a:endParaRPr lang="ru-RU" sz="1400" b="1" dirty="0">
              <a:solidFill>
                <a:schemeClr val="bg1"/>
              </a:solidFill>
            </a:endParaRPr>
          </a:p>
        </p:txBody>
      </p:sp>
      <p:cxnSp>
        <p:nvCxnSpPr>
          <p:cNvPr id="29" name="Прямая соединительная линия 28"/>
          <p:cNvCxnSpPr/>
          <p:nvPr/>
        </p:nvCxnSpPr>
        <p:spPr>
          <a:xfrm flipH="1">
            <a:off x="4916731" y="653834"/>
            <a:ext cx="20249" cy="577531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345916" y="1715905"/>
            <a:ext cx="17647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Помощь детям сотрудникам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4987650" y="3938905"/>
            <a:ext cx="1974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 smtClean="0">
                <a:solidFill>
                  <a:schemeClr val="bg1"/>
                </a:solidFill>
              </a:rPr>
              <a:t>Путевки в санаторий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987650" y="6546522"/>
            <a:ext cx="4380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 smtClean="0">
                <a:solidFill>
                  <a:prstClr val="black"/>
                </a:solidFill>
              </a:rPr>
              <a:t>*Комплексные </a:t>
            </a:r>
            <a:r>
              <a:rPr lang="ru-RU" sz="1200" dirty="0">
                <a:solidFill>
                  <a:prstClr val="black"/>
                </a:solidFill>
              </a:rPr>
              <a:t>центры соц. обслуживания по линии соцзащиты</a:t>
            </a:r>
            <a:endParaRPr lang="ru-RU" sz="1400" dirty="0"/>
          </a:p>
        </p:txBody>
      </p:sp>
      <p:sp>
        <p:nvSpPr>
          <p:cNvPr id="44" name="Прямоугольная выноска 43"/>
          <p:cNvSpPr/>
          <p:nvPr/>
        </p:nvSpPr>
        <p:spPr>
          <a:xfrm>
            <a:off x="1311214" y="1437197"/>
            <a:ext cx="1838385" cy="1508134"/>
          </a:xfrm>
          <a:prstGeom prst="wedgeRectCallout">
            <a:avLst>
              <a:gd name="adj1" fmla="val 64109"/>
              <a:gd name="adj2" fmla="val -21799"/>
            </a:avLst>
          </a:prstGeom>
          <a:solidFill>
            <a:srgbClr val="00B0F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Обследование, операция, лечение: </a:t>
            </a:r>
            <a:endParaRPr lang="ru-RU" sz="1400" b="1" dirty="0">
              <a:solidFill>
                <a:schemeClr val="bg1"/>
              </a:solidFill>
            </a:endParaRPr>
          </a:p>
          <a:p>
            <a:pPr algn="ctr"/>
            <a:r>
              <a:rPr lang="ru-RU" sz="1400" b="1" dirty="0" smtClean="0">
                <a:solidFill>
                  <a:schemeClr val="bg1">
                    <a:lumMod val="95000"/>
                  </a:schemeClr>
                </a:solidFill>
              </a:rPr>
              <a:t>348,0  тыс. руб.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6" name="Прямоугольная выноска 45"/>
          <p:cNvSpPr/>
          <p:nvPr/>
        </p:nvSpPr>
        <p:spPr>
          <a:xfrm>
            <a:off x="1265828" y="3171218"/>
            <a:ext cx="1819117" cy="1564411"/>
          </a:xfrm>
          <a:prstGeom prst="wedgeRectCallout">
            <a:avLst>
              <a:gd name="adj1" fmla="val 61208"/>
              <a:gd name="adj2" fmla="val -21595"/>
            </a:avLst>
          </a:prstGeom>
          <a:solidFill>
            <a:srgbClr val="FF000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Пожар: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300 тыс. руб.</a:t>
            </a:r>
          </a:p>
        </p:txBody>
      </p:sp>
      <p:sp>
        <p:nvSpPr>
          <p:cNvPr id="47" name="Прямоугольная выноска 46"/>
          <p:cNvSpPr/>
          <p:nvPr/>
        </p:nvSpPr>
        <p:spPr>
          <a:xfrm>
            <a:off x="3334327" y="4941651"/>
            <a:ext cx="1524288" cy="1468479"/>
          </a:xfrm>
          <a:prstGeom prst="wedgeRectCallout">
            <a:avLst>
              <a:gd name="adj1" fmla="val -60221"/>
              <a:gd name="adj2" fmla="val -18449"/>
            </a:avLst>
          </a:prstGeom>
          <a:solidFill>
            <a:srgbClr val="00B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Помощь детям: 828,4 тыс. руб.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428051" y="2448303"/>
            <a:ext cx="13649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dirty="0">
                <a:solidFill>
                  <a:schemeClr val="bg1"/>
                </a:solidFill>
              </a:rPr>
              <a:t>Выплаты </a:t>
            </a:r>
            <a:br>
              <a:rPr lang="ru-RU" sz="1400" b="1" dirty="0">
                <a:solidFill>
                  <a:schemeClr val="bg1"/>
                </a:solidFill>
              </a:rPr>
            </a:br>
            <a:r>
              <a:rPr lang="ru-RU" sz="1400" b="1" dirty="0">
                <a:solidFill>
                  <a:schemeClr val="bg1"/>
                </a:solidFill>
              </a:rPr>
              <a:t>на День пожилых людей</a:t>
            </a:r>
          </a:p>
        </p:txBody>
      </p:sp>
      <p:sp>
        <p:nvSpPr>
          <p:cNvPr id="54" name="Прямоугольная выноска 53"/>
          <p:cNvSpPr/>
          <p:nvPr/>
        </p:nvSpPr>
        <p:spPr>
          <a:xfrm>
            <a:off x="6877051" y="3257996"/>
            <a:ext cx="1633198" cy="988685"/>
          </a:xfrm>
          <a:prstGeom prst="wedgeRectCallout">
            <a:avLst>
              <a:gd name="adj1" fmla="val -58634"/>
              <a:gd name="adj2" fmla="val -1943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Санатории РФ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(в </a:t>
            </a:r>
            <a:r>
              <a:rPr lang="ru-RU" sz="1400" b="1" dirty="0" err="1" smtClean="0">
                <a:solidFill>
                  <a:schemeClr val="bg1"/>
                </a:solidFill>
              </a:rPr>
              <a:t>т.ч</a:t>
            </a:r>
            <a:r>
              <a:rPr lang="ru-RU" sz="1400" b="1" dirty="0" smtClean="0">
                <a:solidFill>
                  <a:schemeClr val="bg1"/>
                </a:solidFill>
              </a:rPr>
              <a:t>. с/п «</a:t>
            </a:r>
            <a:r>
              <a:rPr lang="ru-RU" sz="1400" b="1" dirty="0" err="1" smtClean="0">
                <a:solidFill>
                  <a:schemeClr val="bg1"/>
                </a:solidFill>
              </a:rPr>
              <a:t>Балкыш</a:t>
            </a:r>
            <a:r>
              <a:rPr lang="ru-RU" sz="1400" b="1" dirty="0" smtClean="0">
                <a:solidFill>
                  <a:schemeClr val="bg1"/>
                </a:solidFill>
              </a:rPr>
              <a:t>»):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9 061,3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5" name="Прямоугольная выноска 54"/>
          <p:cNvSpPr/>
          <p:nvPr/>
        </p:nvSpPr>
        <p:spPr>
          <a:xfrm>
            <a:off x="8595361" y="1196503"/>
            <a:ext cx="1592020" cy="1279278"/>
          </a:xfrm>
          <a:prstGeom prst="wedgeRectCallout">
            <a:avLst>
              <a:gd name="adj1" fmla="val 57591"/>
              <a:gd name="adj2" fmla="val -21416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</a:rPr>
              <a:t>Стоматологичес</a:t>
            </a:r>
            <a:r>
              <a:rPr lang="ru-RU" sz="1400" b="1" dirty="0" smtClean="0">
                <a:solidFill>
                  <a:schemeClr val="bg1"/>
                </a:solidFill>
              </a:rPr>
              <a:t> -кие услуги: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3 939,3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6" name="Прямоугольная выноска 55"/>
          <p:cNvSpPr/>
          <p:nvPr/>
        </p:nvSpPr>
        <p:spPr>
          <a:xfrm>
            <a:off x="6877050" y="2252312"/>
            <a:ext cx="1646331" cy="904774"/>
          </a:xfrm>
          <a:prstGeom prst="wedgeRectCallout">
            <a:avLst>
              <a:gd name="adj1" fmla="val -57922"/>
              <a:gd name="adj2" fmla="val -18219"/>
            </a:avLst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Обследование, транспортные расходы: 739,8 тыс</a:t>
            </a:r>
            <a:r>
              <a:rPr lang="ru-RU" sz="1400" b="1" dirty="0">
                <a:solidFill>
                  <a:schemeClr val="bg1"/>
                </a:solidFill>
              </a:rPr>
              <a:t>. </a:t>
            </a:r>
            <a:r>
              <a:rPr lang="ru-RU" sz="1400" b="1" dirty="0" smtClean="0">
                <a:solidFill>
                  <a:schemeClr val="bg1"/>
                </a:solidFill>
              </a:rPr>
              <a:t>руб.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8" name="Прямоугольная выноска 57"/>
          <p:cNvSpPr/>
          <p:nvPr/>
        </p:nvSpPr>
        <p:spPr>
          <a:xfrm>
            <a:off x="6877255" y="1174220"/>
            <a:ext cx="1634448" cy="1001319"/>
          </a:xfrm>
          <a:prstGeom prst="wedgeRectCallout">
            <a:avLst>
              <a:gd name="adj1" fmla="val -57188"/>
              <a:gd name="adj2" fmla="val -19421"/>
            </a:avLst>
          </a:prstGeom>
          <a:solidFill>
            <a:schemeClr val="accent2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Лечение, медикаменты, операция: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3 194,5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59" name="Прямоугольная выноска 58"/>
          <p:cNvSpPr/>
          <p:nvPr/>
        </p:nvSpPr>
        <p:spPr>
          <a:xfrm>
            <a:off x="6925574" y="5408762"/>
            <a:ext cx="1576048" cy="1057352"/>
          </a:xfrm>
          <a:prstGeom prst="wedgeRectCallout">
            <a:avLst>
              <a:gd name="adj1" fmla="val -59127"/>
              <a:gd name="adj2" fmla="val -1821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>
                    <a:lumMod val="95000"/>
                  </a:schemeClr>
                </a:solidFill>
              </a:rPr>
              <a:t>Проднаборы</a:t>
            </a:r>
            <a:r>
              <a:rPr lang="ru-RU" sz="1400" b="1" dirty="0" smtClean="0">
                <a:solidFill>
                  <a:schemeClr val="bg1">
                    <a:lumMod val="95000"/>
                  </a:schemeClr>
                </a:solidFill>
              </a:rPr>
              <a:t> на День энергетика:</a:t>
            </a:r>
          </a:p>
          <a:p>
            <a:pPr algn="ctr"/>
            <a:r>
              <a:rPr lang="ru-RU" sz="1400" b="1" dirty="0" smtClean="0">
                <a:solidFill>
                  <a:schemeClr val="bg1">
                    <a:lumMod val="95000"/>
                  </a:schemeClr>
                </a:solidFill>
              </a:rPr>
              <a:t>5 893,4  тыс. руб</a:t>
            </a:r>
            <a:r>
              <a:rPr lang="ru-RU" sz="1400" dirty="0" smtClean="0">
                <a:solidFill>
                  <a:schemeClr val="bg1">
                    <a:lumMod val="95000"/>
                  </a:schemeClr>
                </a:solidFill>
              </a:rPr>
              <a:t>.</a:t>
            </a:r>
            <a:endParaRPr lang="ru-RU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1" name="Прямоугольная выноска 60"/>
          <p:cNvSpPr/>
          <p:nvPr/>
        </p:nvSpPr>
        <p:spPr>
          <a:xfrm>
            <a:off x="6934200" y="4363631"/>
            <a:ext cx="1576048" cy="959241"/>
          </a:xfrm>
          <a:prstGeom prst="wedgeRectCallout">
            <a:avLst>
              <a:gd name="adj1" fmla="val -62321"/>
              <a:gd name="adj2" fmla="val -21229"/>
            </a:avLst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err="1" smtClean="0">
                <a:solidFill>
                  <a:schemeClr val="bg1"/>
                </a:solidFill>
              </a:rPr>
              <a:t>Реабилитацион</a:t>
            </a:r>
            <a:r>
              <a:rPr lang="ru-RU" sz="1400" b="1" dirty="0" smtClean="0">
                <a:solidFill>
                  <a:schemeClr val="bg1"/>
                </a:solidFill>
              </a:rPr>
              <a:t> -</a:t>
            </a:r>
            <a:r>
              <a:rPr lang="ru-RU" sz="1400" b="1" dirty="0" err="1" smtClean="0">
                <a:solidFill>
                  <a:schemeClr val="bg1"/>
                </a:solidFill>
              </a:rPr>
              <a:t>ные</a:t>
            </a:r>
            <a:r>
              <a:rPr lang="ru-RU" sz="1400" b="1" dirty="0" smtClean="0">
                <a:solidFill>
                  <a:schemeClr val="bg1"/>
                </a:solidFill>
              </a:rPr>
              <a:t> центры (КЦСОН*)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512,7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2" name="Прямоугольная выноска 61"/>
          <p:cNvSpPr/>
          <p:nvPr/>
        </p:nvSpPr>
        <p:spPr>
          <a:xfrm>
            <a:off x="8585614" y="3952660"/>
            <a:ext cx="1621202" cy="1186774"/>
          </a:xfrm>
          <a:prstGeom prst="wedgeRectCallout">
            <a:avLst>
              <a:gd name="adj1" fmla="val 58356"/>
              <a:gd name="adj2" fmla="val -20675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Слуховой аппарат: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  131,3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950" y="3419475"/>
            <a:ext cx="38100" cy="19050"/>
          </a:xfrm>
          <a:prstGeom prst="rect">
            <a:avLst/>
          </a:prstGeom>
        </p:spPr>
      </p:pic>
      <p:sp>
        <p:nvSpPr>
          <p:cNvPr id="64" name="Прямоугольная выноска 63"/>
          <p:cNvSpPr/>
          <p:nvPr/>
        </p:nvSpPr>
        <p:spPr>
          <a:xfrm>
            <a:off x="8604986" y="2565070"/>
            <a:ext cx="1611578" cy="1313911"/>
          </a:xfrm>
          <a:prstGeom prst="wedgeRectCallout">
            <a:avLst>
              <a:gd name="adj1" fmla="val 56720"/>
              <a:gd name="adj2" fmla="val -20795"/>
            </a:avLst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/>
              <a:t> </a:t>
            </a:r>
            <a:r>
              <a:rPr lang="ru-RU" sz="1400" b="1" dirty="0" smtClean="0">
                <a:solidFill>
                  <a:schemeClr val="bg1"/>
                </a:solidFill>
              </a:rPr>
              <a:t>Выплаты на День пожилых людей   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2 929,0 тыс. руб</a:t>
            </a:r>
            <a:r>
              <a:rPr lang="ru-RU" sz="1400" dirty="0" smtClean="0">
                <a:solidFill>
                  <a:schemeClr val="bg1"/>
                </a:solidFill>
              </a:rPr>
              <a:t>.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67" name="Прямоугольная выноска 66"/>
          <p:cNvSpPr/>
          <p:nvPr/>
        </p:nvSpPr>
        <p:spPr>
          <a:xfrm rot="10800000" flipV="1">
            <a:off x="8604980" y="5215812"/>
            <a:ext cx="1611577" cy="1250302"/>
          </a:xfrm>
          <a:prstGeom prst="wedgeRectCallout">
            <a:avLst>
              <a:gd name="adj1" fmla="val -57346"/>
              <a:gd name="adj2" fmla="val -20224"/>
            </a:avLst>
          </a:prstGeom>
          <a:solidFill>
            <a:srgbClr val="FFC000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Продуктовые наборы ветеранам на  День Победы,  прочее:</a:t>
            </a:r>
          </a:p>
          <a:p>
            <a:pPr algn="ctr"/>
            <a:r>
              <a:rPr lang="ru-RU" sz="1400" b="1" dirty="0" smtClean="0">
                <a:solidFill>
                  <a:schemeClr val="bg1"/>
                </a:solidFill>
              </a:rPr>
              <a:t>133,4 тыс. руб.</a:t>
            </a:r>
            <a:endParaRPr lang="ru-RU" sz="1400" b="1" dirty="0">
              <a:solidFill>
                <a:schemeClr val="bg1"/>
              </a:solidFill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136" y="1174282"/>
            <a:ext cx="1694047" cy="105878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90" y="5417126"/>
            <a:ext cx="1690255" cy="1002147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673" y="5218545"/>
            <a:ext cx="1496291" cy="1228437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3564" y="3149600"/>
            <a:ext cx="1468581" cy="16256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1459346"/>
            <a:ext cx="1366982" cy="1477818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6875" y="2318328"/>
            <a:ext cx="1708725" cy="877454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673" y="3934691"/>
            <a:ext cx="1496291" cy="12192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3201" y="1200728"/>
            <a:ext cx="1477817" cy="1265382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17" y="4360266"/>
            <a:ext cx="1690255" cy="959879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5345" y="3241964"/>
            <a:ext cx="1708728" cy="1052945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2437" y="2549236"/>
            <a:ext cx="1468582" cy="126538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3" y="4917233"/>
            <a:ext cx="1828800" cy="149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3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>
                <a:solidFill>
                  <a:prstClr val="white"/>
                </a:solidFill>
              </a:rPr>
              <a:pPr/>
              <a:t>5</a:t>
            </a:fld>
            <a:endParaRPr lang="ru-RU">
              <a:solidFill>
                <a:prstClr val="white"/>
              </a:solidFill>
            </a:endParaRPr>
          </a:p>
        </p:txBody>
      </p:sp>
      <p:pic>
        <p:nvPicPr>
          <p:cNvPr id="6" name="Рисунок 5"/>
          <p:cNvPicPr>
            <a:picLocks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8" t="88566" r="13646" b="7777"/>
          <a:stretch/>
        </p:blipFill>
        <p:spPr>
          <a:xfrm flipH="1">
            <a:off x="1343126" y="1130759"/>
            <a:ext cx="10548000" cy="1800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 rot="10800000" flipV="1">
            <a:off x="1741821" y="111824"/>
            <a:ext cx="97609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   ПОСТУПЛЕНИЕ И ИСПОЛЬЗОВАНИЕ СРЕДСТВ </a:t>
            </a:r>
            <a:r>
              <a:rPr 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СЧЕТ ДОБРОВОЛЬНЫХ ВЗНОСОВ (</a:t>
            </a:r>
            <a:r>
              <a:rPr 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ДБВ (тыс. руб.)) ОТ </a:t>
            </a:r>
            <a:r>
              <a:rPr lang="ru-RU" sz="1600" b="1" dirty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ФИЛИАЛОВ </a:t>
            </a:r>
            <a:r>
              <a:rPr 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АО «СЕТЕВАЯ КОМПАНИЯ» ЗА  2020-2021 гг.  ПО ОБРАЩЕНИЯМ</a:t>
            </a:r>
          </a:p>
          <a:p>
            <a:pPr algn="ctr"/>
            <a:r>
              <a:rPr lang="ru-RU" sz="1600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ОТ ВЕТЕРАНОВ И РАБОТНИКОВ                            </a:t>
            </a:r>
            <a:endParaRPr lang="ru-RU" sz="1600" b="1" dirty="0">
              <a:solidFill>
                <a:srgbClr val="0070C0"/>
              </a:solidFill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394421"/>
              </p:ext>
            </p:extLst>
          </p:nvPr>
        </p:nvGraphicFramePr>
        <p:xfrm>
          <a:off x="1080652" y="904569"/>
          <a:ext cx="10920847" cy="5609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28477">
                  <a:extLst>
                    <a:ext uri="{9D8B030D-6E8A-4147-A177-3AD203B41FA5}">
                      <a16:colId xmlns:a16="http://schemas.microsoft.com/office/drawing/2014/main" val="2766397434"/>
                    </a:ext>
                  </a:extLst>
                </a:gridCol>
                <a:gridCol w="806959">
                  <a:extLst>
                    <a:ext uri="{9D8B030D-6E8A-4147-A177-3AD203B41FA5}">
                      <a16:colId xmlns:a16="http://schemas.microsoft.com/office/drawing/2014/main" val="3576320900"/>
                    </a:ext>
                  </a:extLst>
                </a:gridCol>
                <a:gridCol w="828477">
                  <a:extLst>
                    <a:ext uri="{9D8B030D-6E8A-4147-A177-3AD203B41FA5}">
                      <a16:colId xmlns:a16="http://schemas.microsoft.com/office/drawing/2014/main" val="3732362256"/>
                    </a:ext>
                  </a:extLst>
                </a:gridCol>
                <a:gridCol w="934867">
                  <a:extLst>
                    <a:ext uri="{9D8B030D-6E8A-4147-A177-3AD203B41FA5}">
                      <a16:colId xmlns:a16="http://schemas.microsoft.com/office/drawing/2014/main" val="3260700451"/>
                    </a:ext>
                  </a:extLst>
                </a:gridCol>
                <a:gridCol w="649924">
                  <a:extLst>
                    <a:ext uri="{9D8B030D-6E8A-4147-A177-3AD203B41FA5}">
                      <a16:colId xmlns:a16="http://schemas.microsoft.com/office/drawing/2014/main" val="2450940621"/>
                    </a:ext>
                  </a:extLst>
                </a:gridCol>
                <a:gridCol w="532725">
                  <a:extLst>
                    <a:ext uri="{9D8B030D-6E8A-4147-A177-3AD203B41FA5}">
                      <a16:colId xmlns:a16="http://schemas.microsoft.com/office/drawing/2014/main" val="1279165849"/>
                    </a:ext>
                  </a:extLst>
                </a:gridCol>
                <a:gridCol w="639269">
                  <a:extLst>
                    <a:ext uri="{9D8B030D-6E8A-4147-A177-3AD203B41FA5}">
                      <a16:colId xmlns:a16="http://schemas.microsoft.com/office/drawing/2014/main" val="4249260530"/>
                    </a:ext>
                  </a:extLst>
                </a:gridCol>
                <a:gridCol w="554034">
                  <a:extLst>
                    <a:ext uri="{9D8B030D-6E8A-4147-A177-3AD203B41FA5}">
                      <a16:colId xmlns:a16="http://schemas.microsoft.com/office/drawing/2014/main" val="3530516953"/>
                    </a:ext>
                  </a:extLst>
                </a:gridCol>
                <a:gridCol w="831050">
                  <a:extLst>
                    <a:ext uri="{9D8B030D-6E8A-4147-A177-3AD203B41FA5}">
                      <a16:colId xmlns:a16="http://schemas.microsoft.com/office/drawing/2014/main" val="4013657484"/>
                    </a:ext>
                  </a:extLst>
                </a:gridCol>
                <a:gridCol w="710650">
                  <a:extLst>
                    <a:ext uri="{9D8B030D-6E8A-4147-A177-3AD203B41FA5}">
                      <a16:colId xmlns:a16="http://schemas.microsoft.com/office/drawing/2014/main" val="2560998319"/>
                    </a:ext>
                  </a:extLst>
                </a:gridCol>
                <a:gridCol w="979109">
                  <a:extLst>
                    <a:ext uri="{9D8B030D-6E8A-4147-A177-3AD203B41FA5}">
                      <a16:colId xmlns:a16="http://schemas.microsoft.com/office/drawing/2014/main" val="1320623950"/>
                    </a:ext>
                  </a:extLst>
                </a:gridCol>
                <a:gridCol w="748415">
                  <a:extLst>
                    <a:ext uri="{9D8B030D-6E8A-4147-A177-3AD203B41FA5}">
                      <a16:colId xmlns:a16="http://schemas.microsoft.com/office/drawing/2014/main" val="202157590"/>
                    </a:ext>
                  </a:extLst>
                </a:gridCol>
                <a:gridCol w="671835">
                  <a:extLst>
                    <a:ext uri="{9D8B030D-6E8A-4147-A177-3AD203B41FA5}">
                      <a16:colId xmlns:a16="http://schemas.microsoft.com/office/drawing/2014/main" val="3049778463"/>
                    </a:ext>
                  </a:extLst>
                </a:gridCol>
                <a:gridCol w="645566">
                  <a:extLst>
                    <a:ext uri="{9D8B030D-6E8A-4147-A177-3AD203B41FA5}">
                      <a16:colId xmlns:a16="http://schemas.microsoft.com/office/drawing/2014/main" val="1240959970"/>
                    </a:ext>
                  </a:extLst>
                </a:gridCol>
                <a:gridCol w="559490">
                  <a:extLst>
                    <a:ext uri="{9D8B030D-6E8A-4147-A177-3AD203B41FA5}">
                      <a16:colId xmlns:a16="http://schemas.microsoft.com/office/drawing/2014/main" val="2851728033"/>
                    </a:ext>
                  </a:extLst>
                </a:gridCol>
              </a:tblGrid>
              <a:tr h="257031">
                <a:tc rowSpan="2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kern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smtClean="0">
                          <a:solidFill>
                            <a:schemeClr val="bg1"/>
                          </a:solidFill>
                          <a:effectLst/>
                        </a:rPr>
                        <a:t>Филиалы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2020 год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400" b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 marL="54529" marR="54529" marT="7574" marB="0">
                    <a:solidFill>
                      <a:srgbClr val="FFC000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6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2021 год</a:t>
                      </a:r>
                      <a:endParaRPr lang="ru-RU" sz="16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01655"/>
                  </a:ext>
                </a:extLst>
              </a:tr>
              <a:tr h="1444702">
                <a:tc vMerge="1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4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bg1"/>
                          </a:solidFill>
                          <a:effectLst/>
                        </a:rPr>
                        <a:t> 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Поступление сумма </a:t>
                      </a:r>
                      <a:r>
                        <a:rPr lang="ru-RU" sz="1200" b="1" kern="1200" dirty="0">
                          <a:solidFill>
                            <a:schemeClr val="bg1"/>
                          </a:solidFill>
                          <a:effectLst/>
                        </a:rPr>
                        <a:t>ДБВ </a:t>
                      </a:r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(тыс. руб.)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Доля в общем объеме поступлений (%)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Общая сумма помощи 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200" b="1" u="sng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обращ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тыс. руб.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Оказано помощи по обращениям (по протоколам) и % от  внесенной суммы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Ветераны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Работники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Сумма       %           Сумма         %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kern="1200" dirty="0" smtClean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kern="1200" dirty="0" smtClean="0">
                          <a:solidFill>
                            <a:schemeClr val="bg1"/>
                          </a:solidFill>
                          <a:effectLst/>
                        </a:rPr>
                        <a:t>Поступление сумма ДБВ (тыс. руб.)</a:t>
                      </a: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Доля в общем объеме поступлений (%)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Общая сумма помощи 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по </a:t>
                      </a:r>
                      <a:r>
                        <a:rPr lang="ru-RU" sz="1200" b="1" u="sng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обращ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тыс. руб.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Оказано помощи по обращениям (по протоколам)  и % от  внесенной суммы 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 smtClean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Ветераны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                      </a:t>
                      </a:r>
                      <a:r>
                        <a:rPr lang="ru-RU" sz="1200" b="1" u="sng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Работники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Сумма            %             Сумма        %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6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sz="1200" b="1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77034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АЭС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892,0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631,9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631,9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71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1 072,7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632,5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632,5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59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468636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БЭС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809,2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694,9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477,0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217,9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27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931,5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995,6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995,6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107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224010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 err="1">
                          <a:solidFill>
                            <a:schemeClr val="bg1"/>
                          </a:solidFill>
                          <a:effectLst/>
                        </a:rPr>
                        <a:t>БуЭС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885,7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201,4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169,4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4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1 080,6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416,2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416,2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9318439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КЭС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168,0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1 134,1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603,0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531,1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45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1 370,8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1 039,3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1039,3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333353"/>
                  </a:ext>
                </a:extLst>
              </a:tr>
              <a:tr h="284101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НКЭС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891,2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585,8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585,8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66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1 034,7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1 078,7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1078,7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104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5098796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ПЭС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1 097,0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633,5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633,5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58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1 349,5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1 477,2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1031,2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76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446,0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33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5191094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ЧЭС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887,3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321,4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171,4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17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1 090,7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547,2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531,9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49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15,3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2843593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ДСО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  96,5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ч/з </a:t>
                      </a:r>
                      <a:r>
                        <a:rPr lang="ru-RU" sz="12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НкЭС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125,4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ч/з </a:t>
                      </a:r>
                      <a:r>
                        <a:rPr lang="ru-RU" sz="1200" b="1" dirty="0" err="1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НкЭС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476519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ЕЭС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030,8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503,2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406,1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97,1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9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1 202,4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954,3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954,3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79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422425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НЧЭС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 810,7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483,3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205,3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278,0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34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927,5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1 908,1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1175,0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127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733,1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>
                          <a:solidFill>
                            <a:schemeClr val="bg1"/>
                          </a:solidFill>
                        </a:rPr>
                        <a:t>38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206950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ДОП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  217,4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283,2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10,9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10,9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78395"/>
                  </a:ext>
                </a:extLst>
              </a:tr>
              <a:tr h="273905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АУ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kern="1200" dirty="0">
                          <a:solidFill>
                            <a:schemeClr val="bg1"/>
                          </a:solidFill>
                          <a:effectLst/>
                        </a:rPr>
                        <a:t>1 </a:t>
                      </a:r>
                      <a:r>
                        <a:rPr lang="ru-RU" sz="1200" b="0" kern="1200" dirty="0" smtClean="0">
                          <a:solidFill>
                            <a:schemeClr val="bg1"/>
                          </a:solidFill>
                          <a:effectLst/>
                        </a:rPr>
                        <a:t>482,3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451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</a:t>
                      </a:r>
                      <a:r>
                        <a:rPr lang="en-US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451,7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1 742,6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14%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1 254,0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b="0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972,0</a:t>
                      </a:r>
                      <a:endParaRPr lang="ru-RU" sz="1200" b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0" dirty="0" smtClean="0">
                          <a:solidFill>
                            <a:schemeClr val="bg1"/>
                          </a:solidFill>
                        </a:rPr>
                        <a:t>56</a:t>
                      </a:r>
                      <a:endParaRPr lang="ru-RU" sz="1200" b="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282,0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>
                          <a:solidFill>
                            <a:schemeClr val="bg1"/>
                          </a:solidFill>
                        </a:rPr>
                        <a:t>16</a:t>
                      </a:r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6494364"/>
                  </a:ext>
                </a:extLst>
              </a:tr>
              <a:tr h="56056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200" kern="1200" dirty="0">
                          <a:solidFill>
                            <a:schemeClr val="bg1"/>
                          </a:solidFill>
                          <a:effectLst/>
                        </a:rPr>
                        <a:t>ИТОГО: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10 </a:t>
                      </a: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</a:rPr>
                        <a:t>268,1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5 641,2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4 335,1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1306,1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12  211,6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100%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10 314,0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8837,6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200" b="1" dirty="0" smtClean="0">
                          <a:solidFill>
                            <a:schemeClr val="bg1"/>
                          </a:solidFill>
                        </a:rPr>
                        <a:t>1476,4</a:t>
                      </a:r>
                    </a:p>
                    <a:p>
                      <a:endParaRPr lang="ru-RU" sz="1200" dirty="0" smtClean="0">
                        <a:solidFill>
                          <a:schemeClr val="bg1"/>
                        </a:solidFill>
                      </a:endParaRPr>
                    </a:p>
                    <a:p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sz="1200" b="1" dirty="0">
                        <a:solidFill>
                          <a:schemeClr val="bg1"/>
                        </a:solidFill>
                      </a:endParaRPr>
                    </a:p>
                  </a:txBody>
                  <a:tcPr marL="54529" marR="54529" marT="7574" marB="0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8902176"/>
                  </a:ext>
                </a:extLst>
              </a:tr>
            </a:tbl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106" y="103696"/>
            <a:ext cx="837365" cy="702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7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6</a:t>
            </a:fld>
            <a:endParaRPr lang="ru-RU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01892"/>
              </p:ext>
            </p:extLst>
          </p:nvPr>
        </p:nvGraphicFramePr>
        <p:xfrm>
          <a:off x="1091045" y="0"/>
          <a:ext cx="10827327" cy="66807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5180">
                  <a:extLst>
                    <a:ext uri="{9D8B030D-6E8A-4147-A177-3AD203B41FA5}">
                      <a16:colId xmlns:a16="http://schemas.microsoft.com/office/drawing/2014/main" val="3014404463"/>
                    </a:ext>
                  </a:extLst>
                </a:gridCol>
                <a:gridCol w="3617720">
                  <a:extLst>
                    <a:ext uri="{9D8B030D-6E8A-4147-A177-3AD203B41FA5}">
                      <a16:colId xmlns:a16="http://schemas.microsoft.com/office/drawing/2014/main" val="2289348689"/>
                    </a:ext>
                  </a:extLst>
                </a:gridCol>
                <a:gridCol w="505177">
                  <a:extLst>
                    <a:ext uri="{9D8B030D-6E8A-4147-A177-3AD203B41FA5}">
                      <a16:colId xmlns:a16="http://schemas.microsoft.com/office/drawing/2014/main" val="891069431"/>
                    </a:ext>
                  </a:extLst>
                </a:gridCol>
                <a:gridCol w="625904">
                  <a:extLst>
                    <a:ext uri="{9D8B030D-6E8A-4147-A177-3AD203B41FA5}">
                      <a16:colId xmlns:a16="http://schemas.microsoft.com/office/drawing/2014/main" val="3502843915"/>
                    </a:ext>
                  </a:extLst>
                </a:gridCol>
                <a:gridCol w="544216">
                  <a:extLst>
                    <a:ext uri="{9D8B030D-6E8A-4147-A177-3AD203B41FA5}">
                      <a16:colId xmlns:a16="http://schemas.microsoft.com/office/drawing/2014/main" val="2363892845"/>
                    </a:ext>
                  </a:extLst>
                </a:gridCol>
                <a:gridCol w="487527">
                  <a:extLst>
                    <a:ext uri="{9D8B030D-6E8A-4147-A177-3AD203B41FA5}">
                      <a16:colId xmlns:a16="http://schemas.microsoft.com/office/drawing/2014/main" val="2970475226"/>
                    </a:ext>
                  </a:extLst>
                </a:gridCol>
                <a:gridCol w="453512">
                  <a:extLst>
                    <a:ext uri="{9D8B030D-6E8A-4147-A177-3AD203B41FA5}">
                      <a16:colId xmlns:a16="http://schemas.microsoft.com/office/drawing/2014/main" val="1741440701"/>
                    </a:ext>
                  </a:extLst>
                </a:gridCol>
                <a:gridCol w="532878">
                  <a:extLst>
                    <a:ext uri="{9D8B030D-6E8A-4147-A177-3AD203B41FA5}">
                      <a16:colId xmlns:a16="http://schemas.microsoft.com/office/drawing/2014/main" val="310520172"/>
                    </a:ext>
                  </a:extLst>
                </a:gridCol>
                <a:gridCol w="555553">
                  <a:extLst>
                    <a:ext uri="{9D8B030D-6E8A-4147-A177-3AD203B41FA5}">
                      <a16:colId xmlns:a16="http://schemas.microsoft.com/office/drawing/2014/main" val="1853783530"/>
                    </a:ext>
                  </a:extLst>
                </a:gridCol>
                <a:gridCol w="487527">
                  <a:extLst>
                    <a:ext uri="{9D8B030D-6E8A-4147-A177-3AD203B41FA5}">
                      <a16:colId xmlns:a16="http://schemas.microsoft.com/office/drawing/2014/main" val="1903284926"/>
                    </a:ext>
                  </a:extLst>
                </a:gridCol>
                <a:gridCol w="610637">
                  <a:extLst>
                    <a:ext uri="{9D8B030D-6E8A-4147-A177-3AD203B41FA5}">
                      <a16:colId xmlns:a16="http://schemas.microsoft.com/office/drawing/2014/main" val="4178169698"/>
                    </a:ext>
                  </a:extLst>
                </a:gridCol>
                <a:gridCol w="461673">
                  <a:extLst>
                    <a:ext uri="{9D8B030D-6E8A-4147-A177-3AD203B41FA5}">
                      <a16:colId xmlns:a16="http://schemas.microsoft.com/office/drawing/2014/main" val="4112769012"/>
                    </a:ext>
                  </a:extLst>
                </a:gridCol>
                <a:gridCol w="395719">
                  <a:extLst>
                    <a:ext uri="{9D8B030D-6E8A-4147-A177-3AD203B41FA5}">
                      <a16:colId xmlns:a16="http://schemas.microsoft.com/office/drawing/2014/main" val="2282410"/>
                    </a:ext>
                  </a:extLst>
                </a:gridCol>
                <a:gridCol w="417704">
                  <a:extLst>
                    <a:ext uri="{9D8B030D-6E8A-4147-A177-3AD203B41FA5}">
                      <a16:colId xmlns:a16="http://schemas.microsoft.com/office/drawing/2014/main" val="535133068"/>
                    </a:ext>
                  </a:extLst>
                </a:gridCol>
                <a:gridCol w="373735">
                  <a:extLst>
                    <a:ext uri="{9D8B030D-6E8A-4147-A177-3AD203B41FA5}">
                      <a16:colId xmlns:a16="http://schemas.microsoft.com/office/drawing/2014/main" val="3620774886"/>
                    </a:ext>
                  </a:extLst>
                </a:gridCol>
                <a:gridCol w="472665">
                  <a:extLst>
                    <a:ext uri="{9D8B030D-6E8A-4147-A177-3AD203B41FA5}">
                      <a16:colId xmlns:a16="http://schemas.microsoft.com/office/drawing/2014/main" val="3226276651"/>
                    </a:ext>
                  </a:extLst>
                </a:gridCol>
              </a:tblGrid>
              <a:tr h="321006">
                <a:tc gridSpan="16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Поступление  и использование средств за счет Добровольных взносов  за  2021 год</a:t>
                      </a:r>
                      <a:endParaRPr lang="ru-RU" sz="1600" b="1" i="1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ru-RU" sz="500" u="none" strike="noStrike" dirty="0">
                          <a:effectLst/>
                        </a:rPr>
                        <a:t> </a:t>
                      </a:r>
                      <a:endParaRPr lang="ru-RU" sz="5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600" b="1" i="1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2141"/>
                  </a:ext>
                </a:extLst>
              </a:tr>
              <a:tr h="32323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№ п/п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Филиал/Наименование помощи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</a:rPr>
                        <a:t>Упр</a:t>
                      </a:r>
                      <a:r>
                        <a:rPr lang="ru-RU" sz="1000" b="1" u="none" strike="noStrike" dirty="0">
                          <a:effectLst/>
                        </a:rPr>
                        <a:t>-е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АЭС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</a:rPr>
                        <a:t>БуЭС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БЭС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ЕЭС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</a:rPr>
                        <a:t>НкЭС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</a:rPr>
                        <a:t>НчЭС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ДОП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НКЭР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Сторонние</a:t>
                      </a:r>
                      <a:endParaRPr lang="ru-RU" sz="10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ИТОГО: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533367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Сумма добровольных перечислений однодневного заработка работников АО  "СК", тыс</a:t>
                      </a:r>
                      <a:r>
                        <a:rPr lang="ru-RU" sz="1000" b="1" u="none" strike="noStrike" dirty="0" smtClean="0">
                          <a:effectLst/>
                        </a:rPr>
                        <a:t>. руб</a:t>
                      </a:r>
                      <a:r>
                        <a:rPr lang="ru-RU" sz="1000" b="1" u="none" strike="noStrike" dirty="0">
                          <a:effectLst/>
                        </a:rPr>
                        <a:t>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1072,60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1072,70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1080,60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931,50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1202,40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1370,80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1034,70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927,50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1349,50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1090,70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283,20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125,4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12211,6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4690285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u="none" strike="noStrike" dirty="0">
                          <a:effectLst/>
                        </a:rPr>
                        <a:t> Сумма благ. помощи по обращениям  работников и ветеранов  (по протоколам)  </a:t>
                      </a:r>
                      <a:r>
                        <a:rPr lang="ru-RU" sz="1000" b="1" u="none" strike="noStrike" dirty="0" smtClean="0">
                          <a:effectLst/>
                        </a:rPr>
                        <a:t>тыс</a:t>
                      </a:r>
                      <a:r>
                        <a:rPr lang="ru-RU" sz="1000" b="1" u="none" strike="noStrike" dirty="0">
                          <a:effectLst/>
                        </a:rPr>
                        <a:t>. руб.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1254,00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632,50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416,20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995,60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954,30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1039,30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1078,70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1908,10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1477,20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547,20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10,90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10314,0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6391623"/>
                  </a:ext>
                </a:extLst>
              </a:tr>
              <a:tr h="192552"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Доля исполнения от перечисленных взносов, %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116,9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58,9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38,5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106,9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79,4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75,8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104,3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205,7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109,5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50,2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3,8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2011662"/>
                  </a:ext>
                </a:extLst>
              </a:tr>
              <a:tr h="202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Сумма </a:t>
                      </a:r>
                      <a:r>
                        <a:rPr lang="ru-RU" sz="1000" b="1" u="none" strike="noStrike" dirty="0" err="1">
                          <a:effectLst/>
                        </a:rPr>
                        <a:t>благ.помощи</a:t>
                      </a:r>
                      <a:r>
                        <a:rPr lang="ru-RU" sz="1000" b="1" u="none" strike="noStrike" dirty="0">
                          <a:effectLst/>
                        </a:rPr>
                        <a:t> ветеранам, тыс. рублей, в том числе: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972,00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632,50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416,20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995,60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954,30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1039,30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1078,70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1175,00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1031,20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531,90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10,90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8837,60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15444"/>
                  </a:ext>
                </a:extLst>
              </a:tr>
              <a:tr h="156865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3.1.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</a:t>
                      </a:r>
                      <a:r>
                        <a:rPr lang="ru-RU" sz="1000" u="none" strike="noStrike" dirty="0" err="1">
                          <a:effectLst/>
                        </a:rPr>
                        <a:t>стомат.услуг</a:t>
                      </a:r>
                      <a:r>
                        <a:rPr lang="ru-RU" sz="1000" u="none" strike="noStrike" dirty="0">
                          <a:effectLst/>
                        </a:rPr>
                        <a:t> ветеранов, тыс. руб.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493,35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305,46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82,40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629,70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485,30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459,00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332,10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460,00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408,40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279,50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3939,21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0534552"/>
                  </a:ext>
                </a:extLst>
              </a:tr>
              <a:tr h="177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3.2.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мед. обследования ветеранов, </a:t>
                      </a:r>
                      <a:r>
                        <a:rPr lang="ru-RU" sz="1000" u="none" strike="noStrike" dirty="0" err="1">
                          <a:effectLst/>
                        </a:rPr>
                        <a:t>тыс.руб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58,25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22,35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58,20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79,70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60,60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164,00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92,90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73,20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35,30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85,70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4,48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734,68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853825"/>
                  </a:ext>
                </a:extLst>
              </a:tr>
              <a:tr h="177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3.3.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лечения ветеранов,       тыс. </a:t>
                      </a:r>
                      <a:r>
                        <a:rPr lang="ru-RU" sz="1000" u="none" strike="noStrike" dirty="0" err="1">
                          <a:effectLst/>
                        </a:rPr>
                        <a:t>руб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322,95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151,69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174,00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140,50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236,40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413,50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482,90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205,60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334,50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113,80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2575,84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33129"/>
                  </a:ext>
                </a:extLst>
              </a:tr>
              <a:tr h="1872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3.4.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операций ветеранов, </a:t>
                      </a:r>
                      <a:r>
                        <a:rPr lang="ru-RU" sz="1000" u="none" strike="noStrike" dirty="0" err="1">
                          <a:effectLst/>
                        </a:rPr>
                        <a:t>тыс.руб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18,80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55,00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1,60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86,00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115,00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304,80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24,90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618,60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6344931"/>
                  </a:ext>
                </a:extLst>
              </a:tr>
              <a:tr h="20240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3.5.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>
                          <a:effectLst/>
                        </a:rPr>
                        <a:t>стоимость слуховых аппаратов, тыс.руб.</a:t>
                      </a:r>
                      <a:endParaRPr lang="ru-RU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26,00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51,70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33,00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131,20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5948286"/>
                  </a:ext>
                </a:extLst>
              </a:tr>
              <a:tr h="17710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3.6.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на доставку в </a:t>
                      </a:r>
                      <a:r>
                        <a:rPr lang="ru-RU" sz="1000" u="none" strike="noStrike" dirty="0" err="1">
                          <a:effectLst/>
                        </a:rPr>
                        <a:t>реаб.центры</a:t>
                      </a:r>
                      <a:r>
                        <a:rPr lang="ru-RU" sz="1000" u="none" strike="noStrike" dirty="0">
                          <a:effectLst/>
                        </a:rPr>
                        <a:t>, </a:t>
                      </a:r>
                      <a:r>
                        <a:rPr lang="ru-RU" sz="1000" u="none" strike="noStrike" dirty="0" err="1">
                          <a:effectLst/>
                        </a:rPr>
                        <a:t>тыс.руб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2,80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2,42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5,22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3204123"/>
                  </a:ext>
                </a:extLst>
              </a:tr>
              <a:tr h="172046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3.7.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стоимость путевок в санатории РФ, </a:t>
                      </a:r>
                      <a:r>
                        <a:rPr lang="ru-RU" sz="1000" u="none" strike="noStrike" dirty="0" err="1">
                          <a:effectLst/>
                        </a:rPr>
                        <a:t>тыс.руб</a:t>
                      </a:r>
                      <a:r>
                        <a:rPr lang="ru-RU" sz="1000" u="none" strike="noStrike" dirty="0">
                          <a:effectLst/>
                        </a:rPr>
                        <a:t>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78,65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98,00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74,00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94,00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86,00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22,80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131,40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220,00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28,00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832,85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8943322"/>
                  </a:ext>
                </a:extLst>
              </a:tr>
              <a:tr h="24108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b="1" u="none" strike="noStrike" dirty="0">
                          <a:effectLst/>
                        </a:rPr>
                        <a:t>4.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Сумма </a:t>
                      </a:r>
                      <a:r>
                        <a:rPr lang="ru-RU" sz="1000" b="1" u="none" strike="noStrike" dirty="0" err="1">
                          <a:effectLst/>
                        </a:rPr>
                        <a:t>благ.помощи</a:t>
                      </a:r>
                      <a:r>
                        <a:rPr lang="ru-RU" sz="1000" b="1" u="none" strike="noStrike" dirty="0">
                          <a:effectLst/>
                        </a:rPr>
                        <a:t> работникам, тыс. рублей,   в том числе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282,00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733,10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446,00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15,30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1476,40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548296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4.1.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обследование, лечение, операции и </a:t>
                      </a:r>
                      <a:r>
                        <a:rPr lang="ru-RU" sz="1000" u="none" strike="noStrike" dirty="0" err="1">
                          <a:effectLst/>
                        </a:rPr>
                        <a:t>медприспособления</a:t>
                      </a:r>
                      <a:r>
                        <a:rPr lang="ru-RU" sz="1000" u="none" strike="noStrike" dirty="0">
                          <a:effectLst/>
                        </a:rPr>
                        <a:t> работников, тыс. рублей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282,00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50,70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15,30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348,00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3814780"/>
                  </a:ext>
                </a:extLst>
              </a:tr>
              <a:tr h="22264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4.2.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лечение детей, тыс. рублей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733,10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95,30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828,40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8284395"/>
                  </a:ext>
                </a:extLst>
              </a:tr>
              <a:tr h="187227">
                <a:tc>
                  <a:txBody>
                    <a:bodyPr/>
                    <a:lstStyle/>
                    <a:p>
                      <a:pPr algn="ctr" fontAlgn="t"/>
                      <a:r>
                        <a:rPr lang="ru-RU" sz="1000" u="none" strike="noStrike" dirty="0">
                          <a:effectLst/>
                        </a:rPr>
                        <a:t>4.3.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 связи с пожаром, тыс. рублей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300,00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300,00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6601113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Численность ветеранов, обратившихся за помощью в Фонд, чел.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379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8825878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Количество обращений от ветеранов по направлениям  (</a:t>
                      </a:r>
                      <a:r>
                        <a:rPr lang="ru-RU" sz="1000" u="sng" strike="noStrike" dirty="0">
                          <a:effectLst/>
                        </a:rPr>
                        <a:t>п.4 не равен п.4.1-4.3</a:t>
                      </a:r>
                      <a:r>
                        <a:rPr lang="ru-RU" sz="1000" u="none" strike="noStrike" dirty="0">
                          <a:effectLst/>
                        </a:rPr>
                        <a:t>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837311"/>
                  </a:ext>
                </a:extLst>
              </a:tr>
              <a:tr h="17710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6.1.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</a:t>
                      </a:r>
                      <a:r>
                        <a:rPr lang="ru-RU" sz="1000" u="none" strike="noStrike" dirty="0" err="1">
                          <a:effectLst/>
                        </a:rPr>
                        <a:t>стомат.услуги</a:t>
                      </a:r>
                      <a:r>
                        <a:rPr lang="ru-RU" sz="1000" u="none" strike="noStrike" dirty="0">
                          <a:effectLst/>
                        </a:rPr>
                        <a:t> ветеранов,            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182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359724"/>
                  </a:ext>
                </a:extLst>
              </a:tr>
              <a:tr h="17204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6.2.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мед. обследование ветеранов,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375224"/>
                  </a:ext>
                </a:extLst>
              </a:tr>
              <a:tr h="187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6.3.</a:t>
                      </a:r>
                      <a:endParaRPr lang="ru-RU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 лечение ветеранов, 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693534"/>
                  </a:ext>
                </a:extLst>
              </a:tr>
              <a:tr h="15851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6.4.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операции ветеранов, 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3688580"/>
                  </a:ext>
                </a:extLst>
              </a:tr>
              <a:tr h="19228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6.5.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слуховые аппараты, 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777445"/>
                  </a:ext>
                </a:extLst>
              </a:tr>
              <a:tr h="16698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6.6.</a:t>
                      </a:r>
                      <a:endParaRPr lang="ru-RU" sz="10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доставку в </a:t>
                      </a:r>
                      <a:r>
                        <a:rPr lang="ru-RU" sz="1000" u="none" strike="noStrike" dirty="0" err="1">
                          <a:effectLst/>
                        </a:rPr>
                        <a:t>Балкыш</a:t>
                      </a:r>
                      <a:r>
                        <a:rPr lang="ru-RU" sz="1000" u="none" strike="noStrike" dirty="0">
                          <a:effectLst/>
                        </a:rPr>
                        <a:t> и </a:t>
                      </a:r>
                      <a:r>
                        <a:rPr lang="ru-RU" sz="1000" u="none" strike="noStrike" dirty="0" err="1">
                          <a:effectLst/>
                        </a:rPr>
                        <a:t>реабил.центры</a:t>
                      </a:r>
                      <a:r>
                        <a:rPr lang="ru-RU" sz="1000" u="none" strike="noStrike" dirty="0">
                          <a:effectLst/>
                        </a:rPr>
                        <a:t>,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01473"/>
                  </a:ext>
                </a:extLst>
              </a:tr>
              <a:tr h="156865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6.7.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000" u="none" strike="noStrike" dirty="0">
                          <a:effectLst/>
                        </a:rPr>
                        <a:t>Отдых и лечение ветеранов в санаториях РФ,                   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839193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7.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b="1" u="none" strike="noStrike" dirty="0">
                          <a:effectLst/>
                        </a:rPr>
                        <a:t>Численность  работников, обратившихся в Фонд, чел., в том числе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0199848"/>
                  </a:ext>
                </a:extLst>
              </a:tr>
              <a:tr h="305720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7.1.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обследование, лечение, операции и </a:t>
                      </a:r>
                      <a:r>
                        <a:rPr lang="ru-RU" sz="1000" u="none" strike="noStrike" dirty="0" err="1">
                          <a:effectLst/>
                        </a:rPr>
                        <a:t>медприспособления</a:t>
                      </a:r>
                      <a:r>
                        <a:rPr lang="ru-RU" sz="1000" u="none" strike="noStrike" dirty="0">
                          <a:effectLst/>
                        </a:rPr>
                        <a:t> работников, чел.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0337503"/>
                  </a:ext>
                </a:extLst>
              </a:tr>
              <a:tr h="2024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7.2.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на лечение детей, чел.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86310"/>
                  </a:ext>
                </a:extLst>
              </a:tr>
              <a:tr h="187227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7.3.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1000" u="none" strike="noStrike" dirty="0">
                          <a:effectLst/>
                        </a:rPr>
                        <a:t>в связи с пожаром, чел.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3896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7190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7</a:t>
            </a:fld>
            <a:endParaRPr lang="ru-RU"/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844110"/>
              </p:ext>
            </p:extLst>
          </p:nvPr>
        </p:nvGraphicFramePr>
        <p:xfrm>
          <a:off x="955959" y="93517"/>
          <a:ext cx="10952022" cy="63779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9208">
                  <a:extLst>
                    <a:ext uri="{9D8B030D-6E8A-4147-A177-3AD203B41FA5}">
                      <a16:colId xmlns:a16="http://schemas.microsoft.com/office/drawing/2014/main" val="4152580713"/>
                    </a:ext>
                  </a:extLst>
                </a:gridCol>
                <a:gridCol w="3629752">
                  <a:extLst>
                    <a:ext uri="{9D8B030D-6E8A-4147-A177-3AD203B41FA5}">
                      <a16:colId xmlns:a16="http://schemas.microsoft.com/office/drawing/2014/main" val="1128267501"/>
                    </a:ext>
                  </a:extLst>
                </a:gridCol>
                <a:gridCol w="382012">
                  <a:extLst>
                    <a:ext uri="{9D8B030D-6E8A-4147-A177-3AD203B41FA5}">
                      <a16:colId xmlns:a16="http://schemas.microsoft.com/office/drawing/2014/main" val="3914246012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2560421012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697048842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1794310093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900511811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4245229069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2505250698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3051882242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3556014968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2474982037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752291674"/>
                    </a:ext>
                  </a:extLst>
                </a:gridCol>
                <a:gridCol w="470946">
                  <a:extLst>
                    <a:ext uri="{9D8B030D-6E8A-4147-A177-3AD203B41FA5}">
                      <a16:colId xmlns:a16="http://schemas.microsoft.com/office/drawing/2014/main" val="3083389165"/>
                    </a:ext>
                  </a:extLst>
                </a:gridCol>
                <a:gridCol w="428427">
                  <a:extLst>
                    <a:ext uri="{9D8B030D-6E8A-4147-A177-3AD203B41FA5}">
                      <a16:colId xmlns:a16="http://schemas.microsoft.com/office/drawing/2014/main" val="338434034"/>
                    </a:ext>
                  </a:extLst>
                </a:gridCol>
                <a:gridCol w="550718">
                  <a:extLst>
                    <a:ext uri="{9D8B030D-6E8A-4147-A177-3AD203B41FA5}">
                      <a16:colId xmlns:a16="http://schemas.microsoft.com/office/drawing/2014/main" val="1484968282"/>
                    </a:ext>
                  </a:extLst>
                </a:gridCol>
                <a:gridCol w="571499">
                  <a:extLst>
                    <a:ext uri="{9D8B030D-6E8A-4147-A177-3AD203B41FA5}">
                      <a16:colId xmlns:a16="http://schemas.microsoft.com/office/drawing/2014/main" val="2435317109"/>
                    </a:ext>
                  </a:extLst>
                </a:gridCol>
              </a:tblGrid>
              <a:tr h="142163">
                <a:tc>
                  <a:txBody>
                    <a:bodyPr/>
                    <a:lstStyle/>
                    <a:p>
                      <a:pPr algn="l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rowSpan="2" gridSpan="16">
                  <a:txBody>
                    <a:bodyPr/>
                    <a:lstStyle/>
                    <a:p>
                      <a:pPr algn="ctr" fontAlgn="ctr"/>
                      <a:r>
                        <a:rPr lang="ru-RU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Поступление  и использование средств за счет Целевых </a:t>
                      </a:r>
                      <a:r>
                        <a:rPr lang="ru-RU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взносов </a:t>
                      </a:r>
                      <a:r>
                        <a:rPr lang="ru-RU" sz="1600" b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за 2021 </a:t>
                      </a:r>
                      <a:r>
                        <a:rPr lang="ru-RU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год (</a:t>
                      </a:r>
                      <a:r>
                        <a:rPr lang="ru-RU" sz="1600" b="1" u="sng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20 760,4 тыс. руб</a:t>
                      </a:r>
                      <a:r>
                        <a:rPr lang="ru-RU" sz="1600" b="1" u="none" strike="noStrike" dirty="0" smtClean="0">
                          <a:solidFill>
                            <a:srgbClr val="0070C0"/>
                          </a:solidFill>
                          <a:effectLst/>
                        </a:rPr>
                        <a:t>.)</a:t>
                      </a:r>
                      <a:endParaRPr lang="ru-RU" sz="1600" b="1" i="1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 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 h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1362867"/>
                  </a:ext>
                </a:extLst>
              </a:tr>
              <a:tr h="254074">
                <a:tc>
                  <a:txBody>
                    <a:bodyPr/>
                    <a:lstStyle/>
                    <a:p>
                      <a:pPr algn="l" fontAlgn="b"/>
                      <a:endParaRPr lang="ru-RU" sz="5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6" vMerge="1">
                  <a:txBody>
                    <a:bodyPr/>
                    <a:lstStyle/>
                    <a:p>
                      <a:pPr algn="l" fontAlgn="b"/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ctr" fontAlgn="b"/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 hMerge="1" vMerge="1">
                  <a:txBody>
                    <a:bodyPr/>
                    <a:lstStyle/>
                    <a:p>
                      <a:pPr algn="l" fontAlgn="b"/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68936108"/>
                  </a:ext>
                </a:extLst>
              </a:tr>
              <a:tr h="457196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№ п/п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Филиал/ </a:t>
                      </a:r>
                      <a:r>
                        <a:rPr lang="ru-RU" sz="1000" b="1" u="none" strike="noStrike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Наименование помощи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Упр</a:t>
                      </a:r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БуЭС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ЕЭС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НкЭС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ЧЭС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ДОП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НКЭР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Сторонние</a:t>
                      </a:r>
                      <a:endParaRPr lang="ru-RU" sz="1000" b="1" i="0" u="none" strike="noStrike" dirty="0">
                        <a:solidFill>
                          <a:srgbClr val="0070C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ИТОГО: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Доля исп. (84,6 %)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5787708"/>
                  </a:ext>
                </a:extLst>
              </a:tr>
              <a:tr h="27034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1.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Общая сумма стоимости путевок в </a:t>
                      </a:r>
                      <a:r>
                        <a:rPr lang="ru-RU" sz="900" b="1" u="none" strike="noStrike" dirty="0" err="1">
                          <a:effectLst/>
                        </a:rPr>
                        <a:t>Балкыш</a:t>
                      </a:r>
                      <a:r>
                        <a:rPr lang="ru-RU" sz="900" b="1" u="none" strike="noStrike" dirty="0">
                          <a:effectLst/>
                        </a:rPr>
                        <a:t> и </a:t>
                      </a:r>
                      <a:r>
                        <a:rPr lang="ru-RU" sz="900" b="1" u="none" strike="noStrike" dirty="0" err="1">
                          <a:effectLst/>
                        </a:rPr>
                        <a:t>Реабил.центы</a:t>
                      </a:r>
                      <a:r>
                        <a:rPr lang="ru-RU" sz="900" b="1" u="none" strike="noStrike" dirty="0">
                          <a:effectLst/>
                        </a:rPr>
                        <a:t>, тыс. руб., в том числе: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718,49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784,00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1058,38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683,93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490,00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1163,73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800,71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1194,33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829,82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870,77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147,00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8741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42%</a:t>
                      </a:r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679221"/>
                  </a:ext>
                </a:extLst>
              </a:tr>
              <a:tr h="156264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1.1.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общая сумма стоимости путевок в санаторий "</a:t>
                      </a:r>
                      <a:r>
                        <a:rPr lang="ru-RU" sz="900" u="none" strike="noStrike" dirty="0" err="1">
                          <a:effectLst/>
                        </a:rPr>
                        <a:t>Балкыш</a:t>
                      </a:r>
                      <a:r>
                        <a:rPr lang="ru-RU" sz="900" u="none" strike="noStrike" dirty="0">
                          <a:effectLst/>
                        </a:rPr>
                        <a:t>", тыс. руб.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703,50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784,00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983,50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672,00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490,00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1095,50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605,50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1127,00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819,00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801,50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147,00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8228,50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0308702"/>
                  </a:ext>
                </a:extLst>
              </a:tr>
              <a:tr h="167280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1.2.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общая сумма стоимости путевок в </a:t>
                      </a:r>
                      <a:r>
                        <a:rPr lang="ru-RU" sz="900" u="none" strike="noStrike" dirty="0" err="1">
                          <a:effectLst/>
                        </a:rPr>
                        <a:t>Реаб.центр</a:t>
                      </a:r>
                      <a:r>
                        <a:rPr lang="ru-RU" sz="900" u="none" strike="noStrike" dirty="0">
                          <a:effectLst/>
                        </a:rPr>
                        <a:t> "</a:t>
                      </a:r>
                      <a:r>
                        <a:rPr lang="ru-RU" sz="900" u="none" strike="noStrike" dirty="0" err="1">
                          <a:effectLst/>
                        </a:rPr>
                        <a:t>Шатлык</a:t>
                      </a:r>
                      <a:r>
                        <a:rPr lang="ru-RU" sz="900" u="none" strike="noStrike" dirty="0">
                          <a:effectLst/>
                        </a:rPr>
                        <a:t>" тыс. руб.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56,00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69,27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245,27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4045162"/>
                  </a:ext>
                </a:extLst>
              </a:tr>
              <a:tr h="18703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1.3.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общая сумма стоимости путевок в </a:t>
                      </a:r>
                      <a:r>
                        <a:rPr lang="ru-RU" sz="900" u="none" strike="noStrike" dirty="0" err="1">
                          <a:effectLst/>
                        </a:rPr>
                        <a:t>Реаб.центр</a:t>
                      </a:r>
                      <a:r>
                        <a:rPr lang="ru-RU" sz="900" u="none" strike="noStrike" dirty="0">
                          <a:effectLst/>
                        </a:rPr>
                        <a:t> "Камские зори" тыс. руб.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14,99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74,88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29,99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119,86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4155288"/>
                  </a:ext>
                </a:extLst>
              </a:tr>
              <a:tr h="27034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1.4.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общая сумма стоимости путевок в </a:t>
                      </a:r>
                      <a:r>
                        <a:rPr lang="ru-RU" sz="900" u="none" strike="noStrike" dirty="0" err="1">
                          <a:effectLst/>
                        </a:rPr>
                        <a:t>Реаб.центр«Шафкать</a:t>
                      </a:r>
                      <a:r>
                        <a:rPr lang="ru-RU" sz="900" u="none" strike="noStrike" dirty="0">
                          <a:effectLst/>
                        </a:rPr>
                        <a:t>» </a:t>
                      </a:r>
                      <a:r>
                        <a:rPr lang="ru-RU" sz="900" u="none" strike="noStrike" dirty="0" err="1">
                          <a:effectLst/>
                        </a:rPr>
                        <a:t>с.Сарманово</a:t>
                      </a:r>
                      <a:r>
                        <a:rPr lang="ru-RU" sz="900" u="none" strike="noStrike" dirty="0">
                          <a:effectLst/>
                        </a:rPr>
                        <a:t>, тыс. руб.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11,93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38,24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75,21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11,33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10,82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147,53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93744"/>
                  </a:ext>
                </a:extLst>
              </a:tr>
              <a:tr h="15586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1.5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Общая сумма стоимости путевок в </a:t>
                      </a:r>
                      <a:r>
                        <a:rPr lang="ru-RU" sz="900" u="none" strike="noStrike" dirty="0" err="1">
                          <a:effectLst/>
                        </a:rPr>
                        <a:t>Реабил.центры</a:t>
                      </a:r>
                      <a:r>
                        <a:rPr lang="ru-RU" sz="900" u="none" strike="noStrike" dirty="0">
                          <a:effectLst/>
                        </a:rPr>
                        <a:t>, тыс. руб. в том числе: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14,99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74,88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11,93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68,23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195,21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67,33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10,82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69,27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512,65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3984962"/>
                  </a:ext>
                </a:extLst>
              </a:tr>
              <a:tr h="31135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2.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Общая стоимость </a:t>
                      </a:r>
                      <a:r>
                        <a:rPr lang="ru-RU" sz="900" b="1" u="none" strike="noStrike" dirty="0" err="1">
                          <a:effectLst/>
                        </a:rPr>
                        <a:t>прод.наборов</a:t>
                      </a:r>
                      <a:r>
                        <a:rPr lang="ru-RU" sz="900" b="1" u="none" strike="noStrike" dirty="0">
                          <a:effectLst/>
                        </a:rPr>
                        <a:t> на День энергетика (ДЭ) -   совместно с ППО СК (30%),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255,50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583,50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450,10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667,50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568,30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604,50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621,70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617,90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607,30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518,70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5,70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392,8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5893,5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r>
                        <a:rPr lang="ru-RU" sz="1000" b="1" u="none" strike="noStrike" dirty="0" smtClean="0">
                          <a:effectLst/>
                        </a:rPr>
                        <a:t>28%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980048"/>
                  </a:ext>
                </a:extLst>
              </a:tr>
              <a:tr h="27034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2.1.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Перечислено иногородним ветеранам, проживающим  вне Татарстана (по 3 </a:t>
                      </a:r>
                      <a:r>
                        <a:rPr lang="ru-RU" sz="900" u="none" strike="noStrike" dirty="0" err="1">
                          <a:effectLst/>
                        </a:rPr>
                        <a:t>тыс.руб</a:t>
                      </a:r>
                      <a:r>
                        <a:rPr lang="ru-RU" sz="900" u="none" strike="noStrike" dirty="0">
                          <a:effectLst/>
                        </a:rPr>
                        <a:t>.)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9,00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24,00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15,00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6,00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33,00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57,00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9,00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159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282196"/>
                  </a:ext>
                </a:extLst>
              </a:tr>
              <a:tr h="31135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3.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ru-RU" sz="900" b="1" u="none" strike="noStrike" dirty="0">
                          <a:effectLst/>
                        </a:rPr>
                        <a:t>Общая сумма стоимости </a:t>
                      </a:r>
                      <a:r>
                        <a:rPr lang="ru-RU" sz="900" b="1" u="none" strike="noStrike" dirty="0" err="1">
                          <a:effectLst/>
                        </a:rPr>
                        <a:t>проднаборов</a:t>
                      </a:r>
                      <a:r>
                        <a:rPr lang="ru-RU" sz="900" b="1" u="none" strike="noStrike" dirty="0">
                          <a:effectLst/>
                        </a:rPr>
                        <a:t> для ветеранов ко Дню Победы (9 мая), тыс. рублей, в том числе: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2,78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8,33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9,72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9,72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2,78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2,78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11,11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51,38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0,2</a:t>
                      </a:r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080612"/>
                  </a:ext>
                </a:extLst>
              </a:tr>
              <a:tr h="1743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3.1.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участникам войны - на сумму,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 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1,39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2,78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519684"/>
                  </a:ext>
                </a:extLst>
              </a:tr>
              <a:tr h="16676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3.2.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 err="1">
                          <a:effectLst/>
                        </a:rPr>
                        <a:t>труженникам</a:t>
                      </a:r>
                      <a:r>
                        <a:rPr lang="ru-RU" sz="900" u="none" strike="noStrike" dirty="0">
                          <a:effectLst/>
                        </a:rPr>
                        <a:t> тыла на сумму,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2,78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8,33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9,72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9,72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1,39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2,78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1,39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1,39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9,72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1,39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48,60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936060"/>
                  </a:ext>
                </a:extLst>
              </a:tr>
              <a:tr h="27034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4.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Выплаты ветеранам (по 1 тыс. рублей) на День пожилых </a:t>
                      </a:r>
                      <a:r>
                        <a:rPr lang="ru-RU" sz="900" b="1" u="none" strike="noStrike" dirty="0" err="1">
                          <a:effectLst/>
                        </a:rPr>
                        <a:t>людейна</a:t>
                      </a:r>
                      <a:r>
                        <a:rPr lang="ru-RU" sz="900" b="1" u="none" strike="noStrike" dirty="0">
                          <a:effectLst/>
                        </a:rPr>
                        <a:t> (ДПЛ) на сумму,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137,00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310,00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238,00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354,00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304,00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312,00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336,00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344,00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317,00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274,00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2929,00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 smtClean="0">
                          <a:effectLst/>
                        </a:rPr>
                        <a:t>14%</a:t>
                      </a:r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6862497"/>
                  </a:ext>
                </a:extLst>
              </a:tr>
              <a:tr h="1743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5.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Поздравление ветеранов-юбиляров, на сумму,  тыс. рублей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29,40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44,00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83,40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r>
                        <a:rPr lang="ru-RU" sz="1000" b="1" u="none" strike="noStrike" dirty="0" smtClean="0">
                          <a:effectLst/>
                        </a:rPr>
                        <a:t>0,4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0508706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effectLst/>
                        </a:rPr>
                        <a:t>6.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Свод по численности ветеранов, отдохнувших в </a:t>
                      </a:r>
                      <a:r>
                        <a:rPr lang="ru-RU" sz="900" b="1" u="none" strike="noStrike" dirty="0" err="1">
                          <a:effectLst/>
                        </a:rPr>
                        <a:t>Балкыш</a:t>
                      </a:r>
                      <a:r>
                        <a:rPr lang="ru-RU" sz="900" b="1" u="none" strike="noStrike" dirty="0">
                          <a:effectLst/>
                        </a:rPr>
                        <a:t> и </a:t>
                      </a:r>
                      <a:r>
                        <a:rPr lang="ru-RU" sz="900" b="1" u="none" strike="noStrike" dirty="0" err="1">
                          <a:effectLst/>
                        </a:rPr>
                        <a:t>Реаб</a:t>
                      </a:r>
                      <a:r>
                        <a:rPr lang="ru-RU" sz="900" b="1" u="none" strike="noStrike" dirty="0">
                          <a:effectLst/>
                        </a:rPr>
                        <a:t>. Центрах, чел.,  в том числе: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203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846445"/>
                  </a:ext>
                </a:extLst>
              </a:tr>
              <a:tr h="155586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6.1.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Отдых и лечение ветеранов в санатории «</a:t>
                      </a:r>
                      <a:r>
                        <a:rPr lang="ru-RU" sz="900" u="none" strike="noStrike" dirty="0" err="1">
                          <a:effectLst/>
                        </a:rPr>
                        <a:t>Балкыш</a:t>
                      </a:r>
                      <a:r>
                        <a:rPr lang="ru-RU" sz="900" u="none" strike="noStrike" dirty="0">
                          <a:effectLst/>
                        </a:rPr>
                        <a:t>»,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19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164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876216"/>
                  </a:ext>
                </a:extLst>
              </a:tr>
              <a:tr h="150191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6.2.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Отдых ветеранов в </a:t>
                      </a:r>
                      <a:r>
                        <a:rPr lang="ru-RU" sz="900" u="none" strike="noStrike" dirty="0" err="1">
                          <a:effectLst/>
                        </a:rPr>
                        <a:t>Реаб</a:t>
                      </a:r>
                      <a:r>
                        <a:rPr lang="ru-RU" sz="900" u="none" strike="noStrike" dirty="0">
                          <a:effectLst/>
                        </a:rPr>
                        <a:t>. Центре «</a:t>
                      </a:r>
                      <a:r>
                        <a:rPr lang="ru-RU" sz="900" u="none" strike="noStrike" dirty="0" err="1">
                          <a:effectLst/>
                        </a:rPr>
                        <a:t>Шатлык</a:t>
                      </a:r>
                      <a:r>
                        <a:rPr lang="ru-RU" sz="900" u="none" strike="noStrike" dirty="0">
                          <a:effectLst/>
                        </a:rPr>
                        <a:t>» (</a:t>
                      </a:r>
                      <a:r>
                        <a:rPr lang="ru-RU" sz="900" u="none" strike="noStrike" dirty="0" err="1">
                          <a:effectLst/>
                        </a:rPr>
                        <a:t>г.Заинск</a:t>
                      </a:r>
                      <a:r>
                        <a:rPr lang="ru-RU" sz="900" u="none" strike="noStrike" dirty="0">
                          <a:effectLst/>
                        </a:rPr>
                        <a:t>),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17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5980316"/>
                  </a:ext>
                </a:extLst>
              </a:tr>
              <a:tr h="157018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6.3.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Отдых ветеранов в </a:t>
                      </a:r>
                      <a:r>
                        <a:rPr lang="ru-RU" sz="900" u="none" strike="noStrike" dirty="0" err="1">
                          <a:effectLst/>
                        </a:rPr>
                        <a:t>Реаб</a:t>
                      </a:r>
                      <a:r>
                        <a:rPr lang="ru-RU" sz="900" u="none" strike="noStrike" dirty="0">
                          <a:effectLst/>
                        </a:rPr>
                        <a:t>. центре  «Камские зори», </a:t>
                      </a:r>
                      <a:r>
                        <a:rPr lang="ru-RU" sz="900" u="none" strike="noStrike" dirty="0" err="1">
                          <a:effectLst/>
                        </a:rPr>
                        <a:t>н.п</a:t>
                      </a:r>
                      <a:r>
                        <a:rPr lang="ru-RU" sz="900" u="none" strike="noStrike" dirty="0">
                          <a:effectLst/>
                        </a:rPr>
                        <a:t>. К. Устье,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8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9407286"/>
                  </a:ext>
                </a:extLst>
              </a:tr>
              <a:tr h="153603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>
                          <a:effectLst/>
                        </a:rPr>
                        <a:t>6.4.</a:t>
                      </a:r>
                      <a:endParaRPr lang="ru-RU" sz="9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Отдых ветеранов в </a:t>
                      </a:r>
                      <a:r>
                        <a:rPr lang="ru-RU" sz="900" u="none" strike="noStrike" dirty="0" err="1">
                          <a:effectLst/>
                        </a:rPr>
                        <a:t>Реаб</a:t>
                      </a:r>
                      <a:r>
                        <a:rPr lang="ru-RU" sz="900" u="none" strike="noStrike" dirty="0">
                          <a:effectLst/>
                        </a:rPr>
                        <a:t>. центре  «</a:t>
                      </a:r>
                      <a:r>
                        <a:rPr lang="ru-RU" sz="900" u="none" strike="noStrike" dirty="0" err="1">
                          <a:effectLst/>
                        </a:rPr>
                        <a:t>Шафкать</a:t>
                      </a:r>
                      <a:r>
                        <a:rPr lang="ru-RU" sz="900" u="none" strike="noStrike" dirty="0">
                          <a:effectLst/>
                        </a:rPr>
                        <a:t>» </a:t>
                      </a:r>
                      <a:r>
                        <a:rPr lang="ru-RU" sz="900" u="none" strike="noStrike" dirty="0" err="1">
                          <a:effectLst/>
                        </a:rPr>
                        <a:t>с.Сарманово</a:t>
                      </a:r>
                      <a:r>
                        <a:rPr lang="ru-RU" sz="900" u="none" strike="noStrike" dirty="0">
                          <a:effectLst/>
                        </a:rPr>
                        <a:t>, 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14</a:t>
                      </a:r>
                      <a:endParaRPr lang="ru-RU" sz="1000" b="1" i="0" u="none" strike="noStrike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1776375"/>
                  </a:ext>
                </a:extLst>
              </a:tr>
              <a:tr h="150191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6.5.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Свод по численности ветеранов, отдохнувших в  </a:t>
                      </a:r>
                      <a:r>
                        <a:rPr lang="ru-RU" sz="900" u="none" strike="noStrike" dirty="0" err="1">
                          <a:effectLst/>
                        </a:rPr>
                        <a:t>Реаб</a:t>
                      </a:r>
                      <a:r>
                        <a:rPr lang="ru-RU" sz="900" u="none" strike="noStrike" dirty="0">
                          <a:effectLst/>
                        </a:rPr>
                        <a:t>. Центрах,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39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5921187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7.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Численность ветеранам  получивших </a:t>
                      </a:r>
                      <a:r>
                        <a:rPr lang="ru-RU" sz="900" b="1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проднаборы</a:t>
                      </a:r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 на ДЭ  (по 2,945 тыс</a:t>
                      </a:r>
                      <a:r>
                        <a:rPr lang="ru-RU" sz="900" b="1" u="none" strike="noStrike" dirty="0" smtClean="0">
                          <a:solidFill>
                            <a:schemeClr val="tx1"/>
                          </a:solidFill>
                          <a:effectLst/>
                        </a:rPr>
                        <a:t>. руб</a:t>
                      </a:r>
                      <a:r>
                        <a:rPr lang="ru-RU" sz="9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.),  чел.</a:t>
                      </a:r>
                      <a:endParaRPr lang="ru-RU" sz="9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134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306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236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350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298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317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326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324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319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272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206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3091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05657"/>
                  </a:ext>
                </a:extLst>
              </a:tr>
              <a:tr h="280922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7.1.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Численность иногородних ветеранов, проживающим  вне Татарстана и получивших денежную компенсацию на ДЭ (по 3 </a:t>
                      </a:r>
                      <a:r>
                        <a:rPr lang="ru-RU" sz="900" u="none" strike="noStrike" dirty="0" err="1">
                          <a:effectLst/>
                        </a:rPr>
                        <a:t>тыс.руб</a:t>
                      </a:r>
                      <a:r>
                        <a:rPr lang="ru-RU" sz="900" u="none" strike="noStrike" dirty="0">
                          <a:effectLst/>
                        </a:rPr>
                        <a:t>.)  чел.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8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5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19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53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627255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8.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Численность ветеранов, получивших </a:t>
                      </a:r>
                      <a:r>
                        <a:rPr lang="ru-RU" sz="900" b="1" u="none" strike="noStrike" dirty="0" err="1">
                          <a:effectLst/>
                        </a:rPr>
                        <a:t>прод.наборы</a:t>
                      </a:r>
                      <a:r>
                        <a:rPr lang="ru-RU" sz="900" b="1" u="none" strike="noStrike" dirty="0">
                          <a:effectLst/>
                        </a:rPr>
                        <a:t>  на 9 мая – День Победы, чел.,   </a:t>
                      </a:r>
                      <a:r>
                        <a:rPr lang="ru-RU" sz="900" b="1" u="none" strike="noStrike" dirty="0" smtClean="0">
                          <a:effectLst/>
                        </a:rPr>
                        <a:t>в </a:t>
                      </a:r>
                      <a:r>
                        <a:rPr lang="ru-RU" sz="900" b="1" u="none" strike="noStrike" dirty="0">
                          <a:effectLst/>
                        </a:rPr>
                        <a:t>том числе: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37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985431"/>
                  </a:ext>
                </a:extLst>
              </a:tr>
              <a:tr h="155678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8.1.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участники войны,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494377"/>
                  </a:ext>
                </a:extLst>
              </a:tr>
              <a:tr h="155678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8.2.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 err="1">
                          <a:effectLst/>
                        </a:rPr>
                        <a:t>труженники</a:t>
                      </a:r>
                      <a:r>
                        <a:rPr lang="ru-RU" sz="900" u="none" strike="noStrike" dirty="0">
                          <a:effectLst/>
                        </a:rPr>
                        <a:t> тыла, чел.</a:t>
                      </a:r>
                      <a:endParaRPr lang="ru-RU" sz="900" b="1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6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2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7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1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>
                          <a:effectLst/>
                        </a:rPr>
                        <a:t>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35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047490"/>
                  </a:ext>
                </a:extLst>
              </a:tr>
              <a:tr h="274319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9.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b="1" u="none" strike="noStrike" dirty="0">
                          <a:effectLst/>
                        </a:rPr>
                        <a:t>Численность ветеранов, получивших выплаты (по 1 тыс. рублей) на День пожилых людей (ДПЛ), чел.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137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310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238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354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304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312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336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344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317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274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3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1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2929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7570927"/>
                  </a:ext>
                </a:extLst>
              </a:tr>
              <a:tr h="162041">
                <a:tc>
                  <a:txBody>
                    <a:bodyPr/>
                    <a:lstStyle/>
                    <a:p>
                      <a:pPr algn="ctr" fontAlgn="t"/>
                      <a:r>
                        <a:rPr lang="ru-RU" sz="900" u="none" strike="noStrike" dirty="0">
                          <a:effectLst/>
                        </a:rPr>
                        <a:t>10.</a:t>
                      </a:r>
                      <a:endParaRPr lang="ru-RU" sz="9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900" u="none" strike="noStrike" dirty="0">
                          <a:effectLst/>
                        </a:rPr>
                        <a:t> Численность ветеранов-юбиляров,  получивших  поздравление, чел.                           </a:t>
                      </a:r>
                      <a:endParaRPr lang="ru-RU" sz="9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1" i="0" u="none" strike="noStrike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27940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6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1438296" y="392092"/>
            <a:ext cx="10412299" cy="1261884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ОКАЗАНИЕ БЛАГОТВОРИТЕЛЬНОЙ ПОМОЩИ  ВЕТЕРАНАМ И РАБОТНИКАМ  ЗА 2021 г. </a:t>
            </a:r>
          </a:p>
          <a:p>
            <a:pPr algn="ctr"/>
            <a:r>
              <a:rPr lang="ru-RU" b="1" dirty="0" smtClean="0">
                <a:solidFill>
                  <a:srgbClr val="0070C0"/>
                </a:solidFill>
              </a:rPr>
              <a:t>В РАЗРЕЗЕ СТРУКТУРНЫХ ЕДИНИЦ АО «СЕТЕВАЯ КОМПАНИЯ» </a:t>
            </a:r>
          </a:p>
          <a:p>
            <a:pPr algn="ctr"/>
            <a:endParaRPr lang="ru-RU" sz="2000" b="1" dirty="0" smtClean="0">
              <a:solidFill>
                <a:srgbClr val="00B050"/>
              </a:solidFill>
            </a:endParaRPr>
          </a:p>
          <a:p>
            <a:pPr algn="ctr"/>
            <a:r>
              <a:rPr lang="ru-RU" sz="2000" b="1" dirty="0" smtClean="0">
                <a:solidFill>
                  <a:srgbClr val="00B050"/>
                </a:solidFill>
              </a:rPr>
              <a:t>Количество обращений в Фонд – 388 шт.</a:t>
            </a:r>
          </a:p>
        </p:txBody>
      </p:sp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2149128618"/>
              </p:ext>
            </p:extLst>
          </p:nvPr>
        </p:nvGraphicFramePr>
        <p:xfrm>
          <a:off x="1662545" y="1555424"/>
          <a:ext cx="10177154" cy="4821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8" name="Рисунок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2" y="173255"/>
            <a:ext cx="1235034" cy="1239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279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7FCAA-181C-4B9F-B27E-A73C441322DD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2336800" y="191111"/>
            <a:ext cx="9116291" cy="677108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lvl="0" algn="ctr"/>
            <a:r>
              <a:rPr lang="ru-RU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БЛАГОТВОРИТЕЛЬНАЯ ПОМОЩЬ ВЕТЕРАНАМ И РАБОТНИКАМ</a:t>
            </a:r>
          </a:p>
          <a:p>
            <a:pPr lvl="0" algn="ctr"/>
            <a:r>
              <a:rPr lang="ru-RU" b="1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АО «СЕТЕВАЯ КОМПАНИЯ» </a:t>
            </a:r>
            <a:r>
              <a:rPr lang="ru-RU" sz="2000" b="1" u="sng" dirty="0" smtClean="0">
                <a:solidFill>
                  <a:srgbClr val="0070C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ЗА 2021 ГОД – 28 011,1 тыс. рублей</a:t>
            </a:r>
            <a:endParaRPr lang="ru-RU" sz="2000" b="1" u="sng" dirty="0">
              <a:solidFill>
                <a:srgbClr val="0070C0"/>
              </a:solidFill>
            </a:endParaRPr>
          </a:p>
        </p:txBody>
      </p:sp>
      <p:graphicFrame>
        <p:nvGraphicFramePr>
          <p:cNvPr id="6" name="Диаграмма 5"/>
          <p:cNvGraphicFramePr/>
          <p:nvPr>
            <p:extLst>
              <p:ext uri="{D42A27DB-BD31-4B8C-83A1-F6EECF244321}">
                <p14:modId xmlns:p14="http://schemas.microsoft.com/office/powerpoint/2010/main" val="2795564724"/>
              </p:ext>
            </p:extLst>
          </p:nvPr>
        </p:nvGraphicFramePr>
        <p:xfrm>
          <a:off x="2062065" y="858982"/>
          <a:ext cx="9293290" cy="5551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400" y="138546"/>
            <a:ext cx="1373581" cy="12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74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FD4D374AB13A8243AE5DAE8049C39C9F" ma:contentTypeVersion="" ma:contentTypeDescription="Создание документа." ma:contentTypeScope="" ma:versionID="280ae659e7553cb80db992827474a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2037d3848deb5b6a76f91bd4669062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20E3C32-0B46-491D-B63A-DD727ED44F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5FFDF6-6916-4B20-923B-2D1966BF104F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6B851E-E58C-4ABC-9A43-CE8F2F43E9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TM03457444[[fn=Базис]]</Template>
  <TotalTime>36963</TotalTime>
  <Words>2944</Words>
  <Application>Microsoft Office PowerPoint</Application>
  <PresentationFormat>Широкоэкранный</PresentationFormat>
  <Paragraphs>1286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Драндрова Татьяна Алексеевна</dc:creator>
  <cp:lastModifiedBy>Абдулхаева Венера Ривхатовна</cp:lastModifiedBy>
  <cp:revision>853</cp:revision>
  <cp:lastPrinted>2022-04-11T14:06:55Z</cp:lastPrinted>
  <dcterms:created xsi:type="dcterms:W3CDTF">2016-12-01T13:17:16Z</dcterms:created>
  <dcterms:modified xsi:type="dcterms:W3CDTF">2024-02-09T09:05:59Z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0x010100FD4D374AB13A8243AE5DAE8049C39C9F</vt:lpwstr>
  </property>
</Properties>
</file>