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92" r:id="rId4"/>
  </p:sldMasterIdLst>
  <p:notesMasterIdLst>
    <p:notesMasterId r:id="rId19"/>
  </p:notesMasterIdLst>
  <p:handoutMasterIdLst>
    <p:handoutMasterId r:id="rId20"/>
  </p:handoutMasterIdLst>
  <p:sldIdLst>
    <p:sldId id="313" r:id="rId5"/>
    <p:sldId id="415" r:id="rId6"/>
    <p:sldId id="371" r:id="rId7"/>
    <p:sldId id="424" r:id="rId8"/>
    <p:sldId id="373" r:id="rId9"/>
    <p:sldId id="404" r:id="rId10"/>
    <p:sldId id="416" r:id="rId11"/>
    <p:sldId id="381" r:id="rId12"/>
    <p:sldId id="389" r:id="rId13"/>
    <p:sldId id="382" r:id="rId14"/>
    <p:sldId id="417" r:id="rId15"/>
    <p:sldId id="418" r:id="rId16"/>
    <p:sldId id="420" r:id="rId17"/>
    <p:sldId id="343" r:id="rId18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DED"/>
    <a:srgbClr val="FF5050"/>
    <a:srgbClr val="DF6BB8"/>
    <a:srgbClr val="B969E1"/>
    <a:srgbClr val="C2B0F6"/>
    <a:srgbClr val="33B7F8"/>
    <a:srgbClr val="000000"/>
    <a:srgbClr val="55A1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6047" autoAdjust="0"/>
  </p:normalViewPr>
  <p:slideViewPr>
    <p:cSldViewPr>
      <p:cViewPr varScale="1">
        <p:scale>
          <a:sx n="136" d="100"/>
          <a:sy n="136" d="100"/>
        </p:scale>
        <p:origin x="7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10"/>
      <c:depthPercent val="10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112693605175749E-2"/>
          <c:y val="0"/>
          <c:w val="0.99039769917403464"/>
          <c:h val="0.7176617422698239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Общая сумма  поступлений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  <c:pt idx="3">
                  <c:v>2022 год</c:v>
                </c:pt>
                <c:pt idx="4">
                  <c:v>2023 год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32483</c:v>
                </c:pt>
                <c:pt idx="1">
                  <c:v>31639</c:v>
                </c:pt>
                <c:pt idx="2">
                  <c:v>32972</c:v>
                </c:pt>
                <c:pt idx="3">
                  <c:v>50454</c:v>
                </c:pt>
                <c:pt idx="4">
                  <c:v>72998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BF-44D2-9E00-F2346C11DD0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Расходы на на мероприятия по Благотворительной программе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  <c:pt idx="3">
                  <c:v>2022 год</c:v>
                </c:pt>
                <c:pt idx="4">
                  <c:v>2023 год</c:v>
                </c:pt>
              </c:strCache>
            </c:strRef>
          </c:cat>
          <c:val>
            <c:numRef>
              <c:f>Лист1!$C$2:$C$6</c:f>
              <c:numCache>
                <c:formatCode>General</c:formatCode>
                <c:ptCount val="5"/>
                <c:pt idx="0">
                  <c:v>35467</c:v>
                </c:pt>
                <c:pt idx="1">
                  <c:v>24849</c:v>
                </c:pt>
                <c:pt idx="2">
                  <c:v>28011</c:v>
                </c:pt>
                <c:pt idx="3">
                  <c:v>46520</c:v>
                </c:pt>
                <c:pt idx="4">
                  <c:v>69022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BF-44D2-9E00-F2346C11DD0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Добровольные взносы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  <c:pt idx="3">
                  <c:v>2022 год</c:v>
                </c:pt>
                <c:pt idx="4">
                  <c:v>2023 год</c:v>
                </c:pt>
              </c:strCache>
            </c:strRef>
          </c:cat>
          <c:val>
            <c:numRef>
              <c:f>Лист1!$D$2:$D$6</c:f>
              <c:numCache>
                <c:formatCode>General</c:formatCode>
                <c:ptCount val="5"/>
                <c:pt idx="0">
                  <c:v>9677</c:v>
                </c:pt>
                <c:pt idx="1">
                  <c:v>10268</c:v>
                </c:pt>
                <c:pt idx="2">
                  <c:v>12212</c:v>
                </c:pt>
                <c:pt idx="3">
                  <c:v>14225</c:v>
                </c:pt>
                <c:pt idx="4">
                  <c:v>17178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BF-44D2-9E00-F2346C11DD03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Использование средств из Добровольных взносов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  <c:pt idx="3">
                  <c:v>2022 год</c:v>
                </c:pt>
                <c:pt idx="4">
                  <c:v>2023 год</c:v>
                </c:pt>
              </c:strCache>
            </c:strRef>
          </c:cat>
          <c:val>
            <c:numRef>
              <c:f>Лист1!$E$2:$E$6</c:f>
              <c:numCache>
                <c:formatCode>General</c:formatCode>
                <c:ptCount val="5"/>
                <c:pt idx="0">
                  <c:v>13515</c:v>
                </c:pt>
                <c:pt idx="1">
                  <c:v>5791</c:v>
                </c:pt>
                <c:pt idx="2">
                  <c:v>10314</c:v>
                </c:pt>
                <c:pt idx="3">
                  <c:v>11945</c:v>
                </c:pt>
                <c:pt idx="4">
                  <c:v>16354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C6D-453F-AABC-8179148E9378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Целевые взносы от АО "СК"</c:v>
                </c:pt>
              </c:strCache>
            </c:strRef>
          </c:tx>
          <c:spPr>
            <a:solidFill>
              <a:srgbClr val="DF6BB8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  <c:pt idx="3">
                  <c:v>2022 год</c:v>
                </c:pt>
                <c:pt idx="4">
                  <c:v>2023 год</c:v>
                </c:pt>
              </c:strCache>
            </c:strRef>
          </c:cat>
          <c:val>
            <c:numRef>
              <c:f>Лист1!$F$2:$F$6</c:f>
              <c:numCache>
                <c:formatCode>General</c:formatCode>
                <c:ptCount val="5"/>
                <c:pt idx="0">
                  <c:v>21306</c:v>
                </c:pt>
                <c:pt idx="1">
                  <c:v>21371</c:v>
                </c:pt>
                <c:pt idx="2">
                  <c:v>20760</c:v>
                </c:pt>
                <c:pt idx="3">
                  <c:v>36229</c:v>
                </c:pt>
                <c:pt idx="4">
                  <c:v>55821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C6D-453F-AABC-8179148E9378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Использование Целевых взносов</c:v>
                </c:pt>
              </c:strCache>
            </c:strRef>
          </c:tx>
          <c:spPr>
            <a:solidFill>
              <a:srgbClr val="835DED"/>
            </a:solidFill>
            <a:ln>
              <a:solidFill>
                <a:srgbClr val="835DED"/>
              </a:solidFill>
            </a:ln>
            <a:effectLst/>
            <a:sp3d>
              <a:contourClr>
                <a:srgbClr val="835DED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2019 год</c:v>
                </c:pt>
                <c:pt idx="1">
                  <c:v>2020 год</c:v>
                </c:pt>
                <c:pt idx="2">
                  <c:v>2021 год</c:v>
                </c:pt>
                <c:pt idx="3">
                  <c:v>2022 год</c:v>
                </c:pt>
                <c:pt idx="4">
                  <c:v>2023 год</c:v>
                </c:pt>
              </c:strCache>
            </c:strRef>
          </c:cat>
          <c:val>
            <c:numRef>
              <c:f>Лист1!$G$2:$G$6</c:f>
              <c:numCache>
                <c:formatCode>General</c:formatCode>
                <c:ptCount val="5"/>
                <c:pt idx="0">
                  <c:v>21952</c:v>
                </c:pt>
                <c:pt idx="1">
                  <c:v>22064</c:v>
                </c:pt>
                <c:pt idx="2">
                  <c:v>20363</c:v>
                </c:pt>
                <c:pt idx="3">
                  <c:v>34575</c:v>
                </c:pt>
                <c:pt idx="4">
                  <c:v>52142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C6D-453F-AABC-8179148E93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shape val="box"/>
        <c:axId val="-33897936"/>
        <c:axId val="-33868720"/>
        <c:axId val="0"/>
      </c:bar3DChart>
      <c:catAx>
        <c:axId val="-3389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206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33868720"/>
        <c:crosses val="autoZero"/>
        <c:auto val="1"/>
        <c:lblAlgn val="ctr"/>
        <c:lblOffset val="100"/>
        <c:noMultiLvlLbl val="0"/>
      </c:catAx>
      <c:valAx>
        <c:axId val="-33868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338979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plotVisOnly val="1"/>
    <c:dispBlanksAs val="gap"/>
    <c:showDLblsOverMax val="0"/>
  </c:chart>
  <c:spPr>
    <a:noFill/>
    <a:ln w="34925">
      <a:solidFill>
        <a:srgbClr val="002060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85002460629921"/>
          <c:y val="6.1652432231026552E-2"/>
          <c:w val="0.81714997539370082"/>
          <c:h val="0.717661742269823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обращений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Лист1!$A$2:$A$13</c:f>
              <c:strCache>
                <c:ptCount val="12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  <c:pt idx="10">
                  <c:v>ДОП</c:v>
                </c:pt>
                <c:pt idx="11">
                  <c:v>ДСО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44</c:v>
                </c:pt>
                <c:pt idx="1">
                  <c:v>33</c:v>
                </c:pt>
                <c:pt idx="2">
                  <c:v>31</c:v>
                </c:pt>
                <c:pt idx="3">
                  <c:v>55</c:v>
                </c:pt>
                <c:pt idx="4">
                  <c:v>61</c:v>
                </c:pt>
                <c:pt idx="5">
                  <c:v>88</c:v>
                </c:pt>
                <c:pt idx="6">
                  <c:v>43</c:v>
                </c:pt>
                <c:pt idx="7">
                  <c:v>88</c:v>
                </c:pt>
                <c:pt idx="8">
                  <c:v>52</c:v>
                </c:pt>
                <c:pt idx="9">
                  <c:v>28</c:v>
                </c:pt>
                <c:pt idx="1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BF-44D2-9E00-F2346C11DD0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ветераны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1647001270558135E-2"/>
                  <c:y val="-3.511955442964078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7DE-4355-99B0-2063E473D07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3310858594923584E-2"/>
                  <c:y val="-6.438510600543541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7DE-4355-99B0-2063E473D07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081507260837535E-2"/>
                  <c:y val="-1.7559777214820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17DE-4355-99B0-2063E473D07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3310858594923463E-2"/>
                  <c:y val="2.282771037926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17DE-4355-99B0-2063E473D07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1647001270558135E-2"/>
                  <c:y val="-3.51195544296404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17DE-4355-99B0-2063E473D07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1.3310858594923584E-2"/>
                  <c:y val="3.51195544296404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7DE-4355-99B0-2063E473D07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6.6554292974616699E-3"/>
                  <c:y val="1.609627650135885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17DE-4355-99B0-2063E473D07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1.1647001270558259E-2"/>
                  <c:y val="3.511955442964046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17DE-4355-99B0-2063E473D07C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Лист1!$A$2:$A$13</c:f>
              <c:strCache>
                <c:ptCount val="12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  <c:pt idx="10">
                  <c:v>ДОП</c:v>
                </c:pt>
                <c:pt idx="11">
                  <c:v>ДСО</c:v>
                </c:pt>
              </c:strCache>
            </c:str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38</c:v>
                </c:pt>
                <c:pt idx="1">
                  <c:v>33</c:v>
                </c:pt>
                <c:pt idx="2">
                  <c:v>31</c:v>
                </c:pt>
                <c:pt idx="3">
                  <c:v>54</c:v>
                </c:pt>
                <c:pt idx="4">
                  <c:v>60</c:v>
                </c:pt>
                <c:pt idx="5">
                  <c:v>86</c:v>
                </c:pt>
                <c:pt idx="6">
                  <c:v>42</c:v>
                </c:pt>
                <c:pt idx="7">
                  <c:v>86</c:v>
                </c:pt>
                <c:pt idx="8">
                  <c:v>51</c:v>
                </c:pt>
                <c:pt idx="9">
                  <c:v>27</c:v>
                </c:pt>
                <c:pt idx="1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BF-44D2-9E00-F2346C11DD0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работники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Лист1!$A$2:$A$13</c:f>
              <c:strCache>
                <c:ptCount val="12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  <c:pt idx="10">
                  <c:v>ДОП</c:v>
                </c:pt>
                <c:pt idx="11">
                  <c:v>ДСО</c:v>
                </c:pt>
              </c:strCache>
            </c:strRef>
          </c:cat>
          <c:val>
            <c:numRef>
              <c:f>Лист1!$D$2:$D$13</c:f>
              <c:numCache>
                <c:formatCode>General</c:formatCode>
                <c:ptCount val="12"/>
                <c:pt idx="0">
                  <c:v>6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BBF-44D2-9E00-F2346C11DD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7295952"/>
        <c:axId val="-47295408"/>
      </c:barChart>
      <c:catAx>
        <c:axId val="-4729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47295408"/>
        <c:crosses val="autoZero"/>
        <c:auto val="1"/>
        <c:lblAlgn val="ctr"/>
        <c:lblOffset val="100"/>
        <c:noMultiLvlLbl val="0"/>
      </c:catAx>
      <c:valAx>
        <c:axId val="-4729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-472959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0"/>
      <c:rotY val="160"/>
      <c:depthPercent val="100"/>
      <c:rAngAx val="0"/>
      <c:perspective val="1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14849183424063994"/>
          <c:w val="0.99844630057939687"/>
          <c:h val="0.82146023127059953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Сумма</c:v>
                </c:pt>
              </c:strCache>
            </c:strRef>
          </c:tx>
          <c:explosion val="4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453A-4225-B4A0-A297E70B59E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53A-4225-B4A0-A297E70B59E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453A-4225-B4A0-A297E70B59E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53A-4225-B4A0-A297E70B59E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53A-4225-B4A0-A297E70B59E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1644-4402-A78D-D3161030FCE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1644-4402-A78D-D3161030FCE6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1644-4402-A78D-D3161030FCE6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CA91-439E-AB24-3853FA6D07A6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CA91-439E-AB24-3853FA6D07A6}"/>
              </c:ext>
            </c:extLst>
          </c:dPt>
          <c:dLbls>
            <c:dLbl>
              <c:idx val="0"/>
              <c:layout>
                <c:manualLayout>
                  <c:x val="-0.13269101052264037"/>
                  <c:y val="-6.4668740510313655E-2"/>
                </c:manualLayout>
              </c:layout>
              <c:spPr>
                <a:xfrm>
                  <a:off x="217446" y="4330276"/>
                  <a:ext cx="1528712" cy="65757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453A-4225-B4A0-A297E70B59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0819"/>
                        <a:gd name="adj2" fmla="val -8075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2066489966723271"/>
                      <c:h val="0.1452753397770618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2.2675919606816176E-2"/>
                  <c:y val="0.10721040254786499"/>
                </c:manualLayout>
              </c:layout>
              <c:spPr>
                <a:xfrm>
                  <a:off x="31064" y="3811083"/>
                  <a:ext cx="1370899" cy="835943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53A-4225-B4A0-A297E70B59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5244"/>
                        <a:gd name="adj2" fmla="val -80318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436213436602283"/>
                      <c:h val="0.14538088360552531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8.1363909301082948E-2"/>
                  <c:y val="9.5334407288079112E-2"/>
                </c:manualLayout>
              </c:layout>
              <c:spPr>
                <a:xfrm>
                  <a:off x="508245" y="1223087"/>
                  <a:ext cx="969524" cy="81556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453A-4225-B4A0-A297E70B59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86800"/>
                        <a:gd name="adj2" fmla="val -19109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670645060601731"/>
                      <c:h val="0.15101359108247234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-0.13195881674522936"/>
                  <c:y val="3.2618875680479949E-2"/>
                </c:manualLayout>
              </c:layout>
              <c:spPr>
                <a:xfrm>
                  <a:off x="8981" y="576307"/>
                  <a:ext cx="935731" cy="1034919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53A-4225-B4A0-A297E70B59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87685"/>
                        <a:gd name="adj2" fmla="val 38954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294051983642027"/>
                      <c:h val="0.14416935155353106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-0.13750039678131001"/>
                  <c:y val="-3.2947820612524534E-2"/>
                </c:manualLayout>
              </c:layout>
              <c:spPr>
                <a:xfrm>
                  <a:off x="1614369" y="0"/>
                  <a:ext cx="1105642" cy="645776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53A-4225-B4A0-A297E70B59E5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74624"/>
                        <a:gd name="adj2" fmla="val 80886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62326937218616"/>
                      <c:h val="0.11957492711020094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2.1005800942752451E-2"/>
                  <c:y val="-3.172147539162315E-2"/>
                </c:manualLayout>
              </c:layout>
              <c:spPr>
                <a:xfrm>
                  <a:off x="3100930" y="0"/>
                  <a:ext cx="860344" cy="652399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1644-4402-A78D-D3161030FCE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6534"/>
                        <a:gd name="adj2" fmla="val 75128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234450140460583"/>
                      <c:h val="0.12080120727326593"/>
                    </c:manualLayout>
                  </c15:layout>
                </c:ext>
              </c:extLst>
            </c:dLbl>
            <c:dLbl>
              <c:idx val="6"/>
              <c:layout>
                <c:manualLayout>
                  <c:x val="8.0870974653609914E-2"/>
                  <c:y val="-2.7511665370514388E-2"/>
                </c:manualLayout>
              </c:layout>
              <c:spPr>
                <a:xfrm>
                  <a:off x="4676630" y="63500"/>
                  <a:ext cx="1453224" cy="628843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1644-4402-A78D-D3161030FCE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5670"/>
                        <a:gd name="adj2" fmla="val 73844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9220409292345744"/>
                      <c:h val="0.11643960856201163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3.7234222652509634E-2"/>
                  <c:y val="-0.14060548827908009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1644-4402-A78D-D3161030FCE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3482"/>
                        <a:gd name="adj2" fmla="val 82886"/>
                      </a:avLst>
                    </a:prstGeom>
                    <a:noFill/>
                    <a:ln>
                      <a:noFill/>
                    </a:ln>
                  </c15:spPr>
                  <c15:layout/>
                </c:ext>
              </c:extLst>
            </c:dLbl>
            <c:dLbl>
              <c:idx val="8"/>
              <c:layout>
                <c:manualLayout>
                  <c:x val="9.4063754820892923E-2"/>
                  <c:y val="-8.2305669740399212E-2"/>
                </c:manualLayout>
              </c:layout>
              <c:spPr>
                <a:xfrm>
                  <a:off x="5615717" y="4332066"/>
                  <a:ext cx="993173" cy="624033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A91-439E-AB24-3853FA6D07A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37292"/>
                        <a:gd name="adj2" fmla="val 31493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3135762693034106"/>
                      <c:h val="0.1155488279080102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0.210803230857947"/>
                  <c:y val="1.0382087175499018E-2"/>
                </c:manualLayout>
              </c:layout>
              <c:spPr>
                <a:xfrm>
                  <a:off x="3111315" y="5042838"/>
                  <a:ext cx="2958222" cy="357761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1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CA91-439E-AB24-3853FA6D07A6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00"/>
                        <a:gd name="adj2" fmla="val -79400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912557334899297"/>
                      <c:h val="6.6244861682035319E-2"/>
                    </c:manualLayout>
                  </c15:layout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1"/>
            <c:showVal val="1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Лист1!$A$2:$A$11</c:f>
              <c:strCache>
                <c:ptCount val="10"/>
                <c:pt idx="0">
                  <c:v>Помощь ветеранам и работникам СК по обращениям</c:v>
                </c:pt>
                <c:pt idx="1">
                  <c:v>Санатории "Балкыш", КЦСОН (РЦ)</c:v>
                </c:pt>
                <c:pt idx="2">
                  <c:v>Выплаты на ДПЛ</c:v>
                </c:pt>
                <c:pt idx="3">
                  <c:v>День энергетика </c:v>
                </c:pt>
                <c:pt idx="4">
                  <c:v>Проднаборы на День Победы </c:v>
                </c:pt>
                <c:pt idx="5">
                  <c:v>Чек-Ап</c:v>
                </c:pt>
                <c:pt idx="6">
                  <c:v>Юбиляры и прочее</c:v>
                </c:pt>
                <c:pt idx="7">
                  <c:v>Прочие</c:v>
                </c:pt>
                <c:pt idx="8">
                  <c:v>Помощь сторонним</c:v>
                </c:pt>
                <c:pt idx="9">
                  <c:v>Совещание с ветеранами в ЧЭС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15833.3</c:v>
                </c:pt>
                <c:pt idx="1">
                  <c:v>10890.2</c:v>
                </c:pt>
                <c:pt idx="2">
                  <c:v>2940</c:v>
                </c:pt>
                <c:pt idx="3">
                  <c:v>7474</c:v>
                </c:pt>
                <c:pt idx="4">
                  <c:v>167</c:v>
                </c:pt>
                <c:pt idx="5">
                  <c:v>1591</c:v>
                </c:pt>
                <c:pt idx="6">
                  <c:v>849</c:v>
                </c:pt>
                <c:pt idx="7" formatCode="#,##0.00">
                  <c:v>28430</c:v>
                </c:pt>
                <c:pt idx="8">
                  <c:v>514</c:v>
                </c:pt>
                <c:pt idx="9">
                  <c:v>328.3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53A-4225-B4A0-A297E70B59E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5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713355830391408E-2"/>
          <c:y val="0.20184272083730187"/>
          <c:w val="0.88633397137711867"/>
          <c:h val="0.34526909252269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Сумма</c:v>
                </c:pt>
              </c:strCache>
            </c:strRef>
          </c:tx>
          <c:explosion val="7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EBDD-41E2-A62F-740BC8A85B5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BDD-41E2-A62F-740BC8A85B5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9E6-48A3-A996-176EB4F5C22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EBDD-41E2-A62F-740BC8A85B5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EBDD-41E2-A62F-740BC8A85B5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BDD-41E2-A62F-740BC8A85B5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BDD-41E2-A62F-740BC8A85B5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BDD-41E2-A62F-740BC8A85B5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BDD-41E2-A62F-740BC8A85B5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EBDD-41E2-A62F-740BC8A85B57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389B-43C1-A297-98B97969CD3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8EDA-4593-851E-36551AC1F11B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EDA-4593-851E-36551AC1F11B}"/>
              </c:ext>
            </c:extLst>
          </c:dPt>
          <c:dLbls>
            <c:dLbl>
              <c:idx val="0"/>
              <c:layout>
                <c:manualLayout>
                  <c:x val="0.13031926768767615"/>
                  <c:y val="2.092677927991416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EBDD-41E2-A62F-740BC8A85B57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245030643211461E-2"/>
                  <c:y val="5.250460965667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BDD-41E2-A62F-740BC8A85B57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202535076332802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9E6-48A3-A996-176EB4F5C22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2932801590071147"/>
                  <c:y val="5.250460965667458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EBDD-41E2-A62F-740BC8A85B57}"/>
                </c:ext>
                <c:ext xmlns:c15="http://schemas.microsoft.com/office/drawing/2012/chart" uri="{CE6537A1-D6FC-4f65-9D91-7224C49458BB}">
                  <c15:layout>
                    <c:manualLayout>
                      <c:w val="0.16806056230663749"/>
                      <c:h val="0.15611368555668659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2.7473968433191741E-2"/>
                  <c:y val="0.1162602070969222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EBDD-41E2-A62F-740BC8A85B57}"/>
                </c:ext>
                <c:ext xmlns:c15="http://schemas.microsoft.com/office/drawing/2012/chart" uri="{CE6537A1-D6FC-4f65-9D91-7224C49458BB}">
                  <c15:layout>
                    <c:manualLayout>
                      <c:w val="0.12904027538372168"/>
                      <c:h val="0.13806212120197955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9.2412444666106749E-2"/>
                  <c:y val="7.50065852238208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BDD-41E2-A62F-740BC8A85B57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20078498923275803"/>
                  <c:y val="3.91001331527011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BDD-41E2-A62F-740BC8A85B57}"/>
                </c:ext>
                <c:ext xmlns:c15="http://schemas.microsoft.com/office/drawing/2012/chart" uri="{CE6537A1-D6FC-4f65-9D91-7224C49458BB}">
                  <c15:layout>
                    <c:manualLayout>
                      <c:w val="0.15088784692279594"/>
                      <c:h val="9.5558508278678483E-2"/>
                    </c:manualLayout>
                  </c15:layout>
                </c:ext>
              </c:extLst>
            </c:dLbl>
            <c:dLbl>
              <c:idx val="7"/>
              <c:layout>
                <c:manualLayout>
                  <c:x val="-0.15485865405978549"/>
                  <c:y val="-1.575177384934012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BDD-41E2-A62F-740BC8A85B57}"/>
                </c:ext>
                <c:ext xmlns:c15="http://schemas.microsoft.com/office/drawing/2012/chart" uri="{CE6537A1-D6FC-4f65-9D91-7224C49458BB}">
                  <c15:layout>
                    <c:manualLayout>
                      <c:w val="0.16396979039517903"/>
                      <c:h val="0.24148783646650393"/>
                    </c:manualLayout>
                  </c15:layout>
                </c:ext>
              </c:extLst>
            </c:dLbl>
            <c:dLbl>
              <c:idx val="8"/>
              <c:layout>
                <c:manualLayout>
                  <c:x val="-7.2759039184368643E-2"/>
                  <c:y val="4.31723382310754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BDD-41E2-A62F-740BC8A85B57}"/>
                </c:ext>
                <c:ext xmlns:c15="http://schemas.microsoft.com/office/drawing/2012/chart" uri="{CE6537A1-D6FC-4f65-9D91-7224C49458BB}">
                  <c15:layout>
                    <c:manualLayout>
                      <c:w val="0.16836800566362845"/>
                      <c:h val="0.11112501576494442"/>
                    </c:manualLayout>
                  </c15:layout>
                </c:ext>
              </c:extLst>
            </c:dLbl>
            <c:dLbl>
              <c:idx val="9"/>
              <c:layout>
                <c:manualLayout>
                  <c:x val="-0.16684316192716148"/>
                  <c:y val="-4.01302840314591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EBDD-41E2-A62F-740BC8A85B57}"/>
                </c:ext>
                <c:ext xmlns:c15="http://schemas.microsoft.com/office/drawing/2012/chart" uri="{CE6537A1-D6FC-4f65-9D91-7224C49458BB}">
                  <c15:layout>
                    <c:manualLayout>
                      <c:w val="0.17435400582824379"/>
                      <c:h val="0.1404779651348855"/>
                    </c:manualLayout>
                  </c15:layout>
                </c:ext>
              </c:extLst>
            </c:dLbl>
            <c:dLbl>
              <c:idx val="10"/>
              <c:layout>
                <c:manualLayout>
                  <c:x val="-4.0992514843623512E-2"/>
                  <c:y val="-3.98583407813725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389B-43C1-A297-98B97969CD35}"/>
                </c:ext>
                <c:ext xmlns:c15="http://schemas.microsoft.com/office/drawing/2012/chart" uri="{CE6537A1-D6FC-4f65-9D91-7224C49458BB}">
                  <c15:layout>
                    <c:manualLayout>
                      <c:w val="0.26814184785561618"/>
                      <c:h val="0.14596574675782292"/>
                    </c:manualLayout>
                  </c15:layout>
                </c:ext>
              </c:extLst>
            </c:dLbl>
            <c:dLbl>
              <c:idx val="11"/>
              <c:layout>
                <c:manualLayout>
                  <c:x val="-1.024811189969869E-2"/>
                  <c:y val="-8.686845740191388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EDA-4593-851E-36551AC1F11B}"/>
                </c:ex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0.1537216784954803"/>
                  <c:y val="-9.739796739002465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EDA-4593-851E-36551AC1F11B}"/>
                </c:ext>
                <c:ext xmlns:c15="http://schemas.microsoft.com/office/drawing/2012/chart" uri="{CE6537A1-D6FC-4f65-9D91-7224C49458BB}">
                  <c15:layout>
                    <c:manualLayout>
                      <c:w val="0.2095823611972592"/>
                      <c:h val="4.635616772265768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Лист1!$A$2:$A$14</c:f>
              <c:strCache>
                <c:ptCount val="13"/>
                <c:pt idx="0">
                  <c:v>Операции, лечение, медикаменты</c:v>
                </c:pt>
                <c:pt idx="1">
                  <c:v>Стоматология</c:v>
                </c:pt>
                <c:pt idx="2">
                  <c:v>Путевки в санатории</c:v>
                </c:pt>
                <c:pt idx="3">
                  <c:v>Выплаты на День пожилых людей</c:v>
                </c:pt>
                <c:pt idx="4">
                  <c:v>Слуховые аппараты</c:v>
                </c:pt>
                <c:pt idx="5">
                  <c:v>Обследование</c:v>
                </c:pt>
                <c:pt idx="6">
                  <c:v>КЦСОН</c:v>
                </c:pt>
                <c:pt idx="7">
                  <c:v>Мероприятия на День энергетика и др. празд. даты</c:v>
                </c:pt>
                <c:pt idx="8">
                  <c:v>Пожар</c:v>
                </c:pt>
                <c:pt idx="9">
                  <c:v>Помощь детям работников</c:v>
                </c:pt>
                <c:pt idx="10">
                  <c:v>Прочие </c:v>
                </c:pt>
                <c:pt idx="11">
                  <c:v>Чек-ап ветеранам</c:v>
                </c:pt>
                <c:pt idx="12">
                  <c:v>Сторонние</c:v>
                </c:pt>
              </c:strCache>
            </c:strRef>
          </c:cat>
          <c:val>
            <c:numRef>
              <c:f>Лист1!$B$2:$B$14</c:f>
              <c:numCache>
                <c:formatCode>General</c:formatCode>
                <c:ptCount val="13"/>
                <c:pt idx="0">
                  <c:v>21.7</c:v>
                </c:pt>
                <c:pt idx="1">
                  <c:v>26</c:v>
                </c:pt>
                <c:pt idx="2">
                  <c:v>52.4</c:v>
                </c:pt>
                <c:pt idx="3">
                  <c:v>14.8</c:v>
                </c:pt>
                <c:pt idx="4">
                  <c:v>1.1000000000000001</c:v>
                </c:pt>
                <c:pt idx="5">
                  <c:v>5</c:v>
                </c:pt>
                <c:pt idx="6">
                  <c:v>5</c:v>
                </c:pt>
                <c:pt idx="7">
                  <c:v>64.900000000000006</c:v>
                </c:pt>
                <c:pt idx="8">
                  <c:v>1.5</c:v>
                </c:pt>
                <c:pt idx="9">
                  <c:v>8</c:v>
                </c:pt>
                <c:pt idx="10">
                  <c:v>36</c:v>
                </c:pt>
                <c:pt idx="11">
                  <c:v>1.6</c:v>
                </c:pt>
                <c:pt idx="12">
                  <c:v>0.6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BDD-41E2-A62F-740BC8A85B5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2B880-834A-47A1-85A0-1D6D27AFC5EE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5988A6D-CA31-4D85-8E41-78646F39070E}">
      <dgm:prSet custT="1"/>
      <dgm:spPr>
        <a:solidFill>
          <a:schemeClr val="tx2">
            <a:lumMod val="20000"/>
            <a:lumOff val="80000"/>
          </a:schemeClr>
        </a:solidFill>
        <a:ln>
          <a:solidFill>
            <a:srgbClr val="002060"/>
          </a:solidFill>
        </a:ln>
      </dgm:spPr>
      <dgm:t>
        <a:bodyPr/>
        <a:lstStyle/>
        <a:p>
          <a:pPr rtl="0"/>
          <a:r>
            <a:rPr lang="ru-RU" sz="1100" b="1" i="1" dirty="0">
              <a:solidFill>
                <a:srgbClr val="002060"/>
              </a:solidFill>
            </a:rPr>
            <a:t>-  </a:t>
          </a:r>
          <a:r>
            <a:rPr lang="ru-RU" sz="1000" b="1" i="1" dirty="0">
              <a:solidFill>
                <a:srgbClr val="002060"/>
              </a:solidFill>
            </a:rPr>
            <a:t>социальная поддержка и защита сотрудников и бывших сотрудников </a:t>
          </a:r>
          <a:r>
            <a:rPr lang="ru-RU" sz="1000" b="1" i="1" dirty="0" smtClean="0">
              <a:solidFill>
                <a:srgbClr val="002060"/>
              </a:solidFill>
            </a:rPr>
            <a:t>АО </a:t>
          </a:r>
          <a:r>
            <a:rPr lang="ru-RU" sz="1000" b="1" i="1" dirty="0">
              <a:solidFill>
                <a:srgbClr val="002060"/>
              </a:solidFill>
            </a:rPr>
            <a:t>«Сетевая компания» (пенсионеров, ветеранов труда</a:t>
          </a:r>
          <a:r>
            <a:rPr lang="ru-RU" sz="1000" b="1" i="1" dirty="0" smtClean="0">
              <a:solidFill>
                <a:srgbClr val="002060"/>
              </a:solidFill>
            </a:rPr>
            <a:t>);</a:t>
          </a:r>
        </a:p>
        <a:p>
          <a:pPr rtl="0"/>
          <a:r>
            <a:rPr lang="ru-RU" sz="1000" b="1" i="1" dirty="0" smtClean="0">
              <a:solidFill>
                <a:srgbClr val="002060"/>
              </a:solidFill>
            </a:rPr>
            <a:t>- содействие деятельности в сфере физической культуры и массового спорта;</a:t>
          </a:r>
        </a:p>
        <a:p>
          <a:pPr rtl="0"/>
          <a:r>
            <a:rPr lang="ru-RU" sz="1000" b="1" i="1" dirty="0" smtClean="0">
              <a:solidFill>
                <a:srgbClr val="002060"/>
              </a:solidFill>
            </a:rPr>
            <a:t>- содействие защите материнства, детства и отцовства;</a:t>
          </a:r>
        </a:p>
        <a:p>
          <a:pPr rtl="0"/>
          <a:r>
            <a:rPr lang="ru-RU" sz="1000" b="1" i="1" dirty="0" smtClean="0">
              <a:solidFill>
                <a:srgbClr val="002060"/>
              </a:solidFill>
            </a:rPr>
            <a:t>содействие укреплению мира, дружбы и согласия между народами, предотвращению социальных, национальных, религиозных конфликтов;</a:t>
          </a:r>
        </a:p>
        <a:p>
          <a:pPr rtl="0"/>
          <a:r>
            <a:rPr lang="ru-RU" sz="1000" b="1" i="1" dirty="0" smtClean="0">
              <a:solidFill>
                <a:srgbClr val="002060"/>
              </a:solidFill>
            </a:rPr>
            <a:t>содействие деятельности в сфере образования, науки, культуры, искусства, просвещения, духовному развитию личности;</a:t>
          </a:r>
        </a:p>
        <a:p>
          <a:pPr rtl="0"/>
          <a:r>
            <a:rPr lang="ru-RU" sz="1000" b="1" i="1" dirty="0" smtClean="0">
              <a:solidFill>
                <a:srgbClr val="002060"/>
              </a:solidFill>
            </a:rPr>
            <a:t>охрана и должное содержание зданий, объектов и территорий, имеющих историческое, культовое, культурное или природоохранное значение; </a:t>
          </a:r>
        </a:p>
        <a:p>
          <a:pPr rtl="0"/>
          <a:r>
            <a:rPr lang="ru-RU" sz="1000" b="1" i="1" dirty="0" smtClean="0">
              <a:solidFill>
                <a:srgbClr val="002060"/>
              </a:solidFill>
            </a:rPr>
            <a:t>- содействие укреплению престижа и роли семьи в обществе; </a:t>
          </a:r>
        </a:p>
        <a:p>
          <a:pPr rtl="0"/>
          <a:r>
            <a:rPr lang="ru-RU" sz="1000" b="1" i="1" dirty="0" smtClean="0">
              <a:solidFill>
                <a:srgbClr val="002060"/>
              </a:solidFill>
            </a:rPr>
            <a:t>-  содействие деятельности в сфере профилактики и охраны здоровья граждан, а также пропаганды здорового образа жизни, улучшения морально-психологического состояния граждан;</a:t>
          </a:r>
        </a:p>
        <a:p>
          <a:pPr rtl="0"/>
          <a:r>
            <a:rPr lang="ru-RU" sz="1000" b="1" i="1" dirty="0" smtClean="0">
              <a:solidFill>
                <a:srgbClr val="002060"/>
              </a:solidFill>
            </a:rPr>
            <a:t> -  осуществление иной деятельности, направленной на достижение уставных целей Фонда.</a:t>
          </a:r>
        </a:p>
        <a:p>
          <a:pPr rtl="0"/>
          <a:endParaRPr lang="ru-RU" sz="1000" dirty="0">
            <a:solidFill>
              <a:srgbClr val="7030A0"/>
            </a:solidFill>
          </a:endParaRPr>
        </a:p>
      </dgm:t>
    </dgm:pt>
    <dgm:pt modelId="{5987F8EF-FCE5-4FA7-A539-A41F19CA385E}" type="parTrans" cxnId="{21A29C70-6DF7-403C-B408-7A68B2619727}">
      <dgm:prSet/>
      <dgm:spPr/>
      <dgm:t>
        <a:bodyPr/>
        <a:lstStyle/>
        <a:p>
          <a:endParaRPr lang="ru-RU"/>
        </a:p>
      </dgm:t>
    </dgm:pt>
    <dgm:pt modelId="{A71DC1C6-0D1B-44C1-BD74-C48B9C8D5F7D}" type="sibTrans" cxnId="{21A29C70-6DF7-403C-B408-7A68B2619727}">
      <dgm:prSet/>
      <dgm:spPr/>
      <dgm:t>
        <a:bodyPr/>
        <a:lstStyle/>
        <a:p>
          <a:endParaRPr lang="ru-RU"/>
        </a:p>
      </dgm:t>
    </dgm:pt>
    <dgm:pt modelId="{5E354BDB-2CCB-46A0-B2AE-80646B33E210}" type="pres">
      <dgm:prSet presAssocID="{2D22B880-834A-47A1-85A0-1D6D27AFC5E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3D79401-0F02-4512-B7E1-83CD43B215F6}" type="pres">
      <dgm:prSet presAssocID="{C5988A6D-CA31-4D85-8E41-78646F39070E}" presName="composite" presStyleCnt="0"/>
      <dgm:spPr/>
    </dgm:pt>
    <dgm:pt modelId="{9A24D154-11FD-4A6B-AEFC-0B2099BD6FFC}" type="pres">
      <dgm:prSet presAssocID="{C5988A6D-CA31-4D85-8E41-78646F39070E}" presName="rect1" presStyleLbl="trAlignAcc1" presStyleIdx="0" presStyleCnt="1" custScaleX="318067" custScaleY="529062" custLinFactNeighborX="-796" custLinFactNeighborY="-20151">
        <dgm:presLayoutVars>
          <dgm:bulletEnabled val="1"/>
        </dgm:presLayoutVars>
      </dgm:prSet>
      <dgm:spPr>
        <a:prstGeom prst="horizontalScroll">
          <a:avLst/>
        </a:prstGeom>
      </dgm:spPr>
      <dgm:t>
        <a:bodyPr/>
        <a:lstStyle/>
        <a:p>
          <a:endParaRPr lang="ru-RU"/>
        </a:p>
      </dgm:t>
    </dgm:pt>
    <dgm:pt modelId="{E4E9F0D5-CD02-4807-B8C0-055BE982EDEE}" type="pres">
      <dgm:prSet presAssocID="{C5988A6D-CA31-4D85-8E41-78646F39070E}" presName="rect2" presStyleLbl="fgImgPlace1" presStyleIdx="0" presStyleCnt="1" custFlipVert="1" custScaleX="57871" custScaleY="27012" custLinFactX="-200000" custLinFactY="-100000" custLinFactNeighborX="-251259" custLinFactNeighborY="-108191"/>
      <dgm:spPr/>
      <dgm:t>
        <a:bodyPr/>
        <a:lstStyle/>
        <a:p>
          <a:endParaRPr lang="ru-RU"/>
        </a:p>
      </dgm:t>
    </dgm:pt>
  </dgm:ptLst>
  <dgm:cxnLst>
    <dgm:cxn modelId="{3581F25D-CF88-4A4F-AE5A-DB1B204A28D0}" type="presOf" srcId="{C5988A6D-CA31-4D85-8E41-78646F39070E}" destId="{9A24D154-11FD-4A6B-AEFC-0B2099BD6FFC}" srcOrd="0" destOrd="0" presId="urn:microsoft.com/office/officeart/2008/layout/PictureStrips"/>
    <dgm:cxn modelId="{21A29C70-6DF7-403C-B408-7A68B2619727}" srcId="{2D22B880-834A-47A1-85A0-1D6D27AFC5EE}" destId="{C5988A6D-CA31-4D85-8E41-78646F39070E}" srcOrd="0" destOrd="0" parTransId="{5987F8EF-FCE5-4FA7-A539-A41F19CA385E}" sibTransId="{A71DC1C6-0D1B-44C1-BD74-C48B9C8D5F7D}"/>
    <dgm:cxn modelId="{B37752A6-41C1-4880-B39E-6556B3F51EC6}" type="presOf" srcId="{2D22B880-834A-47A1-85A0-1D6D27AFC5EE}" destId="{5E354BDB-2CCB-46A0-B2AE-80646B33E210}" srcOrd="0" destOrd="0" presId="urn:microsoft.com/office/officeart/2008/layout/PictureStrips"/>
    <dgm:cxn modelId="{090495AB-E199-4B3A-9DEC-D6C567089C4F}" type="presParOf" srcId="{5E354BDB-2CCB-46A0-B2AE-80646B33E210}" destId="{83D79401-0F02-4512-B7E1-83CD43B215F6}" srcOrd="0" destOrd="0" presId="urn:microsoft.com/office/officeart/2008/layout/PictureStrips"/>
    <dgm:cxn modelId="{F2DCF2FC-E9BA-4506-8164-BD8DE93FADB5}" type="presParOf" srcId="{83D79401-0F02-4512-B7E1-83CD43B215F6}" destId="{9A24D154-11FD-4A6B-AEFC-0B2099BD6FFC}" srcOrd="0" destOrd="0" presId="urn:microsoft.com/office/officeart/2008/layout/PictureStrips"/>
    <dgm:cxn modelId="{0586A044-7E0E-439F-B1DE-88B9F90BBE88}" type="presParOf" srcId="{83D79401-0F02-4512-B7E1-83CD43B215F6}" destId="{E4E9F0D5-CD02-4807-B8C0-055BE982EDE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4D154-11FD-4A6B-AEFC-0B2099BD6FFC}">
      <dsp:nvSpPr>
        <dsp:cNvPr id="0" name=""/>
        <dsp:cNvSpPr/>
      </dsp:nvSpPr>
      <dsp:spPr>
        <a:xfrm>
          <a:off x="166872" y="0"/>
          <a:ext cx="7477699" cy="3886923"/>
        </a:xfrm>
        <a:prstGeom prst="horizontalScroll">
          <a:avLst/>
        </a:prstGeom>
        <a:solidFill>
          <a:schemeClr val="tx2">
            <a:lumMod val="20000"/>
            <a:lumOff val="80000"/>
          </a:schemeClr>
        </a:solidFill>
        <a:ln w="63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625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b="1" i="1" kern="1200" dirty="0">
              <a:solidFill>
                <a:srgbClr val="002060"/>
              </a:solidFill>
            </a:rPr>
            <a:t>-  </a:t>
          </a:r>
          <a:r>
            <a:rPr lang="ru-RU" sz="1000" b="1" i="1" kern="1200" dirty="0">
              <a:solidFill>
                <a:srgbClr val="002060"/>
              </a:solidFill>
            </a:rPr>
            <a:t>социальная поддержка и защита сотрудников и бывших сотрудников </a:t>
          </a:r>
          <a:r>
            <a:rPr lang="ru-RU" sz="1000" b="1" i="1" kern="1200" dirty="0" smtClean="0">
              <a:solidFill>
                <a:srgbClr val="002060"/>
              </a:solidFill>
            </a:rPr>
            <a:t>АО </a:t>
          </a:r>
          <a:r>
            <a:rPr lang="ru-RU" sz="1000" b="1" i="1" kern="1200" dirty="0">
              <a:solidFill>
                <a:srgbClr val="002060"/>
              </a:solidFill>
            </a:rPr>
            <a:t>«Сетевая компания» (пенсионеров, ветеранов труда</a:t>
          </a:r>
          <a:r>
            <a:rPr lang="ru-RU" sz="1000" b="1" i="1" kern="1200" dirty="0" smtClean="0">
              <a:solidFill>
                <a:srgbClr val="002060"/>
              </a:solidFill>
            </a:rPr>
            <a:t>);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>
              <a:solidFill>
                <a:srgbClr val="002060"/>
              </a:solidFill>
            </a:rPr>
            <a:t>- содействие деятельности в сфере физической культуры и массового спорта;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>
              <a:solidFill>
                <a:srgbClr val="002060"/>
              </a:solidFill>
            </a:rPr>
            <a:t>- содействие защите материнства, детства и отцовства;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>
              <a:solidFill>
                <a:srgbClr val="002060"/>
              </a:solidFill>
            </a:rPr>
            <a:t>содействие укреплению мира, дружбы и согласия между народами, предотвращению социальных, национальных, религиозных конфликтов;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>
              <a:solidFill>
                <a:srgbClr val="002060"/>
              </a:solidFill>
            </a:rPr>
            <a:t>содействие деятельности в сфере образования, науки, культуры, искусства, просвещения, духовному развитию личности;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>
              <a:solidFill>
                <a:srgbClr val="002060"/>
              </a:solidFill>
            </a:rPr>
            <a:t>охрана и должное содержание зданий, объектов и территорий, имеющих историческое, культовое, культурное или природоохранное значение; 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>
              <a:solidFill>
                <a:srgbClr val="002060"/>
              </a:solidFill>
            </a:rPr>
            <a:t>- содействие укреплению престижа и роли семьи в обществе; 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>
              <a:solidFill>
                <a:srgbClr val="002060"/>
              </a:solidFill>
            </a:rPr>
            <a:t>-  содействие деятельности в сфере профилактики и охраны здоровья граждан, а также пропаганды здорового образа жизни, улучшения морально-психологического состояния граждан;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b="1" i="1" kern="1200" dirty="0" smtClean="0">
              <a:solidFill>
                <a:srgbClr val="002060"/>
              </a:solidFill>
            </a:rPr>
            <a:t> -  осуществление иной деятельности, направленной на достижение уставных целей Фонда.</a:t>
          </a:r>
        </a:p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 dirty="0">
            <a:solidFill>
              <a:srgbClr val="7030A0"/>
            </a:solidFill>
          </a:endParaRPr>
        </a:p>
      </dsp:txBody>
      <dsp:txXfrm>
        <a:off x="652737" y="485865"/>
        <a:ext cx="6748901" cy="2915193"/>
      </dsp:txXfrm>
    </dsp:sp>
    <dsp:sp modelId="{E4E9F0D5-CD02-4807-B8C0-055BE982EDEE}">
      <dsp:nvSpPr>
        <dsp:cNvPr id="0" name=""/>
        <dsp:cNvSpPr/>
      </dsp:nvSpPr>
      <dsp:spPr>
        <a:xfrm flipV="1">
          <a:off x="438594" y="146255"/>
          <a:ext cx="297617" cy="20837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AC455-758F-4B16-A1E4-BC2C8660FCF6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871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64875-BEB7-4C5F-9B54-70C1065D8AC7}" type="slidenum">
              <a:rPr lang="ru-RU" smtClean="0"/>
              <a:t>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70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62A8-0B3D-49DC-9593-3B275A0E66B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904E-12D8-4D83-A3D7-35E08DD68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2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904E-12D8-4D83-A3D7-35E08DD68236}" type="slidenum">
              <a:rPr lang="ru-RU" smtClean="0"/>
              <a:t>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3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11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1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53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044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48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728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54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642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4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68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F728-FACE-4F7E-892F-4632E9EBABA6}" type="datetime1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94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122-F4AE-4BEA-BA3D-1FCC5409DC83}" type="datetime1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3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3CDE-EF57-4320-9A1B-84984FB0A513}" type="datetime1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08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7" r="2916"/>
          <a:stretch/>
        </p:blipFill>
        <p:spPr>
          <a:xfrm>
            <a:off x="0" y="0"/>
            <a:ext cx="7239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000125" y="6497100"/>
            <a:ext cx="7911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4068" y="6332538"/>
            <a:ext cx="498022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0BC7FCAA-181C-4B9F-B27E-A73C441322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87" y="252663"/>
            <a:ext cx="428127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1FF0D-D8A9-4924-944D-685BD8AD3AD0}" type="datetime1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04" y="106786"/>
            <a:ext cx="1231200" cy="329504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 userDrawn="1"/>
        </p:nvCxnSpPr>
        <p:spPr>
          <a:xfrm>
            <a:off x="467544" y="522392"/>
            <a:ext cx="8208912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 userDrawn="1"/>
        </p:nvSpPr>
        <p:spPr>
          <a:xfrm>
            <a:off x="6444208" y="476672"/>
            <a:ext cx="2232248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>
            <a:off x="467544" y="6550322"/>
            <a:ext cx="8208912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 userDrawn="1"/>
        </p:nvSpPr>
        <p:spPr>
          <a:xfrm>
            <a:off x="467544" y="6504602"/>
            <a:ext cx="6120680" cy="45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3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ED26-D062-4074-B454-E5E97A7B0AA1}" type="datetime1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41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F1A-06A9-491D-A455-6C69D02E0F79}" type="datetime1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21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E24-30EF-4E12-98E2-942F23B7EAE0}" type="datetime1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5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648-09C3-444F-BAE0-ABBC76A59821}" type="datetime1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1F9-D5C2-4186-AC9A-D2E42D4A3A6D}" type="datetime1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07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459-6810-48F0-A79E-EB98652887D1}" type="datetime1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10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4F3F-9104-4B9A-A696-9CA733F09241}" type="datetime1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29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A9C6-3D29-4670-A10D-7B09A2D064DB}" type="datetime1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60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13" Type="http://schemas.openxmlformats.org/officeDocument/2006/relationships/image" Target="../media/image40.jpe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12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JPG"/><Relationship Id="rId11" Type="http://schemas.openxmlformats.org/officeDocument/2006/relationships/image" Target="../media/image38.jpeg"/><Relationship Id="rId5" Type="http://schemas.openxmlformats.org/officeDocument/2006/relationships/image" Target="../media/image32.JPG"/><Relationship Id="rId15" Type="http://schemas.openxmlformats.org/officeDocument/2006/relationships/image" Target="../media/image42.jpeg"/><Relationship Id="rId10" Type="http://schemas.openxmlformats.org/officeDocument/2006/relationships/image" Target="../media/image37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Relationship Id="rId14" Type="http://schemas.openxmlformats.org/officeDocument/2006/relationships/image" Target="../media/image4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3.jpeg"/><Relationship Id="rId7" Type="http://schemas.openxmlformats.org/officeDocument/2006/relationships/image" Target="../media/image4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jpeg"/><Relationship Id="rId5" Type="http://schemas.openxmlformats.org/officeDocument/2006/relationships/image" Target="../media/image45.jpg"/><Relationship Id="rId10" Type="http://schemas.openxmlformats.org/officeDocument/2006/relationships/image" Target="../media/image50.jpeg"/><Relationship Id="rId4" Type="http://schemas.openxmlformats.org/officeDocument/2006/relationships/image" Target="../media/image44.jpeg"/><Relationship Id="rId9" Type="http://schemas.openxmlformats.org/officeDocument/2006/relationships/image" Target="../media/image4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f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2.jp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11" Type="http://schemas.openxmlformats.org/officeDocument/2006/relationships/image" Target="../media/image16.jpeg"/><Relationship Id="rId5" Type="http://schemas.openxmlformats.org/officeDocument/2006/relationships/image" Target="../media/image11.jpeg"/><Relationship Id="rId15" Type="http://schemas.openxmlformats.org/officeDocument/2006/relationships/image" Target="../media/image20.jpeg"/><Relationship Id="rId10" Type="http://schemas.openxmlformats.org/officeDocument/2006/relationships/image" Target="../media/image8.jpeg"/><Relationship Id="rId4" Type="http://schemas.openxmlformats.org/officeDocument/2006/relationships/image" Target="../media/image10.JP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.jp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jpeg"/><Relationship Id="rId5" Type="http://schemas.openxmlformats.org/officeDocument/2006/relationships/image" Target="../media/image8.jpe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60648"/>
            <a:ext cx="4032448" cy="3600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7632" y="3961324"/>
            <a:ext cx="9144000" cy="2896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872" y="4509120"/>
            <a:ext cx="8928992" cy="15121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ИТОГИ РАБОТЫ    </a:t>
            </a:r>
          </a:p>
          <a:p>
            <a:pPr>
              <a:lnSpc>
                <a:spcPct val="100000"/>
              </a:lnSpc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БЛАГОТВОРИТЕЛЬНОГО ФОНДА «НАДЕЖДА И ОПОРА» </a:t>
            </a:r>
          </a:p>
          <a:p>
            <a:pPr>
              <a:lnSpc>
                <a:spcPct val="100000"/>
              </a:lnSpc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 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  <a:p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FD4B80FD-15F7-61AA-CC44-0D9AD67429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54"/>
            <a:ext cx="1547664" cy="15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682145" y="79410"/>
            <a:ext cx="7128792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endParaRPr lang="ru-RU" b="1" u="sng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lvl="0" algn="ctr"/>
            <a:r>
              <a:rPr lang="ru-RU" b="1" u="sng" dirty="0">
                <a:solidFill>
                  <a:srgbClr val="002060"/>
                </a:solidFill>
                <a:latin typeface="Bookman Old Style" panose="02050604050505020204" pitchFamily="18" charset="0"/>
              </a:rPr>
              <a:t>БЛАГОТВОРИТЕЛЬНАЯ ПРОГРАММА НА 2024 ГОД </a:t>
            </a:r>
            <a:endParaRPr lang="ru-RU" u="sng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043608" y="1124744"/>
            <a:ext cx="7911000" cy="135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43608" y="1196752"/>
            <a:ext cx="3441468" cy="5507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rgbClr val="FF0000"/>
                </a:solidFill>
              </a:rPr>
              <a:t>Сумма (план) – </a:t>
            </a:r>
            <a:r>
              <a:rPr lang="ru-RU" sz="1200" b="1" dirty="0" smtClean="0">
                <a:solidFill>
                  <a:srgbClr val="FF0000"/>
                </a:solidFill>
              </a:rPr>
              <a:t>5 354,0 </a:t>
            </a:r>
            <a:r>
              <a:rPr lang="ru-RU" sz="1200" b="1" dirty="0">
                <a:solidFill>
                  <a:srgbClr val="FF0000"/>
                </a:solidFill>
              </a:rPr>
              <a:t>тыс. руб.</a:t>
            </a:r>
          </a:p>
          <a:p>
            <a:pPr algn="ctr"/>
            <a:r>
              <a:rPr lang="ru-RU" sz="1200" b="1" u="sng" dirty="0">
                <a:solidFill>
                  <a:srgbClr val="002060"/>
                </a:solidFill>
              </a:rPr>
              <a:t>БЛАГОТВОРИТЕЛЬНАЯ ПОМОЩЬ РАБОТНИКАМ</a:t>
            </a:r>
          </a:p>
          <a:p>
            <a:pPr algn="ctr"/>
            <a:r>
              <a:rPr lang="ru-RU" sz="1200" b="1" u="sng" dirty="0">
                <a:solidFill>
                  <a:srgbClr val="002060"/>
                </a:solidFill>
              </a:rPr>
              <a:t>Программа «Помощь в трудный час» </a:t>
            </a:r>
            <a:r>
              <a:rPr lang="en-US" sz="1200" b="1" u="sng" dirty="0">
                <a:solidFill>
                  <a:srgbClr val="002060"/>
                </a:solidFill>
              </a:rPr>
              <a:t>*</a:t>
            </a:r>
            <a:endParaRPr lang="ru-RU" sz="1200" b="1" u="sng" dirty="0">
              <a:solidFill>
                <a:srgbClr val="00206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1196752"/>
            <a:ext cx="4248472" cy="5629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rgbClr val="FF0000"/>
                </a:solidFill>
              </a:rPr>
              <a:t>Сумма  (план) – </a:t>
            </a:r>
            <a:r>
              <a:rPr lang="ru-RU" sz="1200" b="1" dirty="0" smtClean="0">
                <a:solidFill>
                  <a:srgbClr val="FF0000"/>
                </a:solidFill>
              </a:rPr>
              <a:t>36 179,0 </a:t>
            </a:r>
            <a:r>
              <a:rPr lang="ru-RU" sz="1200" b="1" dirty="0">
                <a:solidFill>
                  <a:srgbClr val="FF0000"/>
                </a:solidFill>
              </a:rPr>
              <a:t>тыс. руб.</a:t>
            </a:r>
          </a:p>
          <a:p>
            <a:pPr algn="ctr"/>
            <a:r>
              <a:rPr lang="ru-RU" sz="1200" b="1" u="sng" dirty="0">
                <a:solidFill>
                  <a:srgbClr val="002060"/>
                </a:solidFill>
              </a:rPr>
              <a:t>БЛАГОТВОРИТЕЛЬНАЯ ПОМОЩЬ ВЕТЕРАНАМ</a:t>
            </a:r>
          </a:p>
          <a:p>
            <a:pPr algn="ctr"/>
            <a:r>
              <a:rPr lang="ru-RU" sz="1200" b="1" u="sng" dirty="0">
                <a:solidFill>
                  <a:srgbClr val="002060"/>
                </a:solidFill>
              </a:rPr>
              <a:t>Программа «Заботу ветеранам» </a:t>
            </a:r>
            <a:r>
              <a:rPr lang="en-US" sz="1200" b="1" u="sng" dirty="0">
                <a:solidFill>
                  <a:srgbClr val="002060"/>
                </a:solidFill>
              </a:rPr>
              <a:t>*</a:t>
            </a:r>
            <a:endParaRPr lang="ru-RU" sz="1200" b="1" u="sng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7521" y="2359973"/>
            <a:ext cx="15167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Проведение операции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572000" y="1196752"/>
            <a:ext cx="0" cy="42484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40738" y="3811429"/>
            <a:ext cx="14807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Путевки в санаторий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71600" y="5445224"/>
            <a:ext cx="784887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75" b="1" dirty="0">
                <a:solidFill>
                  <a:srgbClr val="FF0000"/>
                </a:solidFill>
              </a:rPr>
              <a:t>1 обращение от работника  </a:t>
            </a:r>
            <a:r>
              <a:rPr lang="ru-RU" sz="675" dirty="0">
                <a:solidFill>
                  <a:srgbClr val="FF0000"/>
                </a:solidFill>
              </a:rPr>
              <a:t>1 раз в 3 года (при стаже работы более 10 лет); 1 раз в 5 лет (при стаже работы менее 10 лет), максимальная  сумма благотворительной помощи (кроме обследования, офтальмологии и пожара) </a:t>
            </a:r>
            <a:r>
              <a:rPr lang="ru-RU" sz="675" b="1" dirty="0">
                <a:solidFill>
                  <a:srgbClr val="FF0000"/>
                </a:solidFill>
              </a:rPr>
              <a:t>определяется индивидуально</a:t>
            </a:r>
            <a:r>
              <a:rPr lang="ru-RU" sz="675" dirty="0">
                <a:solidFill>
                  <a:srgbClr val="FF0000"/>
                </a:solidFill>
              </a:rPr>
              <a:t>). </a:t>
            </a:r>
            <a:r>
              <a:rPr lang="ru-RU" sz="675" dirty="0" smtClean="0">
                <a:solidFill>
                  <a:srgbClr val="FF0000"/>
                </a:solidFill>
              </a:rPr>
              <a:t>Условие по обращению – оклад  работника  + ИВ на момент заявления не превышает 3,5 МРОТ по РФ (1 МРОТ = 19242 руб. на 01.01.2024 г.). По офтальмологии рассматривается только расслоение сетчатки  </a:t>
            </a:r>
            <a:r>
              <a:rPr lang="ru-RU" sz="675" dirty="0">
                <a:solidFill>
                  <a:srgbClr val="FF0000"/>
                </a:solidFill>
              </a:rPr>
              <a:t>– сумма помощи </a:t>
            </a:r>
            <a:r>
              <a:rPr lang="ru-RU" sz="675" b="1" u="sng" dirty="0">
                <a:solidFill>
                  <a:srgbClr val="FF0000"/>
                </a:solidFill>
              </a:rPr>
              <a:t>не более </a:t>
            </a:r>
            <a:r>
              <a:rPr lang="ru-RU" sz="675" b="1" u="sng" dirty="0" smtClean="0">
                <a:solidFill>
                  <a:srgbClr val="FF0000"/>
                </a:solidFill>
              </a:rPr>
              <a:t>50 </a:t>
            </a:r>
            <a:r>
              <a:rPr lang="ru-RU" sz="675" b="1" u="sng" dirty="0">
                <a:solidFill>
                  <a:srgbClr val="FF0000"/>
                </a:solidFill>
              </a:rPr>
              <a:t>тыс. руб. </a:t>
            </a:r>
            <a:r>
              <a:rPr lang="ru-RU" sz="675" b="1" u="sng" dirty="0" smtClean="0">
                <a:solidFill>
                  <a:srgbClr val="FF0000"/>
                </a:solidFill>
              </a:rPr>
              <a:t>*. </a:t>
            </a:r>
          </a:p>
          <a:p>
            <a:r>
              <a:rPr lang="ru-RU" sz="675" dirty="0" smtClean="0">
                <a:solidFill>
                  <a:srgbClr val="FF0000"/>
                </a:solidFill>
              </a:rPr>
              <a:t>По детям-инвалидам -  оказание </a:t>
            </a:r>
            <a:r>
              <a:rPr lang="ru-RU" sz="675" dirty="0" err="1" smtClean="0">
                <a:solidFill>
                  <a:srgbClr val="FF0000"/>
                </a:solidFill>
              </a:rPr>
              <a:t>благпомощи</a:t>
            </a:r>
            <a:r>
              <a:rPr lang="ru-RU" sz="675" dirty="0" smtClean="0">
                <a:solidFill>
                  <a:srgbClr val="FF0000"/>
                </a:solidFill>
              </a:rPr>
              <a:t> за курс лечения и комплексной реабилитации в Реабилитационных центрах и клиниках. </a:t>
            </a:r>
            <a:endParaRPr lang="ru-RU" sz="675" dirty="0">
              <a:solidFill>
                <a:srgbClr val="FF0000"/>
              </a:solidFill>
            </a:endParaRPr>
          </a:p>
          <a:p>
            <a:r>
              <a:rPr lang="ru-RU" sz="675" b="1" dirty="0">
                <a:solidFill>
                  <a:srgbClr val="002060"/>
                </a:solidFill>
              </a:rPr>
              <a:t>1 обращение от ветерана </a:t>
            </a:r>
            <a:r>
              <a:rPr lang="ru-RU" sz="675" dirty="0">
                <a:solidFill>
                  <a:srgbClr val="002060"/>
                </a:solidFill>
              </a:rPr>
              <a:t>в год, максимальная сумма благотворительной помощи </a:t>
            </a:r>
            <a:r>
              <a:rPr lang="ru-RU" sz="675" b="1" u="sng" dirty="0">
                <a:solidFill>
                  <a:srgbClr val="002060"/>
                </a:solidFill>
              </a:rPr>
              <a:t>–  </a:t>
            </a:r>
            <a:r>
              <a:rPr lang="ru-RU" sz="675" b="1" u="sng" dirty="0" smtClean="0">
                <a:solidFill>
                  <a:srgbClr val="002060"/>
                </a:solidFill>
              </a:rPr>
              <a:t>50 </a:t>
            </a:r>
            <a:r>
              <a:rPr lang="ru-RU" sz="675" b="1" u="sng" dirty="0">
                <a:solidFill>
                  <a:srgbClr val="002060"/>
                </a:solidFill>
              </a:rPr>
              <a:t>тыс. </a:t>
            </a:r>
            <a:r>
              <a:rPr lang="ru-RU" sz="675" b="1" u="sng" dirty="0" smtClean="0">
                <a:solidFill>
                  <a:srgbClr val="002060"/>
                </a:solidFill>
              </a:rPr>
              <a:t>руб</a:t>
            </a:r>
            <a:r>
              <a:rPr lang="ru-RU" sz="675" dirty="0" smtClean="0">
                <a:solidFill>
                  <a:srgbClr val="002060"/>
                </a:solidFill>
              </a:rPr>
              <a:t>.</a:t>
            </a:r>
            <a:endParaRPr lang="ru-RU" sz="675" b="1" dirty="0">
              <a:solidFill>
                <a:srgbClr val="002060"/>
              </a:solidFill>
            </a:endParaRPr>
          </a:p>
          <a:p>
            <a:r>
              <a:rPr lang="ru-RU" sz="675" dirty="0" smtClean="0">
                <a:solidFill>
                  <a:srgbClr val="002060"/>
                </a:solidFill>
              </a:rPr>
              <a:t>Стоимость дорогостоящих медикаментов (один препарат либо </a:t>
            </a:r>
            <a:r>
              <a:rPr lang="ru-RU" sz="675" b="1" u="sng" dirty="0" smtClean="0">
                <a:solidFill>
                  <a:srgbClr val="002060"/>
                </a:solidFill>
              </a:rPr>
              <a:t>курс лечения </a:t>
            </a:r>
            <a:r>
              <a:rPr lang="ru-RU" sz="675" dirty="0" smtClean="0">
                <a:solidFill>
                  <a:srgbClr val="002060"/>
                </a:solidFill>
              </a:rPr>
              <a:t>1 препаратом) должна быть </a:t>
            </a:r>
            <a:r>
              <a:rPr lang="ru-RU" sz="675" b="1" u="sng" dirty="0" smtClean="0">
                <a:solidFill>
                  <a:srgbClr val="002060"/>
                </a:solidFill>
              </a:rPr>
              <a:t>не более 0,5 МРОТ – 19242 руб. на 01.01.2024</a:t>
            </a:r>
          </a:p>
          <a:p>
            <a:r>
              <a:rPr lang="ru-RU" sz="675" b="1" u="sng" dirty="0" smtClean="0">
                <a:solidFill>
                  <a:srgbClr val="002060"/>
                </a:solidFill>
              </a:rPr>
              <a:t>Путевка в с/п «</a:t>
            </a:r>
            <a:r>
              <a:rPr lang="ru-RU" sz="675" b="1" u="sng" dirty="0" err="1" smtClean="0">
                <a:solidFill>
                  <a:srgbClr val="002060"/>
                </a:solidFill>
              </a:rPr>
              <a:t>Балкыш</a:t>
            </a:r>
            <a:r>
              <a:rPr lang="ru-RU" sz="675" b="1" u="sng" dirty="0" smtClean="0">
                <a:solidFill>
                  <a:srgbClr val="002060"/>
                </a:solidFill>
              </a:rPr>
              <a:t>» </a:t>
            </a:r>
            <a:r>
              <a:rPr lang="ru-RU" sz="675" u="sng" dirty="0" smtClean="0">
                <a:solidFill>
                  <a:srgbClr val="002060"/>
                </a:solidFill>
              </a:rPr>
              <a:t>- 1 раз через три года, в год получения бесплатной путевки в с/п «</a:t>
            </a:r>
            <a:r>
              <a:rPr lang="ru-RU" sz="675" u="sng" dirty="0" err="1" smtClean="0">
                <a:solidFill>
                  <a:srgbClr val="002060"/>
                </a:solidFill>
              </a:rPr>
              <a:t>Балкыш</a:t>
            </a:r>
            <a:r>
              <a:rPr lang="ru-RU" sz="675" u="sng" dirty="0" smtClean="0">
                <a:solidFill>
                  <a:srgbClr val="002060"/>
                </a:solidFill>
              </a:rPr>
              <a:t>» пенсионеры не обращаются в Фонд по  разделам  1 и 2 Благ. программы т.к. стоимость путевки за 14 дней -  58 800 руб. </a:t>
            </a:r>
          </a:p>
          <a:p>
            <a:r>
              <a:rPr lang="ru-RU" sz="675" u="sng" dirty="0" smtClean="0">
                <a:solidFill>
                  <a:srgbClr val="002060"/>
                </a:solidFill>
              </a:rPr>
              <a:t>Путевки в РЦ – в год получения бесплатной путевки в РЦ, ветераны могут обращаться в </a:t>
            </a:r>
            <a:r>
              <a:rPr lang="ru-RU" sz="675" u="sng" dirty="0" err="1" smtClean="0">
                <a:solidFill>
                  <a:srgbClr val="002060"/>
                </a:solidFill>
              </a:rPr>
              <a:t>Благфонд</a:t>
            </a:r>
            <a:r>
              <a:rPr lang="ru-RU" sz="675" u="sng" dirty="0" smtClean="0">
                <a:solidFill>
                  <a:srgbClr val="002060"/>
                </a:solidFill>
              </a:rPr>
              <a:t> в пределах суммы до 50 тыс. руб. с учетом вычета стоимости путевки в РЦ</a:t>
            </a:r>
          </a:p>
          <a:p>
            <a:endParaRPr lang="ru-RU" sz="675" b="1" u="sng" dirty="0">
              <a:solidFill>
                <a:srgbClr val="002060"/>
              </a:solidFill>
            </a:endParaRPr>
          </a:p>
        </p:txBody>
      </p:sp>
      <p:sp>
        <p:nvSpPr>
          <p:cNvPr id="43" name="Прямоугольная выноска 42"/>
          <p:cNvSpPr/>
          <p:nvPr/>
        </p:nvSpPr>
        <p:spPr>
          <a:xfrm>
            <a:off x="1043607" y="1772816"/>
            <a:ext cx="3426561" cy="915592"/>
          </a:xfrm>
          <a:prstGeom prst="wedgeRectCallout">
            <a:avLst>
              <a:gd name="adj1" fmla="val -47384"/>
              <a:gd name="adj2" fmla="val -1539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Обследование, выявившее тяжелое заболевание </a:t>
            </a:r>
            <a:r>
              <a:rPr lang="ru-RU" sz="900" dirty="0">
                <a:solidFill>
                  <a:schemeClr val="tx1"/>
                </a:solidFill>
              </a:rPr>
              <a:t>(онкология, генные мутации и т.п.).</a:t>
            </a:r>
            <a:r>
              <a:rPr lang="ru-RU" sz="105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050" b="1" dirty="0">
                <a:solidFill>
                  <a:schemeClr val="tx1"/>
                </a:solidFill>
              </a:rPr>
              <a:t>Операции, реабилитации </a:t>
            </a:r>
            <a:r>
              <a:rPr lang="ru-RU" sz="1050" dirty="0">
                <a:solidFill>
                  <a:schemeClr val="tx1"/>
                </a:solidFill>
              </a:rPr>
              <a:t>(</a:t>
            </a:r>
            <a:r>
              <a:rPr lang="ru-RU" sz="900" dirty="0">
                <a:solidFill>
                  <a:schemeClr val="tx1"/>
                </a:solidFill>
              </a:rPr>
              <a:t>при диагнозе, не подпадающем под страховой случай  и по которым отсутствует компенсация по  заключенным договорам ДМС)</a:t>
            </a:r>
          </a:p>
        </p:txBody>
      </p:sp>
      <p:sp>
        <p:nvSpPr>
          <p:cNvPr id="44" name="Прямоугольная выноска 43"/>
          <p:cNvSpPr/>
          <p:nvPr/>
        </p:nvSpPr>
        <p:spPr>
          <a:xfrm>
            <a:off x="1043608" y="2730828"/>
            <a:ext cx="3431768" cy="374715"/>
          </a:xfrm>
          <a:prstGeom prst="wedgeRectCallout">
            <a:avLst>
              <a:gd name="adj1" fmla="val 49904"/>
              <a:gd name="adj2" fmla="val -1881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Обследование </a:t>
            </a:r>
            <a:r>
              <a:rPr lang="ru-RU" sz="900" dirty="0">
                <a:solidFill>
                  <a:schemeClr val="tx1"/>
                </a:solidFill>
              </a:rPr>
              <a:t>(не более </a:t>
            </a:r>
            <a:r>
              <a:rPr lang="ru-RU" sz="900" dirty="0" smtClean="0">
                <a:solidFill>
                  <a:schemeClr val="tx1"/>
                </a:solidFill>
              </a:rPr>
              <a:t>50 </a:t>
            </a:r>
            <a:r>
              <a:rPr lang="ru-RU" sz="900" dirty="0">
                <a:solidFill>
                  <a:schemeClr val="tx1"/>
                </a:solidFill>
              </a:rPr>
              <a:t>тыс. руб. на чел.)*</a:t>
            </a:r>
          </a:p>
        </p:txBody>
      </p:sp>
      <p:sp>
        <p:nvSpPr>
          <p:cNvPr id="45" name="Прямоугольная выноска 44"/>
          <p:cNvSpPr/>
          <p:nvPr/>
        </p:nvSpPr>
        <p:spPr>
          <a:xfrm>
            <a:off x="1043608" y="3155033"/>
            <a:ext cx="3439358" cy="487838"/>
          </a:xfrm>
          <a:prstGeom prst="wedgeRectCallout">
            <a:avLst>
              <a:gd name="adj1" fmla="val -50098"/>
              <a:gd name="adj2" fmla="val -223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Операция и реабилитация работников, пострадавших в результате несчастного случая на производстве</a:t>
            </a:r>
          </a:p>
        </p:txBody>
      </p:sp>
      <p:sp>
        <p:nvSpPr>
          <p:cNvPr id="46" name="Прямоугольная выноска 45"/>
          <p:cNvSpPr/>
          <p:nvPr/>
        </p:nvSpPr>
        <p:spPr>
          <a:xfrm>
            <a:off x="1043608" y="3685292"/>
            <a:ext cx="3439031" cy="374715"/>
          </a:xfrm>
          <a:prstGeom prst="wedgeRectCallout">
            <a:avLst>
              <a:gd name="adj1" fmla="val 48422"/>
              <a:gd name="adj2" fmla="val -2052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Пожар и чрезвычайные ситуации</a:t>
            </a:r>
          </a:p>
          <a:p>
            <a:pPr algn="ctr"/>
            <a:r>
              <a:rPr lang="ru-RU" sz="1050" b="1" dirty="0">
                <a:solidFill>
                  <a:schemeClr val="tx1"/>
                </a:solidFill>
              </a:rPr>
              <a:t> </a:t>
            </a:r>
            <a:r>
              <a:rPr lang="ru-RU" sz="900" b="1" dirty="0">
                <a:solidFill>
                  <a:schemeClr val="tx1"/>
                </a:solidFill>
              </a:rPr>
              <a:t>(не более </a:t>
            </a:r>
            <a:r>
              <a:rPr lang="ru-RU" sz="900" b="1" dirty="0" smtClean="0">
                <a:solidFill>
                  <a:schemeClr val="tx1"/>
                </a:solidFill>
              </a:rPr>
              <a:t>500 </a:t>
            </a:r>
            <a:r>
              <a:rPr lang="ru-RU" sz="900" b="1" dirty="0">
                <a:solidFill>
                  <a:schemeClr val="tx1"/>
                </a:solidFill>
              </a:rPr>
              <a:t>тыс. руб. на чел.)</a:t>
            </a:r>
          </a:p>
        </p:txBody>
      </p:sp>
      <p:sp>
        <p:nvSpPr>
          <p:cNvPr id="47" name="Прямоугольная выноска 46"/>
          <p:cNvSpPr/>
          <p:nvPr/>
        </p:nvSpPr>
        <p:spPr>
          <a:xfrm>
            <a:off x="1043608" y="4102427"/>
            <a:ext cx="3452910" cy="478701"/>
          </a:xfrm>
          <a:prstGeom prst="wedgeRectCallout">
            <a:avLst>
              <a:gd name="adj1" fmla="val -47625"/>
              <a:gd name="adj2" fmla="val -1844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Помощь тяжело заболевшим детям, детям-инвалидам, внукам работников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96463" y="2693478"/>
            <a:ext cx="1048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Выплаты </a:t>
            </a:r>
            <a:br>
              <a:rPr lang="ru-RU" sz="1050" b="1" dirty="0">
                <a:solidFill>
                  <a:schemeClr val="bg1"/>
                </a:solidFill>
              </a:rPr>
            </a:br>
            <a:r>
              <a:rPr lang="ru-RU" sz="1050" b="1" dirty="0">
                <a:solidFill>
                  <a:schemeClr val="bg1"/>
                </a:solidFill>
              </a:rPr>
              <a:t>на День пожилых людей</a:t>
            </a:r>
          </a:p>
        </p:txBody>
      </p:sp>
      <p:sp>
        <p:nvSpPr>
          <p:cNvPr id="54" name="Прямоугольная выноска 53"/>
          <p:cNvSpPr/>
          <p:nvPr/>
        </p:nvSpPr>
        <p:spPr>
          <a:xfrm>
            <a:off x="6791170" y="2865160"/>
            <a:ext cx="2032320" cy="563840"/>
          </a:xfrm>
          <a:prstGeom prst="wedgeRectCallout">
            <a:avLst>
              <a:gd name="adj1" fmla="val -47089"/>
              <a:gd name="adj2" fmla="val -2136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Санатории РТ и РФ </a:t>
            </a:r>
          </a:p>
          <a:p>
            <a:pPr algn="ctr"/>
            <a:r>
              <a:rPr lang="ru-RU" sz="1050" dirty="0">
                <a:solidFill>
                  <a:schemeClr val="tx1"/>
                </a:solidFill>
              </a:rPr>
              <a:t>(</a:t>
            </a:r>
            <a:r>
              <a:rPr lang="ru-RU" sz="900" dirty="0">
                <a:solidFill>
                  <a:schemeClr val="tx1"/>
                </a:solidFill>
              </a:rPr>
              <a:t>включая оплату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ru-RU" sz="900" dirty="0">
                <a:solidFill>
                  <a:schemeClr val="tx1"/>
                </a:solidFill>
              </a:rPr>
              <a:t>транспортных расходов за доставку в РЦ и санаторий «</a:t>
            </a:r>
            <a:r>
              <a:rPr lang="ru-RU" sz="900" dirty="0" err="1">
                <a:solidFill>
                  <a:schemeClr val="tx1"/>
                </a:solidFill>
              </a:rPr>
              <a:t>Балкыш</a:t>
            </a:r>
            <a:r>
              <a:rPr lang="ru-RU" sz="900" dirty="0" smtClean="0">
                <a:solidFill>
                  <a:schemeClr val="tx1"/>
                </a:solidFill>
              </a:rPr>
              <a:t>»)*</a:t>
            </a:r>
            <a:endParaRPr lang="ru-RU" sz="900" dirty="0">
              <a:solidFill>
                <a:schemeClr val="tx1"/>
              </a:solidFill>
            </a:endParaRPr>
          </a:p>
        </p:txBody>
      </p:sp>
      <p:sp>
        <p:nvSpPr>
          <p:cNvPr id="55" name="Прямоугольная выноска 54"/>
          <p:cNvSpPr/>
          <p:nvPr/>
        </p:nvSpPr>
        <p:spPr>
          <a:xfrm>
            <a:off x="6786832" y="1844824"/>
            <a:ext cx="2042843" cy="970845"/>
          </a:xfrm>
          <a:prstGeom prst="wedgeRectCallout">
            <a:avLst>
              <a:gd name="adj1" fmla="val 49075"/>
              <a:gd name="adj2" fmla="val -2046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Стоматологические услуги </a:t>
            </a:r>
            <a:r>
              <a:rPr lang="ru-RU" sz="825" dirty="0">
                <a:solidFill>
                  <a:schemeClr val="tx1"/>
                </a:solidFill>
              </a:rPr>
              <a:t>(лечение, изготовление и установка зубных протезов, обследование, </a:t>
            </a:r>
            <a:r>
              <a:rPr lang="ru-RU" sz="825" dirty="0" smtClean="0">
                <a:solidFill>
                  <a:schemeClr val="tx1"/>
                </a:solidFill>
              </a:rPr>
              <a:t>операция)</a:t>
            </a:r>
            <a:endParaRPr lang="ru-RU" sz="825" dirty="0">
              <a:solidFill>
                <a:schemeClr val="tx1"/>
              </a:solidFill>
            </a:endParaRPr>
          </a:p>
        </p:txBody>
      </p:sp>
      <p:sp>
        <p:nvSpPr>
          <p:cNvPr id="56" name="Прямоугольная выноска 55"/>
          <p:cNvSpPr/>
          <p:nvPr/>
        </p:nvSpPr>
        <p:spPr>
          <a:xfrm>
            <a:off x="4572000" y="2276873"/>
            <a:ext cx="2160240" cy="288032"/>
          </a:xfrm>
          <a:prstGeom prst="wedgeRectCallout">
            <a:avLst>
              <a:gd name="adj1" fmla="val -49593"/>
              <a:gd name="adj2" fmla="val -1821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Обследование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58" name="Прямоугольная выноска 57"/>
          <p:cNvSpPr/>
          <p:nvPr/>
        </p:nvSpPr>
        <p:spPr>
          <a:xfrm>
            <a:off x="4572000" y="1844825"/>
            <a:ext cx="2182701" cy="360040"/>
          </a:xfrm>
          <a:prstGeom prst="wedgeRectCallout">
            <a:avLst>
              <a:gd name="adj1" fmla="val -49000"/>
              <a:gd name="adj2" fmla="val -1847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b="1" dirty="0">
                <a:solidFill>
                  <a:schemeClr val="tx1"/>
                </a:solidFill>
              </a:rPr>
              <a:t>Лечение, операции </a:t>
            </a:r>
          </a:p>
          <a:p>
            <a:pPr algn="ctr"/>
            <a:r>
              <a:rPr lang="ru-RU" sz="900" dirty="0">
                <a:solidFill>
                  <a:schemeClr val="tx1"/>
                </a:solidFill>
              </a:rPr>
              <a:t>(в </a:t>
            </a:r>
            <a:r>
              <a:rPr lang="ru-RU" sz="900" dirty="0" err="1">
                <a:solidFill>
                  <a:schemeClr val="tx1"/>
                </a:solidFill>
              </a:rPr>
              <a:t>т.ч</a:t>
            </a:r>
            <a:r>
              <a:rPr lang="ru-RU" sz="900" dirty="0">
                <a:solidFill>
                  <a:schemeClr val="tx1"/>
                </a:solidFill>
              </a:rPr>
              <a:t>. медикаменты)</a:t>
            </a:r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9" name="Прямоугольная выноска 58"/>
          <p:cNvSpPr/>
          <p:nvPr/>
        </p:nvSpPr>
        <p:spPr>
          <a:xfrm>
            <a:off x="4572000" y="2996953"/>
            <a:ext cx="2160240" cy="504056"/>
          </a:xfrm>
          <a:prstGeom prst="wedgeRectCallout">
            <a:avLst>
              <a:gd name="adj1" fmla="val -50054"/>
              <a:gd name="adj2" fmla="val -2207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Прочие </a:t>
            </a:r>
            <a:r>
              <a:rPr lang="ru-RU" sz="1050" b="1" dirty="0" smtClean="0">
                <a:solidFill>
                  <a:schemeClr val="tx1"/>
                </a:solidFill>
              </a:rPr>
              <a:t>(мероприятия и </a:t>
            </a:r>
            <a:r>
              <a:rPr lang="ru-RU" sz="1050" b="1" dirty="0">
                <a:solidFill>
                  <a:schemeClr val="tx1"/>
                </a:solidFill>
              </a:rPr>
              <a:t>праздничные даты)</a:t>
            </a:r>
          </a:p>
        </p:txBody>
      </p:sp>
      <p:sp>
        <p:nvSpPr>
          <p:cNvPr id="61" name="Прямоугольная выноска 60"/>
          <p:cNvSpPr/>
          <p:nvPr/>
        </p:nvSpPr>
        <p:spPr>
          <a:xfrm>
            <a:off x="4598691" y="2636912"/>
            <a:ext cx="2125051" cy="288032"/>
          </a:xfrm>
          <a:prstGeom prst="wedgeRectCallout">
            <a:avLst>
              <a:gd name="adj1" fmla="val -50043"/>
              <a:gd name="adj2" fmla="val -2020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Реабилитационные </a:t>
            </a:r>
            <a:r>
              <a:rPr lang="ru-RU" sz="1050" b="1" dirty="0" smtClean="0">
                <a:solidFill>
                  <a:schemeClr val="tx1"/>
                </a:solidFill>
              </a:rPr>
              <a:t>центры (РЦ)*</a:t>
            </a:r>
            <a:endParaRPr lang="ru-RU" sz="1050" b="1" dirty="0">
              <a:solidFill>
                <a:schemeClr val="tx1"/>
              </a:solidFill>
            </a:endParaRPr>
          </a:p>
        </p:txBody>
      </p:sp>
      <p:sp>
        <p:nvSpPr>
          <p:cNvPr id="62" name="Прямоугольная выноска 61"/>
          <p:cNvSpPr/>
          <p:nvPr/>
        </p:nvSpPr>
        <p:spPr>
          <a:xfrm>
            <a:off x="6808510" y="4077073"/>
            <a:ext cx="2043260" cy="504056"/>
          </a:xfrm>
          <a:prstGeom prst="wedgeRectCallout">
            <a:avLst>
              <a:gd name="adj1" fmla="val 48681"/>
              <a:gd name="adj2" fmla="val -1970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Чек-Ап для ветеранов – бывших руководителей</a:t>
            </a:r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b="1" dirty="0">
                <a:solidFill>
                  <a:schemeClr val="tx1"/>
                </a:solidFill>
              </a:rPr>
              <a:t> </a:t>
            </a:r>
            <a:endParaRPr lang="ru-RU" sz="105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3" y="3421856"/>
            <a:ext cx="28575" cy="14288"/>
          </a:xfrm>
          <a:prstGeom prst="rect">
            <a:avLst/>
          </a:prstGeom>
        </p:spPr>
      </p:pic>
      <p:sp>
        <p:nvSpPr>
          <p:cNvPr id="64" name="Прямоугольная выноска 63"/>
          <p:cNvSpPr/>
          <p:nvPr/>
        </p:nvSpPr>
        <p:spPr>
          <a:xfrm>
            <a:off x="6795019" y="3501008"/>
            <a:ext cx="2048909" cy="504056"/>
          </a:xfrm>
          <a:prstGeom prst="wedgeRectCallout">
            <a:avLst>
              <a:gd name="adj1" fmla="val 46959"/>
              <a:gd name="adj2" fmla="val -18812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/>
              <a:t> </a:t>
            </a:r>
            <a:r>
              <a:rPr lang="ru-RU" sz="1050" b="1" dirty="0">
                <a:solidFill>
                  <a:schemeClr val="tx1"/>
                </a:solidFill>
              </a:rPr>
              <a:t>Выплаты на</a:t>
            </a:r>
            <a:r>
              <a:rPr lang="ru-RU" sz="1050" dirty="0">
                <a:solidFill>
                  <a:schemeClr val="tx1"/>
                </a:solidFill>
              </a:rPr>
              <a:t> </a:t>
            </a:r>
            <a:r>
              <a:rPr lang="ru-RU" sz="1050" b="1" dirty="0">
                <a:solidFill>
                  <a:schemeClr val="tx1"/>
                </a:solidFill>
              </a:rPr>
              <a:t>День пожилых людей </a:t>
            </a:r>
            <a:r>
              <a:rPr lang="ru-RU" sz="900" dirty="0">
                <a:solidFill>
                  <a:schemeClr val="tx1"/>
                </a:solidFill>
              </a:rPr>
              <a:t>(1 тыс. руб. на чел.)</a:t>
            </a:r>
          </a:p>
        </p:txBody>
      </p:sp>
      <p:sp>
        <p:nvSpPr>
          <p:cNvPr id="28" name="Прямоугольная выноска 27"/>
          <p:cNvSpPr/>
          <p:nvPr/>
        </p:nvSpPr>
        <p:spPr>
          <a:xfrm>
            <a:off x="1043608" y="4653136"/>
            <a:ext cx="3428226" cy="792088"/>
          </a:xfrm>
          <a:prstGeom prst="wedgeRectCallout">
            <a:avLst>
              <a:gd name="adj1" fmla="val -47625"/>
              <a:gd name="adj2" fmla="val -1844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Помощь тяжело заболевшему супругу/супруге работника </a:t>
            </a:r>
            <a:r>
              <a:rPr lang="ru-RU" sz="900" dirty="0">
                <a:solidFill>
                  <a:schemeClr val="tx1"/>
                </a:solidFill>
              </a:rPr>
              <a:t>(онкология, генетические заболевания, тяжелые травмы после автокатастрофы, пожара, чрезвычайных ситуаций, инвалидность 1 группы) </a:t>
            </a:r>
            <a:r>
              <a:rPr lang="ru-RU" sz="1050" b="1" dirty="0">
                <a:solidFill>
                  <a:schemeClr val="tx1"/>
                </a:solidFill>
              </a:rPr>
              <a:t>при стаже работы в энергетике более 25 лет *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D6926DF-37F9-12C6-3F5D-80748B12C1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13"/>
            <a:ext cx="1049781" cy="1049781"/>
          </a:xfrm>
          <a:prstGeom prst="rect">
            <a:avLst/>
          </a:prstGeom>
        </p:spPr>
      </p:pic>
      <p:sp>
        <p:nvSpPr>
          <p:cNvPr id="30" name="Прямоугольная выноска 29"/>
          <p:cNvSpPr/>
          <p:nvPr/>
        </p:nvSpPr>
        <p:spPr>
          <a:xfrm>
            <a:off x="6804248" y="4653136"/>
            <a:ext cx="2043260" cy="792088"/>
          </a:xfrm>
          <a:prstGeom prst="wedgeRectCallout">
            <a:avLst>
              <a:gd name="adj1" fmla="val 48681"/>
              <a:gd name="adj2" fmla="val -1970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b="1" dirty="0">
                <a:solidFill>
                  <a:schemeClr val="tx1"/>
                </a:solidFill>
              </a:rPr>
              <a:t>Слуховой </a:t>
            </a:r>
            <a:r>
              <a:rPr lang="ru-RU" sz="1050" b="1" dirty="0" smtClean="0">
                <a:solidFill>
                  <a:schemeClr val="tx1"/>
                </a:solidFill>
              </a:rPr>
              <a:t>аппарат, кислородно-дыхательная аппаратура, компрессионные изделия, технические средства</a:t>
            </a:r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b="1" dirty="0">
                <a:solidFill>
                  <a:schemeClr val="tx1"/>
                </a:solidFill>
              </a:rPr>
              <a:t> 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31" name="Прямоугольная выноска 30"/>
          <p:cNvSpPr/>
          <p:nvPr/>
        </p:nvSpPr>
        <p:spPr>
          <a:xfrm>
            <a:off x="4572000" y="4941168"/>
            <a:ext cx="2160240" cy="504056"/>
          </a:xfrm>
          <a:prstGeom prst="wedgeRectCallout">
            <a:avLst>
              <a:gd name="adj1" fmla="val 48681"/>
              <a:gd name="adj2" fmla="val -1970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Поздравление ветеранов- юбиляров (60,70,80,90,100 лет)</a:t>
            </a:r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b="1" dirty="0">
                <a:solidFill>
                  <a:schemeClr val="tx1"/>
                </a:solidFill>
              </a:rPr>
              <a:t> 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33" name="Прямоугольная выноска 32"/>
          <p:cNvSpPr/>
          <p:nvPr/>
        </p:nvSpPr>
        <p:spPr>
          <a:xfrm>
            <a:off x="4572000" y="3573016"/>
            <a:ext cx="2160240" cy="1296144"/>
          </a:xfrm>
          <a:prstGeom prst="wedgeRectCallout">
            <a:avLst>
              <a:gd name="adj1" fmla="val -50054"/>
              <a:gd name="adj2" fmla="val -2207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Помощь тяжело заболевшему супругу/супруге </a:t>
            </a:r>
            <a:r>
              <a:rPr lang="ru-RU" sz="1000" b="1" dirty="0" smtClean="0">
                <a:solidFill>
                  <a:schemeClr val="tx1"/>
                </a:solidFill>
              </a:rPr>
              <a:t>ветерана</a:t>
            </a:r>
            <a:r>
              <a:rPr lang="ru-RU" sz="1000" dirty="0">
                <a:solidFill>
                  <a:schemeClr val="tx1"/>
                </a:solidFill>
              </a:rPr>
              <a:t> онкология, генетические заболевания, тяжелые </a:t>
            </a:r>
            <a:r>
              <a:rPr lang="ru-RU" sz="1000" dirty="0" smtClean="0">
                <a:solidFill>
                  <a:schemeClr val="tx1"/>
                </a:solidFill>
              </a:rPr>
              <a:t>травмы </a:t>
            </a:r>
            <a:r>
              <a:rPr lang="ru-RU" sz="1000" dirty="0">
                <a:solidFill>
                  <a:schemeClr val="tx1"/>
                </a:solidFill>
              </a:rPr>
              <a:t>автокатастрофы, пожара, чрезвычайных </a:t>
            </a:r>
            <a:r>
              <a:rPr lang="ru-RU" sz="1000" dirty="0" smtClean="0">
                <a:solidFill>
                  <a:schemeClr val="tx1"/>
                </a:solidFill>
              </a:rPr>
              <a:t>ситуаций,  </a:t>
            </a:r>
            <a:r>
              <a:rPr lang="ru-RU" sz="1000" dirty="0">
                <a:solidFill>
                  <a:schemeClr val="tx1"/>
                </a:solidFill>
              </a:rPr>
              <a:t>инвалидность 1 </a:t>
            </a:r>
            <a:r>
              <a:rPr lang="ru-RU" sz="1000" dirty="0" smtClean="0">
                <a:solidFill>
                  <a:schemeClr val="tx1"/>
                </a:solidFill>
              </a:rPr>
              <a:t>группы (</a:t>
            </a:r>
            <a:r>
              <a:rPr lang="ru-RU" sz="1000" b="1" dirty="0" smtClean="0">
                <a:solidFill>
                  <a:schemeClr val="tx1"/>
                </a:solidFill>
              </a:rPr>
              <a:t>при </a:t>
            </a:r>
            <a:r>
              <a:rPr lang="ru-RU" sz="1000" b="1" dirty="0">
                <a:solidFill>
                  <a:schemeClr val="tx1"/>
                </a:solidFill>
              </a:rPr>
              <a:t>стаже работы в энергетике </a:t>
            </a:r>
            <a:r>
              <a:rPr lang="ru-RU" sz="1000" b="1" dirty="0" smtClean="0">
                <a:solidFill>
                  <a:schemeClr val="tx1"/>
                </a:solidFill>
              </a:rPr>
              <a:t>более 25 лет) </a:t>
            </a:r>
            <a:endParaRPr lang="ru-RU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6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E2D4C72D-BF49-C753-1BFC-5BA31F9EA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0311" r="27320" b="14091"/>
          <a:stretch/>
        </p:blipFill>
        <p:spPr>
          <a:xfrm>
            <a:off x="899592" y="188640"/>
            <a:ext cx="1166083" cy="129564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000125" y="1527248"/>
            <a:ext cx="7911000" cy="135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547664" y="476672"/>
            <a:ext cx="712879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ru-RU" sz="1500" b="1" dirty="0" smtClean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ru-RU" sz="15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БЛАГОТВОРИТЕЛЬНАЯ </a:t>
            </a:r>
            <a:r>
              <a:rPr lang="ru-RU" sz="15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ПОМОЩЬ ФОНДА «НАДЕЖДА И ОПОРА»  </a:t>
            </a:r>
          </a:p>
          <a:p>
            <a:pPr lvl="0" algn="ctr"/>
            <a:r>
              <a:rPr lang="ru-RU" sz="15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ВЕТЕРАНАМ И РАБОТНИКАМ ЗА  2015 - </a:t>
            </a:r>
            <a:r>
              <a:rPr lang="ru-RU" sz="15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2023 </a:t>
            </a:r>
            <a:r>
              <a:rPr lang="ru-RU" sz="15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гг.: </a:t>
            </a:r>
            <a:r>
              <a:rPr lang="en-US" sz="15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5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38,6</a:t>
            </a:r>
            <a:r>
              <a:rPr lang="ru-RU" sz="1500" b="1" u="sng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500" b="1" u="sng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млн. </a:t>
            </a:r>
            <a:r>
              <a:rPr lang="ru-RU" sz="1500" b="1" u="sng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рублей</a:t>
            </a:r>
            <a:endParaRPr lang="ru-RU" sz="1500" b="1" u="sng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endParaRPr lang="ru-RU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1622614"/>
              </p:ext>
            </p:extLst>
          </p:nvPr>
        </p:nvGraphicFramePr>
        <p:xfrm>
          <a:off x="1364382" y="1340768"/>
          <a:ext cx="7435516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2D4C72D-BF49-C753-1BFC-5BA31F9EA3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0311" r="27320" b="14091"/>
          <a:stretch/>
        </p:blipFill>
        <p:spPr>
          <a:xfrm>
            <a:off x="899592" y="260648"/>
            <a:ext cx="116608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2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59632" y="260648"/>
            <a:ext cx="7272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ru-RU" sz="2400" b="1" dirty="0">
                <a:solidFill>
                  <a:srgbClr val="002060"/>
                </a:solidFill>
              </a:rPr>
              <a:t>ПУБЛИКАЦИИ О РАБОТЕ ФОНДА В </a:t>
            </a:r>
            <a:r>
              <a:rPr lang="ru-RU" sz="2400" b="1" dirty="0" smtClean="0">
                <a:solidFill>
                  <a:srgbClr val="002060"/>
                </a:solidFill>
              </a:rPr>
              <a:t>202</a:t>
            </a:r>
            <a:r>
              <a:rPr lang="en-US" sz="2400" b="1" dirty="0" smtClean="0">
                <a:solidFill>
                  <a:srgbClr val="002060"/>
                </a:solidFill>
              </a:rPr>
              <a:t>3</a:t>
            </a:r>
            <a:r>
              <a:rPr lang="ru-RU" sz="2400" b="1" dirty="0" smtClean="0">
                <a:solidFill>
                  <a:srgbClr val="002060"/>
                </a:solidFill>
              </a:rPr>
              <a:t> </a:t>
            </a:r>
            <a:r>
              <a:rPr lang="ru-RU" sz="2400" b="1" dirty="0">
                <a:solidFill>
                  <a:srgbClr val="002060"/>
                </a:solidFill>
              </a:rPr>
              <a:t>ГОДУ</a:t>
            </a:r>
            <a:endParaRPr lang="ru-RU" b="1" dirty="0">
              <a:solidFill>
                <a:srgbClr val="002060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9DFE0DF-491E-7A3C-7142-31A76A22D8E9}"/>
              </a:ext>
            </a:extLst>
          </p:cNvPr>
          <p:cNvCxnSpPr>
            <a:cxnSpLocks/>
          </p:cNvCxnSpPr>
          <p:nvPr/>
        </p:nvCxnSpPr>
        <p:spPr>
          <a:xfrm>
            <a:off x="2035047" y="696421"/>
            <a:ext cx="6088277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052736"/>
            <a:ext cx="1800200" cy="28083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195754"/>
            <a:ext cx="2232248" cy="201722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52736"/>
            <a:ext cx="2088232" cy="27363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861048"/>
            <a:ext cx="1800200" cy="259228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717032"/>
            <a:ext cx="1656184" cy="26642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933056"/>
            <a:ext cx="1621864" cy="25202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7" y="1124744"/>
            <a:ext cx="1728193" cy="266429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005064"/>
            <a:ext cx="2520280" cy="237626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6632"/>
            <a:ext cx="1080120" cy="9193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16632"/>
            <a:ext cx="936104" cy="648072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052736"/>
            <a:ext cx="1008112" cy="576065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661248"/>
            <a:ext cx="1368152" cy="72008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2564904"/>
            <a:ext cx="1296144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260648"/>
            <a:ext cx="72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   </a:t>
            </a:r>
            <a:endParaRPr lang="ru-RU" b="1" dirty="0">
              <a:solidFill>
                <a:srgbClr val="002060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89DFE0DF-491E-7A3C-7142-31A76A22D8E9}"/>
              </a:ext>
            </a:extLst>
          </p:cNvPr>
          <p:cNvCxnSpPr>
            <a:cxnSpLocks/>
          </p:cNvCxnSpPr>
          <p:nvPr/>
        </p:nvCxnSpPr>
        <p:spPr>
          <a:xfrm>
            <a:off x="2035047" y="696421"/>
            <a:ext cx="6088277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2195736" y="332656"/>
            <a:ext cx="59766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0070C0"/>
                </a:solidFill>
              </a:rPr>
              <a:t>        </a:t>
            </a:r>
            <a:r>
              <a:rPr lang="ru-RU" sz="2000" b="1" dirty="0" smtClean="0">
                <a:solidFill>
                  <a:srgbClr val="002060"/>
                </a:solidFill>
              </a:rPr>
              <a:t>Лучики добра, согревающие наши сердца…. </a:t>
            </a:r>
            <a:endParaRPr lang="ru-RU" sz="2000" dirty="0">
              <a:solidFill>
                <a:srgbClr val="00206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1800200" cy="252028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124744"/>
            <a:ext cx="1728192" cy="252028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7032"/>
            <a:ext cx="3168352" cy="259228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01830"/>
            <a:ext cx="2232248" cy="264319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2736"/>
            <a:ext cx="1932529" cy="259228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717032"/>
            <a:ext cx="1656184" cy="252028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05438" flipV="1">
            <a:off x="782150" y="73752"/>
            <a:ext cx="1057306" cy="9695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89040"/>
            <a:ext cx="2952328" cy="24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13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44A1981-3D7A-5076-8096-BC90B094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01008"/>
            <a:ext cx="8455885" cy="11521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365104"/>
            <a:ext cx="2304256" cy="208823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48680"/>
            <a:ext cx="4032448" cy="2736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48679"/>
            <a:ext cx="3168352" cy="27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7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1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548680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ru-RU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БЛАГОТВОРИТЕЛЬНЫЙ ФОНД «НАДЕЖДА И ОПОРА» - </a:t>
            </a:r>
            <a:r>
              <a:rPr lang="ru-RU" b="1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2023</a:t>
            </a:r>
            <a:endParaRPr lang="ru-RU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027911261"/>
              </p:ext>
            </p:extLst>
          </p:nvPr>
        </p:nvGraphicFramePr>
        <p:xfrm>
          <a:off x="899592" y="1196752"/>
          <a:ext cx="78488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Прямоугольник 10"/>
          <p:cNvSpPr/>
          <p:nvPr/>
        </p:nvSpPr>
        <p:spPr>
          <a:xfrm rot="5400000">
            <a:off x="1907704" y="332656"/>
            <a:ext cx="504056" cy="20882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100" b="1" i="1" dirty="0">
                <a:solidFill>
                  <a:srgbClr val="002060"/>
                </a:solidFill>
              </a:rPr>
              <a:t>ЦЕЛИ ФОНДА: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691680" y="4725144"/>
            <a:ext cx="684076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 </a:t>
            </a:r>
            <a:r>
              <a:rPr lang="ru-RU" sz="16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2023 </a:t>
            </a:r>
            <a:r>
              <a:rPr lang="ru-RU" sz="16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год  </a:t>
            </a:r>
            <a:r>
              <a:rPr lang="ru-RU" sz="16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рассмотрено </a:t>
            </a:r>
            <a:r>
              <a:rPr lang="ru-RU" sz="1600" b="1" u="sng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527 обращений</a:t>
            </a:r>
            <a:r>
              <a:rPr lang="ru-RU" sz="16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оказана благотворительная помощь </a:t>
            </a:r>
            <a:r>
              <a:rPr lang="ru-RU" sz="1600" b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ветеранам, работникам АО «Сетевая компания» и сторонним лицам </a:t>
            </a:r>
            <a:r>
              <a:rPr lang="ru-RU" sz="1600" b="1" i="1" u="sng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 40 592,0  </a:t>
            </a:r>
            <a:r>
              <a:rPr lang="ru-RU" sz="1600" b="1" i="1" u="sng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тыс. руб.</a:t>
            </a:r>
            <a:r>
              <a:rPr lang="ru-RU" sz="1600" b="1" u="sng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u="sng" dirty="0" smtClean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ru-RU" sz="1600" b="1" u="sng" dirty="0" smtClean="0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600" b="1" i="1" u="sng" dirty="0">
              <a:solidFill>
                <a:srgbClr val="00B05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59632" y="5517232"/>
            <a:ext cx="7416824" cy="8640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1488" algn="l"/>
                <a:tab pos="556022" algn="ctr"/>
              </a:tabLst>
            </a:pPr>
            <a:r>
              <a:rPr lang="ru-RU" altLang="ru-RU" sz="1350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1500" b="1" i="1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1488" algn="l"/>
                <a:tab pos="556022" algn="ctr"/>
              </a:tabLst>
            </a:pPr>
            <a:r>
              <a:rPr lang="ru-RU" altLang="ru-RU" sz="16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 2015 по </a:t>
            </a:r>
            <a:r>
              <a:rPr lang="ru-RU" altLang="ru-RU" sz="16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2023 </a:t>
            </a:r>
            <a:r>
              <a:rPr lang="ru-RU" altLang="ru-RU" sz="16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гг. рассмотрено </a:t>
            </a:r>
            <a:r>
              <a:rPr lang="ru-RU" altLang="ru-RU" sz="1600" b="1" u="sng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3079 </a:t>
            </a:r>
            <a:r>
              <a:rPr lang="ru-RU" altLang="ru-RU" sz="1600" b="1" u="sng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обращений</a:t>
            </a:r>
            <a:r>
              <a:rPr lang="ru-RU" altLang="ru-RU" sz="16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altLang="ru-RU" sz="1600" b="1" dirty="0" smtClean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1488" algn="l"/>
                <a:tab pos="556022" algn="ctr"/>
              </a:tabLst>
            </a:pPr>
            <a:r>
              <a:rPr lang="ru-RU" altLang="ru-RU" sz="16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оказано </a:t>
            </a:r>
            <a:r>
              <a:rPr lang="ru-RU" altLang="ru-RU" sz="16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благотворительной </a:t>
            </a:r>
            <a:r>
              <a:rPr lang="ru-RU" altLang="ru-RU" sz="16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помощи </a:t>
            </a:r>
            <a:r>
              <a:rPr lang="ru-RU" altLang="ru-RU" sz="1600" b="1" i="1" u="sng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на – </a:t>
            </a:r>
            <a:r>
              <a:rPr lang="ru-RU" altLang="ru-RU" b="1" i="1" u="sng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238,6 млн. руб.</a:t>
            </a:r>
            <a:endParaRPr lang="ru-RU" altLang="ru-RU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338138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71488" algn="l"/>
                <a:tab pos="556022" algn="ctr"/>
              </a:tabLst>
            </a:pPr>
            <a:endParaRPr lang="ru-RU" altLang="ru-RU" sz="1388" dirty="0">
              <a:solidFill>
                <a:prstClr val="black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2D4C72D-BF49-C753-1BFC-5BA31F9EA38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1" t="10311" r="27320" b="14091"/>
          <a:stretch/>
        </p:blipFill>
        <p:spPr>
          <a:xfrm>
            <a:off x="1403648" y="5157192"/>
            <a:ext cx="792088" cy="792089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99592" y="260648"/>
            <a:ext cx="792088" cy="72008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02726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548680"/>
            <a:ext cx="791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СРЕДСТВ БЛАГОТВОРИТЕЛЬНОГО ФОНДА                  «НАДЕЖДА И ОПОРА» ЗА </a:t>
            </a:r>
            <a:r>
              <a:rPr lang="ru-RU" b="1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2023</a:t>
            </a:r>
            <a:r>
              <a:rPr lang="en-US" b="1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г.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971600" y="1412776"/>
            <a:ext cx="7911000" cy="13500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 rot="8144262">
            <a:off x="2288760" y="4176957"/>
            <a:ext cx="720080" cy="55941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13" name="Стрелка вправо 12"/>
          <p:cNvSpPr/>
          <p:nvPr/>
        </p:nvSpPr>
        <p:spPr>
          <a:xfrm rot="2410547">
            <a:off x="6732240" y="4149080"/>
            <a:ext cx="720081" cy="55941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67370"/>
            <a:ext cx="792088" cy="720080"/>
          </a:xfrm>
          <a:prstGeom prst="rect">
            <a:avLst/>
          </a:prstGeom>
        </p:spPr>
      </p:pic>
      <p:sp>
        <p:nvSpPr>
          <p:cNvPr id="15" name="Плюс 14"/>
          <p:cNvSpPr/>
          <p:nvPr/>
        </p:nvSpPr>
        <p:spPr>
          <a:xfrm>
            <a:off x="4716016" y="1916832"/>
            <a:ext cx="616242" cy="57606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xmlns="" id="{E7925792-92CD-9EB7-20EC-E4008124B2BA}"/>
              </a:ext>
            </a:extLst>
          </p:cNvPr>
          <p:cNvSpPr/>
          <p:nvPr/>
        </p:nvSpPr>
        <p:spPr>
          <a:xfrm>
            <a:off x="1403648" y="1556792"/>
            <a:ext cx="2808312" cy="1800200"/>
          </a:xfrm>
          <a:prstGeom prst="roundRect">
            <a:avLst>
              <a:gd name="adj" fmla="val 294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Добровольные взносы работников АО «Сетевая компания»: </a:t>
            </a:r>
          </a:p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17 178,0 </a:t>
            </a:r>
            <a:r>
              <a:rPr lang="ru-RU" sz="1600" b="1" dirty="0">
                <a:solidFill>
                  <a:schemeClr val="tx1"/>
                </a:solidFill>
              </a:rPr>
              <a:t>тыс. руб.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8F15D05F-4651-BA44-DD3E-F7E03036BE07}"/>
              </a:ext>
            </a:extLst>
          </p:cNvPr>
          <p:cNvSpPr/>
          <p:nvPr/>
        </p:nvSpPr>
        <p:spPr>
          <a:xfrm>
            <a:off x="5796136" y="1556792"/>
            <a:ext cx="2664296" cy="1800200"/>
          </a:xfrm>
          <a:prstGeom prst="roundRect">
            <a:avLst>
              <a:gd name="adj" fmla="val 2420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Целевой взнос от АО «Сетевая компания»: </a:t>
            </a:r>
          </a:p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55 820,5 </a:t>
            </a:r>
            <a:r>
              <a:rPr lang="ru-RU" sz="1600" b="1" dirty="0">
                <a:solidFill>
                  <a:schemeClr val="tx1"/>
                </a:solidFill>
              </a:rPr>
              <a:t>тыс. руб.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49A472-48C7-74C6-129F-38FAF4269565}"/>
              </a:ext>
            </a:extLst>
          </p:cNvPr>
          <p:cNvSpPr txBox="1"/>
          <p:nvPr/>
        </p:nvSpPr>
        <p:spPr>
          <a:xfrm>
            <a:off x="3419872" y="3429000"/>
            <a:ext cx="315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u="sng" dirty="0"/>
              <a:t>Остаток на начало </a:t>
            </a:r>
            <a:r>
              <a:rPr lang="ru-RU" b="1" u="sng" dirty="0" smtClean="0"/>
              <a:t>2023 </a:t>
            </a:r>
            <a:r>
              <a:rPr lang="ru-RU" b="1" u="sng" dirty="0"/>
              <a:t>года: </a:t>
            </a:r>
          </a:p>
          <a:p>
            <a:pPr algn="ctr"/>
            <a:r>
              <a:rPr lang="ru-RU" b="1" u="sng" dirty="0"/>
              <a:t>8 </a:t>
            </a:r>
            <a:r>
              <a:rPr lang="ru-RU" b="1" u="sng" dirty="0" smtClean="0"/>
              <a:t>246,0 </a:t>
            </a:r>
            <a:r>
              <a:rPr lang="ru-RU" b="1" u="sng" dirty="0"/>
              <a:t>тыс. руб.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xmlns="" id="{EBFA5868-FF5A-99FA-C187-54B5A985AF50}"/>
              </a:ext>
            </a:extLst>
          </p:cNvPr>
          <p:cNvCxnSpPr>
            <a:cxnSpLocks/>
          </p:cNvCxnSpPr>
          <p:nvPr/>
        </p:nvCxnSpPr>
        <p:spPr>
          <a:xfrm>
            <a:off x="3419872" y="4077072"/>
            <a:ext cx="28858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абличка 21">
            <a:extLst>
              <a:ext uri="{FF2B5EF4-FFF2-40B4-BE49-F238E27FC236}">
                <a16:creationId xmlns:a16="http://schemas.microsoft.com/office/drawing/2014/main" xmlns="" id="{356B3B6C-1EEF-68E5-58A8-8515162FAB6F}"/>
              </a:ext>
            </a:extLst>
          </p:cNvPr>
          <p:cNvSpPr/>
          <p:nvPr/>
        </p:nvSpPr>
        <p:spPr>
          <a:xfrm>
            <a:off x="827585" y="4869160"/>
            <a:ext cx="1728191" cy="1477642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u="sng" dirty="0">
                <a:solidFill>
                  <a:schemeClr val="tx1"/>
                </a:solidFill>
              </a:rPr>
              <a:t>Помощь </a:t>
            </a:r>
            <a:r>
              <a:rPr lang="ru-RU" sz="1400" b="1" u="sng" dirty="0" smtClean="0">
                <a:solidFill>
                  <a:schemeClr val="tx1"/>
                </a:solidFill>
              </a:rPr>
              <a:t>работникам</a:t>
            </a:r>
            <a:r>
              <a:rPr lang="ru-RU" sz="1400" b="1" u="sng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2 856,3  </a:t>
            </a:r>
            <a:endParaRPr lang="ru-RU" sz="1400" b="1" dirty="0">
              <a:solidFill>
                <a:schemeClr val="tx1"/>
              </a:solidFill>
            </a:endParaRP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тыс. руб.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(4 </a:t>
            </a:r>
            <a:r>
              <a:rPr lang="ru-RU" sz="1400" b="1" dirty="0">
                <a:solidFill>
                  <a:schemeClr val="tx1"/>
                </a:solidFill>
              </a:rPr>
              <a:t>%)</a:t>
            </a:r>
          </a:p>
        </p:txBody>
      </p:sp>
      <p:sp>
        <p:nvSpPr>
          <p:cNvPr id="23" name="Табличка 22">
            <a:extLst>
              <a:ext uri="{FF2B5EF4-FFF2-40B4-BE49-F238E27FC236}">
                <a16:creationId xmlns:a16="http://schemas.microsoft.com/office/drawing/2014/main" xmlns="" id="{8AA7DD7B-67B1-600B-C49A-874D0B0F861B}"/>
              </a:ext>
            </a:extLst>
          </p:cNvPr>
          <p:cNvSpPr/>
          <p:nvPr/>
        </p:nvSpPr>
        <p:spPr>
          <a:xfrm>
            <a:off x="7236296" y="4869160"/>
            <a:ext cx="1656184" cy="1512168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u="sng" dirty="0">
                <a:solidFill>
                  <a:schemeClr val="tx1"/>
                </a:solidFill>
              </a:rPr>
              <a:t>Помощь </a:t>
            </a:r>
            <a:r>
              <a:rPr lang="ru-RU" sz="1400" b="1" u="sng" dirty="0" smtClean="0">
                <a:solidFill>
                  <a:schemeClr val="tx1"/>
                </a:solidFill>
              </a:rPr>
              <a:t>сторонним</a:t>
            </a:r>
            <a:r>
              <a:rPr lang="ru-RU" sz="1400" b="1" dirty="0" smtClean="0">
                <a:solidFill>
                  <a:schemeClr val="tx1"/>
                </a:solidFill>
              </a:rPr>
              <a:t>:</a:t>
            </a:r>
            <a:endParaRPr lang="ru-RU" sz="1400" b="1" dirty="0">
              <a:solidFill>
                <a:schemeClr val="tx1"/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514,0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тыс</a:t>
            </a:r>
            <a:r>
              <a:rPr lang="ru-RU" sz="1400" b="1" dirty="0">
                <a:solidFill>
                  <a:schemeClr val="tx1"/>
                </a:solidFill>
              </a:rPr>
              <a:t>. руб.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(1 </a:t>
            </a:r>
            <a:r>
              <a:rPr lang="ru-RU" sz="1400" b="1" dirty="0">
                <a:solidFill>
                  <a:schemeClr val="tx1"/>
                </a:solidFill>
              </a:rPr>
              <a:t>%) </a:t>
            </a:r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3599892" y="4185084"/>
            <a:ext cx="576063" cy="64807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5" name="Стрелка вправо 24"/>
          <p:cNvSpPr/>
          <p:nvPr/>
        </p:nvSpPr>
        <p:spPr>
          <a:xfrm rot="5400000">
            <a:off x="5616116" y="4185084"/>
            <a:ext cx="576063" cy="64807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6" name="Табличка 25">
            <a:extLst>
              <a:ext uri="{FF2B5EF4-FFF2-40B4-BE49-F238E27FC236}">
                <a16:creationId xmlns:a16="http://schemas.microsoft.com/office/drawing/2014/main" xmlns="" id="{356B3B6C-1EEF-68E5-58A8-8515162FAB6F}"/>
              </a:ext>
            </a:extLst>
          </p:cNvPr>
          <p:cNvSpPr/>
          <p:nvPr/>
        </p:nvSpPr>
        <p:spPr>
          <a:xfrm>
            <a:off x="2915817" y="4869160"/>
            <a:ext cx="1656184" cy="1512168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u="sng" dirty="0">
                <a:solidFill>
                  <a:schemeClr val="tx1"/>
                </a:solidFill>
              </a:rPr>
              <a:t>Помощь ветеранам: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37 </a:t>
            </a:r>
            <a:r>
              <a:rPr lang="ru-RU" sz="1400" b="1" dirty="0" smtClean="0">
                <a:solidFill>
                  <a:schemeClr val="tx1"/>
                </a:solidFill>
              </a:rPr>
              <a:t>222,0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r>
              <a:rPr lang="ru-RU" sz="1400" b="1" dirty="0">
                <a:solidFill>
                  <a:schemeClr val="tx1"/>
                </a:solidFill>
              </a:rPr>
              <a:t>тыс. руб.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(54 </a:t>
            </a:r>
            <a:r>
              <a:rPr lang="ru-RU" sz="1400" b="1" dirty="0">
                <a:solidFill>
                  <a:schemeClr val="tx1"/>
                </a:solidFill>
              </a:rPr>
              <a:t>%) </a:t>
            </a:r>
          </a:p>
        </p:txBody>
      </p:sp>
      <p:sp>
        <p:nvSpPr>
          <p:cNvPr id="27" name="Табличка 26">
            <a:extLst>
              <a:ext uri="{FF2B5EF4-FFF2-40B4-BE49-F238E27FC236}">
                <a16:creationId xmlns:a16="http://schemas.microsoft.com/office/drawing/2014/main" xmlns="" id="{356B3B6C-1EEF-68E5-58A8-8515162FAB6F}"/>
              </a:ext>
            </a:extLst>
          </p:cNvPr>
          <p:cNvSpPr/>
          <p:nvPr/>
        </p:nvSpPr>
        <p:spPr>
          <a:xfrm>
            <a:off x="5076056" y="4869160"/>
            <a:ext cx="1728191" cy="1512168"/>
          </a:xfrm>
          <a:prstGeom prst="plaqu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u="sng" dirty="0" smtClean="0">
                <a:solidFill>
                  <a:schemeClr val="tx1"/>
                </a:solidFill>
              </a:rPr>
              <a:t>Прочие:</a:t>
            </a:r>
            <a:endParaRPr lang="ru-RU" sz="1400" b="1" u="sng" dirty="0">
              <a:solidFill>
                <a:schemeClr val="tx1"/>
              </a:solidFill>
            </a:endParaRP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28 430,0</a:t>
            </a:r>
            <a:endParaRPr lang="ru-RU" sz="1400" b="1" dirty="0">
              <a:solidFill>
                <a:schemeClr val="tx1"/>
              </a:solidFill>
            </a:endParaRP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тыс. руб.</a:t>
            </a:r>
          </a:p>
          <a:p>
            <a:pPr algn="ctr"/>
            <a:r>
              <a:rPr lang="ru-RU" sz="1400" b="1" dirty="0">
                <a:solidFill>
                  <a:schemeClr val="tx1"/>
                </a:solidFill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(41 </a:t>
            </a:r>
            <a:r>
              <a:rPr lang="ru-RU" sz="1400" b="1" dirty="0">
                <a:solidFill>
                  <a:schemeClr val="tx1"/>
                </a:solidFill>
              </a:rPr>
              <a:t>%)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>
            <a:off x="2870097" y="4319385"/>
            <a:ext cx="45719" cy="4571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280FF592-A5F3-98ED-B245-88CC28E546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86409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9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755576" y="242064"/>
            <a:ext cx="7704856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sz="1400" b="1" dirty="0" smtClean="0">
                <a:solidFill>
                  <a:srgbClr val="002060"/>
                </a:solidFill>
              </a:rPr>
              <a:t>ПОСТУПЛЕНИЕ СРЕДСТВ  И ПРОИЗВЕДЕННЫЕ БЛАГОТВОРИТЕЛЬНЫЕ  ВЫПЛАТЫ</a:t>
            </a:r>
          </a:p>
          <a:p>
            <a:pPr algn="ctr"/>
            <a:r>
              <a:rPr lang="ru-RU" sz="1400" b="1" dirty="0" smtClean="0">
                <a:solidFill>
                  <a:srgbClr val="002060"/>
                </a:solidFill>
              </a:rPr>
              <a:t> ЗА ПЕРИОД С 2019 по 2023 гг. </a:t>
            </a:r>
            <a:endParaRPr lang="ru-RU" sz="1400" b="1" dirty="0">
              <a:solidFill>
                <a:srgbClr val="002060"/>
              </a:solidFill>
            </a:endParaRPr>
          </a:p>
          <a:p>
            <a:pPr algn="ctr"/>
            <a:r>
              <a:rPr lang="ru-RU" sz="1400" b="1" dirty="0" smtClean="0">
                <a:solidFill>
                  <a:srgbClr val="002060"/>
                </a:solidFill>
              </a:rPr>
              <a:t>                                                                                                                                                         тыс. руб.</a:t>
            </a:r>
            <a:endParaRPr lang="ru-RU" sz="1400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34489370"/>
              </p:ext>
            </p:extLst>
          </p:nvPr>
        </p:nvGraphicFramePr>
        <p:xfrm>
          <a:off x="755576" y="1052736"/>
          <a:ext cx="7704856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4564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59632" y="404664"/>
            <a:ext cx="7710829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ВИДЫ БЛАГОТВОРИТЕЛЬНОЙ ПОМОЩИ ЗА </a:t>
            </a:r>
            <a:r>
              <a:rPr lang="ru-RU" b="1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2023 </a:t>
            </a:r>
            <a:r>
              <a:rPr lang="ru-RU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г. 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899591" y="836712"/>
            <a:ext cx="7983669" cy="7200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259632" y="980728"/>
            <a:ext cx="7632848" cy="4320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БЛАГОТВОРИТЕЛЬНАЯ ПОМОЩЬ </a:t>
            </a:r>
            <a:r>
              <a:rPr lang="ru-RU" sz="1400" b="1" u="sng" dirty="0" smtClean="0">
                <a:solidFill>
                  <a:schemeClr val="tx1"/>
                </a:solidFill>
              </a:rPr>
              <a:t>ВЕТЕРАНАМ</a:t>
            </a:r>
            <a:r>
              <a:rPr lang="ru-RU" sz="1400" b="1" dirty="0" smtClean="0">
                <a:solidFill>
                  <a:schemeClr val="tx1"/>
                </a:solidFill>
              </a:rPr>
              <a:t> АО «СЕТЕВАЯ КОМПАНИЯ»: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37 222,0 </a:t>
            </a:r>
            <a:r>
              <a:rPr lang="ru-RU" sz="1400" b="1" dirty="0">
                <a:solidFill>
                  <a:schemeClr val="tx1"/>
                </a:solidFill>
              </a:rPr>
              <a:t>тыс. руб</a:t>
            </a:r>
            <a:r>
              <a:rPr lang="ru-RU" sz="1400" b="1" dirty="0" smtClean="0">
                <a:solidFill>
                  <a:schemeClr val="tx1"/>
                </a:solidFill>
              </a:rPr>
              <a:t>. - 509 обращений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7521" y="2359973"/>
            <a:ext cx="15167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Проведение операции</a:t>
            </a:r>
          </a:p>
        </p:txBody>
      </p:sp>
      <p:cxnSp>
        <p:nvCxnSpPr>
          <p:cNvPr id="29" name="Прямая соединительная линия 28"/>
          <p:cNvCxnSpPr>
            <a:cxnSpLocks/>
          </p:cNvCxnSpPr>
          <p:nvPr/>
        </p:nvCxnSpPr>
        <p:spPr>
          <a:xfrm>
            <a:off x="1043608" y="1052736"/>
            <a:ext cx="12448" cy="533379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9437" y="2144179"/>
            <a:ext cx="1323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Помощь детям сотрудникам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07904" y="3789040"/>
            <a:ext cx="14807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Путевки в санаторий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67944" y="6237312"/>
            <a:ext cx="4392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>
                <a:solidFill>
                  <a:prstClr val="black"/>
                </a:solidFill>
              </a:rPr>
              <a:t>*Комплексные центры соц. обслуживания по линии соцзащиты</a:t>
            </a:r>
            <a:endParaRPr lang="ru-RU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821039" y="2693478"/>
            <a:ext cx="1023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Выплаты </a:t>
            </a:r>
            <a:br>
              <a:rPr lang="ru-RU" sz="1050" b="1" dirty="0">
                <a:solidFill>
                  <a:schemeClr val="bg1"/>
                </a:solidFill>
              </a:rPr>
            </a:br>
            <a:r>
              <a:rPr lang="ru-RU" sz="1050" b="1" dirty="0">
                <a:solidFill>
                  <a:schemeClr val="bg1"/>
                </a:solidFill>
              </a:rPr>
              <a:t>на День пожилых людей</a:t>
            </a:r>
          </a:p>
        </p:txBody>
      </p:sp>
      <p:sp>
        <p:nvSpPr>
          <p:cNvPr id="54" name="Прямоугольная выноска 53"/>
          <p:cNvSpPr/>
          <p:nvPr/>
        </p:nvSpPr>
        <p:spPr>
          <a:xfrm>
            <a:off x="2555777" y="2420888"/>
            <a:ext cx="1224136" cy="1008112"/>
          </a:xfrm>
          <a:prstGeom prst="wedgeRectCallout">
            <a:avLst>
              <a:gd name="adj1" fmla="val -58634"/>
              <a:gd name="adj2" fmla="val -19436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Санатории РФ </a:t>
            </a:r>
          </a:p>
          <a:p>
            <a:pPr algn="ctr"/>
            <a:r>
              <a:rPr lang="ru-RU" sz="1050" b="1" dirty="0">
                <a:solidFill>
                  <a:schemeClr val="tx1"/>
                </a:solidFill>
              </a:rPr>
              <a:t>(в </a:t>
            </a:r>
            <a:r>
              <a:rPr lang="ru-RU" sz="1050" b="1" dirty="0" err="1">
                <a:solidFill>
                  <a:schemeClr val="tx1"/>
                </a:solidFill>
              </a:rPr>
              <a:t>т.ч</a:t>
            </a:r>
            <a:r>
              <a:rPr lang="ru-RU" sz="1050" b="1" dirty="0">
                <a:solidFill>
                  <a:schemeClr val="tx1"/>
                </a:solidFill>
              </a:rPr>
              <a:t>. с/п «</a:t>
            </a:r>
            <a:r>
              <a:rPr lang="ru-RU" sz="1050" b="1" dirty="0" err="1">
                <a:solidFill>
                  <a:schemeClr val="tx1"/>
                </a:solidFill>
              </a:rPr>
              <a:t>Балкыш</a:t>
            </a:r>
            <a:r>
              <a:rPr lang="ru-RU" sz="1050" b="1" dirty="0">
                <a:solidFill>
                  <a:schemeClr val="tx1"/>
                </a:solidFill>
              </a:rPr>
              <a:t>»): 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12 022,0 </a:t>
            </a:r>
            <a:r>
              <a:rPr lang="ru-RU" sz="1050" b="1" dirty="0">
                <a:solidFill>
                  <a:schemeClr val="tx1"/>
                </a:solidFill>
              </a:rPr>
              <a:t>тыс. руб</a:t>
            </a:r>
            <a:r>
              <a:rPr lang="ru-RU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" name="Прямоугольная выноска 54"/>
          <p:cNvSpPr/>
          <p:nvPr/>
        </p:nvSpPr>
        <p:spPr>
          <a:xfrm>
            <a:off x="6588224" y="1484784"/>
            <a:ext cx="1224136" cy="1368152"/>
          </a:xfrm>
          <a:prstGeom prst="wedgeRectCallout">
            <a:avLst>
              <a:gd name="adj1" fmla="val 57591"/>
              <a:gd name="adj2" fmla="val -21416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err="1" smtClean="0">
                <a:solidFill>
                  <a:schemeClr val="tx1"/>
                </a:solidFill>
              </a:rPr>
              <a:t>Стомат</a:t>
            </a:r>
            <a:r>
              <a:rPr lang="ru-RU" sz="1050" b="1" dirty="0" smtClean="0">
                <a:solidFill>
                  <a:schemeClr val="tx1"/>
                </a:solidFill>
              </a:rPr>
              <a:t>. услуги</a:t>
            </a:r>
            <a:r>
              <a:rPr lang="ru-RU" sz="105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6 554,0 </a:t>
            </a:r>
            <a:r>
              <a:rPr lang="ru-RU" sz="1050" b="1" dirty="0">
                <a:solidFill>
                  <a:schemeClr val="tx1"/>
                </a:solidFill>
              </a:rPr>
              <a:t>тыс. руб</a:t>
            </a:r>
            <a:r>
              <a:rPr lang="ru-RU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" name="Прямоугольная выноска 55"/>
          <p:cNvSpPr/>
          <p:nvPr/>
        </p:nvSpPr>
        <p:spPr>
          <a:xfrm>
            <a:off x="2555776" y="1484784"/>
            <a:ext cx="1224136" cy="864096"/>
          </a:xfrm>
          <a:prstGeom prst="wedgeRectCallout">
            <a:avLst>
              <a:gd name="adj1" fmla="val -57922"/>
              <a:gd name="adj2" fmla="val -1821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bg1"/>
                </a:solidFill>
              </a:rPr>
              <a:t> </a:t>
            </a:r>
            <a:r>
              <a:rPr lang="ru-RU" sz="1050" b="1" dirty="0">
                <a:solidFill>
                  <a:schemeClr val="tx1"/>
                </a:solidFill>
              </a:rPr>
              <a:t>Обследование, транспортные расходы</a:t>
            </a:r>
            <a:r>
              <a:rPr lang="ru-RU" sz="1050" b="1" dirty="0" smtClean="0">
                <a:solidFill>
                  <a:schemeClr val="tx1"/>
                </a:solidFill>
              </a:rPr>
              <a:t>: 1258,0 </a:t>
            </a:r>
            <a:r>
              <a:rPr lang="ru-RU" sz="1050" b="1" dirty="0">
                <a:solidFill>
                  <a:schemeClr val="tx1"/>
                </a:solidFill>
              </a:rPr>
              <a:t>тыс. </a:t>
            </a:r>
            <a:r>
              <a:rPr lang="ru-RU" sz="1050" b="1" dirty="0" smtClean="0">
                <a:solidFill>
                  <a:schemeClr val="tx1"/>
                </a:solidFill>
              </a:rPr>
              <a:t>руб</a:t>
            </a:r>
            <a:r>
              <a:rPr lang="ru-RU" sz="1050" b="1" dirty="0">
                <a:solidFill>
                  <a:schemeClr val="tx1"/>
                </a:solidFill>
              </a:rPr>
              <a:t>.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58" name="Прямоугольная выноска 57"/>
          <p:cNvSpPr/>
          <p:nvPr/>
        </p:nvSpPr>
        <p:spPr>
          <a:xfrm>
            <a:off x="5220072" y="1484784"/>
            <a:ext cx="1224136" cy="1008112"/>
          </a:xfrm>
          <a:prstGeom prst="wedgeRectCallout">
            <a:avLst>
              <a:gd name="adj1" fmla="val -57188"/>
              <a:gd name="adj2" fmla="val -19421"/>
            </a:avLst>
          </a:prstGeom>
          <a:solidFill>
            <a:schemeClr val="bg1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</a:rPr>
              <a:t>Лечение, медикаменты, </a:t>
            </a:r>
            <a:r>
              <a:rPr lang="ru-RU" sz="1050" b="1" dirty="0" smtClean="0">
                <a:solidFill>
                  <a:schemeClr val="tx1"/>
                </a:solidFill>
              </a:rPr>
              <a:t>операция,  помощь супругу:</a:t>
            </a:r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2 877,0 </a:t>
            </a:r>
            <a:r>
              <a:rPr lang="ru-RU" sz="1050" b="1" dirty="0">
                <a:solidFill>
                  <a:schemeClr val="tx1"/>
                </a:solidFill>
              </a:rPr>
              <a:t>тыс. руб</a:t>
            </a:r>
            <a:r>
              <a:rPr lang="ru-RU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9" name="Прямоугольная выноска 58"/>
          <p:cNvSpPr/>
          <p:nvPr/>
        </p:nvSpPr>
        <p:spPr>
          <a:xfrm>
            <a:off x="2555776" y="4797152"/>
            <a:ext cx="1224136" cy="1395498"/>
          </a:xfrm>
          <a:prstGeom prst="wedgeRectCallout">
            <a:avLst>
              <a:gd name="adj1" fmla="val -59127"/>
              <a:gd name="adj2" fmla="val -18219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Поздравления </a:t>
            </a:r>
            <a:r>
              <a:rPr lang="ru-RU" sz="1050" b="1" dirty="0">
                <a:solidFill>
                  <a:schemeClr val="tx1"/>
                </a:solidFill>
              </a:rPr>
              <a:t>на День энергетика (в </a:t>
            </a:r>
            <a:r>
              <a:rPr lang="ru-RU" sz="1050" b="1" dirty="0" err="1">
                <a:solidFill>
                  <a:schemeClr val="tx1"/>
                </a:solidFill>
              </a:rPr>
              <a:t>т.ч</a:t>
            </a:r>
            <a:r>
              <a:rPr lang="ru-RU" sz="1050" b="1" dirty="0">
                <a:solidFill>
                  <a:schemeClr val="tx1"/>
                </a:solidFill>
              </a:rPr>
              <a:t>. выплаты иногородним ветеранам):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7 654,0 </a:t>
            </a:r>
            <a:r>
              <a:rPr lang="ru-RU" sz="1050" b="1" dirty="0">
                <a:solidFill>
                  <a:schemeClr val="tx1"/>
                </a:solidFill>
              </a:rPr>
              <a:t>тыс. руб</a:t>
            </a:r>
            <a:r>
              <a:rPr lang="ru-RU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1" name="Прямоугольная выноска 60"/>
          <p:cNvSpPr/>
          <p:nvPr/>
        </p:nvSpPr>
        <p:spPr>
          <a:xfrm>
            <a:off x="2555776" y="3501008"/>
            <a:ext cx="1224136" cy="1224136"/>
          </a:xfrm>
          <a:prstGeom prst="wedgeRectCallout">
            <a:avLst>
              <a:gd name="adj1" fmla="val -58672"/>
              <a:gd name="adj2" fmla="val -2122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err="1">
                <a:solidFill>
                  <a:schemeClr val="tx1"/>
                </a:solidFill>
              </a:rPr>
              <a:t>Реабилитацион</a:t>
            </a:r>
            <a:r>
              <a:rPr lang="ru-RU" sz="1050" b="1" dirty="0">
                <a:solidFill>
                  <a:schemeClr val="tx1"/>
                </a:solidFill>
              </a:rPr>
              <a:t> -</a:t>
            </a:r>
            <a:r>
              <a:rPr lang="ru-RU" sz="1050" b="1" dirty="0" err="1">
                <a:solidFill>
                  <a:schemeClr val="tx1"/>
                </a:solidFill>
              </a:rPr>
              <a:t>ные</a:t>
            </a:r>
            <a:r>
              <a:rPr lang="ru-RU" sz="1050" b="1" dirty="0">
                <a:solidFill>
                  <a:schemeClr val="tx1"/>
                </a:solidFill>
              </a:rPr>
              <a:t> центры (КЦСОН*)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735,0 </a:t>
            </a:r>
            <a:r>
              <a:rPr lang="ru-RU" sz="1050" b="1" dirty="0">
                <a:solidFill>
                  <a:schemeClr val="tx1"/>
                </a:solidFill>
              </a:rPr>
              <a:t>тыс. руб</a:t>
            </a:r>
            <a:r>
              <a:rPr lang="ru-RU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2" name="Прямоугольная выноска 61"/>
          <p:cNvSpPr/>
          <p:nvPr/>
        </p:nvSpPr>
        <p:spPr>
          <a:xfrm>
            <a:off x="6588224" y="4581128"/>
            <a:ext cx="1215902" cy="1584176"/>
          </a:xfrm>
          <a:prstGeom prst="wedgeRectCallout">
            <a:avLst>
              <a:gd name="adj1" fmla="val 58356"/>
              <a:gd name="adj2" fmla="val -20675"/>
            </a:avLst>
          </a:prstGeom>
          <a:solidFill>
            <a:schemeClr val="bg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Слуховые аппараты:</a:t>
            </a:r>
            <a:endParaRPr lang="ru-RU" sz="1050" b="1" dirty="0">
              <a:solidFill>
                <a:schemeClr val="tx1"/>
              </a:solidFill>
            </a:endParaRPr>
          </a:p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426,0 </a:t>
            </a:r>
            <a:r>
              <a:rPr lang="ru-RU" sz="1050" b="1" dirty="0">
                <a:solidFill>
                  <a:schemeClr val="tx1"/>
                </a:solidFill>
              </a:rPr>
              <a:t>тыс. руб</a:t>
            </a:r>
            <a:r>
              <a:rPr lang="ru-RU" sz="105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3" y="3421856"/>
            <a:ext cx="28575" cy="14288"/>
          </a:xfrm>
          <a:prstGeom prst="rect">
            <a:avLst/>
          </a:prstGeom>
        </p:spPr>
      </p:pic>
      <p:sp>
        <p:nvSpPr>
          <p:cNvPr id="64" name="Прямоугольная выноска 63"/>
          <p:cNvSpPr/>
          <p:nvPr/>
        </p:nvSpPr>
        <p:spPr>
          <a:xfrm>
            <a:off x="6588224" y="2924944"/>
            <a:ext cx="1224136" cy="1584176"/>
          </a:xfrm>
          <a:prstGeom prst="wedgeRectCallout">
            <a:avLst>
              <a:gd name="adj1" fmla="val 56720"/>
              <a:gd name="adj2" fmla="val -2079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Выплаты </a:t>
            </a:r>
            <a:r>
              <a:rPr lang="ru-RU" sz="1050" b="1" dirty="0">
                <a:solidFill>
                  <a:schemeClr val="tx1"/>
                </a:solidFill>
              </a:rPr>
              <a:t>на День пожилых людей   </a:t>
            </a:r>
          </a:p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2 940,0 </a:t>
            </a:r>
            <a:r>
              <a:rPr lang="ru-RU" sz="1050" b="1" dirty="0">
                <a:solidFill>
                  <a:schemeClr val="tx1"/>
                </a:solidFill>
              </a:rPr>
              <a:t>тыс. руб</a:t>
            </a:r>
            <a:r>
              <a:rPr lang="ru-RU" sz="105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1296144" cy="1008112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1008"/>
            <a:ext cx="1296144" cy="122413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75010DEC-FF41-FB4C-AABB-BADBBFF2A5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556792"/>
            <a:ext cx="936104" cy="93610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FDD069EE-5758-7C5B-30B0-BAD2736705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1556792"/>
            <a:ext cx="792088" cy="93610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23ECA5AD-FED4-78AA-87B2-242505C489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4797152"/>
            <a:ext cx="801858" cy="1178113"/>
          </a:xfrm>
          <a:prstGeom prst="rect">
            <a:avLst/>
          </a:prstGeom>
        </p:spPr>
      </p:pic>
      <p:sp>
        <p:nvSpPr>
          <p:cNvPr id="43" name="Прямоугольная выноска 42"/>
          <p:cNvSpPr/>
          <p:nvPr/>
        </p:nvSpPr>
        <p:spPr>
          <a:xfrm>
            <a:off x="5220072" y="2564904"/>
            <a:ext cx="1224136" cy="1008112"/>
          </a:xfrm>
          <a:prstGeom prst="wedgeRectCallout">
            <a:avLst>
              <a:gd name="adj1" fmla="val -60221"/>
              <a:gd name="adj2" fmla="val -1844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Юбиляры (сертификаты, открытки, мероприятие): 849,0  тыс</a:t>
            </a:r>
            <a:r>
              <a:rPr lang="ru-RU" sz="1050" b="1" dirty="0">
                <a:solidFill>
                  <a:schemeClr val="tx1"/>
                </a:solidFill>
              </a:rPr>
              <a:t>. руб.</a:t>
            </a:r>
          </a:p>
        </p:txBody>
      </p:sp>
      <p:sp>
        <p:nvSpPr>
          <p:cNvPr id="46" name="Прямоугольная выноска 45"/>
          <p:cNvSpPr/>
          <p:nvPr/>
        </p:nvSpPr>
        <p:spPr>
          <a:xfrm>
            <a:off x="5220072" y="3645024"/>
            <a:ext cx="1224136" cy="1080120"/>
          </a:xfrm>
          <a:prstGeom prst="wedgeRectCallout">
            <a:avLst>
              <a:gd name="adj1" fmla="val -60221"/>
              <a:gd name="adj2" fmla="val -18449"/>
            </a:avLst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Чек-Ап: 1 591,0   </a:t>
            </a:r>
            <a:r>
              <a:rPr lang="ru-RU" sz="1050" b="1" dirty="0">
                <a:solidFill>
                  <a:schemeClr val="tx1"/>
                </a:solidFill>
              </a:rPr>
              <a:t>тыс. руб.</a:t>
            </a:r>
          </a:p>
        </p:txBody>
      </p:sp>
      <p:sp>
        <p:nvSpPr>
          <p:cNvPr id="51" name="Прямоугольная выноска 50"/>
          <p:cNvSpPr/>
          <p:nvPr/>
        </p:nvSpPr>
        <p:spPr>
          <a:xfrm>
            <a:off x="5220072" y="4797152"/>
            <a:ext cx="1224136" cy="1368152"/>
          </a:xfrm>
          <a:prstGeom prst="wedgeRectCallout">
            <a:avLst>
              <a:gd name="adj1" fmla="val -58593"/>
              <a:gd name="adj2" fmla="val -1844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/>
                </a:solidFill>
              </a:rPr>
              <a:t>Поздравления на  </a:t>
            </a:r>
            <a:r>
              <a:rPr lang="ru-RU" sz="1050" b="1" dirty="0">
                <a:solidFill>
                  <a:schemeClr val="tx1"/>
                </a:solidFill>
              </a:rPr>
              <a:t>День Победы и  проч. (совещание с ветеранами в ЧЭС, сторонние):</a:t>
            </a:r>
          </a:p>
          <a:p>
            <a:pPr algn="just"/>
            <a:r>
              <a:rPr lang="ru-RU" sz="1050" b="1" dirty="0">
                <a:solidFill>
                  <a:schemeClr val="tx1"/>
                </a:solidFill>
              </a:rPr>
              <a:t>1 009,0 тыс. руб.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792088" cy="72008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564904"/>
            <a:ext cx="1080120" cy="100811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C0707BD4-3C55-45C4-8334-0CC84C4D19A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152128" cy="1080120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6376" y="3068960"/>
            <a:ext cx="935255" cy="129614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xmlns="" id="{511D7684-0B49-58B0-8D98-25C62E72447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1080120" cy="8640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97152"/>
            <a:ext cx="1296144" cy="136815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797152"/>
            <a:ext cx="122413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9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899591" y="836712"/>
            <a:ext cx="7983669" cy="7200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63688" y="980728"/>
            <a:ext cx="6624736" cy="720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БЛАГОТВОРИТЕЛЬНАЯ ПОМОЩЬ </a:t>
            </a:r>
            <a:r>
              <a:rPr lang="ru-RU" sz="1400" b="1" u="sng" dirty="0" smtClean="0">
                <a:solidFill>
                  <a:schemeClr val="tx1"/>
                </a:solidFill>
              </a:rPr>
              <a:t>РАБОТНИКАМ АО «СЕТЕВАЯ КОМПАНИЯ»: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2 856,0 тыс. руб. – 15 обращений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7521" y="2359973"/>
            <a:ext cx="15167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Проведение операции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9437" y="2144179"/>
            <a:ext cx="13235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Помощь детям сотрудникам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40738" y="3811429"/>
            <a:ext cx="14807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>
                <a:solidFill>
                  <a:schemeClr val="bg1"/>
                </a:solidFill>
              </a:rPr>
              <a:t>Путевки в санаторий</a:t>
            </a:r>
          </a:p>
        </p:txBody>
      </p:sp>
      <p:sp>
        <p:nvSpPr>
          <p:cNvPr id="44" name="Прямоугольная выноска 43"/>
          <p:cNvSpPr/>
          <p:nvPr/>
        </p:nvSpPr>
        <p:spPr>
          <a:xfrm>
            <a:off x="1115616" y="2564904"/>
            <a:ext cx="3024336" cy="1152128"/>
          </a:xfrm>
          <a:prstGeom prst="wedgeRectCallout">
            <a:avLst>
              <a:gd name="adj1" fmla="val 58961"/>
              <a:gd name="adj2" fmla="val -592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Лечение, </a:t>
            </a:r>
            <a:r>
              <a:rPr lang="ru-RU" sz="1200" b="1" dirty="0" smtClean="0">
                <a:solidFill>
                  <a:schemeClr val="tx1"/>
                </a:solidFill>
              </a:rPr>
              <a:t>операции, реабилитация</a:t>
            </a:r>
            <a:r>
              <a:rPr lang="ru-RU" sz="1200" b="1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188,0 тыс</a:t>
            </a:r>
            <a:r>
              <a:rPr lang="ru-RU" sz="1200" b="1" dirty="0">
                <a:solidFill>
                  <a:schemeClr val="tx1"/>
                </a:solidFill>
              </a:rPr>
              <a:t>. руб.</a:t>
            </a:r>
            <a:endParaRPr lang="ru-RU" sz="12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3" y="3421856"/>
            <a:ext cx="28575" cy="14288"/>
          </a:xfrm>
          <a:prstGeom prst="rect">
            <a:avLst/>
          </a:prstGeom>
        </p:spPr>
      </p:pic>
      <p:sp>
        <p:nvSpPr>
          <p:cNvPr id="63" name="Прямоугольная выноска 62"/>
          <p:cNvSpPr/>
          <p:nvPr/>
        </p:nvSpPr>
        <p:spPr>
          <a:xfrm>
            <a:off x="1115616" y="4797152"/>
            <a:ext cx="3096344" cy="1080120"/>
          </a:xfrm>
          <a:prstGeom prst="wedgeRectCallout">
            <a:avLst>
              <a:gd name="adj1" fmla="val 58871"/>
              <a:gd name="adj2" fmla="val -6089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Помощь тяжело больным детям: </a:t>
            </a:r>
            <a:endParaRPr lang="ru-RU" sz="1200" b="1" dirty="0">
              <a:solidFill>
                <a:schemeClr val="tx1"/>
              </a:solidFill>
            </a:endParaRPr>
          </a:p>
          <a:p>
            <a:pPr algn="ctr"/>
            <a:r>
              <a:rPr lang="ru-RU" sz="1200" b="1" dirty="0" smtClean="0">
                <a:solidFill>
                  <a:schemeClr val="tx1"/>
                </a:solidFill>
              </a:rPr>
              <a:t>2 669,0 </a:t>
            </a:r>
            <a:r>
              <a:rPr lang="ru-RU" sz="1200" b="1" dirty="0">
                <a:solidFill>
                  <a:schemeClr val="tx1"/>
                </a:solidFill>
              </a:rPr>
              <a:t>тыс. руб.</a:t>
            </a:r>
            <a:endParaRPr lang="ru-RU" sz="1200" dirty="0">
              <a:solidFill>
                <a:schemeClr val="tx1"/>
              </a:solidFill>
            </a:endParaRPr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792088" cy="7200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797152"/>
            <a:ext cx="1944217" cy="128053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916832"/>
            <a:ext cx="2088232" cy="12961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84984"/>
            <a:ext cx="208823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3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24300"/>
              </p:ext>
            </p:extLst>
          </p:nvPr>
        </p:nvGraphicFramePr>
        <p:xfrm>
          <a:off x="1043607" y="692695"/>
          <a:ext cx="7776862" cy="5490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0898">
                  <a:extLst>
                    <a:ext uri="{9D8B030D-6E8A-4147-A177-3AD203B41FA5}">
                      <a16:colId xmlns:a16="http://schemas.microsoft.com/office/drawing/2014/main" xmlns="" val="1885899228"/>
                    </a:ext>
                  </a:extLst>
                </a:gridCol>
                <a:gridCol w="883636">
                  <a:extLst>
                    <a:ext uri="{9D8B030D-6E8A-4147-A177-3AD203B41FA5}">
                      <a16:colId xmlns:a16="http://schemas.microsoft.com/office/drawing/2014/main" xmlns="" val="828157781"/>
                    </a:ext>
                  </a:extLst>
                </a:gridCol>
                <a:gridCol w="737794">
                  <a:extLst>
                    <a:ext uri="{9D8B030D-6E8A-4147-A177-3AD203B41FA5}">
                      <a16:colId xmlns:a16="http://schemas.microsoft.com/office/drawing/2014/main" xmlns="" val="1232835442"/>
                    </a:ext>
                  </a:extLst>
                </a:gridCol>
                <a:gridCol w="860763">
                  <a:extLst>
                    <a:ext uri="{9D8B030D-6E8A-4147-A177-3AD203B41FA5}">
                      <a16:colId xmlns:a16="http://schemas.microsoft.com/office/drawing/2014/main" xmlns="" val="4114096560"/>
                    </a:ext>
                  </a:extLst>
                </a:gridCol>
                <a:gridCol w="630557">
                  <a:extLst>
                    <a:ext uri="{9D8B030D-6E8A-4147-A177-3AD203B41FA5}">
                      <a16:colId xmlns:a16="http://schemas.microsoft.com/office/drawing/2014/main" xmlns="" val="269161490"/>
                    </a:ext>
                  </a:extLst>
                </a:gridCol>
                <a:gridCol w="770680">
                  <a:extLst>
                    <a:ext uri="{9D8B030D-6E8A-4147-A177-3AD203B41FA5}">
                      <a16:colId xmlns:a16="http://schemas.microsoft.com/office/drawing/2014/main" xmlns="" val="142511606"/>
                    </a:ext>
                  </a:extLst>
                </a:gridCol>
                <a:gridCol w="630557">
                  <a:extLst>
                    <a:ext uri="{9D8B030D-6E8A-4147-A177-3AD203B41FA5}">
                      <a16:colId xmlns:a16="http://schemas.microsoft.com/office/drawing/2014/main" xmlns="" val="990743372"/>
                    </a:ext>
                  </a:extLst>
                </a:gridCol>
                <a:gridCol w="618401">
                  <a:extLst>
                    <a:ext uri="{9D8B030D-6E8A-4147-A177-3AD203B41FA5}">
                      <a16:colId xmlns:a16="http://schemas.microsoft.com/office/drawing/2014/main" xmlns="" val="853770593"/>
                    </a:ext>
                  </a:extLst>
                </a:gridCol>
                <a:gridCol w="557636">
                  <a:extLst>
                    <a:ext uri="{9D8B030D-6E8A-4147-A177-3AD203B41FA5}">
                      <a16:colId xmlns:a16="http://schemas.microsoft.com/office/drawing/2014/main" xmlns="" val="3002711869"/>
                    </a:ext>
                  </a:extLst>
                </a:gridCol>
                <a:gridCol w="531898">
                  <a:extLst>
                    <a:ext uri="{9D8B030D-6E8A-4147-A177-3AD203B41FA5}">
                      <a16:colId xmlns:a16="http://schemas.microsoft.com/office/drawing/2014/main" xmlns="" val="3657844323"/>
                    </a:ext>
                  </a:extLst>
                </a:gridCol>
                <a:gridCol w="534042">
                  <a:extLst>
                    <a:ext uri="{9D8B030D-6E8A-4147-A177-3AD203B41FA5}">
                      <a16:colId xmlns:a16="http://schemas.microsoft.com/office/drawing/2014/main" xmlns="" val="2915724109"/>
                    </a:ext>
                  </a:extLst>
                </a:gridCol>
              </a:tblGrid>
              <a:tr h="818107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effectLst/>
                        </a:rPr>
                        <a:t>Добровольные взносы  от АО "Сетевая компания" </a:t>
                      </a:r>
                      <a:endParaRPr lang="ru-RU" sz="14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ru-RU" sz="1400" b="1" u="none" strike="noStrike" dirty="0" smtClean="0">
                          <a:effectLst/>
                        </a:rPr>
                        <a:t>в </a:t>
                      </a:r>
                      <a:r>
                        <a:rPr lang="ru-RU" sz="1400" b="1" u="none" strike="noStrike" dirty="0">
                          <a:effectLst/>
                        </a:rPr>
                        <a:t>Благотворительный фонд "Надежда и опора" </a:t>
                      </a:r>
                      <a:r>
                        <a:rPr lang="ru-RU" sz="1400" b="1" u="none" strike="noStrike" dirty="0" smtClean="0">
                          <a:effectLst/>
                        </a:rPr>
                        <a:t>за  </a:t>
                      </a:r>
                      <a:r>
                        <a:rPr lang="ru-RU" sz="1400" b="1" u="none" strike="noStrike" dirty="0">
                          <a:effectLst/>
                        </a:rPr>
                        <a:t>2023 год </a:t>
                      </a:r>
                      <a:endParaRPr lang="ru-RU" sz="1400" b="1" u="none" strike="noStrike" dirty="0" smtClean="0">
                        <a:effectLst/>
                      </a:endParaRPr>
                    </a:p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0844843"/>
                  </a:ext>
                </a:extLst>
              </a:tr>
              <a:tr h="5034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Филиал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Сумма добровольных взносов              (</a:t>
                      </a:r>
                      <a:r>
                        <a:rPr lang="ru-RU" sz="900" b="1" u="sng" strike="noStrike" dirty="0">
                          <a:effectLst/>
                        </a:rPr>
                        <a:t>тыс. руб.</a:t>
                      </a:r>
                      <a:r>
                        <a:rPr lang="ru-RU" sz="900" b="1" u="none" strike="noStrike" dirty="0">
                          <a:effectLst/>
                        </a:rPr>
                        <a:t>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Доля в общем объеме поступлений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 dirty="0">
                          <a:effectLst/>
                        </a:rPr>
                        <a:t>Общая сумма благотворительной помощи по </a:t>
                      </a:r>
                      <a:r>
                        <a:rPr lang="ru-RU" sz="900" b="1" u="none" strike="noStrike" dirty="0" smtClean="0">
                          <a:effectLst/>
                        </a:rPr>
                        <a:t>обращениям (</a:t>
                      </a:r>
                      <a:r>
                        <a:rPr lang="ru-RU" sz="900" b="1" u="none" strike="noStrike" dirty="0" err="1" smtClean="0">
                          <a:effectLst/>
                        </a:rPr>
                        <a:t>тыс.руб</a:t>
                      </a:r>
                      <a:r>
                        <a:rPr lang="ru-RU" sz="900" b="1" u="none" strike="noStrike" dirty="0" smtClean="0">
                          <a:effectLst/>
                        </a:rPr>
                        <a:t>.)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ru-RU" sz="700" b="1" u="none" strike="noStrike" dirty="0">
                          <a:effectLst/>
                        </a:rPr>
                        <a:t>% использования взносов</a:t>
                      </a:r>
                      <a:endParaRPr lang="ru-RU" sz="7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ru-RU" sz="900" b="1" u="none" strike="noStrike">
                          <a:effectLst/>
                        </a:rPr>
                        <a:t>Оказано помощи по обращениям (протоколам) и % от внесенной суммы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9293927"/>
                  </a:ext>
                </a:extLst>
              </a:tr>
              <a:tr h="28766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Ветераны              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Работники                               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2381147"/>
                  </a:ext>
                </a:extLst>
              </a:tr>
              <a:tr h="49451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Количество обращений</a:t>
                      </a:r>
                      <a:endParaRPr lang="ru-RU" sz="8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Сумма </a:t>
                      </a:r>
                      <a:r>
                        <a:rPr lang="ru-RU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(тыс. руб.)           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800" b="1" u="none" strike="noStrike" dirty="0">
                          <a:effectLst/>
                        </a:rPr>
                        <a:t>Количество обращений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 smtClean="0">
                          <a:effectLst/>
                        </a:rPr>
                        <a:t>Сумма  (</a:t>
                      </a:r>
                      <a:r>
                        <a:rPr lang="ru-RU" sz="900" b="1" u="none" strike="noStrike" dirty="0" err="1" smtClean="0">
                          <a:effectLst/>
                        </a:rPr>
                        <a:t>тыс.руб</a:t>
                      </a:r>
                      <a:r>
                        <a:rPr lang="ru-RU" sz="900" b="1" u="none" strike="noStrike" dirty="0" smtClean="0">
                          <a:effectLst/>
                        </a:rPr>
                        <a:t>.)            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4230182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АЭС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1434,86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8 %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849,12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59 %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33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solidFill>
                            <a:schemeClr val="tx1"/>
                          </a:solidFill>
                          <a:effectLst/>
                        </a:rPr>
                        <a:t>849,12</a:t>
                      </a:r>
                      <a:endParaRPr lang="ru-RU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59 %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908486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БЭС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1242,23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7 %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1379,3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111 %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solidFill>
                            <a:schemeClr val="tx1"/>
                          </a:solidFill>
                          <a:effectLst/>
                        </a:rPr>
                        <a:t>1340,3</a:t>
                      </a:r>
                      <a:endParaRPr lang="ru-RU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108 %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39,00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3 %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6163422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БуЭС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1489,94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9 %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704,56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47 %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704,56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47 %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72087882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ЕЭС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1607,20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9 %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1541,56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96 %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1501,56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93 %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40,00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2 %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3129891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КЭС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1960,65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11 %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2800,56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143 %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solidFill>
                            <a:schemeClr val="tx1"/>
                          </a:solidFill>
                          <a:effectLst/>
                        </a:rPr>
                        <a:t>2442,06</a:t>
                      </a:r>
                      <a:endParaRPr lang="ru-RU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125 %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358,50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18 %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232037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НкЭС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1411,73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8 %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1169,78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83 %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42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solidFill>
                            <a:schemeClr val="tx1"/>
                          </a:solidFill>
                          <a:effectLst/>
                        </a:rPr>
                        <a:t>943,05</a:t>
                      </a:r>
                      <a:endParaRPr lang="ru-RU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67 %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226,73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16 %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4729038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ДСО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661,39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4 %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0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0 %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ru-RU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0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4070683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err="1">
                          <a:effectLst/>
                        </a:rPr>
                        <a:t>НчЭС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1276,69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7 %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2878,71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225 %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solidFill>
                            <a:schemeClr val="tx1"/>
                          </a:solidFill>
                          <a:effectLst/>
                        </a:rPr>
                        <a:t>2170,71</a:t>
                      </a:r>
                      <a:endParaRPr lang="ru-RU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170 %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2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708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55 %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451503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ПЭС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1840,97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11 %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1993,02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108 %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solidFill>
                            <a:schemeClr val="tx1"/>
                          </a:solidFill>
                          <a:effectLst/>
                        </a:rPr>
                        <a:t>1406,02</a:t>
                      </a:r>
                      <a:endParaRPr lang="ru-RU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76 %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587,00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32 %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9330559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ЧЭС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1440,09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8 %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793,58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55 %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solidFill>
                            <a:schemeClr val="tx1"/>
                          </a:solidFill>
                          <a:effectLst/>
                        </a:rPr>
                        <a:t>614,38</a:t>
                      </a:r>
                      <a:endParaRPr lang="ru-RU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43 %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179,2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12 %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7870289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ДОП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426,22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2 %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2,09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0 %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2,09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 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>
                          <a:effectLst/>
                        </a:rPr>
                        <a:t> 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>
                          <a:effectLst/>
                        </a:rPr>
                        <a:t> 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1367676"/>
                  </a:ext>
                </a:extLst>
              </a:tr>
              <a:tr h="2247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Управление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2385,77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14 %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1727,06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72 %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1009,22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42 %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b="1" u="none" strike="noStrike" dirty="0">
                          <a:effectLst/>
                        </a:rPr>
                        <a:t>6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u="none" strike="noStrike">
                          <a:effectLst/>
                        </a:rPr>
                        <a:t>717,84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30 %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7374342"/>
                  </a:ext>
                </a:extLst>
              </a:tr>
              <a:tr h="6899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Итого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17177,74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u="none" strike="noStrike" dirty="0" smtClean="0">
                        <a:effectLst/>
                      </a:endParaRPr>
                    </a:p>
                    <a:p>
                      <a:pPr algn="ctr" fontAlgn="ctr"/>
                      <a:endParaRPr lang="ru-RU" sz="1000" u="none" strike="noStrike" dirty="0" smtClean="0">
                        <a:effectLst/>
                      </a:endParaRPr>
                    </a:p>
                    <a:p>
                      <a:pPr algn="ctr" fontAlgn="ctr"/>
                      <a:endParaRPr lang="ru-RU" sz="10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ru-RU" sz="1000" u="none" strike="noStrike" dirty="0" smtClean="0">
                          <a:effectLst/>
                        </a:rPr>
                        <a:t>100 %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15839,34</a:t>
                      </a:r>
                    </a:p>
                    <a:p>
                      <a:pPr algn="ctr" fontAlgn="ctr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smtClean="0">
                          <a:effectLst/>
                        </a:rPr>
                        <a:t>95%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509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12983,07</a:t>
                      </a:r>
                    </a:p>
                    <a:p>
                      <a:pPr algn="ctr" fontAlgn="ctr"/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78%</a:t>
                      </a:r>
                      <a:endParaRPr lang="ru-RU" sz="1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B0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 smtClean="0">
                          <a:effectLst/>
                        </a:rPr>
                        <a:t>15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2856,27</a:t>
                      </a:r>
                    </a:p>
                    <a:p>
                      <a:pPr algn="ctr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900" u="none" strike="noStrike" dirty="0" smtClean="0">
                          <a:effectLst/>
                        </a:rPr>
                        <a:t>17%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30" marR="6830" marT="68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1695915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D36C1651-51DC-156E-D8C0-760AEBCEA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2656"/>
            <a:ext cx="792087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3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6BF7910-612C-96FB-6010-9DDB92AA2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764704"/>
            <a:ext cx="1312524" cy="13125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E597578-ABE4-C246-5C7D-D5FCDA0ABB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1512168" cy="1512168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43608" y="332656"/>
            <a:ext cx="7809224" cy="9694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sz="1350" b="1" dirty="0">
                <a:solidFill>
                  <a:srgbClr val="002060"/>
                </a:solidFill>
              </a:rPr>
              <a:t>ОКАЗАНИЕ БЛАГОТВОРИТЕЛЬНОЙ ПОМОЩИ  ВЕТЕРАНАМ И РАБОТНИКАМ  ЗА </a:t>
            </a:r>
            <a:r>
              <a:rPr lang="ru-RU" sz="1350" b="1" dirty="0" smtClean="0">
                <a:solidFill>
                  <a:srgbClr val="002060"/>
                </a:solidFill>
              </a:rPr>
              <a:t>2023 </a:t>
            </a:r>
            <a:r>
              <a:rPr lang="ru-RU" sz="1350" b="1" dirty="0">
                <a:solidFill>
                  <a:srgbClr val="002060"/>
                </a:solidFill>
              </a:rPr>
              <a:t>г. </a:t>
            </a:r>
          </a:p>
          <a:p>
            <a:pPr algn="ctr"/>
            <a:r>
              <a:rPr lang="ru-RU" sz="1350" b="1" dirty="0">
                <a:solidFill>
                  <a:srgbClr val="002060"/>
                </a:solidFill>
              </a:rPr>
              <a:t>В РАЗРЕЗЕ СТРУКТУРНЫХ ЕДИНИЦ АО «СЕТЕВАЯ КОМПАНИЯ» </a:t>
            </a:r>
          </a:p>
          <a:p>
            <a:pPr algn="ctr"/>
            <a:endParaRPr lang="ru-RU" sz="1500" b="1" dirty="0">
              <a:solidFill>
                <a:srgbClr val="002060"/>
              </a:solidFill>
            </a:endParaRPr>
          </a:p>
          <a:p>
            <a:pPr algn="ctr"/>
            <a:r>
              <a:rPr lang="ru-RU" sz="1500" b="1" dirty="0">
                <a:solidFill>
                  <a:srgbClr val="002060"/>
                </a:solidFill>
              </a:rPr>
              <a:t>Количество обращений в Фонд – </a:t>
            </a:r>
            <a:r>
              <a:rPr lang="ru-RU" sz="1500" b="1" dirty="0" smtClean="0">
                <a:solidFill>
                  <a:srgbClr val="002060"/>
                </a:solidFill>
              </a:rPr>
              <a:t>524 </a:t>
            </a:r>
            <a:r>
              <a:rPr lang="ru-RU" sz="1500" b="1" dirty="0">
                <a:solidFill>
                  <a:srgbClr val="002060"/>
                </a:solidFill>
              </a:rPr>
              <a:t>шт.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287919819"/>
              </p:ext>
            </p:extLst>
          </p:nvPr>
        </p:nvGraphicFramePr>
        <p:xfrm>
          <a:off x="1187624" y="2060848"/>
          <a:ext cx="7632866" cy="361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1230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123728" y="170057"/>
            <a:ext cx="5976664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sz="1350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БЛАГОТВОРИТЕЛЬНАЯ ПОМОЩЬ ВЕТЕРАНАМ И РАБОТНИКАМ</a:t>
            </a:r>
          </a:p>
          <a:p>
            <a:pPr lvl="0" algn="ctr"/>
            <a:r>
              <a:rPr lang="ru-RU" sz="1350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АО «СЕТЕВАЯ КОМПАНИЯ», В Т.Ч. </a:t>
            </a:r>
            <a:r>
              <a:rPr lang="ru-RU" sz="1350" b="1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ДОБРОВОЛЬЦАМ, </a:t>
            </a:r>
            <a:r>
              <a:rPr lang="ru-RU" sz="1350" b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МОБИЛИЗОВАННЫМ </a:t>
            </a:r>
            <a:r>
              <a:rPr lang="ru-RU" sz="1350" b="1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 algn="ctr"/>
            <a:r>
              <a:rPr lang="ru-RU" sz="1500" b="1" u="sng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 2023 </a:t>
            </a:r>
            <a:r>
              <a:rPr lang="ru-RU" sz="1500" b="1" u="sng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ГОД – </a:t>
            </a:r>
            <a:r>
              <a:rPr lang="ru-RU" sz="1500" b="1" u="sng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69 022,3 </a:t>
            </a:r>
            <a:r>
              <a:rPr lang="ru-RU" sz="1500" b="1" u="sng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тыс. </a:t>
            </a:r>
            <a:r>
              <a:rPr lang="ru-RU" sz="1500" b="1" u="sng" dirty="0" smtClean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руб.</a:t>
            </a:r>
            <a:endParaRPr lang="ru-RU" sz="1500" b="1" u="sng" dirty="0">
              <a:solidFill>
                <a:srgbClr val="002060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465334114"/>
              </p:ext>
            </p:extLst>
          </p:nvPr>
        </p:nvGraphicFramePr>
        <p:xfrm>
          <a:off x="899592" y="1052736"/>
          <a:ext cx="7560840" cy="54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0648"/>
            <a:ext cx="864096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610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D4D374AB13A8243AE5DAE8049C39C9F" ma:contentTypeVersion="" ma:contentTypeDescription="Создание документа." ma:contentTypeScope="" ma:versionID="280ae659e7553cb80db992827474a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037d3848deb5b6a76f91bd466906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0BB129-6B2A-4552-802C-251506F032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B90531-DEC3-4D9A-A1B5-641253229C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20B03-8AFE-46CB-BD90-453556AF5D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27477</TotalTime>
  <Words>1636</Words>
  <Application>Microsoft Office PowerPoint</Application>
  <PresentationFormat>Экран (4:3)</PresentationFormat>
  <Paragraphs>361</Paragraphs>
  <Slides>14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Драндрова Татьяна Алексеевна</dc:creator>
  <cp:lastModifiedBy>Абдулхаева Венера Ривхатовна</cp:lastModifiedBy>
  <cp:revision>884</cp:revision>
  <cp:lastPrinted>2024-01-23T08:33:03Z</cp:lastPrinted>
  <dcterms:created xsi:type="dcterms:W3CDTF">2012-12-04T10:36:11Z</dcterms:created>
  <dcterms:modified xsi:type="dcterms:W3CDTF">2024-02-13T11:51:08Z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0x010100FD4D374AB13A8243AE5DAE8049C39C9F</vt:lpwstr>
  </property>
</Properties>
</file>