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3" r:id="rId2"/>
    <p:sldId id="398" r:id="rId3"/>
    <p:sldId id="399" r:id="rId4"/>
    <p:sldId id="411" r:id="rId5"/>
    <p:sldId id="413" r:id="rId6"/>
    <p:sldId id="412" r:id="rId7"/>
    <p:sldId id="414" r:id="rId8"/>
    <p:sldId id="417" r:id="rId9"/>
    <p:sldId id="418" r:id="rId10"/>
    <p:sldId id="419" r:id="rId11"/>
    <p:sldId id="410" r:id="rId12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F0FF"/>
    <a:srgbClr val="17375E"/>
    <a:srgbClr val="E5E5E5"/>
    <a:srgbClr val="99D7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96395" autoAdjust="0"/>
  </p:normalViewPr>
  <p:slideViewPr>
    <p:cSldViewPr>
      <p:cViewPr varScale="1">
        <p:scale>
          <a:sx n="118" d="100"/>
          <a:sy n="118" d="100"/>
        </p:scale>
        <p:origin x="28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79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79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AC455-758F-4B16-A1E4-BC2C8660FCF6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8710"/>
            <a:ext cx="2946400" cy="4979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8710"/>
            <a:ext cx="2946400" cy="4979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64875-BEB7-4C5F-9B54-70C1065D8A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770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E62A8-0B3D-49DC-9593-3B275A0E66B9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8904E-12D8-4D83-A3D7-35E08DD682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29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48904E-12D8-4D83-A3D7-35E08DD68236}" type="slidenum">
              <a:rPr lang="ru-RU" smtClean="0"/>
              <a:t>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53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9F728-FACE-4F7E-892F-4632E9EBABA6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351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6B122-F4AE-4BEA-BA3D-1FCC5409DC83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637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3CDE-EF57-4320-9A1B-84984FB0A513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67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939" y="106786"/>
            <a:ext cx="1641600" cy="32950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87212" y="522392"/>
            <a:ext cx="8160907" cy="895246"/>
          </a:xfrm>
        </p:spPr>
        <p:txBody>
          <a:bodyPr anchor="t">
            <a:normAutofit/>
          </a:bodyPr>
          <a:lstStyle>
            <a:lvl1pPr algn="l">
              <a:defRPr sz="2000">
                <a:solidFill>
                  <a:srgbClr val="00B0F0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381" y="1600200"/>
            <a:ext cx="11055019" cy="4709120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defRPr sz="16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600"/>
            </a:lvl3pPr>
            <a:lvl4pPr>
              <a:spcBef>
                <a:spcPts val="1200"/>
              </a:spcBef>
              <a:defRPr sz="1600"/>
            </a:lvl4pPr>
            <a:lvl5pPr>
              <a:spcBef>
                <a:spcPts val="1200"/>
              </a:spcBef>
              <a:defRPr sz="16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09600" y="6453339"/>
            <a:ext cx="2844800" cy="365125"/>
          </a:xfrm>
        </p:spPr>
        <p:txBody>
          <a:bodyPr/>
          <a:lstStyle/>
          <a:p>
            <a:fld id="{FA41FF0D-D8A9-4924-944D-685BD8AD3AD0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65600" y="6453339"/>
            <a:ext cx="3860800" cy="36512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843643" y="6453339"/>
            <a:ext cx="2844800" cy="365125"/>
          </a:xfrm>
        </p:spPr>
        <p:txBody>
          <a:bodyPr/>
          <a:lstStyle>
            <a:lvl1pPr>
              <a:defRPr sz="1200">
                <a:solidFill>
                  <a:srgbClr val="00B0F0"/>
                </a:solidFill>
              </a:defRPr>
            </a:lvl1pPr>
          </a:lstStyle>
          <a:p>
            <a:fld id="{5984047A-26A5-47CB-94B2-D83D6850E82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623392" y="522392"/>
            <a:ext cx="10945216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 userDrawn="1"/>
        </p:nvSpPr>
        <p:spPr>
          <a:xfrm>
            <a:off x="8592277" y="476672"/>
            <a:ext cx="2976331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623392" y="6550322"/>
            <a:ext cx="10945216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 userDrawn="1"/>
        </p:nvSpPr>
        <p:spPr>
          <a:xfrm>
            <a:off x="623393" y="6504602"/>
            <a:ext cx="8160907" cy="457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</p:spTree>
    <p:extLst>
      <p:ext uri="{BB962C8B-B14F-4D97-AF65-F5344CB8AC3E}">
        <p14:creationId xmlns:p14="http://schemas.microsoft.com/office/powerpoint/2010/main" val="9746883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ED26-D062-4074-B454-E5E97A7B0AA1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48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BDF1A-06A9-491D-A455-6C69D02E0F79}" type="datetime1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773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BE24-30EF-4E12-98E2-942F23B7EAE0}" type="datetime1">
              <a:rPr lang="ru-RU" smtClean="0"/>
              <a:t>13.06.2024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35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F5648-09C3-444F-BAE0-ABBC76A59821}" type="datetime1">
              <a:rPr lang="ru-RU" smtClean="0"/>
              <a:t>13.06.2024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45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91F9-D5C2-4186-AC9A-D2E42D4A3A6D}" type="datetime1">
              <a:rPr lang="ru-RU" smtClean="0"/>
              <a:t>13.06.2024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59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32459-6810-48F0-A79E-EB98652887D1}" type="datetime1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7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34F3F-9104-4B9A-A696-9CA733F09241}" type="datetime1">
              <a:rPr lang="ru-RU" smtClean="0"/>
              <a:t>13.06.2024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61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A9C6-3D29-4670-A10D-7B09A2D064DB}" type="datetime1">
              <a:rPr lang="ru-RU" smtClean="0"/>
              <a:t>13.06.2024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4047A-26A5-47CB-94B2-D83D6850E8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67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rive.google.com/drive/folders/12uTwjhRuhIPK9xIj30r-WqTp9plkrrSH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AF%D0%B4%D0%B5%D1%80%D0%BD%D1%8B%D0%B9_%D0%BC%D0%B0%D0%B3%D0%BD%D0%B8%D1%82%D0%BD%D1%8B%D0%B9_%D1%80%D0%B5%D0%B7%D0%BE%D0%BD%D0%B0%D0%BD%D1%81" TargetMode="External"/><Relationship Id="rId2" Type="http://schemas.openxmlformats.org/officeDocument/2006/relationships/hyperlink" Target="https://ru.wikipedia.org/wiki/%D0%A2%D0%BE%D0%BC%D0%BE%D0%B3%D1%80%D0%B0%D1%84%D0%B8%D1%8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12;p16"/>
          <p:cNvPicPr preferRelativeResize="0"/>
          <p:nvPr/>
        </p:nvPicPr>
        <p:blipFill rotWithShape="1">
          <a:blip r:embed="rId3">
            <a:alphaModFix/>
          </a:blip>
          <a:srcRect b="30118"/>
          <a:stretch/>
        </p:blipFill>
        <p:spPr>
          <a:xfrm>
            <a:off x="4875040" y="4009395"/>
            <a:ext cx="2441918" cy="20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utoShape 2" descr="Услуг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67408" y="5157192"/>
            <a:ext cx="9937104" cy="1440160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Благотворительная программа </a:t>
            </a:r>
            <a:r>
              <a:rPr lang="ru-RU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"Помощь в трудный час" Благотворительного фонда "Надежда и опора" </a:t>
            </a:r>
            <a:endParaRPr lang="ru-RU" b="1" dirty="0" smtClean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</a:t>
            </a:r>
            <a:r>
              <a:rPr lang="ru-RU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целях социальной поддержки и защиты работников </a:t>
            </a:r>
            <a:endParaRPr lang="ru-RU" b="1" dirty="0" smtClean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АО </a:t>
            </a:r>
            <a:r>
              <a:rPr lang="ru-RU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"Сетевая компания", действующая  с  </a:t>
            </a:r>
            <a:r>
              <a:rPr lang="ru-RU" b="1" dirty="0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20.05.2024 </a:t>
            </a:r>
            <a:r>
              <a:rPr lang="ru-RU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- 31.12.2024 гг.</a:t>
            </a:r>
            <a:r>
              <a:rPr lang="ru-RU" sz="3200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endParaRPr lang="ru-RU" sz="1400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/>
            <a:endParaRPr lang="ru-RU" sz="1400" i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r"/>
            <a:r>
              <a:rPr lang="ru-RU" sz="1400" i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0951" y="5789469"/>
            <a:ext cx="1152128" cy="9591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6097"/>
            <a:ext cx="9361040" cy="4997079"/>
          </a:xfrm>
          <a:prstGeom prst="rect">
            <a:avLst/>
          </a:prstGeom>
        </p:spPr>
      </p:pic>
      <p:pic>
        <p:nvPicPr>
          <p:cNvPr id="7" name="Рисунок 1" descr="image00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5085184"/>
            <a:ext cx="144016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17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381" y="548680"/>
            <a:ext cx="11055019" cy="576064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1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№ 3 к Благотворительной </a:t>
            </a:r>
            <a:r>
              <a:rPr lang="ru-RU" sz="11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программе </a:t>
            </a:r>
            <a:r>
              <a:rPr lang="ru-RU" sz="11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ru-RU" sz="11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Помощь в трудный </a:t>
            </a:r>
            <a:r>
              <a:rPr lang="ru-RU" sz="11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час«</a:t>
            </a:r>
            <a:endParaRPr lang="ru-RU" sz="11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1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Благотворительного </a:t>
            </a:r>
            <a:r>
              <a:rPr lang="ru-RU" sz="11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фонда «Надежда и опора», действующей для </a:t>
            </a:r>
            <a:r>
              <a:rPr lang="ru-RU" sz="11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работников с «20» </a:t>
            </a:r>
            <a:r>
              <a:rPr lang="ru-RU" sz="11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мая_2024 г. по «31» декабря 2024 г.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Перечень заболеваний </a:t>
            </a:r>
            <a:r>
              <a:rPr lang="ru-RU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детей (внуков) работников АО «Сетевая компания»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которых может быть оказана благотворительная помощь 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 Благотворительной программе Фонда «Надежда и опора»  «В трудный час</a:t>
            </a:r>
            <a:r>
              <a:rPr lang="ru-RU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условие: единогласное решение членов Благотворительного Совета)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1.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Злокачественные новообразования всех органов и тканей (включая </a:t>
            </a:r>
            <a:r>
              <a:rPr 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гемобластозы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доброкачественные новообразования центральной нервной системы (если необходимо лечение либо обследование в медицинских центрах РФ или за границей);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Врожденные аномалии (пороки развития), деформации и хромосомные нарушения, наследственные заболевания;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Системные, атрофические, </a:t>
            </a:r>
            <a:r>
              <a:rPr 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демиелинизирующие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дегенеративные заболевания нервной системы, </a:t>
            </a:r>
            <a:r>
              <a:rPr lang="ru-RU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спастический </a:t>
            </a:r>
            <a:r>
              <a:rPr lang="ru-RU" sz="11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тетрапарез</a:t>
            </a:r>
            <a:r>
              <a:rPr lang="ru-RU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неврологические наследственные болезни (болезнь Паркинсона, эпилепсия  и другие);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4. Системные поражения соединительной ткани (включая ревматические болезни), воспалительные </a:t>
            </a:r>
            <a:r>
              <a:rPr 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полиартропатии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(включая ревматоидный артрит); </a:t>
            </a:r>
            <a:r>
              <a:rPr 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генерализованный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остеоартроз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полиостеоартроз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анкилозирующий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спондилит (болезнь Бехтерева), </a:t>
            </a:r>
            <a:r>
              <a:rPr lang="ru-RU" sz="11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сколиоз высокой степени;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5. Сахарный диабет, псориаз, </a:t>
            </a:r>
            <a:r>
              <a:rPr 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саркоидоз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амилоидоз;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Хронические гепатиты, цирроз печени;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Заболевания, лечение которых требует трансплантации, (</a:t>
            </a:r>
            <a:r>
              <a:rPr 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эндопротезы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сердечные клапаны и водители сердечного ритма, стимуляторы блуждающего нерва, </a:t>
            </a:r>
            <a:r>
              <a:rPr 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кохлеарные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импланты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протезирования органов (кроме зубов), </a:t>
            </a:r>
            <a:r>
              <a:rPr 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эндопротезирования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имплантации искусственных материалов (сосудов, суставов);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 Опасные для зрения заболевания, требующие хирургического/лазерного вмешательства (операции), лечения и реабилитации после операции:  глаукома, катаракта, </a:t>
            </a:r>
            <a:r>
              <a:rPr 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макулярная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дистрофия сетчатки (</a:t>
            </a:r>
            <a:r>
              <a:rPr 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макулярная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дегенерация),  миопия высокой степени  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6-ти диоптрий и больше), отслоение сетчатки глаза, повреждение глазного яблока, требующее его замены и т.п.;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Последствия заболеваний и травм, возникших вследствие: пожара, террористических актов и стихийных бедствий, автомобильных аварий и т.п., требующие длительных и дорогостоящих реабилитационных мероприятий.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ru-RU" dirty="0"/>
              <a:t> 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070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51384" y="692696"/>
            <a:ext cx="11055019" cy="5616624"/>
          </a:xfrm>
        </p:spPr>
        <p:txBody>
          <a:bodyPr/>
          <a:lstStyle/>
          <a:p>
            <a:pPr marL="0" indent="0">
              <a:buNone/>
            </a:pPr>
            <a:r>
              <a:rPr lang="ru-RU" sz="1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 </a:t>
            </a:r>
            <a:r>
              <a:rPr lang="ru-RU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обращения в </a:t>
            </a:r>
            <a:r>
              <a:rPr lang="ru-RU" sz="1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Благотворительный фонд, просим работников </a:t>
            </a:r>
            <a:r>
              <a:rPr lang="ru-RU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внимательно изучить </a:t>
            </a:r>
            <a:r>
              <a:rPr lang="ru-RU" sz="1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все </a:t>
            </a:r>
            <a:r>
              <a:rPr lang="ru-RU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разделы </a:t>
            </a:r>
            <a:r>
              <a:rPr lang="ru-RU" sz="1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Благотворительной программы  </a:t>
            </a:r>
            <a:r>
              <a:rPr lang="ru-RU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обратить пристальное внимание к перечню необходимых документов, которые нужно приложить </a:t>
            </a:r>
            <a:r>
              <a:rPr lang="ru-RU" sz="1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заявлению при </a:t>
            </a:r>
            <a:r>
              <a:rPr lang="ru-RU" sz="1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обращении за благотворительной помощью!</a:t>
            </a:r>
            <a:r>
              <a:rPr lang="ru-RU" sz="1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Неполный комплект документов, неправильно оформленные документы, отсутствие подтверждающих документов, нечитабельные и некачественные сканы договоров, кассовых чеков, актов и др. документов задерживают либо исключают рассмотрение обращения. </a:t>
            </a:r>
            <a:r>
              <a:rPr lang="ru-RU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Правильно 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прикрепленные документы и отсутствие ошибок - это гарант того, что обращение будет отработано быстро.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формировании пакета документов, настоятельно просим перепроверять банковские реквизиты на актуальность, </a:t>
            </a:r>
            <a:r>
              <a:rPr lang="ru-RU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нередко 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бывает так, что истекает срок действия банковской карты, помощь перечисляется, но деньги возвращаются обратно</a:t>
            </a:r>
            <a:r>
              <a:rPr lang="ru-RU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Просим при подаче и при 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приеме документов </a:t>
            </a:r>
            <a:r>
              <a:rPr lang="ru-RU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проверять актуальный 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счет и </a:t>
            </a:r>
            <a:r>
              <a:rPr lang="ru-RU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банковские 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реквизиты! </a:t>
            </a:r>
            <a:endParaRPr lang="ru-RU" sz="1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необходимые документы (Благотворительная программа, приложения к программе, шаблоны заявлений на оказание благотворительной помощи, памятки и др. </a:t>
            </a:r>
            <a:r>
              <a:rPr lang="ru-RU" sz="1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документы можно </a:t>
            </a:r>
            <a:r>
              <a:rPr lang="ru-RU" sz="1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посмотреть по данной ссылке: </a:t>
            </a:r>
          </a:p>
          <a:p>
            <a:pPr marL="0" indent="0">
              <a:buNone/>
            </a:pP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://drive.google.com/drive/folders/12uTwjhRuhIPK9xIj30r-WqTp9plkrrSH?usp=sharing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015880" y="4437112"/>
            <a:ext cx="1512168" cy="1368152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404309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527381" y="476672"/>
            <a:ext cx="11055019" cy="59766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1400" b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sz="14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положения и понятия: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400" b="1" dirty="0"/>
              <a:t>		</a:t>
            </a:r>
          </a:p>
          <a:p>
            <a:endParaRPr lang="ru-RU" sz="900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827360"/>
              </p:ext>
            </p:extLst>
          </p:nvPr>
        </p:nvGraphicFramePr>
        <p:xfrm>
          <a:off x="335360" y="767796"/>
          <a:ext cx="11161240" cy="60902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61240">
                  <a:extLst>
                    <a:ext uri="{9D8B030D-6E8A-4147-A177-3AD203B41FA5}">
                      <a16:colId xmlns:a16="http://schemas.microsoft.com/office/drawing/2014/main" val="4191631800"/>
                    </a:ext>
                  </a:extLst>
                </a:gridCol>
              </a:tblGrid>
              <a:tr h="1408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1. Источники 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финансирования: П - перечисления однодневного заработка работников АО "Сетевая компания"  и  др. в соответствии с п.5 Преамбулы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0" marR="1750" marT="1750" marB="0" anchor="ctr"/>
                </a:tc>
                <a:extLst>
                  <a:ext uri="{0D108BD9-81ED-4DB2-BD59-A6C34878D82A}">
                    <a16:rowId xmlns:a16="http://schemas.microsoft.com/office/drawing/2014/main" val="961151809"/>
                  </a:ext>
                </a:extLst>
              </a:tr>
              <a:tr h="558199">
                <a:tc>
                  <a:txBody>
                    <a:bodyPr/>
                    <a:lstStyle/>
                    <a:p>
                      <a:pPr algn="l" fontAlgn="t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2. К рассмотрению принимается обращение работника АО "Сетевая компания" при условии, что он ежегодно отчисляет свой однодневный заработок в Благотворительный фонд "Надежда и опора". При этом, работник (на момент обращения), при </a:t>
                      </a:r>
                      <a:r>
                        <a:rPr lang="en-US" sz="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стаже 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его работы в АО "Сетевая компания" от 1 до 5 лет, может обратиться за благ. помощью не чаще, чем 1 раз в 5 лет, при стаже работы  от 5 до 10  лет - не чаще, чем 1 раз через 3 года,  при стаже работы от 10  до  15 лет - не чаще, чем 1 раз через 1 год, а при стаже работы более 15  лет - каждый год,  если иное не предусмотрено иными документами  Фонда или положениями  настоящей программы</a:t>
                      </a:r>
                      <a:r>
                        <a:rPr lang="ru-RU" sz="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endParaRPr lang="ru-RU" sz="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0" marR="1750" marT="1750" marB="0"/>
                </a:tc>
                <a:extLst>
                  <a:ext uri="{0D108BD9-81ED-4DB2-BD59-A6C34878D82A}">
                    <a16:rowId xmlns:a16="http://schemas.microsoft.com/office/drawing/2014/main" val="3141781926"/>
                  </a:ext>
                </a:extLst>
              </a:tr>
              <a:tr h="140881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3. Решение об  оказании благотворительной помощи принимается большинством голосов членов Совета Благотворительного фонда и оформляется соответствующим протоколом.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0" marR="1750" marT="1750" marB="0" anchor="ctr"/>
                </a:tc>
                <a:extLst>
                  <a:ext uri="{0D108BD9-81ED-4DB2-BD59-A6C34878D82A}">
                    <a16:rowId xmlns:a16="http://schemas.microsoft.com/office/drawing/2014/main" val="383466241"/>
                  </a:ext>
                </a:extLst>
              </a:tr>
              <a:tr h="2799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4. Программа  распространяется на Работников АО "Сетевая компания"</a:t>
                      </a:r>
                      <a:r>
                        <a:rPr lang="ru-RU" sz="8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8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имеющих стаж работы в АО "Сетевая компания"  от 1-го года  и более, в том числе на пенсионеров  АО "Сетевая компания",  работающих в Компании.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0" marR="1750" marT="1750" marB="0" anchor="ctr"/>
                </a:tc>
                <a:extLst>
                  <a:ext uri="{0D108BD9-81ED-4DB2-BD59-A6C34878D82A}">
                    <a16:rowId xmlns:a16="http://schemas.microsoft.com/office/drawing/2014/main" val="3841952885"/>
                  </a:ext>
                </a:extLst>
              </a:tr>
              <a:tr h="341009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5. Благотворительная программа  "В трудный час",  действующая  в  целях  социальной поддержки и защиты работников АО "Сетевая компания",  </a:t>
                      </a:r>
                      <a:r>
                        <a:rPr lang="ru-RU" sz="8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соответствии с заключенным Соглашением распространяется и на работников ППО "Сетевая компания" и ЧОУ ДПО "Центр работы под напряжением" при условии перечисления ими однодневного заработка в Благотворительный фонд "Надежда и опора" </a:t>
                      </a:r>
                      <a:endParaRPr lang="ru-RU" sz="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0" marR="1750" marT="1750" marB="0" anchor="ctr"/>
                </a:tc>
                <a:extLst>
                  <a:ext uri="{0D108BD9-81ED-4DB2-BD59-A6C34878D82A}">
                    <a16:rowId xmlns:a16="http://schemas.microsoft.com/office/drawing/2014/main" val="3271946804"/>
                  </a:ext>
                </a:extLst>
              </a:tr>
              <a:tr h="41909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6.  Благотворительная помощь, по решению Совета Благотворительного фонда "Надежда и опора", может быть перечислена  третьим лицам: иному юридическому лицу (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мед.учреждению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благотворительному фонду - если другой фонд организует лечение),  а также может быть перечислена работнику Компании (Заявителю) в том случае,  если не работник,  а супруга работника или родитель внука работника (мать (отец) ребенка) заключили договор на лечение ребенка  (внука) работника. 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0" marR="1750" marT="1750" marB="0" anchor="ctr"/>
                </a:tc>
                <a:extLst>
                  <a:ext uri="{0D108BD9-81ED-4DB2-BD59-A6C34878D82A}">
                    <a16:rowId xmlns:a16="http://schemas.microsoft.com/office/drawing/2014/main" val="2760683927"/>
                  </a:ext>
                </a:extLst>
              </a:tr>
              <a:tr h="2799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7.  Размер благотворительной помощи на лечение (обследование, операцию, реабилитацию) заболеваний Работников, связанных с 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офтальмалогией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(п.9 Перечня тяжелых заболеваний Приложения №1)  не более 50 000 рублей включительно. 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0" marR="1750" marT="1750" marB="0" anchor="ctr"/>
                </a:tc>
                <a:extLst>
                  <a:ext uri="{0D108BD9-81ED-4DB2-BD59-A6C34878D82A}">
                    <a16:rowId xmlns:a16="http://schemas.microsoft.com/office/drawing/2014/main" val="3716008515"/>
                  </a:ext>
                </a:extLst>
              </a:tr>
              <a:tr h="2799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8.   Благ. помощь  при тяжелых заболеваниях, включенных в Приложение №1, может быть оказана работникам на (за) назначенные врачом дорогостоящие медицинские препараты стоимостью за один препарат, либо за полный курс лечения -   свыше 0,5 МРОТ  РФ (1 МРОТ - 19 242  рубля на 01.01.2024 ) </a:t>
                      </a:r>
                      <a:endParaRPr lang="ru-RU" sz="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0" marR="1750" marT="1750" marB="0" anchor="ctr"/>
                </a:tc>
                <a:extLst>
                  <a:ext uri="{0D108BD9-81ED-4DB2-BD59-A6C34878D82A}">
                    <a16:rowId xmlns:a16="http://schemas.microsoft.com/office/drawing/2014/main" val="3727531787"/>
                  </a:ext>
                </a:extLst>
              </a:tr>
              <a:tr h="697304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9.   Благ. помощь  детям (внукам) работников  может быть оказана на (за) назначенные врачом дорогостоящие операции, специальные медицинские приспособления и средства реабилитации (в том числе и  запасные комплектующие части к ним), дорогостоящие медицинские препараты (стоимостью свыше 0,5 МРОТ  РФ (1 МРОТ - 19242  рубля на 01.01.2024 г )  за один препарат, или курса лечения   одним препаратом)  и на комплексное лечение, реабилитацию. Кроме того, может быть оказана  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благ.помощь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для реабилитации  детей (внуков) - инвалидов детства с диагнозом ДЦП  и других заболеваний (согласно Приложению № 3) в 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специализир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санаториях/профилакториях (по условиям 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см.раздел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r>
                        <a:rPr lang="ru-RU" sz="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). </a:t>
                      </a:r>
                    </a:p>
                    <a:p>
                      <a:pPr algn="l" fontAlgn="ctr"/>
                      <a:r>
                        <a:rPr lang="ru-RU" sz="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Действие пункта 4. об оказании благ. помощи на лечение детей  (внуков)  распространяется  на работников в отношении: 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0" marR="1750" marT="1750" marB="0" anchor="ctr"/>
                </a:tc>
                <a:extLst>
                  <a:ext uri="{0D108BD9-81ED-4DB2-BD59-A6C34878D82A}">
                    <a16:rowId xmlns:a16="http://schemas.microsoft.com/office/drawing/2014/main" val="953698728"/>
                  </a:ext>
                </a:extLst>
              </a:tr>
              <a:tr h="41909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  <a:r>
                        <a:rPr lang="ru-RU" sz="8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несовершеннолетних   детей (до 18 лет) работников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в том числе усыновленных, а также детей, в отношении которых оформлено опекунство или попечительство, а также в отношении  внуков.  </a:t>
                      </a:r>
                      <a:r>
                        <a:rPr lang="ru-RU" sz="8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Действие данного пункта распространяется на работников  в отношении совершеннолетних детей, имеющих инвалидность, при этом обращение возможно однократно  - в период их обучения по очной форме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 образовательных учреждениях  всех типов до окончания обучения, но не дольше  чем  до достижения ими 23 лет). Но право работника на 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благ.помощь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на ребенка утрачивается, если данный ребенок находится в зарегистрированном браке.  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0" marR="1750" marT="1750" marB="0" anchor="ctr"/>
                </a:tc>
                <a:extLst>
                  <a:ext uri="{0D108BD9-81ED-4DB2-BD59-A6C34878D82A}">
                    <a16:rowId xmlns:a16="http://schemas.microsoft.com/office/drawing/2014/main" val="401114930"/>
                  </a:ext>
                </a:extLst>
              </a:tr>
              <a:tr h="2799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**  </a:t>
                      </a:r>
                      <a:r>
                        <a:rPr lang="ru-RU" sz="8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несовершеннолетних внуков (до 18 лет) работников: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при условии, если  один из родителей (совершеннолетние дочь или сын работника Компании) не имеет возможности  работать в связи с необходимостью постоянного ухода за тяжело больным ребенком, ребенком - инвалидом. </a:t>
                      </a:r>
                      <a:r>
                        <a:rPr lang="ru-RU" sz="8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0" marR="1750" marT="1750" marB="0" anchor="ctr"/>
                </a:tc>
                <a:extLst>
                  <a:ext uri="{0D108BD9-81ED-4DB2-BD59-A6C34878D82A}">
                    <a16:rowId xmlns:a16="http://schemas.microsoft.com/office/drawing/2014/main" val="3871243713"/>
                  </a:ext>
                </a:extLst>
              </a:tr>
              <a:tr h="558199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 </a:t>
                      </a:r>
                      <a:r>
                        <a:rPr lang="ru-RU" sz="8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решению Совета Благотворительного фонда "Надежда и опора"   в экстренных, особых случаях может заключаться  договор благотворительного пожертвования между Благотворителем (Благ. </a:t>
                      </a:r>
                      <a:r>
                        <a:rPr lang="ru-RU" sz="800" u="sng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Фонд"Надежда</a:t>
                      </a:r>
                      <a:r>
                        <a:rPr lang="ru-RU" sz="8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опора") и </a:t>
                      </a:r>
                      <a:r>
                        <a:rPr lang="ru-RU" sz="800" u="sng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Благополучателем</a:t>
                      </a:r>
                      <a:r>
                        <a:rPr lang="ru-RU" sz="8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(Заявителем) о выделении  благотворительной помощи авансом  для  оплаты обследования, операции, мед. услуг, приобретения 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мед.препаратов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или средств реабилитации, которые  жизненно важны и необходимо оплатить их без промедления   -  при условии  последующего подтверждения целевого расходования  полученных денежных средств.    </a:t>
                      </a:r>
                      <a:r>
                        <a:rPr lang="ru-RU" sz="8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этом случае должны быть представлены  дополнительные документы: 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0" marR="1750" marT="1750" marB="0" anchor="ctr"/>
                </a:tc>
                <a:extLst>
                  <a:ext uri="{0D108BD9-81ED-4DB2-BD59-A6C34878D82A}">
                    <a16:rowId xmlns:a16="http://schemas.microsoft.com/office/drawing/2014/main" val="2455938298"/>
                  </a:ext>
                </a:extLst>
              </a:tr>
              <a:tr h="2799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10.1. Документы, выданные 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мед.учреждением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подтверждающие необходимость оказания мед. услуг: обследования, операции, мед. услуг, приобретения 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мед.препаратов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или приобретение средств реабилитации, и Проект договора с 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мед.учреждением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оказание 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мед.услуг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счет на оплату, прайс-лист на стоимость 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мед.товаров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 медикаментов, по которому определяется сумма договора благотворительного пожертвования  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0" marR="1750" marT="1750" marB="0" anchor="ctr"/>
                </a:tc>
                <a:extLst>
                  <a:ext uri="{0D108BD9-81ED-4DB2-BD59-A6C34878D82A}">
                    <a16:rowId xmlns:a16="http://schemas.microsoft.com/office/drawing/2014/main" val="3439971466"/>
                  </a:ext>
                </a:extLst>
              </a:tr>
              <a:tr h="419093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10.2. По окончанию лечения (обследования, операции и т.п.), либо после приобретения средств, реабилитации  в 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Благ.фонд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должны быть представлены: подписанный обеими сторонами договор, кассовые чеки и акты оказанных услуг, подтверждающие проведение  обследования, операции, мед. услуг, приобретение 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мед.препаратов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или технических средств реабилитации,   комплекса  услуг по 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реабилиации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инвалидов,  приобретение дорогостоящих 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мед.препаратов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или товаров, которые жизненно важно и необходимо оплатить без промедления). 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0" marR="1750" marT="1750" marB="0" anchor="ctr"/>
                </a:tc>
                <a:extLst>
                  <a:ext uri="{0D108BD9-81ED-4DB2-BD59-A6C34878D82A}">
                    <a16:rowId xmlns:a16="http://schemas.microsoft.com/office/drawing/2014/main" val="3885240466"/>
                  </a:ext>
                </a:extLst>
              </a:tr>
              <a:tr h="2799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10.3. Благ. помощь, полученная по Договору 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благ.пожертвования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по которой в 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Благ.фонд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своевременно не представлены  документы, подтверждающие целевое расходование выделенных средств, подлежит возврату 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Благополучателем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(Заявителем) на расчетный счет  Благотворительного фонда "Надежда и опора" в сроки, установленные Договором благ. пожертвования.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0" marR="1750" marT="1750" marB="0" anchor="ctr"/>
                </a:tc>
                <a:extLst>
                  <a:ext uri="{0D108BD9-81ED-4DB2-BD59-A6C34878D82A}">
                    <a16:rowId xmlns:a16="http://schemas.microsoft.com/office/drawing/2014/main" val="1991186795"/>
                  </a:ext>
                </a:extLst>
              </a:tr>
              <a:tr h="2799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 К рассмотрению принимаются обращения при  заболеваниях работников,  детей (внуков), работников АО «Сетевая компания», требующих дополнительных методов обследования, лечения и медицинской реабилитации,  не предусмотренных по Программе государственных гарантий бесплатного оказания гражданам медицинской помощи (ОМС).  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0" marR="1750" marT="1750" marB="0" anchor="ctr"/>
                </a:tc>
                <a:extLst>
                  <a:ext uri="{0D108BD9-81ED-4DB2-BD59-A6C34878D82A}">
                    <a16:rowId xmlns:a16="http://schemas.microsoft.com/office/drawing/2014/main" val="4009727260"/>
                  </a:ext>
                </a:extLst>
              </a:tr>
              <a:tr h="156564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 По решению Учредителя Благотворительного фонда "Надежда и опора" могут быть рассмотрены иные исключительные случаи  </a:t>
                      </a:r>
                      <a:r>
                        <a:rPr lang="ru-RU" sz="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 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оказанию благотворительной помощи  по заявлению </a:t>
                      </a:r>
                      <a:r>
                        <a:rPr lang="ru-RU" sz="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работников.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0" marR="1750" marT="1750" marB="0" anchor="ctr"/>
                </a:tc>
                <a:extLst>
                  <a:ext uri="{0D108BD9-81ED-4DB2-BD59-A6C34878D82A}">
                    <a16:rowId xmlns:a16="http://schemas.microsoft.com/office/drawing/2014/main" val="1707069481"/>
                  </a:ext>
                </a:extLst>
              </a:tr>
              <a:tr h="279986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 Документы об оказании  благотворительной  помощи  представляются и обрабатываются  с соблюдением "Политики Благотворительного фонда «Надежда и опора» в области защиты и обработки персональных данных"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0" marR="1750" marT="1750" marB="0" anchor="ctr"/>
                </a:tc>
                <a:extLst>
                  <a:ext uri="{0D108BD9-81ED-4DB2-BD59-A6C34878D82A}">
                    <a16:rowId xmlns:a16="http://schemas.microsoft.com/office/drawing/2014/main" val="3886890146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19336" y="44624"/>
            <a:ext cx="792088" cy="72008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2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pPr/>
              <a:t>2</a:t>
            </a:fld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095693"/>
              </p:ext>
            </p:extLst>
          </p:nvPr>
        </p:nvGraphicFramePr>
        <p:xfrm>
          <a:off x="551384" y="548681"/>
          <a:ext cx="9865095" cy="58335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65095">
                  <a:extLst>
                    <a:ext uri="{9D8B030D-6E8A-4147-A177-3AD203B41FA5}">
                      <a16:colId xmlns:a16="http://schemas.microsoft.com/office/drawing/2014/main" val="3655854055"/>
                    </a:ext>
                  </a:extLst>
                </a:gridCol>
              </a:tblGrid>
              <a:tr h="188588">
                <a:tc>
                  <a:txBody>
                    <a:bodyPr/>
                    <a:lstStyle/>
                    <a:p>
                      <a:pPr algn="just" fontAlgn="ctr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88" marR="5388" marT="5388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355317"/>
                  </a:ext>
                </a:extLst>
              </a:tr>
              <a:tr h="479555">
                <a:tc>
                  <a:txBody>
                    <a:bodyPr/>
                    <a:lstStyle/>
                    <a:p>
                      <a:pPr algn="just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88" marR="5388" marT="5388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697304"/>
                  </a:ext>
                </a:extLst>
              </a:tr>
              <a:tr h="344849">
                <a:tc>
                  <a:txBody>
                    <a:bodyPr/>
                    <a:lstStyle/>
                    <a:p>
                      <a:pPr algn="just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88" marR="5388" marT="5388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31676"/>
                  </a:ext>
                </a:extLst>
              </a:tr>
              <a:tr h="499175">
                <a:tc>
                  <a:txBody>
                    <a:bodyPr/>
                    <a:lstStyle/>
                    <a:p>
                      <a:pPr algn="just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88" marR="5388" marT="5388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37244"/>
                  </a:ext>
                </a:extLst>
              </a:tr>
              <a:tr h="678920">
                <a:tc>
                  <a:txBody>
                    <a:bodyPr/>
                    <a:lstStyle/>
                    <a:p>
                      <a:pPr algn="just" fontAlgn="ctr"/>
                      <a:endParaRPr lang="ru-RU" sz="9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88" marR="5388" marT="5388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99103"/>
                  </a:ext>
                </a:extLst>
              </a:tr>
              <a:tr h="425672">
                <a:tc>
                  <a:txBody>
                    <a:bodyPr/>
                    <a:lstStyle/>
                    <a:p>
                      <a:pPr algn="just" fontAlgn="ctr"/>
                      <a:endParaRPr lang="ru-RU" sz="9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88" marR="5388" marT="5388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191103"/>
                  </a:ext>
                </a:extLst>
              </a:tr>
              <a:tr h="317907">
                <a:tc>
                  <a:txBody>
                    <a:bodyPr/>
                    <a:lstStyle/>
                    <a:p>
                      <a:pPr algn="just" fontAlgn="ctr"/>
                      <a:endParaRPr lang="ru-RU" sz="9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88" marR="5388" marT="5388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302929"/>
                  </a:ext>
                </a:extLst>
              </a:tr>
              <a:tr h="204754">
                <a:tc>
                  <a:txBody>
                    <a:bodyPr/>
                    <a:lstStyle/>
                    <a:p>
                      <a:pPr algn="just" fontAlgn="ctr"/>
                      <a:endParaRPr lang="ru-RU" sz="9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88" marR="5388" marT="5388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897872"/>
                  </a:ext>
                </a:extLst>
              </a:tr>
              <a:tr h="711249">
                <a:tc>
                  <a:txBody>
                    <a:bodyPr/>
                    <a:lstStyle/>
                    <a:p>
                      <a:pPr algn="just" fontAlgn="ctr"/>
                      <a:endParaRPr lang="ru-RU" sz="9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88" marR="5388" marT="5388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227300"/>
                  </a:ext>
                </a:extLst>
              </a:tr>
              <a:tr h="393343">
                <a:tc>
                  <a:txBody>
                    <a:bodyPr/>
                    <a:lstStyle/>
                    <a:p>
                      <a:pPr algn="just" fontAlgn="ctr"/>
                      <a:endParaRPr lang="ru-RU" sz="9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88" marR="5388" marT="5388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033303"/>
                  </a:ext>
                </a:extLst>
              </a:tr>
              <a:tr h="285577">
                <a:tc>
                  <a:txBody>
                    <a:bodyPr/>
                    <a:lstStyle/>
                    <a:p>
                      <a:pPr algn="just" fontAlgn="ctr"/>
                      <a:endParaRPr lang="ru-RU" sz="900" b="1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88" marR="5388" marT="5388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06999"/>
                  </a:ext>
                </a:extLst>
              </a:tr>
              <a:tr h="361013">
                <a:tc>
                  <a:txBody>
                    <a:bodyPr/>
                    <a:lstStyle/>
                    <a:p>
                      <a:pPr algn="just" fontAlgn="ctr"/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88" marR="5388" marT="5388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617189"/>
                  </a:ext>
                </a:extLst>
              </a:tr>
              <a:tr h="366401">
                <a:tc>
                  <a:txBody>
                    <a:bodyPr/>
                    <a:lstStyle/>
                    <a:p>
                      <a:pPr algn="just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88" marR="5388" marT="5388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729967"/>
                  </a:ext>
                </a:extLst>
              </a:tr>
              <a:tr h="576544">
                <a:tc>
                  <a:txBody>
                    <a:bodyPr/>
                    <a:lstStyle/>
                    <a:p>
                      <a:pPr algn="l" fontAlgn="ctr"/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388" marR="5388" marT="5388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242406"/>
                  </a:ext>
                </a:extLst>
              </a:tr>
            </a:tbl>
          </a:graphicData>
        </a:graphic>
      </p:graphicFrame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84814"/>
              </p:ext>
            </p:extLst>
          </p:nvPr>
        </p:nvGraphicFramePr>
        <p:xfrm>
          <a:off x="479377" y="476672"/>
          <a:ext cx="10873207" cy="5820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24403">
                  <a:extLst>
                    <a:ext uri="{9D8B030D-6E8A-4147-A177-3AD203B41FA5}">
                      <a16:colId xmlns:a16="http://schemas.microsoft.com/office/drawing/2014/main" val="4011762828"/>
                    </a:ext>
                  </a:extLst>
                </a:gridCol>
                <a:gridCol w="1987577">
                  <a:extLst>
                    <a:ext uri="{9D8B030D-6E8A-4147-A177-3AD203B41FA5}">
                      <a16:colId xmlns:a16="http://schemas.microsoft.com/office/drawing/2014/main" val="380244228"/>
                    </a:ext>
                  </a:extLst>
                </a:gridCol>
                <a:gridCol w="5261227">
                  <a:extLst>
                    <a:ext uri="{9D8B030D-6E8A-4147-A177-3AD203B41FA5}">
                      <a16:colId xmlns:a16="http://schemas.microsoft.com/office/drawing/2014/main" val="3829747865"/>
                    </a:ext>
                  </a:extLst>
                </a:gridCol>
              </a:tblGrid>
              <a:tr h="36003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На (за)  </a:t>
                      </a:r>
                      <a:r>
                        <a:rPr lang="ru-RU" sz="14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проведение  </a:t>
                      </a:r>
                      <a:r>
                        <a:rPr lang="ru-RU" sz="1400" b="1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медицинского обследования работников :</a:t>
                      </a:r>
                      <a:endParaRPr lang="ru-RU" sz="14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869045"/>
                  </a:ext>
                </a:extLst>
              </a:tr>
              <a:tr h="30705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благотворительной помощи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Сумма, условие оказания помощи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Необходимые документы при подаче заявления об оказании благотворительной помощи </a:t>
                      </a:r>
                    </a:p>
                    <a:p>
                      <a:pPr algn="ctr" fontAlgn="ctr"/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466510"/>
                  </a:ext>
                </a:extLst>
              </a:tr>
              <a:tr h="459455">
                <a:tc rowSpan="14"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                                1. </a:t>
                      </a:r>
                      <a:endParaRPr lang="ru-RU" sz="1000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endParaRPr lang="ru-RU" sz="10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endParaRPr lang="ru-RU" sz="10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endParaRPr lang="ru-RU" sz="10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endParaRPr lang="ru-RU" sz="10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endParaRPr lang="ru-RU" sz="10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endParaRPr lang="ru-RU" sz="10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endParaRPr lang="ru-RU" sz="10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endParaRPr lang="ru-RU" sz="10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endParaRPr lang="ru-RU" sz="10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endParaRPr lang="ru-RU" sz="10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endParaRPr lang="ru-RU" sz="10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1.Оказание 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благотворительной помощи работникам Компании на возмещение стоимости прохождения медицинского обследования, не покрываемых по договору Добровольного медицинского страхования работников  (далее - ДМС) АО "Сетевая компания</a:t>
                      </a:r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".                                                                                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----------------------------------                                                                                                                                             </a:t>
                      </a:r>
                      <a:r>
                        <a:rPr lang="ru-RU" sz="1200" b="1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ru-RU" sz="1200" b="1" i="1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фонд могут обращаться работники Общества,                       чей оклад +ИВ  на момент представления заявления не превышает  </a:t>
                      </a:r>
                      <a:r>
                        <a:rPr lang="ru-RU" sz="1200" b="1" i="1" u="sng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  </a:t>
                      </a:r>
                      <a:r>
                        <a:rPr lang="ru-RU" sz="1200" b="1" i="1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МРОТ по РФ (1 МРОТ - 19242  рубля на 01.01.2024 </a:t>
                      </a:r>
                      <a:r>
                        <a:rPr lang="ru-RU" sz="1200" b="1" i="1" u="sng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г., </a:t>
                      </a:r>
                      <a:r>
                        <a:rPr lang="ru-RU" sz="1200" b="1" i="1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т.е.  если оклад + ИВ = 67 347 руб. и менее.      </a:t>
                      </a:r>
                      <a:endParaRPr lang="ru-RU" sz="12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ru-RU" sz="10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ru-RU" sz="400" u="none" strike="noStrike" dirty="0">
                          <a:effectLst/>
                        </a:rPr>
                        <a:t> </a:t>
                      </a:r>
                      <a:endParaRPr lang="ru-RU" sz="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255" marR="2255" marT="22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более  </a:t>
                      </a:r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 тыс. руб.</a:t>
                      </a:r>
                      <a:r>
                        <a:rPr lang="ru-RU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Заявление работника об оказании благотворительной помощи</a:t>
                      </a:r>
                      <a:r>
                        <a:rPr lang="ru-RU" sz="10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на оплату, либо возмещение </a:t>
                      </a:r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стоимости прохождения медицинского обследования  (с указанием  ИНН и  контактного телефона заявителя)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424475"/>
                  </a:ext>
                </a:extLst>
              </a:tr>
              <a:tr h="23934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t"/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Согласие работника на предоставление и на обработку персональных данных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867823"/>
                  </a:ext>
                </a:extLst>
              </a:tr>
              <a:tr h="4594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Ходатайство председателя Цеховой профсоюзной организации филиала, управления о предоставлении благотворительной помощи на возмещение стоимости прохождения медицинского обследования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024390"/>
                  </a:ext>
                </a:extLst>
              </a:tr>
              <a:tr h="3070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Справка о размере оклада + ИВ Заявителя на момент подачи заявления об оказании благ. помощи, выданная ОУП (УРП)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6906738"/>
                  </a:ext>
                </a:extLst>
              </a:tr>
              <a:tr h="23934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Справка специалиста по кадрам о суммарном стаже работы работника в энергетике 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1311047"/>
                  </a:ext>
                </a:extLst>
              </a:tr>
              <a:tr h="35814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Справка об сумме оклада +ИВ работника, действующей  по состоянию на дату  обращения работника (представляет УРП (ОУП филиала).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257697"/>
                  </a:ext>
                </a:extLst>
              </a:tr>
              <a:tr h="307055">
                <a:tc vMerge="1">
                  <a:txBody>
                    <a:bodyPr/>
                    <a:lstStyle/>
                    <a:p>
                      <a:pPr algn="l" fontAlgn="ctr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Реестр УРП о работниках Управления, которые не перечислили  в Благ. фонд "Надежда и опора" однодневный заработок/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139941"/>
                  </a:ext>
                </a:extLst>
              </a:tr>
              <a:tr h="307055">
                <a:tc vMerge="1">
                  <a:txBody>
                    <a:bodyPr/>
                    <a:lstStyle/>
                    <a:p>
                      <a:pPr algn="l" fontAlgn="ctr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Справка из бухгалтерии филиала о том, какие суммы однодневного заработка работник перечислял  в БФ (с указанием сумм перечислений по годам и общей суммы)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454531"/>
                  </a:ext>
                </a:extLst>
              </a:tr>
              <a:tr h="307055">
                <a:tc vMerge="1">
                  <a:txBody>
                    <a:bodyPr/>
                    <a:lstStyle/>
                    <a:p>
                      <a:pPr algn="l" fontAlgn="ctr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Направление врача на медицинское обследование (На первичный прием  врача  </a:t>
                      </a:r>
                      <a:r>
                        <a:rPr lang="ru-RU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награвление</a:t>
                      </a:r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не требуется). 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306263"/>
                  </a:ext>
                </a:extLst>
              </a:tr>
              <a:tr h="459455">
                <a:tc vMerge="1">
                  <a:txBody>
                    <a:bodyPr/>
                    <a:lstStyle/>
                    <a:p>
                      <a:pPr algn="l" fontAlgn="ctr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 Договор с медицинским учреждением об оказании медицинских услуг  (проект договора), либо в случае заключения договора </a:t>
                      </a:r>
                      <a:r>
                        <a:rPr lang="ru-RU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благ.пожертвования</a:t>
                      </a:r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проект Договора и др. документы (см. п. 8.,8.1 Преамбулы).        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158069"/>
                  </a:ext>
                </a:extLst>
              </a:tr>
              <a:tr h="239349">
                <a:tc vMerge="1">
                  <a:txBody>
                    <a:bodyPr/>
                    <a:lstStyle/>
                    <a:p>
                      <a:pPr algn="l" fontAlgn="t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 Копия </a:t>
                      </a:r>
                      <a:r>
                        <a:rPr lang="ru-RU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лиценции</a:t>
                      </a:r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медицинского учреждения, либо выписка из лицензии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93560"/>
                  </a:ext>
                </a:extLst>
              </a:tr>
              <a:tr h="307055">
                <a:tc vMerge="1">
                  <a:txBody>
                    <a:bodyPr/>
                    <a:lstStyle/>
                    <a:p>
                      <a:pPr algn="l" fontAlgn="t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 Документ, подтверждающий оплату (кассовый чек ),   в случае нечитабельности кассового чека для подтверждения суммы прилагается и товарный чек 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326286"/>
                  </a:ext>
                </a:extLst>
              </a:tr>
              <a:tr h="380181">
                <a:tc vMerge="1">
                  <a:txBody>
                    <a:bodyPr/>
                    <a:lstStyle/>
                    <a:p>
                      <a:pPr algn="l" fontAlgn="t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 Акт оказанных услуг/выполненных работ, либо другой документ, подтверждающий, что </a:t>
                      </a:r>
                      <a:r>
                        <a:rPr lang="ru-RU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мед.услуги</a:t>
                      </a:r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оказаны (например, маршрутный лист, результаты </a:t>
                      </a:r>
                      <a:r>
                        <a:rPr lang="ru-RU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обледований</a:t>
                      </a:r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анализов и т.п.)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333570"/>
                  </a:ext>
                </a:extLst>
              </a:tr>
              <a:tr h="7833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 Реквизиты банковского счета Заявителя (с подписью Заявителя на бланке реквизитов!)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55" marR="2255" marT="2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592584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268760"/>
            <a:ext cx="1656184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8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pPr/>
              <a:t>3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589792"/>
              </p:ext>
            </p:extLst>
          </p:nvPr>
        </p:nvGraphicFramePr>
        <p:xfrm>
          <a:off x="407368" y="476672"/>
          <a:ext cx="11089232" cy="5976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8304253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874345260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1632143784"/>
                    </a:ext>
                  </a:extLst>
                </a:gridCol>
              </a:tblGrid>
              <a:tr h="503966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На (за)  проведение  дорогостоящего медицинского обследования, лечения, операций и реабилитации работников                                                          (п.2.1., п.2.2.):</a:t>
                      </a:r>
                      <a:endParaRPr lang="ru-RU" sz="14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43" marR="1943" marT="1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180427"/>
                  </a:ext>
                </a:extLst>
              </a:tr>
              <a:tr h="481905">
                <a:tc rowSpan="14"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                                                      </a:t>
                      </a:r>
                      <a:endParaRPr lang="ru-RU" sz="12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28600" marR="0" lvl="0" indent="-22860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 startAt="2"/>
                        <a:tabLst/>
                        <a:defRPr/>
                      </a:pPr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Оказание 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благотворительной помощи работникам Компании в экстренных случаях на</a:t>
                      </a:r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                                                                             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2.1.) проведение операции и реабилитации работников, пострадавших в результате несчастного случая на производстве;                                            </a:t>
                      </a:r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.) по назначению врачей - проведение  медицинских (в том числе высокотехнологичных) обследований, выявивших тяжелое заболевание,  операций, реабилитацию  после операции,  в том числе </a:t>
                      </a:r>
                      <a:r>
                        <a:rPr lang="ru-RU" sz="12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физиолечение</a:t>
                      </a:r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 медикаментозное лечение дорогостоящими препаратами (см.п.9 Преамбулы) (в </a:t>
                      </a:r>
                      <a:r>
                        <a:rPr lang="ru-RU" sz="1200" b="1" u="none" strike="noStrike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т.ч</a:t>
                      </a:r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уколами) - при заболеваниях, не подпадающих под страховой случай  и по которым отсутствует компенсация по  заключенным договорам ДМС,</a:t>
                      </a:r>
                      <a:r>
                        <a:rPr lang="en-US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включенных в Перечень  заболеваний                          (см. Приложение № 1);  </a:t>
                      </a:r>
                      <a:endParaRPr lang="ru-RU" sz="1200" b="1" i="0" u="none" strike="noStrike" dirty="0" smtClean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t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43" marR="1943" marT="194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algn="l" fontAlgn="ctr"/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 </a:t>
                      </a:r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выплаты  в 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каждом конкретном случае определяется индивидуально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43" marR="1943" marT="1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Заявление работника об оказании благотворительной помощи  </a:t>
                      </a:r>
                      <a:r>
                        <a:rPr lang="ru-RU" sz="10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(за) лечение, проведение  операции и / или реабилитацию  (с указанием  ИНН и контактного телефона заявителя)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43" marR="1943" marT="1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014289"/>
                  </a:ext>
                </a:extLst>
              </a:tr>
              <a:tr h="21434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t"/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43" marR="1943" marT="194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Согласие работника  на предоставление и на обработку персональных данных 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43" marR="1943" marT="1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0844063"/>
                  </a:ext>
                </a:extLst>
              </a:tr>
              <a:tr h="3219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Ходатайство председателя Цеховой профсоюзной организации филиала, Управления  об оказании благотворительной помощи 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43" marR="1943" marT="1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336252"/>
                  </a:ext>
                </a:extLst>
              </a:tr>
              <a:tr h="1716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Справка специалиста по кадрам о суммарном стаже работы работника в </a:t>
                      </a:r>
                      <a:r>
                        <a:rPr lang="ru-RU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энергетике 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43" marR="1943" marT="1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163566"/>
                  </a:ext>
                </a:extLst>
              </a:tr>
              <a:tr h="3433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Реестр УРП о работниках Управления, которые не перечислили  в Благ. фонд "Надежда и опора" однодневный заработок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43" marR="1943" marT="1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233173"/>
                  </a:ext>
                </a:extLst>
              </a:tr>
              <a:tr h="4445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Справка из бухгалтерии филиала о том, какие суммы однодневного заработка работник перечислял  в БФ (</a:t>
                      </a:r>
                      <a:r>
                        <a:rPr lang="ru-RU" sz="10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указанием сумм перечислений по годам и общей суммы)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43" marR="1943" marT="1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655334"/>
                  </a:ext>
                </a:extLst>
              </a:tr>
              <a:tr h="537002">
                <a:tc vMerge="1">
                  <a:txBody>
                    <a:bodyPr/>
                    <a:lstStyle/>
                    <a:p>
                      <a:pPr algn="ctr" fontAlgn="ctr"/>
                      <a:endParaRPr lang="ru-RU" sz="1000" b="1" i="0" u="sng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43" marR="1943" marT="1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Медицинские документы, подтверждающие диагноз заболевания (выписка из Медицинской карты амбулаторного больного, или Решение  врачебной комиссии (при приобретении дорогостоящих препаратов), или копия консультативного осмотра  и т.п.)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43" marR="1943" marT="1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206537"/>
                  </a:ext>
                </a:extLst>
              </a:tr>
              <a:tr h="481905">
                <a:tc vMerge="1">
                  <a:txBody>
                    <a:bodyPr/>
                    <a:lstStyle/>
                    <a:p>
                      <a:pPr algn="l" fontAlgn="ctr"/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43" marR="1943" marT="1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8.1. </a:t>
                      </a:r>
                      <a:r>
                        <a:rPr lang="ru-RU" sz="10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исключительных случаях </a:t>
                      </a:r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направление из медучреждения  с рекомендациями о необходимости диагностики и лечения за пределами территории Российской Федерации   (при наличии).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43" marR="1943" marT="1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235350"/>
                  </a:ext>
                </a:extLst>
              </a:tr>
              <a:tr h="49405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Договор с медицинским учреждением на проведение операции  или оказание медицинских услуг, либо в случае заключения договора </a:t>
                      </a:r>
                      <a:r>
                        <a:rPr lang="ru-RU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благ.пожертвования</a:t>
                      </a:r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проект Договора и др. документы (см. п. 8.,8.1,8.3.Преамбулы).        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43" marR="1943" marT="1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801626"/>
                  </a:ext>
                </a:extLst>
              </a:tr>
              <a:tr h="3219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Копия лицензии медицинского учреждения на право ведения медицинской деятельности.  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43" marR="1943" marT="1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132202"/>
                  </a:ext>
                </a:extLst>
              </a:tr>
              <a:tr h="35102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 Акт оказанных услуг/</a:t>
                      </a:r>
                      <a:r>
                        <a:rPr lang="ru-RU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</a:t>
                      </a:r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работ, либо другой документ, подтверждающий, что </a:t>
                      </a:r>
                      <a:r>
                        <a:rPr lang="ru-RU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мед.услуги</a:t>
                      </a:r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оказаны (например, маршрутный лист, результаты </a:t>
                      </a:r>
                      <a:r>
                        <a:rPr lang="ru-RU" sz="10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обледований</a:t>
                      </a:r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анализов и т.п.)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43" marR="1943" marT="1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133589"/>
                  </a:ext>
                </a:extLst>
              </a:tr>
              <a:tr h="6346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 В случае компенсации расходов на приобретение медикаментов, перевязочных средств, средств для реабилитации и т.п. - документ, подтверждающий назначение медикамента, перевязочных средств и т.п. лечащим врачом (выписка из истории болезни, или заключение лечащего врача, или эпикриз, или рецепт, или назначение). 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43" marR="1943" marT="1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763423"/>
                  </a:ext>
                </a:extLst>
              </a:tr>
              <a:tr h="352565">
                <a:tc vMerge="1">
                  <a:txBody>
                    <a:bodyPr/>
                    <a:lstStyle/>
                    <a:p>
                      <a:pPr algn="l" fontAlgn="t"/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43" marR="1943" marT="194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 Документ, подтверждающий оплату (кассовые чеки или приходно-расходные ордера),  для подтверждения суммы в случае нечитабельности кассового чека прилагается и товарный чек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43" marR="1943" marT="1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564455"/>
                  </a:ext>
                </a:extLst>
              </a:tr>
              <a:tr h="3219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5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 Реквизиты банковского счета работника (с подписью работника на бланке реквизитов!)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43" marR="1943" marT="19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5302302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1556792"/>
            <a:ext cx="1852741" cy="136815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4941168"/>
            <a:ext cx="1800200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6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pPr/>
              <a:t>4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727400"/>
              </p:ext>
            </p:extLst>
          </p:nvPr>
        </p:nvGraphicFramePr>
        <p:xfrm>
          <a:off x="695397" y="476672"/>
          <a:ext cx="10441163" cy="5046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2291">
                  <a:extLst>
                    <a:ext uri="{9D8B030D-6E8A-4147-A177-3AD203B41FA5}">
                      <a16:colId xmlns:a16="http://schemas.microsoft.com/office/drawing/2014/main" val="1699158565"/>
                    </a:ext>
                  </a:extLst>
                </a:gridCol>
                <a:gridCol w="1892506">
                  <a:extLst>
                    <a:ext uri="{9D8B030D-6E8A-4147-A177-3AD203B41FA5}">
                      <a16:colId xmlns:a16="http://schemas.microsoft.com/office/drawing/2014/main" val="601068221"/>
                    </a:ext>
                  </a:extLst>
                </a:gridCol>
                <a:gridCol w="5956366">
                  <a:extLst>
                    <a:ext uri="{9D8B030D-6E8A-4147-A177-3AD203B41FA5}">
                      <a16:colId xmlns:a16="http://schemas.microsoft.com/office/drawing/2014/main" val="881279369"/>
                    </a:ext>
                  </a:extLst>
                </a:gridCol>
              </a:tblGrid>
              <a:tr h="43204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Для компенсации ущерба при пожаре и чрезвычайных ситуациях (далее - ЧС)</a:t>
                      </a:r>
                      <a:endParaRPr lang="ru-RU" sz="14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" marR="2491" marT="2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096336"/>
                  </a:ext>
                </a:extLst>
              </a:tr>
              <a:tr h="504056">
                <a:tc rowSpan="13">
                  <a:txBody>
                    <a:bodyPr/>
                    <a:lstStyle/>
                    <a:p>
                      <a:pPr algn="l" fontAlgn="t"/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t"/>
                      <a:endParaRPr lang="ru-RU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t"/>
                      <a:endParaRPr lang="ru-RU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t"/>
                      <a:endParaRPr lang="ru-RU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t"/>
                      <a:endParaRPr lang="ru-RU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t"/>
                      <a:endParaRPr lang="ru-RU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t"/>
                      <a:endParaRPr lang="ru-RU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t"/>
                      <a:endParaRPr lang="ru-RU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t"/>
                      <a:endParaRPr lang="ru-RU" sz="12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ctr" fontAlgn="t"/>
                      <a:endParaRPr lang="ru-RU" sz="12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Компенсация ущерба при пожаре и чрезвычайных ситуациях (ЧС)  в </a:t>
                      </a:r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соответствии  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 Порядком  выплат  работникам в случае пожара (Приложение №2).       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" marR="2491" marT="249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3">
                  <a:txBody>
                    <a:bodyPr/>
                    <a:lstStyle/>
                    <a:p>
                      <a:pPr algn="ctr" fontAlgn="ctr"/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 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более   </a:t>
                      </a:r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</a:t>
                      </a:r>
                      <a:r>
                        <a:rPr lang="ru-RU" sz="1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т.р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                                         на человека          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" marR="2491" marT="2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Заявление работника (погорельца) об оказании благотворительной помощи для ликвидации последствий </a:t>
                      </a:r>
                      <a:r>
                        <a:rPr lang="ru-RU" sz="10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пожара  в доме (комнате, квартире), имеющем статус единственного+ жилья. </a:t>
                      </a:r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заявлении указать ИНН и контактный телефон заявителя.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" marR="2491" marT="2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462769"/>
                  </a:ext>
                </a:extLst>
              </a:tr>
              <a:tr h="238841">
                <a:tc vMerge="1">
                  <a:txBody>
                    <a:bodyPr/>
                    <a:lstStyle/>
                    <a:p>
                      <a:pPr algn="l" fontAlgn="t"/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" marR="2491" marT="249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" marR="2491" marT="2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Согласие работника на предоставление и  обработку персональных данных 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" marR="2491" marT="2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347697"/>
                  </a:ext>
                </a:extLst>
              </a:tr>
              <a:tr h="39602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Ходатайство председателя цеховой профсоюзной организации (на имя директора фонда) об оказании работнику благотворительной помощи.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" marR="2491" marT="2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525694"/>
                  </a:ext>
                </a:extLst>
              </a:tr>
              <a:tr h="38953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Ходатайство  </a:t>
                      </a:r>
                      <a:r>
                        <a:rPr lang="ru-RU" sz="10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директора филиала</a:t>
                      </a:r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(на имя директора фонда) об оказании работнику благотворительной помощи  ( по Управлению - ходатайство руководителя, курирующего СП, в котором работает работник). 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" marR="2491" marT="2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602763"/>
                  </a:ext>
                </a:extLst>
              </a:tr>
              <a:tr h="23884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Справка специалиста по кадрам о суммарном стаже работы работника в энергетике 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" marR="2491" marT="2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530805"/>
                  </a:ext>
                </a:extLst>
              </a:tr>
              <a:tr h="5532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Реестр УРП о работниках Управления, которые не перечислили  в Благ. фонд "Надежда и опора" однодневный заработок. Справка из бухгалтерии филиала о том, какие суммы однодневного заработка работник перечислял  в БФ</a:t>
                      </a:r>
                      <a:r>
                        <a:rPr lang="ru-RU" sz="10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(с указанием сумм перечислений по годам и общей суммы)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" marR="2491" marT="2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395924"/>
                  </a:ext>
                </a:extLst>
              </a:tr>
              <a:tr h="55320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Справка о пожаре, выданная  МЧС и копия Донесения о пожаре, выданная территориальным органом Управления государственного пожарного надзора (в случае, если  копия Донесения выдана на руки пострадавшему)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" marR="2491" marT="2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156105"/>
                  </a:ext>
                </a:extLst>
              </a:tr>
              <a:tr h="3174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Копия Постановления об отказе в возбуждении уголовного дела (ввиду пожара), выданная территориальным органом МЧС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" marR="2491" marT="2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303461"/>
                  </a:ext>
                </a:extLst>
              </a:tr>
              <a:tr h="19320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Качественные фото с места пожара (ЧС):  5 - 6 шт. , подтверждающие факт пожара /факт ЧС  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" marR="2491" marT="2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179088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 Копии правоустанавливающих документов (Свидетельство о регистрации права собственности и иные документы, подтверждающие право собственности на недвижимость пострадавшую от пожара / ЧС)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" marR="2491" marT="2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920281"/>
                  </a:ext>
                </a:extLst>
              </a:tr>
              <a:tr h="23945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 Выписка из ЕГРН о всём принадлежащем работнику-Заявителю имуществе. 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" marR="2491" marT="2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674945"/>
                  </a:ext>
                </a:extLst>
              </a:tr>
              <a:tr h="3174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 Копия Страхового полиса или справка из страховой компании о том, что жилье застраховано (при </a:t>
                      </a:r>
                      <a:r>
                        <a:rPr lang="ru-RU" sz="10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наличии) 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" marR="2491" marT="2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690208"/>
                  </a:ext>
                </a:extLst>
              </a:tr>
              <a:tr h="3131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 Реквизиты банковского счета Заявителя (с подписью Заявителя на бланке реквизитов!)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491" marR="2491" marT="24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688820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124744"/>
            <a:ext cx="172819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5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pPr/>
              <a:t>5</a:t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05663"/>
              </p:ext>
            </p:extLst>
          </p:nvPr>
        </p:nvGraphicFramePr>
        <p:xfrm>
          <a:off x="191344" y="-2"/>
          <a:ext cx="11593288" cy="68670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649736128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100416719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667433994"/>
                    </a:ext>
                  </a:extLst>
                </a:gridCol>
              </a:tblGrid>
              <a:tr h="289927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 smtClean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r>
                        <a:rPr lang="ru-RU" sz="1400" b="1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(за)  дорогостоящее медицинское обследование, лечение, операцию и реабилитацию детей (внуков) работников</a:t>
                      </a:r>
                      <a:endParaRPr lang="ru-RU" sz="14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861757"/>
                  </a:ext>
                </a:extLst>
              </a:tr>
              <a:tr h="289927">
                <a:tc rowSpan="23"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Оказание  благотворительной помощи детям-инвалидам и тяжело заболевшим детям  (внукам)  работников  * - **.  (онкологические,  </a:t>
                      </a:r>
                      <a:r>
                        <a:rPr lang="ru-RU" sz="1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орфанные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(генетические и другие  заболевания  в соответствии с Приложением № 3 - по болезням детей)                                                               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endParaRPr lang="ru-RU" sz="1200" b="1" u="sng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endParaRPr lang="ru-RU" sz="1200" b="1" u="sng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endParaRPr lang="ru-RU" sz="1200" b="1" u="sng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endParaRPr lang="ru-RU" sz="1200" b="1" u="sng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endParaRPr lang="ru-RU" sz="1200" b="1" u="sng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endParaRPr lang="ru-RU" sz="1200" b="1" u="sng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endParaRPr lang="ru-RU" sz="1200" b="1" u="sng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endParaRPr lang="ru-RU" sz="1200" b="1" u="sng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endParaRPr lang="ru-RU" sz="1200" b="1" u="sng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endParaRPr lang="ru-RU" sz="12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200" b="1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Дополнительные документы в случае оказания помощи </a:t>
                      </a:r>
                      <a:r>
                        <a:rPr lang="ru-RU" sz="1200" b="1" u="sng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Детям-инвалидам:</a:t>
                      </a:r>
                      <a:endParaRPr lang="ru-RU" sz="12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3"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endParaRPr lang="ru-RU" sz="12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выплаты определяется индивидуально                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Заявление работника об оказании благотворительной помощи  </a:t>
                      </a:r>
                      <a:r>
                        <a:rPr lang="ru-RU" sz="8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 (за) лечение, проведение  операции и / или реабилитацию  (с указанием  ИНН и контактного телефона заявителя)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532850"/>
                  </a:ext>
                </a:extLst>
              </a:tr>
              <a:tr h="265652">
                <a:tc vMerge="1">
                  <a:txBody>
                    <a:bodyPr/>
                    <a:lstStyle/>
                    <a:p>
                      <a:pPr algn="ctr" fontAlgn="t"/>
                      <a:endParaRPr lang="ru-RU" sz="10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 Согласие работника на предоставление и Согласие на обработку персональных данных  на ребенка, а также на маму ребенка, если договор на оказание мед. помощи заключен ею)  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094075"/>
                  </a:ext>
                </a:extLst>
              </a:tr>
              <a:tr h="26582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3.Ходатайство председателя Цеховой профсоюзной организации филиала, Управления  об оказании благотворительной помощи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6096986"/>
                  </a:ext>
                </a:extLst>
              </a:tr>
              <a:tr h="15764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Справка специалиста по кадрам о суммарном стаже работы работника (родителя) в энергетике    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204314"/>
                  </a:ext>
                </a:extLst>
              </a:tr>
              <a:tr h="4231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Реестр УРП о работниках Управления, которые не перечислили  в Благ. фонд "Надежда и опора" одноднев. заработок.  От филиала - Справка из бухгалтерии о том, что работник перечислял однодневн. заработок в БФ  </a:t>
                      </a:r>
                      <a:r>
                        <a:rPr lang="ru-RU" sz="800" u="sng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(с указанием суммы перечислений по годам и в целом)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784285"/>
                  </a:ext>
                </a:extLst>
              </a:tr>
              <a:tr h="5559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Медицинские документы, подтверждающие диагноз заболевания (выписка из Медицинской карты амбулаторного больного либо Решение  (Рекомендация) врачебной комиссии (при приобретении дорогостоящих медикаментов, инвалидной коляски и другого адаптивного оборудования и приспособлений ), или копия консультативного осмотра  и т.п.)     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749750"/>
                  </a:ext>
                </a:extLst>
              </a:tr>
              <a:tr h="26582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Направления лечащего врача  на проведение операции  или оказание медицинских услуг 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350392"/>
                  </a:ext>
                </a:extLst>
              </a:tr>
              <a:tr h="5086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8.Договор с медицинским учреждением на проведение операции  или оказание медицинских услуг / договор (с  организацией оказывающей услуги по  комплексной реабилитации (в.т.ч. инвалидов), </a:t>
                      </a:r>
                      <a:r>
                        <a:rPr lang="ru-RU" sz="800" u="sng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либо в случае заключения договора благ.пожертвования - проект Договора и др. документы (см. п. 8.,8.3 Преамбулы)</a:t>
                      </a:r>
                      <a:r>
                        <a:rPr lang="ru-RU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      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62975"/>
                  </a:ext>
                </a:extLst>
              </a:tr>
              <a:tr h="133542">
                <a:tc vMerge="1">
                  <a:txBody>
                    <a:bodyPr/>
                    <a:lstStyle/>
                    <a:p>
                      <a:pPr algn="l" fontAlgn="t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Копия лицензии медицинского учреждения, либо выписка из лицензии  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0746033"/>
                  </a:ext>
                </a:extLst>
              </a:tr>
              <a:tr h="292274">
                <a:tc vMerge="1">
                  <a:txBody>
                    <a:bodyPr/>
                    <a:lstStyle/>
                    <a:p>
                      <a:pPr algn="l" fontAlgn="t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 Акт оказанных услуг/выполненных работ, либо другой документ, подтверждающий, что мед.услуги оказаны (например, маршрутный лист, результаты обледований, анализов и т.п.)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970292"/>
                  </a:ext>
                </a:extLst>
              </a:tr>
              <a:tr h="289927">
                <a:tc vMerge="1">
                  <a:txBody>
                    <a:bodyPr/>
                    <a:lstStyle/>
                    <a:p>
                      <a:pPr algn="l" fontAlgn="ctr"/>
                      <a:endParaRPr lang="ru-RU" sz="8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10.1. В исключительных случаях: направление из медучреждения  с рекомендациями о необходимости диагностики и лечения за пределами территории Российской Федерации                                                                                                                                                                            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498298"/>
                  </a:ext>
                </a:extLst>
              </a:tr>
              <a:tr h="2482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 В случае компенсации расходов на приобретение дорогостоящих медикаментов - документ, подтверждающий назначение медикамента лечащим врачом (выписка из истории болезни, или заключение лечащего врача, или эпикриз, или рецепт, или назначение)   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044240"/>
                  </a:ext>
                </a:extLst>
              </a:tr>
              <a:tr h="1449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 Документ, подтверждающий стоимость необходимых медуслуг и медикаментов  (по предоплате)</a:t>
                      </a:r>
                      <a:endParaRPr lang="ru-RU" sz="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39077"/>
                  </a:ext>
                </a:extLst>
              </a:tr>
              <a:tr h="3693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 Документ, подтверждающий оплату (кассовые чеки, квитанции подтверждающие оплату медицинских услуг, медикаментов, по реабилитации инвалидов, средств реабилитации). Подтверждающие документы, должны быть оформлены на 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Благополучателя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либо членов его семьи (супруга, дочь, сын) 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203432"/>
                  </a:ext>
                </a:extLst>
              </a:tr>
              <a:tr h="2899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 Акт оказанных услуг/выполненных работ для компенсации расходов на медицинские услуги, услуги по реабилитации инвалидов/справка об оплате указанных услуг 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305190"/>
                  </a:ext>
                </a:extLst>
              </a:tr>
              <a:tr h="13803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 Копия документа о  браке   (для 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подтверждения оплаты расходов супругом(супругой)        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715314"/>
                  </a:ext>
                </a:extLst>
              </a:tr>
              <a:tr h="1449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 Копия Свидетельства о рождении ребенка/ документ подтверждающий опекунство    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55921"/>
                  </a:ext>
                </a:extLst>
              </a:tr>
              <a:tr h="28992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 Справка из учебного заведения, подтверждающая, что ребенок является учащимся (студентом, аспирантом, ординатором, курсантом) очной формы обучения.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733182"/>
                  </a:ext>
                </a:extLst>
              </a:tr>
              <a:tr h="265824">
                <a:tc vMerge="1">
                  <a:txBody>
                    <a:bodyPr/>
                    <a:lstStyle/>
                    <a:p>
                      <a:pPr algn="l" fontAlgn="ctr"/>
                      <a:endParaRPr lang="ru-RU" sz="8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b="1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 В случае оказания помощи Детям-инвалидам необходимо  кроме вышеуказанных документов предоставить </a:t>
                      </a:r>
                      <a:r>
                        <a:rPr lang="ru-RU" sz="1000" b="1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дополнительные документы</a:t>
                      </a:r>
                      <a:r>
                        <a:rPr lang="ru-RU" sz="800" b="1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</a:t>
                      </a:r>
                      <a:endParaRPr lang="ru-RU" sz="8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600482"/>
                  </a:ext>
                </a:extLst>
              </a:tr>
              <a:tr h="13354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18.1 Копия справки об инвалидности МСЭ (ВТЭК) ребенка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887595"/>
                  </a:ext>
                </a:extLst>
              </a:tr>
              <a:tr h="2838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18.2. Копия Индивидуальной программы реабилитации (ИПР) ребенка-инвалида выданная профильным 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мед.учреждением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В программу должны быть включены рекомендации по </a:t>
                      </a:r>
                      <a:r>
                        <a:rPr lang="ru-RU" sz="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реабилит</a:t>
                      </a:r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оборудованию, приспособлениям, необходимых для реабилитации ребенка-инвалида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266293"/>
                  </a:ext>
                </a:extLst>
              </a:tr>
              <a:tr h="1449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18.3. Выписка из лицевого счета неработающего родителя ребенка, имеющего инвалидность, (получение в МФЦ "Мои документы") </a:t>
                      </a:r>
                      <a:endParaRPr lang="ru-RU" sz="8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872603"/>
                  </a:ext>
                </a:extLst>
              </a:tr>
              <a:tr h="3693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18.4. Документы подтверждающие родство, свидетельство о рождении ребенка, свидетельство о рождении внука/внучки</a:t>
                      </a:r>
                      <a:r>
                        <a:rPr lang="ru-RU" sz="800" u="sng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8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 Реквизиты банковского счета заявителя  (с подписью Заявителя на бланке реквизитов).       </a:t>
                      </a:r>
                      <a:endParaRPr lang="ru-RU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400081"/>
                  </a:ext>
                </a:extLst>
              </a:tr>
              <a:tr h="265824">
                <a:tc>
                  <a:txBody>
                    <a:bodyPr/>
                    <a:lstStyle/>
                    <a:p>
                      <a:pPr algn="l" fontAlgn="ctr"/>
                      <a:r>
                        <a:rPr lang="ru-RU" sz="8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ru-RU" sz="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61" marR="1161" marT="11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33357105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3140968"/>
            <a:ext cx="1800200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1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pPr/>
              <a:t>6</a:t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478810"/>
              </p:ext>
            </p:extLst>
          </p:nvPr>
        </p:nvGraphicFramePr>
        <p:xfrm>
          <a:off x="623392" y="476672"/>
          <a:ext cx="10801201" cy="611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65015458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414259704"/>
                    </a:ext>
                  </a:extLst>
                </a:gridCol>
                <a:gridCol w="6624737">
                  <a:extLst>
                    <a:ext uri="{9D8B030D-6E8A-4147-A177-3AD203B41FA5}">
                      <a16:colId xmlns:a16="http://schemas.microsoft.com/office/drawing/2014/main" val="2102055422"/>
                    </a:ext>
                  </a:extLst>
                </a:gridCol>
              </a:tblGrid>
              <a:tr h="432048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400" b="1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На (за)  дорогостоящее лечение супруга/супруги  работника (при стаже работника в энергетике </a:t>
                      </a:r>
                      <a:r>
                        <a:rPr lang="ru-RU" sz="1400" b="1" u="sng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более 15 лет</a:t>
                      </a:r>
                      <a:r>
                        <a:rPr lang="ru-RU" sz="1400" b="1" u="none" strike="noStrike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4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111939"/>
                  </a:ext>
                </a:extLst>
              </a:tr>
              <a:tr h="306364">
                <a:tc rowSpan="20"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endParaRPr lang="ru-RU" sz="12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ctr"/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Оказание  благотворительной помощи  тяжело заболевшему супругу/супруге работника (онкология, тяжелые травмы в </a:t>
                      </a:r>
                      <a:r>
                        <a:rPr lang="ru-RU" sz="1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т.ч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после автомобильной аварии и в результате чрезвычайных и стихийных ситуаций, пожара, а также </a:t>
                      </a:r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орфанные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(генетические) заболевания, </a:t>
                      </a:r>
                      <a:r>
                        <a:rPr lang="ru-RU" sz="1200" b="1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тяжелые заболевания, зачастую сопровождающиеся инвалидностью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 </a:t>
                      </a:r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Действие 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данного пункта распространяется  в отношении супругов, состоящих в зарегистрированном браке.   </a:t>
                      </a:r>
                      <a:r>
                        <a:rPr lang="ru-RU" sz="1200" b="1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Периодичность обращения -                          1 раз через 3 года.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l" fontAlgn="ctr"/>
                      <a:r>
                        <a:rPr lang="ru-RU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b="1" u="none" strike="noStrike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t"/>
                      <a:r>
                        <a:rPr lang="ru-RU" sz="12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Сумма </a:t>
                      </a:r>
                      <a:r>
                        <a:rPr lang="ru-RU" sz="12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выплаты определяется индивидуально                 </a:t>
                      </a:r>
                      <a:endParaRPr lang="ru-RU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Заявление работника об оказании благотворительной помощи  на (за) лечение, проведение  операции и / или реабилитацию супруга/ супруги (с указанием  ИНН и контактного телефона заявителя)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699503"/>
                  </a:ext>
                </a:extLst>
              </a:tr>
              <a:tr h="184769">
                <a:tc vMerge="1">
                  <a:txBody>
                    <a:bodyPr/>
                    <a:lstStyle/>
                    <a:p>
                      <a:pPr algn="ctr" fontAlgn="t"/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t"/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 Согласие работника на предоставление и на обработку персональных данных  (личных и на супруга/супруги)   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551594"/>
                  </a:ext>
                </a:extLst>
              </a:tr>
              <a:tr h="2455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Ходатайство председателя Цеховой профсоюзной организации филиала, Управления  об оказании благотворительной помощи 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88251"/>
                  </a:ext>
                </a:extLst>
              </a:tr>
              <a:tr h="16149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Справка специалиста по кадрам о суммарном стаже работы работника в энергетике    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874342"/>
                  </a:ext>
                </a:extLst>
              </a:tr>
              <a:tr h="4279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Реестр УРП о работниках Управления, которые не перечислили  в Благ. фонд "Надежда и опора" однодневный заработок. Справка из бухгалтерии филиала о том, какие суммы однодневного заработка работник перечислял  в БФ</a:t>
                      </a:r>
                      <a:r>
                        <a:rPr lang="ru-RU" sz="900" u="sng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(с указанием сумм перечислений по годам и общей суммы)</a:t>
                      </a:r>
                      <a:endParaRPr lang="ru-RU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999759"/>
                  </a:ext>
                </a:extLst>
              </a:tr>
              <a:tr h="4887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Медицинские документы, подтверждающие диагноз заболевания (выписка из Медицинской карты амбулаторного больного либо Решение  (Рекомендация) врачебной комиссии (при приобретении дорогостоящих медикаментов (см.п.7. Преамбулы),  адаптивного оборудования и приспособлений ), или копия консультативного осмотра  и т.п.)     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036909"/>
                  </a:ext>
                </a:extLst>
              </a:tr>
              <a:tr h="1847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Направление лечащего врача  на проведение операции, приобретение медикаментов  или оказание медицинских услуг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278624"/>
                  </a:ext>
                </a:extLst>
              </a:tr>
              <a:tr h="2455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Договор с медицинским учреждением на проведение операции  или оказание медицинских услуг ,   услуги по  реабилитации (</a:t>
                      </a:r>
                      <a:r>
                        <a:rPr lang="ru-RU" sz="9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в.т.ч</a:t>
                      </a:r>
                      <a:r>
                        <a:rPr lang="ru-R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инвалидов)                     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91622"/>
                  </a:ext>
                </a:extLst>
              </a:tr>
              <a:tr h="1306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Копия лицензии медицинского учреждения  или выписка из лицензии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972558"/>
                  </a:ext>
                </a:extLst>
              </a:tr>
              <a:tr h="2455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 Акт оказанных услуг/выполненных работ, либо другой документ, подтверждающий, что </a:t>
                      </a:r>
                      <a:r>
                        <a:rPr lang="ru-RU" sz="9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мед.услуги</a:t>
                      </a:r>
                      <a:r>
                        <a:rPr lang="ru-R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оказаны (например, маршрутный лист, результаты </a:t>
                      </a:r>
                      <a:r>
                        <a:rPr lang="ru-RU" sz="9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обледований</a:t>
                      </a:r>
                      <a:r>
                        <a:rPr lang="ru-R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анализов и т.п.)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0859556"/>
                  </a:ext>
                </a:extLst>
              </a:tr>
              <a:tr h="30398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10.1. В исключительных случаях: направление из медучреждения  с рекомендациями о необходимости диагностики и лечения за пределами территории Российской Федерации                                                                                                                                                                           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109265"/>
                  </a:ext>
                </a:extLst>
              </a:tr>
              <a:tr h="42796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 В случае компенсации расходов на приобретение медикаментов (в соответствии с п.7. Преамбулы) - документ, подтверждающий назначение медикамента лечащим врачом (выписка из истории болезни, или заключение лечащего врача, или эпикриз, или рецепт, или назначение)  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1532407"/>
                  </a:ext>
                </a:extLst>
              </a:tr>
              <a:tr h="18476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 Документ, подтверждающий стоимость необходимых </a:t>
                      </a:r>
                      <a:r>
                        <a:rPr lang="ru-RU" sz="9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медуслуг</a:t>
                      </a:r>
                      <a:r>
                        <a:rPr lang="ru-R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медикаментов  (по предоплате)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2174890"/>
                  </a:ext>
                </a:extLst>
              </a:tr>
              <a:tr h="61035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 Документ, подтверждающий оплату (кассовые чеки, квитанции подтверждающие оплату медицинских услуг, дорогостоящих медикаментов  (в соответствии с п.7. Преамбулы),  услуг  по реабилитации инвалидов,  адаптивного оборудования и приспособлений) </a:t>
                      </a:r>
                      <a:r>
                        <a:rPr lang="ru-RU" sz="90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Подтверждающие документы, должны быть оформлены на </a:t>
                      </a:r>
                      <a:r>
                        <a:rPr lang="ru-RU" sz="9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Благополучателя</a:t>
                      </a:r>
                      <a:r>
                        <a:rPr lang="ru-R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либо членов его семьи (супруга, дочь, сын)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079650"/>
                  </a:ext>
                </a:extLst>
              </a:tr>
              <a:tr h="2455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 Акт оказанных услуг/выполненных работ для компенсации расходов на медицинские услуги,  услуги по реабилитации инвалидов/справка об оплате указанных услуг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742087"/>
                  </a:ext>
                </a:extLst>
              </a:tr>
              <a:tr h="9974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 Свидетельство о браке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92715"/>
                  </a:ext>
                </a:extLst>
              </a:tr>
              <a:tr h="2256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sng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 В случае оказания помощи супругу-инвалиду 1 степени необходимо  кроме вышеуказанных документов предоставить дополнительные документы: </a:t>
                      </a:r>
                      <a:endParaRPr lang="ru-RU" sz="900" b="1" i="0" u="sng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0240211"/>
                  </a:ext>
                </a:extLst>
              </a:tr>
              <a:tr h="14962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 Копия Справки об инвалидности МСЭ (ВТЭК) супруга/супруги (при наличии)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0261658"/>
                  </a:ext>
                </a:extLst>
              </a:tr>
              <a:tr h="3301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16.2. Копия Индивидуальной программы реабилитации (ИПР) инвалида выданная профильным </a:t>
                      </a:r>
                      <a:r>
                        <a:rPr lang="ru-RU" sz="9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мед.учреждением</a:t>
                      </a:r>
                      <a:r>
                        <a:rPr lang="ru-R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В программу должны быть включены рекомендации по реабилитационному оборудованию, приспособлениям, необходимых для реабилитации супруга/супруги (инвалида 1 группы)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0454274"/>
                  </a:ext>
                </a:extLst>
              </a:tr>
              <a:tr h="2137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 Реквизиты банковского счета заявителя  (с подписью Заявителя на бланке реквизитов)      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36" marR="1936" marT="193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944121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1052736"/>
            <a:ext cx="151216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3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381" y="476672"/>
            <a:ext cx="10321147" cy="6048672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733925" algn="l"/>
              </a:tabLst>
            </a:pPr>
            <a:r>
              <a:rPr lang="en-US" sz="10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ru-RU" sz="10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Приложение №</a:t>
            </a:r>
            <a:r>
              <a:rPr lang="en-US" sz="10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10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1000" b="1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Благотворительной программе "Помощь в трудный час"</a:t>
            </a:r>
            <a:endParaRPr lang="ru-RU" sz="10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000" b="1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</a:t>
            </a:r>
            <a:r>
              <a:rPr lang="en-US" sz="10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ru-RU" sz="10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Благотворительного </a:t>
            </a:r>
            <a:r>
              <a:rPr lang="ru-RU" sz="1000" b="1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фонда «Надежда и опора», действующей для </a:t>
            </a:r>
            <a:r>
              <a:rPr lang="ru-RU" sz="10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работников</a:t>
            </a:r>
            <a:r>
              <a:rPr lang="en-US" sz="10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«</a:t>
            </a:r>
            <a:r>
              <a:rPr lang="en-US" sz="10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sz="1000" b="1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ru-RU" sz="1000" b="1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мая 2024 г. по «31» декабря 2024 г</a:t>
            </a:r>
            <a:r>
              <a:rPr lang="ru-RU" sz="1000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000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32485" algn="l"/>
                <a:tab pos="3690620" algn="l"/>
                <a:tab pos="3870960" algn="l"/>
                <a:tab pos="4050665" algn="l"/>
                <a:tab pos="4140835" algn="l"/>
                <a:tab pos="4231005" algn="l"/>
                <a:tab pos="4410710" algn="l"/>
                <a:tab pos="4591050" algn="l"/>
                <a:tab pos="4770755" algn="l"/>
              </a:tabLst>
            </a:pPr>
            <a:r>
              <a:rPr lang="en-US" sz="10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ru-RU" sz="1000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0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Перечень </a:t>
            </a:r>
            <a:r>
              <a:rPr lang="ru-RU" sz="1000" b="1" u="sng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заболеваний, не попадающих под страховой случай  по договору Добровольного медицинского страхования (ДМС), </a:t>
            </a:r>
            <a:endParaRPr lang="ru-RU" sz="1000" u="sng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733925" algn="l"/>
              </a:tabLst>
            </a:pPr>
            <a:r>
              <a:rPr lang="ru-RU" sz="1000" b="1" u="sng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которым может быть оказана благотворительная помощь работникам </a:t>
            </a:r>
            <a:r>
              <a:rPr lang="en-US" sz="10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1000" b="1" u="sng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Благотворительной программе Фонда «Надежда и опора</a:t>
            </a:r>
            <a:r>
              <a:rPr lang="ru-RU" sz="10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en-US" sz="10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b="1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b="1" u="sng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«Помощь в трудный час»       </a:t>
            </a:r>
            <a:endParaRPr lang="en-US" sz="1000" b="1" u="sng" dirty="0" smtClean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Злокачественные новообразования всех органов и тканей (включая </a:t>
            </a:r>
            <a:r>
              <a:rPr lang="ru-RU" sz="1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гемобластозы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доброкачественные новообразования центральной нервной системы (если необходимо лечение либо обследование в медицинских центрах РФ или за границей);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2. Врожденные аномалии (пороки развития), деформации и хромосомные нарушения, наследственные заболевания;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3. Системные, атрофические, </a:t>
            </a:r>
            <a:r>
              <a:rPr lang="ru-RU" sz="1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демиелинизирующие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дегенеративные заболевания нервной системы; болезнь Паркинсона и вторичный паркинсонизм, эпилепсия;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4. Системные поражения соединительной ткани</a:t>
            </a:r>
            <a:r>
              <a:rPr lang="ru-RU" sz="1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заболевания опорно-двигательного аппарата,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воспалительные </a:t>
            </a:r>
            <a:r>
              <a:rPr lang="ru-RU" sz="1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полиартропатии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ревматоидный артрит</a:t>
            </a:r>
            <a:r>
              <a:rPr lang="ru-RU" sz="1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генерализованный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остеоартроз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межпозвонковые грыжи дисков позвоночника,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полиостеоартроз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анкилозирующий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спондилит (болезнь Бехтерева);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5. Сахарный диабет, </a:t>
            </a:r>
            <a:r>
              <a:rPr lang="ru-RU" sz="1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саркоидоз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амилоидоз;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6. Хронические гепатиты, цирроз печени </a:t>
            </a:r>
            <a:r>
              <a:rPr lang="ru-RU" sz="1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 стойкими тяжелыми нарушениями   функции печени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7. Заболевания, лечение которых требует трансплантации, имплантации (</a:t>
            </a:r>
            <a:r>
              <a:rPr lang="ru-RU" sz="1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эндопротезы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сердечные клапаны и водители сердечного ритма, стимуляторы блуждающего нерва, </a:t>
            </a:r>
            <a:r>
              <a:rPr lang="ru-RU" sz="1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кохлеарные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импланты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протезирования органов (</a:t>
            </a:r>
            <a:r>
              <a:rPr lang="ru-RU" sz="1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кроме зубов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1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эндопротезирования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имплантации искусственных материалов (сосудов, суставов ).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8. Опасные для зрения заболевания, требующие хирургического / лазерного вмешательства (операции), лечения и реабилитации после операции:  глаукома,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катаракта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возрастная </a:t>
            </a:r>
            <a:r>
              <a:rPr lang="ru-RU" sz="1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макулярная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дистрофия сетчатки (</a:t>
            </a:r>
            <a:r>
              <a:rPr lang="ru-RU" sz="1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макулярная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дегенерация), </a:t>
            </a:r>
            <a:r>
              <a:rPr lang="ru-RU" sz="1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миопия 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высокой степени  (от 6-ти диоптрий и выше), отслоение сетчатки глаза, повреждение глазного яблока, требующее его замены;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Заболевания </a:t>
            </a:r>
            <a:r>
              <a:rPr lang="ru-RU" sz="1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сердца и сосудов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органов кровообращения </a:t>
            </a:r>
            <a:r>
              <a:rPr lang="ru-RU" sz="1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множественными тяжелыми осложнениями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(тромбоэмболия легочной артерии, острый тромбоз глубоких вен нижних конечностей, требующий </a:t>
            </a:r>
            <a:r>
              <a:rPr lang="ru-RU" sz="1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лизисной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терапии, гангрена конечностей). 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 Болезни органов дыхания </a:t>
            </a:r>
            <a:r>
              <a:rPr lang="ru-RU" sz="1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тяжелой форме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(бронхиальная астма, </a:t>
            </a:r>
            <a:r>
              <a:rPr lang="ru-RU" sz="10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муковизцидоз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туберкулез, отек легких  и т.п.)  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11. Болезни кишечника </a:t>
            </a:r>
            <a:r>
              <a:rPr lang="ru-RU" sz="1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тяжелой форме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(опухоли, врожденные аномалии, патология аноректальной зоны, непроходимость и т.п.);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 Урологические болезни </a:t>
            </a:r>
            <a:r>
              <a:rPr lang="ru-RU" sz="1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тяжелой рецидивирующей стадии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(мочекаменная болезнь, аденома простаты,  пиелонефрит и т.п.).    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 Гайморит  - </a:t>
            </a:r>
            <a:r>
              <a:rPr lang="ru-RU" sz="1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тяжелой форме, требующей хирургического вмешательства сверх программы ОМС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 Кожные болезни, связанные с системными заболеваниями (псориаз </a:t>
            </a:r>
            <a:r>
              <a:rPr lang="ru-RU" sz="1000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часто рецидивирующей тяжелой формы</a:t>
            </a:r>
            <a:r>
              <a:rPr lang="ru-RU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т.п.);</a:t>
            </a:r>
            <a:endParaRPr lang="ru-RU" sz="1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Заболевания органов пищеварения, </a:t>
            </a:r>
            <a:r>
              <a:rPr lang="ru-RU" sz="1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которых после операций необходимо специальное питание.</a:t>
            </a:r>
            <a:endParaRPr lang="ru-RU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Последствия травм и заболеваний, возникших вследствие: пожара, террористических актов, стихийных бедствий, автомобильных аварий и т.п.  требующих длительной и 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долгосрочных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реабилитационных мероприятий.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u-RU" sz="9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вышеуказанных заболеваниях благотворительная помощь может выделяться в том числе на</a:t>
            </a:r>
            <a:r>
              <a:rPr lang="ru-RU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ru-RU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высокотехнологичных обследований (специализированной медицинской помощи, включающей в себя применение новых, сложных, уникальных и ресурсоемких методов лечения,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u-RU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разработанных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достижений медицинской  науки и смежных отраслей науки и техники), в том числе МРТ (способ получения </a:t>
            </a:r>
            <a:r>
              <a:rPr lang="ru-RU" sz="9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томографических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медицинских изображений для исследования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ru-RU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внутренних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органов и тканей 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явления 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Ядерный магнитный резонанс"/>
              </a:rPr>
              <a:t>ядерного магнитного резонанса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ru-RU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ПЭТ-КТ (комплексное исследование тканей организма в рамках онкологического поиска), КТ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ru-RU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компьютерная томография, которая позволяет визуализировать здоровые ткани), КТ с контрастирующим веществом, операций, реабилитации послеоперационного периода </a:t>
            </a:r>
          </a:p>
          <a:p>
            <a:r>
              <a:rPr 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1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40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7381" y="548680"/>
            <a:ext cx="11055019" cy="5760640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ru-RU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ru-RU" sz="4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Благотворительной программе  "Помощь в трудный час"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Благотворительного </a:t>
            </a:r>
            <a:r>
              <a:rPr lang="ru-RU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фонда «Надежда и опора», действующей </a:t>
            </a:r>
            <a:r>
              <a:rPr lang="en-US" sz="4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4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работников с «01» января 2024 по «31» декабря 2024 г.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ОКАЗАНИЯ БЛАГОТВОРИТЕЛЬНОЙ ПОМОЩИ </a:t>
            </a:r>
            <a:r>
              <a:rPr lang="ru-RU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РАБОТНИКАМ БЛАГОТВОРИТЕЛЬНЫМ </a:t>
            </a:r>
            <a:r>
              <a:rPr lang="ru-RU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ФОНДОМ «НАДЕЖДА И ОПОРА» </a:t>
            </a:r>
            <a:r>
              <a:rPr lang="ru-RU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СЛУЧАЯХ ПОЖАРА</a:t>
            </a:r>
            <a:endParaRPr lang="ru-RU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Общие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положения.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1.1. Настоящий Порядок регулирует вопросы оказания благотворительной помощи работникам АО «Сетевая компания» в случае пожара.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 Оказание благотворительной помощи в случае гибели, повреждения или утраты имущества работника осуществляется в размере реального ущерба, но не более пределов сумм, установленных настоящим Порядков.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реальным ущербом в целях расчета суммы благотворительной помощи понимаются имущественные потери, вызванные повреждением и/и или гибелью имущества (его частей) в результате пожара.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«гибелью» имущества понимается его безвозвратная утрата (без остатков, годных к использованию по назначению и реализации) в результате воздействия пожара.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 «повреждением» имущества понимается любое ухудшение его качественных характеристик (за исключением полной безвозвратной утраты) в результате воздействия пожара.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сумму реального ущерба не включаются расходы по улучшению имущества работника по сравнению с состоянием, в котором оно находилось до пожара, а также упущенная выгода и моральный вред.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1.3. Источником всех выплат, установленных настоящим Порядком, является средства Фонда.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1.4.  Благотворительная помощь из Фонда при пожаре оказывается работникам однократно.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1.5.  В случае, если ущерб причинен в отношении жилья, не являющегося единственным жильем, то компенсация ущерба не осуществляется.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Определение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пожарной ситуации для оказания благотворительной помощи.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Пожарная ситуация для оказания благотворительной помощи включает в себя повреждение или гибель имущества в результате любой из следующих ситуаций:                               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возгорания,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оплавления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воздействия продуктами сгорания, 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причинение ущерба при пожаротушении, включая воздействие водой (пеной) и другими средствами.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Условия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оказания благотворительной помощи в случае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пожара.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ru-RU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Условия оказания благотворительной помощи в случае пожара: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ущерб причинен в отношении имущества, указанного в п.3.2.настоящего Порядка;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произошедшее событие не явилось следствием умышленных действий самого работника и(или) членов его семьи, что нашло подтверждение в документах компетентных органов;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предоставлены все необходимые документы в п. 3 Благ. программы «В трудный час» для работников.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3.2.Имущество </a:t>
            </a:r>
            <a:r>
              <a:rPr lang="ru-RU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работника, на которое распространяются выплаты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жилой дом (коттедж,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танхауз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являющийся основным (единственным) жильем и местом проживания работника и его семьи,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его отдельные конструктивные элементы, а также надворные строения, включая постройки хозяйственного, бытового и иного назначения, принадлежащих работнику на праве собственности, 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квартира, комната в общежитии/коммунальной квартире, являющиеся основным (единственным) жильем и местом проживания работника;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ограждения/заборы с/без ворот и/или калиток; 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домашнее имущество, сгоревшее, поврежденное при пожаре в основном (единственном) жилье  и месте проживания работника и его семьи; </a:t>
            </a:r>
          </a:p>
          <a:p>
            <a:pPr marL="0" lv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дачный или садовый домик (если он является местом жительства работника).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3.3.Пределы компенсации ущерба от пожара: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полном уничтожении жилого дома (квартиры), а также иных объектов, указанных в п.3.2. Порядка,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включая находящееся в них имущество -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размере не более 500 000 рублей. 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частичном повреждении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жилого дома (квартиры, комнаты),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 также иных объектов, указанных в п.3.2. Порядка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включая находящееся в них имущество -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размере 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250 000 рублей.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порче имущества, указанного в п.3.2. Порядка,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произошла в результате тушения пожара, случившегося в непосредственной близости от данного имущества, например, пожар у соседей по участку –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размере  не более 150 000 рублей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Дополнительная компенсация при повреждении имущества, находящегося внутри дома (квартиры), построек по отношению к вышеуказанной компенсации </a:t>
            </a:r>
            <a:r>
              <a:rPr lang="ru-RU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ru-RU" sz="36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осуществляется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Например, пострадал дом и находящееся в нем имущество, максимальный размер компенсации не должен превышать 500 000 рублей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4047A-26A5-47CB-94B2-D83D6850E820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4281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B0F0"/>
      </a:accent1>
      <a:accent2>
        <a:srgbClr val="E36C09"/>
      </a:accent2>
      <a:accent3>
        <a:srgbClr val="0084B4"/>
      </a:accent3>
      <a:accent4>
        <a:srgbClr val="FAC08F"/>
      </a:accent4>
      <a:accent5>
        <a:srgbClr val="5DD3FF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18745</TotalTime>
  <Words>5410</Words>
  <Application>Microsoft Office PowerPoint</Application>
  <PresentationFormat>Широкоэкранный</PresentationFormat>
  <Paragraphs>285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Драндрова Татьяна Алексеевна</dc:creator>
  <cp:lastModifiedBy>Абдулхаева Венера Ривхатовна</cp:lastModifiedBy>
  <cp:revision>847</cp:revision>
  <cp:lastPrinted>2022-02-14T13:29:56Z</cp:lastPrinted>
  <dcterms:created xsi:type="dcterms:W3CDTF">2012-12-04T10:36:11Z</dcterms:created>
  <dcterms:modified xsi:type="dcterms:W3CDTF">2024-06-13T14:10:12Z</dcterms:modified>
</cp:coreProperties>
</file>