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6" r:id="rId9"/>
    <p:sldId id="267" r:id="rId10"/>
    <p:sldId id="268" r:id="rId11"/>
    <p:sldId id="272" r:id="rId12"/>
    <p:sldId id="278" r:id="rId13"/>
    <p:sldId id="273" r:id="rId14"/>
    <p:sldId id="274" r:id="rId15"/>
    <p:sldId id="275" r:id="rId16"/>
    <p:sldId id="276" r:id="rId17"/>
    <p:sldId id="277" r:id="rId18"/>
    <p:sldId id="27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88310C-722B-4D17-B1DD-7FFB3CEEEFAD}">
          <p14:sldIdLst>
            <p14:sldId id="256"/>
            <p14:sldId id="258"/>
            <p14:sldId id="259"/>
            <p14:sldId id="260"/>
            <p14:sldId id="261"/>
            <p14:sldId id="262"/>
            <p14:sldId id="264"/>
            <p14:sldId id="266"/>
            <p14:sldId id="267"/>
            <p14:sldId id="268"/>
            <p14:sldId id="272"/>
            <p14:sldId id="278"/>
            <p14:sldId id="273"/>
            <p14:sldId id="274"/>
            <p14:sldId id="275"/>
            <p14:sldId id="276"/>
            <p14:sldId id="277"/>
            <p14:sldId id="27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3D7A6-3405-4935-A2B4-81CE5582AAAE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91545-D6D4-44D8-BEE2-E8AE45B1E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6411263-A926-45A1-919A-D944EBAFCBA1}" type="datetime1">
              <a:rPr lang="en-US" smtClean="0"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55B9A-CFCA-4825-A243-055731170E8B}" type="datetime1">
              <a:rPr lang="en-US" smtClean="0"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1981E27-FBF3-4159-8FDB-AE4771654E6E}" type="datetime1">
              <a:rPr lang="en-US" smtClean="0"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CA0BB-A0E1-4C00-B667-E13A0393C1F4}" type="datetime1">
              <a:rPr lang="en-US" smtClean="0"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EAAD1A3-1020-4300-8081-24DEA40F0E1A}" type="datetime1">
              <a:rPr lang="en-US" smtClean="0"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B8B3-01B7-46B0-B263-FD569E2EBD43}" type="datetime1">
              <a:rPr lang="en-US" smtClean="0"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73ED-D0BF-48EC-9FAC-796F20EBEAA9}" type="datetime1">
              <a:rPr lang="en-US" smtClean="0"/>
              <a:t>5/5/2019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5A67F-4523-42C1-A537-23F98D4DAAED}" type="datetime1">
              <a:rPr lang="en-US" smtClean="0"/>
              <a:t>5/5/2019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C1A7-7AD5-4C39-8C22-3BE19F67E826}" type="datetime1">
              <a:rPr lang="en-US" smtClean="0"/>
              <a:t>5/5/2019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006F0A5-8DE4-48DA-B3C4-3784ED981A44}" type="datetime1">
              <a:rPr lang="en-US" smtClean="0"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87EF-D1F2-43C5-81CA-2FAB671E6512}" type="datetime1">
              <a:rPr lang="en-US" smtClean="0"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153BBA6-3A18-4DBC-85E0-313077D8B8BB}" type="datetime1">
              <a:rPr lang="en-US" smtClean="0"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6FF7-E727-4BC6-A3EE-9A4B9F6FA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r-Latn-RS" dirty="0"/>
              <a:t>Knjižara – book store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6F5AE7-45D3-4035-A3EE-5266863A67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sr-Latn-RS" sz="2000" dirty="0"/>
              <a:t>Obuka za web aplikacije – grupa 1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6F7C12-A935-43FF-A44E-403AA1527953}"/>
              </a:ext>
            </a:extLst>
          </p:cNvPr>
          <p:cNvSpPr txBox="1"/>
          <p:nvPr/>
        </p:nvSpPr>
        <p:spPr>
          <a:xfrm>
            <a:off x="3714750" y="4516891"/>
            <a:ext cx="4057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r-Latn-RS" dirty="0"/>
          </a:p>
          <a:p>
            <a:pPr algn="ctr"/>
            <a:r>
              <a:rPr lang="sr-Latn-RS" dirty="0">
                <a:solidFill>
                  <a:schemeClr val="bg1"/>
                </a:solidFill>
              </a:rPr>
              <a:t>Jelena Ilić</a:t>
            </a:r>
          </a:p>
          <a:p>
            <a:pPr algn="ctr"/>
            <a:r>
              <a:rPr lang="sr-Latn-RS" dirty="0">
                <a:solidFill>
                  <a:schemeClr val="bg1"/>
                </a:solidFill>
              </a:rPr>
              <a:t>Svetlana Jovanović</a:t>
            </a:r>
          </a:p>
          <a:p>
            <a:pPr algn="ctr"/>
            <a:r>
              <a:rPr lang="sr-Latn-RS" dirty="0">
                <a:solidFill>
                  <a:schemeClr val="bg1"/>
                </a:solidFill>
              </a:rPr>
              <a:t>Nemanja Grmuša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BBF74B-7619-484C-8DE3-F9BBDF754E7B}"/>
              </a:ext>
            </a:extLst>
          </p:cNvPr>
          <p:cNvSpPr txBox="1"/>
          <p:nvPr/>
        </p:nvSpPr>
        <p:spPr>
          <a:xfrm>
            <a:off x="1494484" y="735046"/>
            <a:ext cx="2333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Code Academy</a:t>
            </a:r>
          </a:p>
          <a:p>
            <a:r>
              <a:rPr lang="sr-Latn-RS" dirty="0"/>
              <a:t>Savski nasip 7</a:t>
            </a:r>
          </a:p>
          <a:p>
            <a:r>
              <a:rPr lang="sr-Latn-RS" dirty="0"/>
              <a:t>Novi Beograd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3A7F60-A747-41C7-973A-17D23FC93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49" y="979938"/>
            <a:ext cx="294335" cy="4335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0742FC-D00B-4870-8C57-0C9EA44C1F3D}"/>
              </a:ext>
            </a:extLst>
          </p:cNvPr>
          <p:cNvSpPr txBox="1"/>
          <p:nvPr/>
        </p:nvSpPr>
        <p:spPr>
          <a:xfrm>
            <a:off x="8037845" y="676204"/>
            <a:ext cx="3594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r-Latn-RS" dirty="0"/>
              <a:t>ds</a:t>
            </a:r>
            <a:r>
              <a:rPr lang="en-US" dirty="0"/>
              <a:t> +381 11 201 55 00</a:t>
            </a:r>
          </a:p>
          <a:p>
            <a:pPr algn="r"/>
            <a:r>
              <a:rPr lang="en-US" dirty="0"/>
              <a:t>+381 65 209 66 82</a:t>
            </a:r>
          </a:p>
          <a:p>
            <a:pPr algn="r"/>
            <a:r>
              <a:rPr lang="en-US" dirty="0"/>
              <a:t>info@code.edu.rs</a:t>
            </a:r>
          </a:p>
          <a:p>
            <a:pPr algn="r"/>
            <a:r>
              <a:rPr lang="en-US" dirty="0"/>
              <a:t>http://www.</a:t>
            </a:r>
            <a:r>
              <a:rPr lang="sr-Latn-RS" dirty="0"/>
              <a:t>code</a:t>
            </a:r>
            <a:r>
              <a:rPr lang="en-US" dirty="0"/>
              <a:t>.edu.rs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1EDE18-8167-40A9-A356-4DADC245D6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681" y="3330501"/>
            <a:ext cx="2861598" cy="69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480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9E0F87-C52C-4876-9409-C4DE16D33DD5}"/>
              </a:ext>
            </a:extLst>
          </p:cNvPr>
          <p:cNvSpPr txBox="1"/>
          <p:nvPr/>
        </p:nvSpPr>
        <p:spPr>
          <a:xfrm>
            <a:off x="4391024" y="0"/>
            <a:ext cx="4752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8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C# ASP.NET MVC kod</a:t>
            </a:r>
            <a:endParaRPr lang="en-US" sz="2800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C4840CB-35D2-4F42-B42B-82EB07DC32A6}"/>
              </a:ext>
            </a:extLst>
          </p:cNvPr>
          <p:cNvGraphicFramePr>
            <a:graphicFrameLocks noGrp="1"/>
          </p:cNvGraphicFramePr>
          <p:nvPr/>
        </p:nvGraphicFramePr>
        <p:xfrm>
          <a:off x="0" y="6237864"/>
          <a:ext cx="12192000" cy="620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989831799"/>
                    </a:ext>
                  </a:extLst>
                </a:gridCol>
              </a:tblGrid>
              <a:tr h="6201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869639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7728E6F-4F05-4830-B644-01566A8F8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41" y="6364090"/>
            <a:ext cx="2352509" cy="4262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584C96-CFCB-48F8-A8F0-E87DC4A60F31}"/>
              </a:ext>
            </a:extLst>
          </p:cNvPr>
          <p:cNvSpPr txBox="1"/>
          <p:nvPr/>
        </p:nvSpPr>
        <p:spPr>
          <a:xfrm>
            <a:off x="4562475" y="6364090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Obuka za Web aplikacije – Grupa 1 - </a:t>
            </a:r>
            <a:r>
              <a:rPr lang="sr-Latn-RS" altLang="en-US" dirty="0">
                <a:solidFill>
                  <a:schemeClr val="bg1"/>
                </a:solidFill>
              </a:rPr>
              <a:t>Knjižara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326CC1-9C50-4717-8925-EF1AD35F3015}"/>
              </a:ext>
            </a:extLst>
          </p:cNvPr>
          <p:cNvSpPr txBox="1"/>
          <p:nvPr/>
        </p:nvSpPr>
        <p:spPr>
          <a:xfrm>
            <a:off x="117446" y="692991"/>
            <a:ext cx="11830050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700" dirty="0"/>
              <a:t>    </a:t>
            </a:r>
            <a:r>
              <a:rPr lang="en-US" sz="1700" dirty="0"/>
              <a:t> public </a:t>
            </a:r>
            <a:r>
              <a:rPr lang="en-US" sz="1700" dirty="0" err="1"/>
              <a:t>ActionResult</a:t>
            </a:r>
            <a:r>
              <a:rPr lang="en-US" sz="1700" dirty="0"/>
              <a:t> Edit(int? id)</a:t>
            </a:r>
          </a:p>
          <a:p>
            <a:r>
              <a:rPr lang="en-US" sz="1700" dirty="0"/>
              <a:t>        {</a:t>
            </a:r>
          </a:p>
          <a:p>
            <a:r>
              <a:rPr lang="en-US" sz="1700" dirty="0"/>
              <a:t>            if (id == null)</a:t>
            </a:r>
            <a:endParaRPr lang="sr-Latn-RS" sz="1700" dirty="0"/>
          </a:p>
          <a:p>
            <a:r>
              <a:rPr lang="sr-Latn-RS" sz="1700" dirty="0"/>
              <a:t>	    </a:t>
            </a:r>
            <a:r>
              <a:rPr lang="en-US" sz="1700" dirty="0"/>
              <a:t>{</a:t>
            </a:r>
            <a:r>
              <a:rPr lang="sr-Latn-RS" sz="1700" dirty="0"/>
              <a:t>     </a:t>
            </a:r>
            <a:r>
              <a:rPr lang="en-US" sz="1700" dirty="0"/>
              <a:t>return new </a:t>
            </a:r>
            <a:r>
              <a:rPr lang="en-US" sz="1700" dirty="0" err="1"/>
              <a:t>HttpStatusCodeResult</a:t>
            </a:r>
            <a:r>
              <a:rPr lang="en-US" sz="1700" dirty="0"/>
              <a:t>(</a:t>
            </a:r>
            <a:r>
              <a:rPr lang="en-US" sz="1700" dirty="0" err="1"/>
              <a:t>HttpStatusCode.BadRequest</a:t>
            </a:r>
            <a:r>
              <a:rPr lang="en-US" sz="1700" dirty="0"/>
              <a:t>);</a:t>
            </a:r>
            <a:r>
              <a:rPr lang="sr-Latn-RS" sz="1700" dirty="0"/>
              <a:t>      </a:t>
            </a:r>
            <a:r>
              <a:rPr lang="en-US" sz="1700" dirty="0"/>
              <a:t>}</a:t>
            </a:r>
          </a:p>
          <a:p>
            <a:r>
              <a:rPr lang="en-US" sz="1700" dirty="0"/>
              <a:t>            </a:t>
            </a:r>
            <a:r>
              <a:rPr lang="en-US" sz="1700" dirty="0" err="1"/>
              <a:t>Narudzbina</a:t>
            </a:r>
            <a:r>
              <a:rPr lang="en-US" sz="1700" dirty="0"/>
              <a:t> </a:t>
            </a:r>
            <a:r>
              <a:rPr lang="en-US" sz="1700" dirty="0" err="1"/>
              <a:t>adminNarudzbina</a:t>
            </a:r>
            <a:r>
              <a:rPr lang="en-US" sz="1700" dirty="0"/>
              <a:t> = </a:t>
            </a:r>
            <a:r>
              <a:rPr lang="en-US" sz="1700" dirty="0" err="1"/>
              <a:t>db.Narudzbinas.Find</a:t>
            </a:r>
            <a:r>
              <a:rPr lang="en-US" sz="1700" dirty="0"/>
              <a:t>(id);</a:t>
            </a:r>
          </a:p>
          <a:p>
            <a:r>
              <a:rPr lang="en-US" sz="1700" dirty="0"/>
              <a:t>            if (</a:t>
            </a:r>
            <a:r>
              <a:rPr lang="en-US" sz="1700" dirty="0" err="1"/>
              <a:t>adminNarudzbina</a:t>
            </a:r>
            <a:r>
              <a:rPr lang="en-US" sz="1700" dirty="0"/>
              <a:t> == null)</a:t>
            </a:r>
          </a:p>
          <a:p>
            <a:r>
              <a:rPr lang="en-US" sz="1700" dirty="0"/>
              <a:t>            {</a:t>
            </a:r>
            <a:r>
              <a:rPr lang="sr-Latn-RS" sz="1700" dirty="0"/>
              <a:t>     </a:t>
            </a:r>
            <a:r>
              <a:rPr lang="en-US" sz="1700" dirty="0"/>
              <a:t>return </a:t>
            </a:r>
            <a:r>
              <a:rPr lang="en-US" sz="1700" dirty="0" err="1"/>
              <a:t>HttpNotFound</a:t>
            </a:r>
            <a:r>
              <a:rPr lang="en-US" sz="1700" dirty="0"/>
              <a:t>();</a:t>
            </a:r>
            <a:r>
              <a:rPr lang="sr-Latn-RS" sz="1700" dirty="0"/>
              <a:t>      </a:t>
            </a:r>
            <a:r>
              <a:rPr lang="en-US" sz="1700" dirty="0"/>
              <a:t>}</a:t>
            </a:r>
          </a:p>
          <a:p>
            <a:r>
              <a:rPr lang="en-US" sz="1700" dirty="0"/>
              <a:t>            return View("~/Views/Back-end/</a:t>
            </a:r>
            <a:r>
              <a:rPr lang="en-US" sz="1700" dirty="0" err="1"/>
              <a:t>AdminNarudzbina</a:t>
            </a:r>
            <a:r>
              <a:rPr lang="en-US" sz="1700" dirty="0"/>
              <a:t>/</a:t>
            </a:r>
            <a:r>
              <a:rPr lang="en-US" sz="1700" dirty="0" err="1"/>
              <a:t>Edit.cshtml</a:t>
            </a:r>
            <a:r>
              <a:rPr lang="en-US" sz="1700" dirty="0"/>
              <a:t>", </a:t>
            </a:r>
            <a:r>
              <a:rPr lang="en-US" sz="1700" dirty="0" err="1"/>
              <a:t>adminNarudzbina</a:t>
            </a:r>
            <a:r>
              <a:rPr lang="en-US" sz="1700" dirty="0"/>
              <a:t>);</a:t>
            </a:r>
          </a:p>
          <a:p>
            <a:r>
              <a:rPr lang="en-US" sz="1700" dirty="0"/>
              <a:t>        }</a:t>
            </a:r>
          </a:p>
          <a:p>
            <a:r>
              <a:rPr lang="en-US" sz="1700" dirty="0"/>
              <a:t>        [</a:t>
            </a:r>
            <a:r>
              <a:rPr lang="en-US" sz="1700" dirty="0" err="1"/>
              <a:t>HttpPost</a:t>
            </a:r>
            <a:r>
              <a:rPr lang="en-US" sz="1700" dirty="0"/>
              <a:t>]</a:t>
            </a:r>
          </a:p>
          <a:p>
            <a:r>
              <a:rPr lang="en-US" sz="1700" dirty="0"/>
              <a:t>        [</a:t>
            </a:r>
            <a:r>
              <a:rPr lang="en-US" sz="1700" dirty="0" err="1"/>
              <a:t>ValidateAntiForgeryToken</a:t>
            </a:r>
            <a:r>
              <a:rPr lang="en-US" sz="1700" dirty="0"/>
              <a:t>]</a:t>
            </a:r>
          </a:p>
          <a:p>
            <a:r>
              <a:rPr lang="en-US" sz="1700" dirty="0"/>
              <a:t>        public </a:t>
            </a:r>
            <a:r>
              <a:rPr lang="en-US" sz="1700" dirty="0" err="1"/>
              <a:t>ActionResult</a:t>
            </a:r>
            <a:r>
              <a:rPr lang="en-US" sz="1700" dirty="0"/>
              <a:t> Edit([Bind(Include = "</a:t>
            </a:r>
            <a:r>
              <a:rPr lang="en-US" sz="1700" dirty="0" err="1"/>
              <a:t>status,id_narudzbine,datum,id_osoba</a:t>
            </a:r>
            <a:r>
              <a:rPr lang="en-US" sz="1700" dirty="0"/>
              <a:t>")] </a:t>
            </a:r>
            <a:r>
              <a:rPr lang="en-US" sz="1700" dirty="0" err="1"/>
              <a:t>Narudzbina</a:t>
            </a:r>
            <a:r>
              <a:rPr lang="en-US" sz="1700" dirty="0"/>
              <a:t> </a:t>
            </a:r>
            <a:r>
              <a:rPr lang="en-US" sz="1700" dirty="0" err="1"/>
              <a:t>narudzbina</a:t>
            </a:r>
            <a:r>
              <a:rPr lang="en-US" sz="1700" dirty="0"/>
              <a:t>)</a:t>
            </a:r>
          </a:p>
          <a:p>
            <a:r>
              <a:rPr lang="en-US" sz="1700" dirty="0"/>
              <a:t>        {</a:t>
            </a:r>
          </a:p>
          <a:p>
            <a:r>
              <a:rPr lang="en-US" sz="1700" dirty="0"/>
              <a:t>            if (</a:t>
            </a:r>
            <a:r>
              <a:rPr lang="en-US" sz="1700" dirty="0" err="1"/>
              <a:t>ModelState.IsValid</a:t>
            </a:r>
            <a:r>
              <a:rPr lang="en-US" sz="1700" dirty="0"/>
              <a:t>)</a:t>
            </a:r>
          </a:p>
          <a:p>
            <a:r>
              <a:rPr lang="en-US" sz="1700" dirty="0"/>
              <a:t>            {</a:t>
            </a:r>
          </a:p>
          <a:p>
            <a:r>
              <a:rPr lang="en-US" sz="1700" dirty="0"/>
              <a:t>                </a:t>
            </a:r>
            <a:r>
              <a:rPr lang="en-US" sz="1700" dirty="0" err="1"/>
              <a:t>db.Entry</a:t>
            </a:r>
            <a:r>
              <a:rPr lang="en-US" sz="1700" dirty="0"/>
              <a:t>(</a:t>
            </a:r>
            <a:r>
              <a:rPr lang="en-US" sz="1700" dirty="0" err="1"/>
              <a:t>narudzbina</a:t>
            </a:r>
            <a:r>
              <a:rPr lang="en-US" sz="1700" dirty="0"/>
              <a:t>).State = </a:t>
            </a:r>
            <a:r>
              <a:rPr lang="en-US" sz="1700" dirty="0" err="1"/>
              <a:t>EntityState.Modified</a:t>
            </a:r>
            <a:r>
              <a:rPr lang="en-US" sz="1700" dirty="0"/>
              <a:t>;</a:t>
            </a:r>
          </a:p>
          <a:p>
            <a:r>
              <a:rPr lang="en-US" sz="1700" dirty="0"/>
              <a:t>                </a:t>
            </a:r>
            <a:r>
              <a:rPr lang="en-US" sz="1700" dirty="0" err="1"/>
              <a:t>db.SaveChanges</a:t>
            </a:r>
            <a:r>
              <a:rPr lang="en-US" sz="1700" dirty="0"/>
              <a:t>();</a:t>
            </a:r>
          </a:p>
          <a:p>
            <a:r>
              <a:rPr lang="en-US" sz="1700" dirty="0"/>
              <a:t>                return </a:t>
            </a:r>
            <a:r>
              <a:rPr lang="en-US" sz="1700" dirty="0" err="1"/>
              <a:t>RedirectToAction</a:t>
            </a:r>
            <a:r>
              <a:rPr lang="en-US" sz="1700" dirty="0"/>
              <a:t>("Index");</a:t>
            </a:r>
          </a:p>
          <a:p>
            <a:r>
              <a:rPr lang="en-US" sz="1700" dirty="0"/>
              <a:t>            }</a:t>
            </a:r>
          </a:p>
          <a:p>
            <a:r>
              <a:rPr lang="en-US" sz="1700" dirty="0"/>
              <a:t>            return View("~/Views/Back-end/</a:t>
            </a:r>
            <a:r>
              <a:rPr lang="en-US" sz="1700" dirty="0" err="1"/>
              <a:t>AdminNarudzbina</a:t>
            </a:r>
            <a:r>
              <a:rPr lang="en-US" sz="1700" dirty="0"/>
              <a:t>/</a:t>
            </a:r>
            <a:r>
              <a:rPr lang="en-US" sz="1700" dirty="0" err="1"/>
              <a:t>Edit.cshtml</a:t>
            </a:r>
            <a:r>
              <a:rPr lang="en-US" sz="1700" dirty="0"/>
              <a:t>", </a:t>
            </a:r>
            <a:r>
              <a:rPr lang="en-US" sz="1700" dirty="0" err="1"/>
              <a:t>narudzbina</a:t>
            </a:r>
            <a:r>
              <a:rPr lang="en-US" sz="1700" dirty="0"/>
              <a:t>);</a:t>
            </a:r>
          </a:p>
          <a:p>
            <a:r>
              <a:rPr lang="en-US" sz="1700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2818386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9E0F87-C52C-4876-9409-C4DE16D33DD5}"/>
              </a:ext>
            </a:extLst>
          </p:cNvPr>
          <p:cNvSpPr txBox="1"/>
          <p:nvPr/>
        </p:nvSpPr>
        <p:spPr>
          <a:xfrm>
            <a:off x="4080631" y="-6885"/>
            <a:ext cx="4752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8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Grafički izgled – Front End</a:t>
            </a:r>
            <a:endParaRPr lang="en-US" sz="2800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  <a:p>
            <a:endParaRPr lang="en-US" sz="2800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C4840CB-35D2-4F42-B42B-82EB07DC32A6}"/>
              </a:ext>
            </a:extLst>
          </p:cNvPr>
          <p:cNvGraphicFramePr>
            <a:graphicFrameLocks noGrp="1"/>
          </p:cNvGraphicFramePr>
          <p:nvPr/>
        </p:nvGraphicFramePr>
        <p:xfrm>
          <a:off x="0" y="6237864"/>
          <a:ext cx="12192000" cy="620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989831799"/>
                    </a:ext>
                  </a:extLst>
                </a:gridCol>
              </a:tblGrid>
              <a:tr h="6201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869639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7728E6F-4F05-4830-B644-01566A8F8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41" y="6364090"/>
            <a:ext cx="2352509" cy="4262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584C96-CFCB-48F8-A8F0-E87DC4A60F31}"/>
              </a:ext>
            </a:extLst>
          </p:cNvPr>
          <p:cNvSpPr txBox="1"/>
          <p:nvPr/>
        </p:nvSpPr>
        <p:spPr>
          <a:xfrm>
            <a:off x="4562475" y="6364090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Obuka za Web aplikacije – Grupa 1 - </a:t>
            </a:r>
            <a:r>
              <a:rPr lang="sr-Latn-RS" altLang="en-US" dirty="0">
                <a:solidFill>
                  <a:schemeClr val="bg1"/>
                </a:solidFill>
              </a:rPr>
              <a:t>Knjižara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326CC1-9C50-4717-8925-EF1AD35F3015}"/>
              </a:ext>
            </a:extLst>
          </p:cNvPr>
          <p:cNvSpPr txBox="1"/>
          <p:nvPr/>
        </p:nvSpPr>
        <p:spPr>
          <a:xfrm>
            <a:off x="-100667" y="608668"/>
            <a:ext cx="12069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/>
              <a:t> </a:t>
            </a:r>
            <a:r>
              <a:rPr lang="sr-Latn-RS" sz="1600" dirty="0"/>
              <a:t>	</a:t>
            </a:r>
            <a:endParaRPr lang="en-US" sz="1600" dirty="0"/>
          </a:p>
        </p:txBody>
      </p:sp>
      <p:pic>
        <p:nvPicPr>
          <p:cNvPr id="8" name="Picture 7" descr="A picture containing book, building, shelf, indoor&#10;&#10;Description automatically generated">
            <a:extLst>
              <a:ext uri="{FF2B5EF4-FFF2-40B4-BE49-F238E27FC236}">
                <a16:creationId xmlns:a16="http://schemas.microsoft.com/office/drawing/2014/main" id="{1FF8060F-DD07-4E45-A246-C3558F872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250" y="803140"/>
            <a:ext cx="7785500" cy="525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01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9E0F87-C52C-4876-9409-C4DE16D33DD5}"/>
              </a:ext>
            </a:extLst>
          </p:cNvPr>
          <p:cNvSpPr txBox="1"/>
          <p:nvPr/>
        </p:nvSpPr>
        <p:spPr>
          <a:xfrm>
            <a:off x="2797368" y="-51390"/>
            <a:ext cx="65972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8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Grafički izgled – Front End Registrovanje</a:t>
            </a:r>
            <a:endParaRPr lang="en-US" sz="2800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  <a:p>
            <a:endParaRPr lang="en-US" sz="2800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C4840CB-35D2-4F42-B42B-82EB07DC32A6}"/>
              </a:ext>
            </a:extLst>
          </p:cNvPr>
          <p:cNvGraphicFramePr>
            <a:graphicFrameLocks noGrp="1"/>
          </p:cNvGraphicFramePr>
          <p:nvPr/>
        </p:nvGraphicFramePr>
        <p:xfrm>
          <a:off x="0" y="6237864"/>
          <a:ext cx="12192000" cy="620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989831799"/>
                    </a:ext>
                  </a:extLst>
                </a:gridCol>
              </a:tblGrid>
              <a:tr h="6201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869639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7728E6F-4F05-4830-B644-01566A8F8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41" y="6364090"/>
            <a:ext cx="2352509" cy="4262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584C96-CFCB-48F8-A8F0-E87DC4A60F31}"/>
              </a:ext>
            </a:extLst>
          </p:cNvPr>
          <p:cNvSpPr txBox="1"/>
          <p:nvPr/>
        </p:nvSpPr>
        <p:spPr>
          <a:xfrm>
            <a:off x="4562475" y="6364090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Obuka za Web aplikacije – Grupa 1 - </a:t>
            </a:r>
            <a:r>
              <a:rPr lang="sr-Latn-RS" altLang="en-US" dirty="0">
                <a:solidFill>
                  <a:schemeClr val="bg1"/>
                </a:solidFill>
              </a:rPr>
              <a:t>Knjižara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326CC1-9C50-4717-8925-EF1AD35F3015}"/>
              </a:ext>
            </a:extLst>
          </p:cNvPr>
          <p:cNvSpPr txBox="1"/>
          <p:nvPr/>
        </p:nvSpPr>
        <p:spPr>
          <a:xfrm>
            <a:off x="-100667" y="608668"/>
            <a:ext cx="12069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/>
              <a:t> </a:t>
            </a:r>
            <a:r>
              <a:rPr lang="sr-Latn-RS" sz="1600" dirty="0"/>
              <a:t>	</a:t>
            </a: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F8060F-DD07-4E45-A246-C3558F872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345" y="803140"/>
            <a:ext cx="7719309" cy="525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709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9E0F87-C52C-4876-9409-C4DE16D33DD5}"/>
              </a:ext>
            </a:extLst>
          </p:cNvPr>
          <p:cNvSpPr txBox="1"/>
          <p:nvPr/>
        </p:nvSpPr>
        <p:spPr>
          <a:xfrm>
            <a:off x="3703126" y="-51390"/>
            <a:ext cx="53653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8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Grafički izgled – Front End Knjige</a:t>
            </a:r>
            <a:endParaRPr lang="en-US" sz="2800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  <a:p>
            <a:endParaRPr lang="en-US" sz="2800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C4840CB-35D2-4F42-B42B-82EB07DC32A6}"/>
              </a:ext>
            </a:extLst>
          </p:cNvPr>
          <p:cNvGraphicFramePr>
            <a:graphicFrameLocks noGrp="1"/>
          </p:cNvGraphicFramePr>
          <p:nvPr/>
        </p:nvGraphicFramePr>
        <p:xfrm>
          <a:off x="0" y="6237864"/>
          <a:ext cx="12192000" cy="620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989831799"/>
                    </a:ext>
                  </a:extLst>
                </a:gridCol>
              </a:tblGrid>
              <a:tr h="6201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869639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7728E6F-4F05-4830-B644-01566A8F8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41" y="6364090"/>
            <a:ext cx="2352509" cy="4262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584C96-CFCB-48F8-A8F0-E87DC4A60F31}"/>
              </a:ext>
            </a:extLst>
          </p:cNvPr>
          <p:cNvSpPr txBox="1"/>
          <p:nvPr/>
        </p:nvSpPr>
        <p:spPr>
          <a:xfrm>
            <a:off x="4562475" y="6364090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Obuka za Web aplikacije – Grupa 1 - </a:t>
            </a:r>
            <a:r>
              <a:rPr lang="sr-Latn-RS" altLang="en-US" dirty="0">
                <a:solidFill>
                  <a:schemeClr val="bg1"/>
                </a:solidFill>
              </a:rPr>
              <a:t>Knjižara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326CC1-9C50-4717-8925-EF1AD35F3015}"/>
              </a:ext>
            </a:extLst>
          </p:cNvPr>
          <p:cNvSpPr txBox="1"/>
          <p:nvPr/>
        </p:nvSpPr>
        <p:spPr>
          <a:xfrm>
            <a:off x="-100667" y="608668"/>
            <a:ext cx="12069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/>
              <a:t> </a:t>
            </a:r>
            <a:r>
              <a:rPr lang="sr-Latn-RS" sz="1600" dirty="0"/>
              <a:t>	</a:t>
            </a: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F8060F-DD07-4E45-A246-C3558F872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741" y="608668"/>
            <a:ext cx="9159440" cy="564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95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9E0F87-C52C-4876-9409-C4DE16D33DD5}"/>
              </a:ext>
            </a:extLst>
          </p:cNvPr>
          <p:cNvSpPr txBox="1"/>
          <p:nvPr/>
        </p:nvSpPr>
        <p:spPr>
          <a:xfrm>
            <a:off x="3703126" y="-51390"/>
            <a:ext cx="53653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8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Grafički izgled – Front End Korpa</a:t>
            </a:r>
            <a:endParaRPr lang="en-US" sz="2800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  <a:p>
            <a:endParaRPr lang="en-US" sz="2800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C4840CB-35D2-4F42-B42B-82EB07DC32A6}"/>
              </a:ext>
            </a:extLst>
          </p:cNvPr>
          <p:cNvGraphicFramePr>
            <a:graphicFrameLocks noGrp="1"/>
          </p:cNvGraphicFramePr>
          <p:nvPr/>
        </p:nvGraphicFramePr>
        <p:xfrm>
          <a:off x="0" y="6237864"/>
          <a:ext cx="12192000" cy="620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989831799"/>
                    </a:ext>
                  </a:extLst>
                </a:gridCol>
              </a:tblGrid>
              <a:tr h="6201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869639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7728E6F-4F05-4830-B644-01566A8F8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41" y="6364090"/>
            <a:ext cx="2352509" cy="4262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584C96-CFCB-48F8-A8F0-E87DC4A60F31}"/>
              </a:ext>
            </a:extLst>
          </p:cNvPr>
          <p:cNvSpPr txBox="1"/>
          <p:nvPr/>
        </p:nvSpPr>
        <p:spPr>
          <a:xfrm>
            <a:off x="4562475" y="6364090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Obuka za Web aplikacije – Grupa 1 - </a:t>
            </a:r>
            <a:r>
              <a:rPr lang="sr-Latn-RS" altLang="en-US" dirty="0">
                <a:solidFill>
                  <a:schemeClr val="bg1"/>
                </a:solidFill>
              </a:rPr>
              <a:t>Knjižara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326CC1-9C50-4717-8925-EF1AD35F3015}"/>
              </a:ext>
            </a:extLst>
          </p:cNvPr>
          <p:cNvSpPr txBox="1"/>
          <p:nvPr/>
        </p:nvSpPr>
        <p:spPr>
          <a:xfrm>
            <a:off x="-100667" y="608668"/>
            <a:ext cx="12069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/>
              <a:t> </a:t>
            </a:r>
            <a:r>
              <a:rPr lang="sr-Latn-RS" sz="1600" dirty="0"/>
              <a:t>	</a:t>
            </a: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F8060F-DD07-4E45-A246-C3558F872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068" y="590060"/>
            <a:ext cx="9482277" cy="558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884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9E0F87-C52C-4876-9409-C4DE16D33DD5}"/>
              </a:ext>
            </a:extLst>
          </p:cNvPr>
          <p:cNvSpPr txBox="1"/>
          <p:nvPr/>
        </p:nvSpPr>
        <p:spPr>
          <a:xfrm>
            <a:off x="4122576" y="-27931"/>
            <a:ext cx="53653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8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Grafički izgled – Back End </a:t>
            </a:r>
            <a:endParaRPr lang="en-US" sz="2800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  <a:p>
            <a:endParaRPr lang="en-US" sz="2800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C4840CB-35D2-4F42-B42B-82EB07DC32A6}"/>
              </a:ext>
            </a:extLst>
          </p:cNvPr>
          <p:cNvGraphicFramePr>
            <a:graphicFrameLocks noGrp="1"/>
          </p:cNvGraphicFramePr>
          <p:nvPr/>
        </p:nvGraphicFramePr>
        <p:xfrm>
          <a:off x="0" y="6237864"/>
          <a:ext cx="12192000" cy="620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989831799"/>
                    </a:ext>
                  </a:extLst>
                </a:gridCol>
              </a:tblGrid>
              <a:tr h="6201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869639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7728E6F-4F05-4830-B644-01566A8F8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41" y="6364090"/>
            <a:ext cx="2352509" cy="4262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584C96-CFCB-48F8-A8F0-E87DC4A60F31}"/>
              </a:ext>
            </a:extLst>
          </p:cNvPr>
          <p:cNvSpPr txBox="1"/>
          <p:nvPr/>
        </p:nvSpPr>
        <p:spPr>
          <a:xfrm>
            <a:off x="4562475" y="6364090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Obuka za Web aplikacije – Grupa 1 - </a:t>
            </a:r>
            <a:r>
              <a:rPr lang="sr-Latn-RS" altLang="en-US" dirty="0">
                <a:solidFill>
                  <a:schemeClr val="bg1"/>
                </a:solidFill>
              </a:rPr>
              <a:t>Knjižara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326CC1-9C50-4717-8925-EF1AD35F3015}"/>
              </a:ext>
            </a:extLst>
          </p:cNvPr>
          <p:cNvSpPr txBox="1"/>
          <p:nvPr/>
        </p:nvSpPr>
        <p:spPr>
          <a:xfrm>
            <a:off x="-100667" y="608668"/>
            <a:ext cx="12069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/>
              <a:t> </a:t>
            </a:r>
            <a:r>
              <a:rPr lang="sr-Latn-RS" sz="1600" dirty="0"/>
              <a:t>	</a:t>
            </a: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F8060F-DD07-4E45-A246-C3558F872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37" y="721454"/>
            <a:ext cx="10956726" cy="520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359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9E0F87-C52C-4876-9409-C4DE16D33DD5}"/>
              </a:ext>
            </a:extLst>
          </p:cNvPr>
          <p:cNvSpPr txBox="1"/>
          <p:nvPr/>
        </p:nvSpPr>
        <p:spPr>
          <a:xfrm>
            <a:off x="3690459" y="-70836"/>
            <a:ext cx="53653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8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Grafički izgled – Back End Knjige </a:t>
            </a:r>
            <a:endParaRPr lang="en-US" sz="2800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  <a:p>
            <a:endParaRPr lang="en-US" sz="2800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C4840CB-35D2-4F42-B42B-82EB07DC32A6}"/>
              </a:ext>
            </a:extLst>
          </p:cNvPr>
          <p:cNvGraphicFramePr>
            <a:graphicFrameLocks noGrp="1"/>
          </p:cNvGraphicFramePr>
          <p:nvPr/>
        </p:nvGraphicFramePr>
        <p:xfrm>
          <a:off x="0" y="6237864"/>
          <a:ext cx="12192000" cy="620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989831799"/>
                    </a:ext>
                  </a:extLst>
                </a:gridCol>
              </a:tblGrid>
              <a:tr h="6201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869639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7728E6F-4F05-4830-B644-01566A8F8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41" y="6364090"/>
            <a:ext cx="2352509" cy="4262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584C96-CFCB-48F8-A8F0-E87DC4A60F31}"/>
              </a:ext>
            </a:extLst>
          </p:cNvPr>
          <p:cNvSpPr txBox="1"/>
          <p:nvPr/>
        </p:nvSpPr>
        <p:spPr>
          <a:xfrm>
            <a:off x="4562475" y="6364090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Obuka za Web aplikacije – Grupa 1 - </a:t>
            </a:r>
            <a:r>
              <a:rPr lang="sr-Latn-RS" altLang="en-US" dirty="0">
                <a:solidFill>
                  <a:schemeClr val="bg1"/>
                </a:solidFill>
              </a:rPr>
              <a:t>Knjižara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326CC1-9C50-4717-8925-EF1AD35F3015}"/>
              </a:ext>
            </a:extLst>
          </p:cNvPr>
          <p:cNvSpPr txBox="1"/>
          <p:nvPr/>
        </p:nvSpPr>
        <p:spPr>
          <a:xfrm>
            <a:off x="-100667" y="608668"/>
            <a:ext cx="12069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/>
              <a:t> </a:t>
            </a:r>
            <a:r>
              <a:rPr lang="sr-Latn-RS" sz="1600" dirty="0"/>
              <a:t>	</a:t>
            </a: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F8060F-DD07-4E45-A246-C3558F872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45" y="721454"/>
            <a:ext cx="10823910" cy="520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854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9E0F87-C52C-4876-9409-C4DE16D33DD5}"/>
              </a:ext>
            </a:extLst>
          </p:cNvPr>
          <p:cNvSpPr txBox="1"/>
          <p:nvPr/>
        </p:nvSpPr>
        <p:spPr>
          <a:xfrm>
            <a:off x="3447876" y="-39861"/>
            <a:ext cx="5889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8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Grafički izgled – Back End Narudžbine </a:t>
            </a:r>
            <a:endParaRPr lang="en-US" sz="2800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  <a:p>
            <a:endParaRPr lang="en-US" sz="2800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C4840CB-35D2-4F42-B42B-82EB07DC32A6}"/>
              </a:ext>
            </a:extLst>
          </p:cNvPr>
          <p:cNvGraphicFramePr>
            <a:graphicFrameLocks noGrp="1"/>
          </p:cNvGraphicFramePr>
          <p:nvPr/>
        </p:nvGraphicFramePr>
        <p:xfrm>
          <a:off x="0" y="6237864"/>
          <a:ext cx="12192000" cy="620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989831799"/>
                    </a:ext>
                  </a:extLst>
                </a:gridCol>
              </a:tblGrid>
              <a:tr h="6201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869639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7728E6F-4F05-4830-B644-01566A8F8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41" y="6364090"/>
            <a:ext cx="2352509" cy="4262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584C96-CFCB-48F8-A8F0-E87DC4A60F31}"/>
              </a:ext>
            </a:extLst>
          </p:cNvPr>
          <p:cNvSpPr txBox="1"/>
          <p:nvPr/>
        </p:nvSpPr>
        <p:spPr>
          <a:xfrm>
            <a:off x="4562475" y="6364090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Obuka za Web aplikacije – Grupa 1 - </a:t>
            </a:r>
            <a:r>
              <a:rPr lang="sr-Latn-RS" altLang="en-US" dirty="0">
                <a:solidFill>
                  <a:schemeClr val="bg1"/>
                </a:solidFill>
              </a:rPr>
              <a:t>Knjižara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326CC1-9C50-4717-8925-EF1AD35F3015}"/>
              </a:ext>
            </a:extLst>
          </p:cNvPr>
          <p:cNvSpPr txBox="1"/>
          <p:nvPr/>
        </p:nvSpPr>
        <p:spPr>
          <a:xfrm>
            <a:off x="0" y="604189"/>
            <a:ext cx="12069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/>
              <a:t> </a:t>
            </a:r>
            <a:r>
              <a:rPr lang="sr-Latn-RS" sz="1600" dirty="0"/>
              <a:t>	</a:t>
            </a: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F8060F-DD07-4E45-A246-C3558F872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45" y="718059"/>
            <a:ext cx="10823910" cy="520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120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toy&#10;&#10;Description automatically generated">
            <a:extLst>
              <a:ext uri="{FF2B5EF4-FFF2-40B4-BE49-F238E27FC236}">
                <a16:creationId xmlns:a16="http://schemas.microsoft.com/office/drawing/2014/main" id="{6DD58A89-6E3B-44B9-AFD5-1AC7D3F7D6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3502" y="1047665"/>
            <a:ext cx="5030386" cy="503038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3ADB15-BF73-4F77-BDE9-3AC69DA8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8765" y="706246"/>
            <a:ext cx="3081576" cy="1711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HVALA NA PAŽNJI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1247841-85B7-430B-B11F-BBF9C982E0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232" y="5476695"/>
            <a:ext cx="3063149" cy="74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641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D4A5C-35D4-4FA4-B6A7-201C94E35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662423"/>
            <a:ext cx="11029615" cy="887804"/>
          </a:xfrm>
        </p:spPr>
        <p:txBody>
          <a:bodyPr>
            <a:normAutofit/>
          </a:bodyPr>
          <a:lstStyle/>
          <a:p>
            <a:pPr algn="ctr"/>
            <a:r>
              <a:rPr lang="sr-Latn-RS" sz="2800" dirty="0"/>
              <a:t>pregled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AC387-D84C-4CBD-9EB0-071FEF5AC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2592" y="1760116"/>
            <a:ext cx="11029615" cy="277378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Opis problema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SQL dijagram baze podataka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C# ASP.NET MVC kod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Grafički izgled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dirty="0"/>
              <a:t>Front 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dirty="0"/>
              <a:t>Back End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FC1CE7-CC39-4E2E-86D4-CE635757C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16" y="5459027"/>
            <a:ext cx="2861598" cy="6942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0EB18A-0836-4490-9CDA-18B3F98990B7}"/>
              </a:ext>
            </a:extLst>
          </p:cNvPr>
          <p:cNvSpPr txBox="1"/>
          <p:nvPr/>
        </p:nvSpPr>
        <p:spPr>
          <a:xfrm>
            <a:off x="4590882" y="5638800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Obuka za Web aplikacije – Grupa 1 - </a:t>
            </a:r>
            <a:r>
              <a:rPr lang="sr-Latn-RS" altLang="en-US" dirty="0">
                <a:solidFill>
                  <a:schemeClr val="bg1"/>
                </a:solidFill>
              </a:rPr>
              <a:t>Knjižara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829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5EF1B0-7D37-4680-8BD6-018291469CF0}"/>
              </a:ext>
            </a:extLst>
          </p:cNvPr>
          <p:cNvSpPr txBox="1"/>
          <p:nvPr/>
        </p:nvSpPr>
        <p:spPr>
          <a:xfrm>
            <a:off x="5076825" y="743961"/>
            <a:ext cx="3028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8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Opis Problema</a:t>
            </a:r>
            <a:endParaRPr lang="en-US" sz="2800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022BBB-63C5-4794-98B7-AA6227925DC8}"/>
              </a:ext>
            </a:extLst>
          </p:cNvPr>
          <p:cNvSpPr txBox="1"/>
          <p:nvPr/>
        </p:nvSpPr>
        <p:spPr>
          <a:xfrm>
            <a:off x="509587" y="1628775"/>
            <a:ext cx="1117282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/>
              <a:t>Napraviti bazu podataka za poslovanje online knjižare. Osnovna delatnost knjižare je prodaja knjiga. Knjiga sadrži: naziv, ime autora, cenu, žanrove, naslovnu stranu. Knjige se prodaju putem online narudžbine. Narudžbina sadrži sledeće podatke: datum narudžbine, e-mail korisnika, naziv knjige, količinu i cenu knjige, kao i status narudžbine (koji se menja kada se poslje knjiga).</a:t>
            </a:r>
            <a:endParaRPr lang="en-US" sz="2000" dirty="0"/>
          </a:p>
          <a:p>
            <a:r>
              <a:rPr lang="sr-Latn-RS" sz="2000" dirty="0"/>
              <a:t>Korisnik se registruje ili prijavljuje ukoliko već ima svoj nalog. Korisnik može da izvrši pretragu knjiga po kategorijama, nazivu knjiga i autorima, takodje može da detaljno pregleda knjigu ili da napravi svoju listu omiljenih knjiga za kasniju narudžbinu. Pre narudžbine knjiga se dodaje u korpu gde korisnik može da izmeni narudžbinu, ima uvid u količinu i ukupnu cenu i potvrdi porudžbinu.</a:t>
            </a:r>
            <a:endParaRPr lang="en-US" sz="2000" dirty="0"/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643113B-132E-4B34-BF38-37B4607F8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85076"/>
              </p:ext>
            </p:extLst>
          </p:nvPr>
        </p:nvGraphicFramePr>
        <p:xfrm>
          <a:off x="0" y="5924550"/>
          <a:ext cx="12191999" cy="9334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val="453435758"/>
                    </a:ext>
                  </a:extLst>
                </a:gridCol>
              </a:tblGrid>
              <a:tr h="9334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91562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C43A07EC-DAD9-4CA8-A4AD-181B00DB8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1" y="6124519"/>
            <a:ext cx="2638259" cy="5335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49652E-F2EC-4BC4-866A-82405F6616DE}"/>
              </a:ext>
            </a:extLst>
          </p:cNvPr>
          <p:cNvSpPr txBox="1"/>
          <p:nvPr/>
        </p:nvSpPr>
        <p:spPr>
          <a:xfrm>
            <a:off x="4586287" y="6124519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Obuka za Web aplikacije – Grupa 1 - </a:t>
            </a:r>
            <a:r>
              <a:rPr lang="sr-Latn-RS" altLang="en-US" dirty="0">
                <a:solidFill>
                  <a:schemeClr val="bg1"/>
                </a:solidFill>
              </a:rPr>
              <a:t>Knjižara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196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204FA0-C5B4-482A-AD8B-098381DD8310}"/>
              </a:ext>
            </a:extLst>
          </p:cNvPr>
          <p:cNvSpPr txBox="1"/>
          <p:nvPr/>
        </p:nvSpPr>
        <p:spPr>
          <a:xfrm>
            <a:off x="3914774" y="743961"/>
            <a:ext cx="4752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8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SQL dijagram baze podataka</a:t>
            </a:r>
            <a:endParaRPr lang="en-US" sz="2800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BBB51BF-B69C-4246-A57A-0886114C8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20" y="1267181"/>
            <a:ext cx="10312399" cy="502923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A811285-D781-4786-9CC4-572253EC8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045104"/>
              </p:ext>
            </p:extLst>
          </p:nvPr>
        </p:nvGraphicFramePr>
        <p:xfrm>
          <a:off x="0" y="6315074"/>
          <a:ext cx="12192000" cy="542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1851491877"/>
                    </a:ext>
                  </a:extLst>
                </a:gridCol>
              </a:tblGrid>
              <a:tr h="5429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094421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0126556-665E-45F2-AB82-A81DCC4AC753}"/>
              </a:ext>
            </a:extLst>
          </p:cNvPr>
          <p:cNvSpPr txBox="1"/>
          <p:nvPr/>
        </p:nvSpPr>
        <p:spPr>
          <a:xfrm>
            <a:off x="4562475" y="6364090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Obuka za Web aplikacije – Grupa 1 - </a:t>
            </a:r>
            <a:r>
              <a:rPr lang="sr-Latn-RS" altLang="en-US" dirty="0">
                <a:solidFill>
                  <a:schemeClr val="bg1"/>
                </a:solidFill>
              </a:rPr>
              <a:t>Knjižara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C4CEF6C-6B3E-4D56-9C10-E17FA738CB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41" y="6364090"/>
            <a:ext cx="2352509" cy="42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761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9E0F87-C52C-4876-9409-C4DE16D33DD5}"/>
              </a:ext>
            </a:extLst>
          </p:cNvPr>
          <p:cNvSpPr txBox="1"/>
          <p:nvPr/>
        </p:nvSpPr>
        <p:spPr>
          <a:xfrm>
            <a:off x="4362449" y="0"/>
            <a:ext cx="4752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8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C# ASP.NET MVC kod</a:t>
            </a:r>
            <a:endParaRPr lang="en-US" sz="2800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C4840CB-35D2-4F42-B42B-82EB07DC3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26859"/>
              </p:ext>
            </p:extLst>
          </p:nvPr>
        </p:nvGraphicFramePr>
        <p:xfrm>
          <a:off x="0" y="6237864"/>
          <a:ext cx="12192000" cy="620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989831799"/>
                    </a:ext>
                  </a:extLst>
                </a:gridCol>
              </a:tblGrid>
              <a:tr h="6201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869639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7728E6F-4F05-4830-B644-01566A8F8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41" y="6364090"/>
            <a:ext cx="2352509" cy="4262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584C96-CFCB-48F8-A8F0-E87DC4A60F31}"/>
              </a:ext>
            </a:extLst>
          </p:cNvPr>
          <p:cNvSpPr txBox="1"/>
          <p:nvPr/>
        </p:nvSpPr>
        <p:spPr>
          <a:xfrm>
            <a:off x="4562475" y="6364090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Obuka za Web aplikacije – Grupa 1 - </a:t>
            </a:r>
            <a:r>
              <a:rPr lang="sr-Latn-RS" altLang="en-US" dirty="0">
                <a:solidFill>
                  <a:schemeClr val="bg1"/>
                </a:solidFill>
              </a:rPr>
              <a:t>Knjižara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326CC1-9C50-4717-8925-EF1AD35F3015}"/>
              </a:ext>
            </a:extLst>
          </p:cNvPr>
          <p:cNvSpPr txBox="1"/>
          <p:nvPr/>
        </p:nvSpPr>
        <p:spPr>
          <a:xfrm>
            <a:off x="361950" y="649446"/>
            <a:ext cx="1183005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public class </a:t>
            </a:r>
            <a:r>
              <a:rPr lang="en-US" sz="1600" dirty="0" err="1"/>
              <a:t>KnjigeController</a:t>
            </a:r>
            <a:r>
              <a:rPr lang="en-US" sz="1600" dirty="0"/>
              <a:t> : Controller</a:t>
            </a:r>
          </a:p>
          <a:p>
            <a:r>
              <a:rPr lang="en-US" sz="1600" dirty="0"/>
              <a:t>    {</a:t>
            </a:r>
          </a:p>
          <a:p>
            <a:r>
              <a:rPr lang="en-US" sz="1600" dirty="0"/>
              <a:t>        private </a:t>
            </a:r>
            <a:r>
              <a:rPr lang="en-US" sz="1600" dirty="0" err="1"/>
              <a:t>KnjizaraDBEntities</a:t>
            </a:r>
            <a:r>
              <a:rPr lang="en-US" sz="1600" dirty="0"/>
              <a:t> </a:t>
            </a:r>
            <a:r>
              <a:rPr lang="en-US" sz="1600" dirty="0" err="1"/>
              <a:t>db</a:t>
            </a:r>
            <a:r>
              <a:rPr lang="en-US" sz="1600" dirty="0"/>
              <a:t> = new </a:t>
            </a:r>
            <a:r>
              <a:rPr lang="en-US" sz="1600" dirty="0" err="1"/>
              <a:t>KnjizaraDBEntities</a:t>
            </a:r>
            <a:r>
              <a:rPr lang="en-US" sz="1600" dirty="0"/>
              <a:t>();</a:t>
            </a:r>
            <a:endParaRPr lang="sr-Latn-RS" sz="1600" dirty="0"/>
          </a:p>
          <a:p>
            <a:endParaRPr lang="en-US" sz="1600" dirty="0"/>
          </a:p>
          <a:p>
            <a:r>
              <a:rPr lang="en-US" sz="1600" dirty="0"/>
              <a:t>        // GET: </a:t>
            </a:r>
            <a:r>
              <a:rPr lang="en-US" sz="1600" dirty="0" err="1"/>
              <a:t>Knjige</a:t>
            </a:r>
            <a:endParaRPr lang="en-US" sz="1600" dirty="0"/>
          </a:p>
          <a:p>
            <a:r>
              <a:rPr lang="en-US" sz="1600" dirty="0"/>
              <a:t>        public </a:t>
            </a:r>
            <a:r>
              <a:rPr lang="en-US" sz="1600" dirty="0" err="1"/>
              <a:t>ActionResult</a:t>
            </a:r>
            <a:r>
              <a:rPr lang="en-US" sz="1600" dirty="0"/>
              <a:t> Index(int? </a:t>
            </a:r>
            <a:r>
              <a:rPr lang="en-US" sz="1600" dirty="0" err="1"/>
              <a:t>currentPage</a:t>
            </a:r>
            <a:r>
              <a:rPr lang="en-US" sz="1600" dirty="0"/>
              <a:t>, string search)</a:t>
            </a:r>
          </a:p>
          <a:p>
            <a:r>
              <a:rPr lang="en-US" sz="1600" dirty="0"/>
              <a:t>        {</a:t>
            </a:r>
          </a:p>
          <a:p>
            <a:r>
              <a:rPr lang="en-US" sz="1600" dirty="0"/>
              <a:t>            int </a:t>
            </a:r>
            <a:r>
              <a:rPr lang="en-US" sz="1600" dirty="0" err="1"/>
              <a:t>maxRows</a:t>
            </a:r>
            <a:r>
              <a:rPr lang="en-US" sz="1600" dirty="0"/>
              <a:t> = 5;</a:t>
            </a:r>
          </a:p>
          <a:p>
            <a:r>
              <a:rPr lang="en-US" sz="1600" dirty="0"/>
              <a:t>            int </a:t>
            </a:r>
            <a:r>
              <a:rPr lang="en-US" sz="1600" dirty="0" err="1"/>
              <a:t>pageNumber</a:t>
            </a:r>
            <a:r>
              <a:rPr lang="en-US" sz="1600" dirty="0"/>
              <a:t> = (</a:t>
            </a:r>
            <a:r>
              <a:rPr lang="en-US" sz="1600" dirty="0" err="1"/>
              <a:t>currentPage</a:t>
            </a:r>
            <a:r>
              <a:rPr lang="en-US" sz="1600" dirty="0"/>
              <a:t> ?? 1);</a:t>
            </a:r>
            <a:endParaRPr lang="sr-Latn-RS" sz="1600" dirty="0"/>
          </a:p>
          <a:p>
            <a:endParaRPr lang="en-US" sz="1600" dirty="0"/>
          </a:p>
          <a:p>
            <a:r>
              <a:rPr lang="en-US" sz="1600" dirty="0"/>
              <a:t>            </a:t>
            </a:r>
            <a:r>
              <a:rPr lang="en-US" sz="1600" dirty="0" err="1"/>
              <a:t>KnjigaZanroviViewModel</a:t>
            </a:r>
            <a:r>
              <a:rPr lang="en-US" sz="1600" dirty="0"/>
              <a:t> </a:t>
            </a:r>
            <a:r>
              <a:rPr lang="en-US" sz="1600" dirty="0" err="1"/>
              <a:t>knjigaZanroviViewModel</a:t>
            </a:r>
            <a:r>
              <a:rPr lang="en-US" sz="1600" dirty="0"/>
              <a:t> = new </a:t>
            </a:r>
            <a:r>
              <a:rPr lang="en-US" sz="1600" dirty="0" err="1"/>
              <a:t>KnjigaZanroviViewModel</a:t>
            </a:r>
            <a:r>
              <a:rPr lang="en-US" sz="1600" dirty="0"/>
              <a:t>();</a:t>
            </a:r>
          </a:p>
          <a:p>
            <a:r>
              <a:rPr lang="en-US" sz="1600" dirty="0"/>
              <a:t>            List &lt;</a:t>
            </a:r>
            <a:r>
              <a:rPr lang="en-US" sz="1600" dirty="0" err="1"/>
              <a:t>KnjigaSaZanrovima</a:t>
            </a:r>
            <a:r>
              <a:rPr lang="en-US" sz="1600" dirty="0"/>
              <a:t>&gt; </a:t>
            </a:r>
            <a:r>
              <a:rPr lang="en-US" sz="1600" dirty="0" err="1"/>
              <a:t>knjigeSaZanrovima</a:t>
            </a:r>
            <a:r>
              <a:rPr lang="en-US" sz="1600" dirty="0"/>
              <a:t> = new List&lt;</a:t>
            </a:r>
            <a:r>
              <a:rPr lang="en-US" sz="1600" dirty="0" err="1"/>
              <a:t>KnjigaSaZanrovima</a:t>
            </a:r>
            <a:r>
              <a:rPr lang="en-US" sz="1600" dirty="0"/>
              <a:t>&gt;();</a:t>
            </a:r>
          </a:p>
          <a:p>
            <a:r>
              <a:rPr lang="en-US" sz="1600" dirty="0"/>
              <a:t>            List&lt;</a:t>
            </a:r>
            <a:r>
              <a:rPr lang="en-US" sz="1600" dirty="0" err="1"/>
              <a:t>Knjige</a:t>
            </a:r>
            <a:r>
              <a:rPr lang="en-US" sz="1600" dirty="0"/>
              <a:t>&gt; </a:t>
            </a:r>
            <a:r>
              <a:rPr lang="en-US" sz="1600" dirty="0" err="1"/>
              <a:t>knjiges</a:t>
            </a:r>
            <a:r>
              <a:rPr lang="en-US" sz="1600" dirty="0"/>
              <a:t>;</a:t>
            </a:r>
          </a:p>
          <a:p>
            <a:r>
              <a:rPr lang="en-US" sz="1600" dirty="0"/>
              <a:t>            if (!</a:t>
            </a:r>
            <a:r>
              <a:rPr lang="en-US" sz="1600" dirty="0" err="1"/>
              <a:t>String.IsNullOrEmpty</a:t>
            </a:r>
            <a:r>
              <a:rPr lang="en-US" sz="1600" dirty="0"/>
              <a:t>(search))</a:t>
            </a:r>
          </a:p>
          <a:p>
            <a:r>
              <a:rPr lang="en-US" sz="1600" dirty="0"/>
              <a:t>            {</a:t>
            </a:r>
          </a:p>
          <a:p>
            <a:r>
              <a:rPr lang="en-US" sz="1600" dirty="0"/>
              <a:t>                </a:t>
            </a:r>
            <a:r>
              <a:rPr lang="en-US" sz="1600" dirty="0" err="1"/>
              <a:t>knjiges</a:t>
            </a:r>
            <a:r>
              <a:rPr lang="en-US" sz="1600" dirty="0"/>
              <a:t> = </a:t>
            </a:r>
            <a:r>
              <a:rPr lang="en-US" sz="1600" dirty="0" err="1"/>
              <a:t>db.Knjige.Include</a:t>
            </a:r>
            <a:r>
              <a:rPr lang="en-US" sz="1600" dirty="0"/>
              <a:t>(k =&gt; </a:t>
            </a:r>
            <a:r>
              <a:rPr lang="en-US" sz="1600" dirty="0" err="1"/>
              <a:t>k.Autori</a:t>
            </a:r>
            <a:r>
              <a:rPr lang="en-US" sz="1600" dirty="0"/>
              <a:t>).Where(k =&gt; </a:t>
            </a:r>
            <a:r>
              <a:rPr lang="en-US" sz="1600" dirty="0" err="1"/>
              <a:t>k.naziv.Contains</a:t>
            </a:r>
            <a:r>
              <a:rPr lang="en-US" sz="1600" dirty="0"/>
              <a:t>(search) || </a:t>
            </a:r>
            <a:r>
              <a:rPr lang="en-US" sz="1600" dirty="0" err="1"/>
              <a:t>k.Autori.ime.Contains</a:t>
            </a:r>
            <a:r>
              <a:rPr lang="en-US" sz="1600" dirty="0"/>
              <a:t>(search)).</a:t>
            </a:r>
            <a:r>
              <a:rPr lang="en-US" sz="1600" dirty="0" err="1"/>
              <a:t>OrderByDescending</a:t>
            </a:r>
            <a:r>
              <a:rPr lang="en-US" sz="1600" dirty="0"/>
              <a:t>(</a:t>
            </a:r>
            <a:r>
              <a:rPr lang="en-US" sz="1600" dirty="0" err="1"/>
              <a:t>i</a:t>
            </a:r>
            <a:r>
              <a:rPr lang="en-US" sz="1600" dirty="0"/>
              <a:t> =&gt; </a:t>
            </a:r>
            <a:r>
              <a:rPr lang="en-US" sz="1600" dirty="0" err="1"/>
              <a:t>i.id_knjige</a:t>
            </a:r>
            <a:r>
              <a:rPr lang="en-US" sz="1600" dirty="0"/>
              <a:t>).Skip((</a:t>
            </a:r>
            <a:r>
              <a:rPr lang="en-US" sz="1600" dirty="0" err="1"/>
              <a:t>pageNumber</a:t>
            </a:r>
            <a:r>
              <a:rPr lang="en-US" sz="1600" dirty="0"/>
              <a:t> - 1) * </a:t>
            </a:r>
            <a:r>
              <a:rPr lang="en-US" sz="1600" dirty="0" err="1"/>
              <a:t>maxRows</a:t>
            </a:r>
            <a:r>
              <a:rPr lang="en-US" sz="1600" dirty="0"/>
              <a:t>).Take(</a:t>
            </a:r>
            <a:r>
              <a:rPr lang="en-US" sz="1600" dirty="0" err="1"/>
              <a:t>maxRows</a:t>
            </a:r>
            <a:r>
              <a:rPr lang="en-US" sz="1600" dirty="0"/>
              <a:t>).</a:t>
            </a:r>
            <a:r>
              <a:rPr lang="en-US" sz="1600" dirty="0" err="1"/>
              <a:t>ToList</a:t>
            </a:r>
            <a:r>
              <a:rPr lang="en-US" sz="1600" dirty="0"/>
              <a:t>();</a:t>
            </a:r>
          </a:p>
          <a:p>
            <a:r>
              <a:rPr lang="en-US" sz="1600" dirty="0"/>
              <a:t>            } else</a:t>
            </a:r>
            <a:r>
              <a:rPr lang="sr-Latn-RS" sz="1600" dirty="0"/>
              <a:t> {</a:t>
            </a:r>
          </a:p>
          <a:p>
            <a:r>
              <a:rPr lang="en-US" sz="1600" dirty="0" err="1"/>
              <a:t>knjiges</a:t>
            </a:r>
            <a:r>
              <a:rPr lang="en-US" sz="1600" dirty="0"/>
              <a:t> = </a:t>
            </a:r>
            <a:r>
              <a:rPr lang="en-US" sz="1600" dirty="0" err="1"/>
              <a:t>db.Knjiges.Include</a:t>
            </a:r>
            <a:r>
              <a:rPr lang="en-US" sz="1600" dirty="0"/>
              <a:t>(k =&gt; </a:t>
            </a:r>
            <a:r>
              <a:rPr lang="en-US" sz="1600" dirty="0" err="1"/>
              <a:t>k.Autori</a:t>
            </a:r>
            <a:r>
              <a:rPr lang="en-US" sz="1600" dirty="0"/>
              <a:t>).</a:t>
            </a:r>
            <a:r>
              <a:rPr lang="en-US" sz="1600" dirty="0" err="1"/>
              <a:t>OrderByDescending</a:t>
            </a:r>
            <a:r>
              <a:rPr lang="en-US" sz="1600" dirty="0"/>
              <a:t>(</a:t>
            </a:r>
            <a:r>
              <a:rPr lang="en-US" sz="1600" dirty="0" err="1"/>
              <a:t>i</a:t>
            </a:r>
            <a:r>
              <a:rPr lang="en-US" sz="1600" dirty="0"/>
              <a:t> =&gt; </a:t>
            </a:r>
            <a:r>
              <a:rPr lang="en-US" sz="1600" dirty="0" err="1"/>
              <a:t>i.id_knjige</a:t>
            </a:r>
            <a:r>
              <a:rPr lang="en-US" sz="1600" dirty="0"/>
              <a:t>).Skip((</a:t>
            </a:r>
            <a:r>
              <a:rPr lang="en-US" sz="1600" dirty="0" err="1"/>
              <a:t>pageNumber</a:t>
            </a:r>
            <a:r>
              <a:rPr lang="en-US" sz="1600" dirty="0"/>
              <a:t> - 1) * </a:t>
            </a:r>
            <a:r>
              <a:rPr lang="en-US" sz="1600" dirty="0" err="1"/>
              <a:t>maxRows</a:t>
            </a:r>
            <a:r>
              <a:rPr lang="en-US" sz="1600" dirty="0"/>
              <a:t>).Take(</a:t>
            </a:r>
            <a:r>
              <a:rPr lang="en-US" sz="1600" dirty="0" err="1"/>
              <a:t>maxRows</a:t>
            </a:r>
            <a:r>
              <a:rPr lang="en-US" sz="1600" dirty="0"/>
              <a:t>).</a:t>
            </a:r>
            <a:r>
              <a:rPr lang="en-US" sz="1600" dirty="0" err="1"/>
              <a:t>ToList</a:t>
            </a:r>
            <a:r>
              <a:rPr lang="en-US" sz="1600" dirty="0"/>
              <a:t>();</a:t>
            </a:r>
          </a:p>
          <a:p>
            <a:r>
              <a:rPr lang="en-US" sz="1600" dirty="0"/>
              <a:t>            }</a:t>
            </a:r>
            <a:endParaRPr lang="sr-Latn-RS" sz="1600" dirty="0"/>
          </a:p>
          <a:p>
            <a:r>
              <a:rPr lang="sr-Latn-RS" sz="1600" dirty="0"/>
              <a:t> 	    </a:t>
            </a:r>
            <a:r>
              <a:rPr lang="en-US" sz="1600" dirty="0"/>
              <a:t>double </a:t>
            </a:r>
            <a:r>
              <a:rPr lang="en-US" sz="1600" dirty="0" err="1"/>
              <a:t>pageCount</a:t>
            </a:r>
            <a:r>
              <a:rPr lang="en-US" sz="1600" dirty="0"/>
              <a:t> = (double)((decimal)</a:t>
            </a:r>
            <a:r>
              <a:rPr lang="en-US" sz="1600" dirty="0" err="1"/>
              <a:t>db.Knjiges.Count</a:t>
            </a:r>
            <a:r>
              <a:rPr lang="en-US" sz="1600" dirty="0"/>
              <a:t>() / </a:t>
            </a:r>
            <a:r>
              <a:rPr lang="en-US" sz="1600" dirty="0" err="1"/>
              <a:t>Convert.ToDecimal</a:t>
            </a:r>
            <a:r>
              <a:rPr lang="en-US" sz="1600" dirty="0"/>
              <a:t>(</a:t>
            </a:r>
            <a:r>
              <a:rPr lang="en-US" sz="1600" dirty="0" err="1"/>
              <a:t>maxRows</a:t>
            </a:r>
            <a:r>
              <a:rPr lang="en-US" sz="1600" dirty="0"/>
              <a:t>));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knjigaZanroviViewModel.PageCount</a:t>
            </a:r>
            <a:r>
              <a:rPr lang="en-US" sz="1600" dirty="0"/>
              <a:t> = (int)</a:t>
            </a:r>
            <a:r>
              <a:rPr lang="en-US" sz="1600" dirty="0" err="1"/>
              <a:t>Math.Ceiling</a:t>
            </a:r>
            <a:r>
              <a:rPr lang="en-US" sz="1600" dirty="0"/>
              <a:t>(</a:t>
            </a:r>
            <a:r>
              <a:rPr lang="en-US" sz="1600" dirty="0" err="1"/>
              <a:t>pageCount</a:t>
            </a:r>
            <a:r>
              <a:rPr lang="en-US" sz="16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93047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9E0F87-C52C-4876-9409-C4DE16D33DD5}"/>
              </a:ext>
            </a:extLst>
          </p:cNvPr>
          <p:cNvSpPr txBox="1"/>
          <p:nvPr/>
        </p:nvSpPr>
        <p:spPr>
          <a:xfrm>
            <a:off x="4391024" y="0"/>
            <a:ext cx="4752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8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C# ASP.NET MVC kod</a:t>
            </a:r>
            <a:endParaRPr lang="en-US" sz="2800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C4840CB-35D2-4F42-B42B-82EB07DC32A6}"/>
              </a:ext>
            </a:extLst>
          </p:cNvPr>
          <p:cNvGraphicFramePr>
            <a:graphicFrameLocks noGrp="1"/>
          </p:cNvGraphicFramePr>
          <p:nvPr/>
        </p:nvGraphicFramePr>
        <p:xfrm>
          <a:off x="0" y="6237864"/>
          <a:ext cx="12192000" cy="620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989831799"/>
                    </a:ext>
                  </a:extLst>
                </a:gridCol>
              </a:tblGrid>
              <a:tr h="6201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869639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7728E6F-4F05-4830-B644-01566A8F8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41" y="6364090"/>
            <a:ext cx="2352509" cy="4262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584C96-CFCB-48F8-A8F0-E87DC4A60F31}"/>
              </a:ext>
            </a:extLst>
          </p:cNvPr>
          <p:cNvSpPr txBox="1"/>
          <p:nvPr/>
        </p:nvSpPr>
        <p:spPr>
          <a:xfrm>
            <a:off x="4562475" y="6364090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Obuka za Web aplikacije – Grupa 1 - </a:t>
            </a:r>
            <a:r>
              <a:rPr lang="sr-Latn-RS" altLang="en-US" dirty="0">
                <a:solidFill>
                  <a:schemeClr val="bg1"/>
                </a:solidFill>
              </a:rPr>
              <a:t>Knjižara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326CC1-9C50-4717-8925-EF1AD35F3015}"/>
              </a:ext>
            </a:extLst>
          </p:cNvPr>
          <p:cNvSpPr txBox="1"/>
          <p:nvPr/>
        </p:nvSpPr>
        <p:spPr>
          <a:xfrm>
            <a:off x="-245378" y="575562"/>
            <a:ext cx="1183005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/>
              <a:t>            foreach (Knjige knjiga in knjiges)</a:t>
            </a:r>
          </a:p>
          <a:p>
            <a:r>
              <a:rPr lang="en-US" sz="1600" dirty="0"/>
              <a:t>            {</a:t>
            </a:r>
          </a:p>
          <a:p>
            <a:r>
              <a:rPr lang="en-US" sz="1600" dirty="0"/>
              <a:t>                List&lt;</a:t>
            </a:r>
            <a:r>
              <a:rPr lang="en-US" sz="1600" dirty="0" err="1"/>
              <a:t>Knjige_Zanr</a:t>
            </a:r>
            <a:r>
              <a:rPr lang="en-US" sz="1600" dirty="0"/>
              <a:t>&gt; </a:t>
            </a:r>
            <a:r>
              <a:rPr lang="en-US" sz="1600" dirty="0" err="1"/>
              <a:t>knjigeZanrovi</a:t>
            </a:r>
            <a:r>
              <a:rPr lang="en-US" sz="1600" dirty="0"/>
              <a:t> = </a:t>
            </a:r>
            <a:r>
              <a:rPr lang="en-US" sz="1600" dirty="0" err="1"/>
              <a:t>db.Knjige_Zanr.Where</a:t>
            </a:r>
            <a:r>
              <a:rPr lang="en-US" sz="1600" dirty="0"/>
              <a:t>(</a:t>
            </a:r>
            <a:r>
              <a:rPr lang="en-US" sz="1600" dirty="0" err="1"/>
              <a:t>kz</a:t>
            </a:r>
            <a:r>
              <a:rPr lang="en-US" sz="1600" dirty="0"/>
              <a:t> =&gt; </a:t>
            </a:r>
            <a:r>
              <a:rPr lang="en-US" sz="1600" dirty="0" err="1"/>
              <a:t>kz.id_knjige</a:t>
            </a:r>
            <a:r>
              <a:rPr lang="en-US" sz="1600" dirty="0"/>
              <a:t> == </a:t>
            </a:r>
            <a:r>
              <a:rPr lang="en-US" sz="1600" dirty="0" err="1"/>
              <a:t>knjiga.id_knjige</a:t>
            </a:r>
            <a:r>
              <a:rPr lang="en-US" sz="1600" dirty="0"/>
              <a:t>).</a:t>
            </a:r>
            <a:r>
              <a:rPr lang="en-US" sz="1600" dirty="0" err="1"/>
              <a:t>ToList</a:t>
            </a:r>
            <a:r>
              <a:rPr lang="en-US" sz="1600" dirty="0"/>
              <a:t>();</a:t>
            </a:r>
          </a:p>
          <a:p>
            <a:r>
              <a:rPr lang="pl-PL" sz="1600" dirty="0"/>
              <a:t>                List&lt;Zanr&gt; zanrovi = new List&lt;Zanr&gt;();</a:t>
            </a:r>
          </a:p>
          <a:p>
            <a:r>
              <a:rPr lang="en-US" sz="1600" dirty="0"/>
              <a:t>                foreach (</a:t>
            </a:r>
            <a:r>
              <a:rPr lang="en-US" sz="1600" dirty="0" err="1"/>
              <a:t>Knjige_Zanr</a:t>
            </a:r>
            <a:r>
              <a:rPr lang="en-US" sz="1600" dirty="0"/>
              <a:t> </a:t>
            </a:r>
            <a:r>
              <a:rPr lang="en-US" sz="1600" dirty="0" err="1"/>
              <a:t>kz</a:t>
            </a:r>
            <a:r>
              <a:rPr lang="en-US" sz="1600" dirty="0"/>
              <a:t> in </a:t>
            </a:r>
            <a:r>
              <a:rPr lang="en-US" sz="1600" dirty="0" err="1"/>
              <a:t>knjigeZanrovi</a:t>
            </a:r>
            <a:r>
              <a:rPr lang="en-US" sz="1600" dirty="0"/>
              <a:t>)</a:t>
            </a:r>
          </a:p>
          <a:p>
            <a:r>
              <a:rPr lang="en-US" sz="1600" dirty="0"/>
              <a:t>                {</a:t>
            </a:r>
            <a:r>
              <a:rPr lang="sr-Latn-RS" sz="1600" dirty="0"/>
              <a:t>   </a:t>
            </a:r>
            <a:r>
              <a:rPr lang="en-US" sz="1600" dirty="0" err="1"/>
              <a:t>Zanr</a:t>
            </a:r>
            <a:r>
              <a:rPr lang="en-US" sz="1600" dirty="0"/>
              <a:t> </a:t>
            </a:r>
            <a:r>
              <a:rPr lang="en-US" sz="1600" dirty="0" err="1"/>
              <a:t>zanr</a:t>
            </a:r>
            <a:r>
              <a:rPr lang="en-US" sz="1600" dirty="0"/>
              <a:t> = </a:t>
            </a:r>
            <a:r>
              <a:rPr lang="en-US" sz="1600" dirty="0" err="1"/>
              <a:t>db.Zanrs.Find</a:t>
            </a:r>
            <a:r>
              <a:rPr lang="en-US" sz="1600" dirty="0"/>
              <a:t>(</a:t>
            </a:r>
            <a:r>
              <a:rPr lang="en-US" sz="1600" dirty="0" err="1"/>
              <a:t>kz.id_zanr</a:t>
            </a:r>
            <a:r>
              <a:rPr lang="en-US" sz="1600" dirty="0"/>
              <a:t>);</a:t>
            </a:r>
          </a:p>
          <a:p>
            <a:r>
              <a:rPr lang="en-US" sz="1600" dirty="0"/>
              <a:t>                    </a:t>
            </a:r>
            <a:r>
              <a:rPr lang="en-US" sz="1600" dirty="0" err="1"/>
              <a:t>zanrovi.Add</a:t>
            </a:r>
            <a:r>
              <a:rPr lang="en-US" sz="1600" dirty="0"/>
              <a:t>(</a:t>
            </a:r>
            <a:r>
              <a:rPr lang="en-US" sz="1600" dirty="0" err="1"/>
              <a:t>zanr</a:t>
            </a:r>
            <a:r>
              <a:rPr lang="en-US" sz="1600" dirty="0"/>
              <a:t>);</a:t>
            </a:r>
            <a:r>
              <a:rPr lang="sr-Latn-RS" sz="1600" dirty="0"/>
              <a:t>    </a:t>
            </a:r>
            <a:r>
              <a:rPr lang="en-US" sz="1600" dirty="0"/>
              <a:t>}</a:t>
            </a:r>
          </a:p>
          <a:p>
            <a:r>
              <a:rPr lang="en-US" sz="1600" dirty="0"/>
              <a:t>                </a:t>
            </a:r>
            <a:r>
              <a:rPr lang="en-US" sz="1600" dirty="0" err="1"/>
              <a:t>KnjigaSaZanrovima</a:t>
            </a:r>
            <a:r>
              <a:rPr lang="en-US" sz="1600" dirty="0"/>
              <a:t> </a:t>
            </a:r>
            <a:r>
              <a:rPr lang="en-US" sz="1600" dirty="0" err="1"/>
              <a:t>knjigaSaZanrovima</a:t>
            </a:r>
            <a:r>
              <a:rPr lang="en-US" sz="1600" dirty="0"/>
              <a:t> = new </a:t>
            </a:r>
            <a:r>
              <a:rPr lang="en-US" sz="1600" dirty="0" err="1"/>
              <a:t>KnjigaSaZanrovima</a:t>
            </a:r>
            <a:endParaRPr lang="en-US" sz="1600" dirty="0"/>
          </a:p>
          <a:p>
            <a:r>
              <a:rPr lang="en-US" sz="1600" dirty="0"/>
              <a:t>                {</a:t>
            </a:r>
            <a:r>
              <a:rPr lang="sr-Latn-RS" sz="1600" dirty="0"/>
              <a:t>   </a:t>
            </a:r>
            <a:r>
              <a:rPr lang="en-US" sz="1600" dirty="0" err="1"/>
              <a:t>knjiga</a:t>
            </a:r>
            <a:r>
              <a:rPr lang="en-US" sz="1600" dirty="0"/>
              <a:t> = </a:t>
            </a:r>
            <a:r>
              <a:rPr lang="en-US" sz="1600" dirty="0" err="1"/>
              <a:t>knjiga</a:t>
            </a:r>
            <a:r>
              <a:rPr lang="en-US" sz="1600" dirty="0"/>
              <a:t>,</a:t>
            </a:r>
            <a:r>
              <a:rPr lang="sr-Latn-RS" sz="1600" dirty="0"/>
              <a:t>   </a:t>
            </a:r>
            <a:r>
              <a:rPr lang="en-US" sz="1600" dirty="0" err="1"/>
              <a:t>zanrovi</a:t>
            </a:r>
            <a:r>
              <a:rPr lang="en-US" sz="1600" dirty="0"/>
              <a:t> = </a:t>
            </a:r>
            <a:r>
              <a:rPr lang="en-US" sz="1600" dirty="0" err="1"/>
              <a:t>zanrovi</a:t>
            </a:r>
            <a:r>
              <a:rPr lang="sr-Latn-RS" sz="1600" dirty="0"/>
              <a:t>    </a:t>
            </a:r>
            <a:r>
              <a:rPr lang="en-US" sz="1600" dirty="0"/>
              <a:t>};</a:t>
            </a:r>
          </a:p>
          <a:p>
            <a:r>
              <a:rPr lang="en-US" sz="1600" dirty="0"/>
              <a:t>                </a:t>
            </a:r>
            <a:r>
              <a:rPr lang="en-US" sz="1600" dirty="0" err="1"/>
              <a:t>knjigeSaZanrovima.Add</a:t>
            </a:r>
            <a:r>
              <a:rPr lang="en-US" sz="1600" dirty="0"/>
              <a:t>(</a:t>
            </a:r>
            <a:r>
              <a:rPr lang="en-US" sz="1600" dirty="0" err="1"/>
              <a:t>knjigaSaZanrovima</a:t>
            </a:r>
            <a:r>
              <a:rPr lang="en-US" sz="1600" dirty="0"/>
              <a:t>);</a:t>
            </a:r>
          </a:p>
          <a:p>
            <a:r>
              <a:rPr lang="en-US" sz="1600" dirty="0"/>
              <a:t>            }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knjigaZanroviViewModel.KnjigeSaZanrovima</a:t>
            </a:r>
            <a:r>
              <a:rPr lang="en-US" sz="1600" dirty="0"/>
              <a:t> = </a:t>
            </a:r>
            <a:r>
              <a:rPr lang="en-US" sz="1600" dirty="0" err="1"/>
              <a:t>knjigeSaZanrovima</a:t>
            </a:r>
            <a:r>
              <a:rPr lang="en-US" sz="1600" dirty="0"/>
              <a:t>;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knjigaZanroviViewModel.CurrentPageIndex</a:t>
            </a:r>
            <a:r>
              <a:rPr lang="en-US" sz="1600" dirty="0"/>
              <a:t> = </a:t>
            </a:r>
            <a:r>
              <a:rPr lang="en-US" sz="1600" dirty="0" err="1"/>
              <a:t>pageNumber</a:t>
            </a:r>
            <a:r>
              <a:rPr lang="en-US" sz="1600" dirty="0"/>
              <a:t>;</a:t>
            </a:r>
          </a:p>
          <a:p>
            <a:r>
              <a:rPr lang="en-US" sz="1600" dirty="0"/>
              <a:t>            return View("~/Views/Back-end/</a:t>
            </a:r>
            <a:r>
              <a:rPr lang="en-US" sz="1600" dirty="0" err="1"/>
              <a:t>Knjige</a:t>
            </a:r>
            <a:r>
              <a:rPr lang="en-US" sz="1600" dirty="0"/>
              <a:t>/</a:t>
            </a:r>
            <a:r>
              <a:rPr lang="en-US" sz="1600" dirty="0" err="1"/>
              <a:t>Index.cshtml</a:t>
            </a:r>
            <a:r>
              <a:rPr lang="en-US" sz="1600" dirty="0"/>
              <a:t>", </a:t>
            </a:r>
            <a:r>
              <a:rPr lang="en-US" sz="1600" dirty="0" err="1"/>
              <a:t>knjigaZanroviViewModel</a:t>
            </a:r>
            <a:r>
              <a:rPr lang="en-US" sz="1600" dirty="0"/>
              <a:t>);</a:t>
            </a:r>
            <a:r>
              <a:rPr lang="sr-Latn-RS" sz="1600" dirty="0"/>
              <a:t>   </a:t>
            </a:r>
            <a:r>
              <a:rPr lang="en-US" sz="1600" dirty="0"/>
              <a:t>}</a:t>
            </a:r>
            <a:endParaRPr lang="sr-Latn-RS" sz="1600" dirty="0"/>
          </a:p>
          <a:p>
            <a:r>
              <a:rPr lang="sr-Latn-RS" sz="1600" dirty="0"/>
              <a:t>	</a:t>
            </a:r>
            <a:r>
              <a:rPr lang="en-US" sz="1600" dirty="0"/>
              <a:t>public </a:t>
            </a:r>
            <a:r>
              <a:rPr lang="en-US" sz="1600" dirty="0" err="1"/>
              <a:t>ActionResult</a:t>
            </a:r>
            <a:r>
              <a:rPr lang="en-US" sz="1600" dirty="0"/>
              <a:t> Create()</a:t>
            </a:r>
          </a:p>
          <a:p>
            <a:r>
              <a:rPr lang="en-US" sz="1600" dirty="0"/>
              <a:t>        {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KnjigaZanrViewModel</a:t>
            </a:r>
            <a:r>
              <a:rPr lang="en-US" sz="1600" dirty="0"/>
              <a:t> </a:t>
            </a:r>
            <a:r>
              <a:rPr lang="en-US" sz="1600" dirty="0" err="1"/>
              <a:t>knjigaZanrViewModel</a:t>
            </a:r>
            <a:r>
              <a:rPr lang="en-US" sz="1600" dirty="0"/>
              <a:t> = new </a:t>
            </a:r>
            <a:r>
              <a:rPr lang="en-US" sz="1600" dirty="0" err="1"/>
              <a:t>KnjigaZanrViewModel</a:t>
            </a:r>
            <a:endParaRPr lang="en-US" sz="1600" dirty="0"/>
          </a:p>
          <a:p>
            <a:r>
              <a:rPr lang="en-US" sz="1600" dirty="0"/>
              <a:t>            {</a:t>
            </a:r>
          </a:p>
          <a:p>
            <a:r>
              <a:rPr lang="it-IT" sz="1600" dirty="0"/>
              <a:t>                autori = db.Autoris.OrderBy(a =&gt; a.ime).ToList(),</a:t>
            </a:r>
          </a:p>
          <a:p>
            <a:r>
              <a:rPr lang="en-US" sz="1600" dirty="0"/>
              <a:t>                </a:t>
            </a:r>
            <a:r>
              <a:rPr lang="en-US" sz="1600" dirty="0" err="1"/>
              <a:t>zanrovi</a:t>
            </a:r>
            <a:r>
              <a:rPr lang="en-US" sz="1600" dirty="0"/>
              <a:t> = </a:t>
            </a:r>
            <a:r>
              <a:rPr lang="en-US" sz="1600" dirty="0" err="1"/>
              <a:t>db.Zanrs.OrderBy</a:t>
            </a:r>
            <a:r>
              <a:rPr lang="en-US" sz="1600" dirty="0"/>
              <a:t>(z =&gt; </a:t>
            </a:r>
            <a:r>
              <a:rPr lang="en-US" sz="1600" dirty="0" err="1"/>
              <a:t>z.vrsta</a:t>
            </a:r>
            <a:r>
              <a:rPr lang="en-US" sz="1600" dirty="0"/>
              <a:t>).</a:t>
            </a:r>
            <a:r>
              <a:rPr lang="en-US" sz="1600" dirty="0" err="1"/>
              <a:t>ToList</a:t>
            </a:r>
            <a:r>
              <a:rPr lang="en-US" sz="1600" dirty="0"/>
              <a:t>()</a:t>
            </a:r>
          </a:p>
          <a:p>
            <a:r>
              <a:rPr lang="en-US" sz="1600" dirty="0"/>
              <a:t>            };</a:t>
            </a:r>
          </a:p>
          <a:p>
            <a:r>
              <a:rPr lang="en-US" sz="1600" dirty="0"/>
              <a:t>            return View("~/Views/Back-end/</a:t>
            </a:r>
            <a:r>
              <a:rPr lang="en-US" sz="1600" dirty="0" err="1"/>
              <a:t>Knjige</a:t>
            </a:r>
            <a:r>
              <a:rPr lang="en-US" sz="1600" dirty="0"/>
              <a:t>/</a:t>
            </a:r>
            <a:r>
              <a:rPr lang="en-US" sz="1600" dirty="0" err="1"/>
              <a:t>Create.cshtml</a:t>
            </a:r>
            <a:r>
              <a:rPr lang="en-US" sz="1600" dirty="0"/>
              <a:t>", </a:t>
            </a:r>
            <a:r>
              <a:rPr lang="en-US" sz="1600" dirty="0" err="1"/>
              <a:t>knjigaZanrViewModel</a:t>
            </a:r>
            <a:r>
              <a:rPr lang="en-US" sz="1600" dirty="0"/>
              <a:t>);</a:t>
            </a:r>
          </a:p>
          <a:p>
            <a:r>
              <a:rPr lang="en-US" sz="1600" dirty="0"/>
              <a:t>        }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94841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9E0F87-C52C-4876-9409-C4DE16D33DD5}"/>
              </a:ext>
            </a:extLst>
          </p:cNvPr>
          <p:cNvSpPr txBox="1"/>
          <p:nvPr/>
        </p:nvSpPr>
        <p:spPr>
          <a:xfrm>
            <a:off x="4391024" y="0"/>
            <a:ext cx="4752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8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C# ASP.NET MVC kod</a:t>
            </a:r>
            <a:endParaRPr lang="en-US" sz="2800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C4840CB-35D2-4F42-B42B-82EB07DC32A6}"/>
              </a:ext>
            </a:extLst>
          </p:cNvPr>
          <p:cNvGraphicFramePr>
            <a:graphicFrameLocks noGrp="1"/>
          </p:cNvGraphicFramePr>
          <p:nvPr/>
        </p:nvGraphicFramePr>
        <p:xfrm>
          <a:off x="0" y="6237864"/>
          <a:ext cx="12192000" cy="620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989831799"/>
                    </a:ext>
                  </a:extLst>
                </a:gridCol>
              </a:tblGrid>
              <a:tr h="6201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869639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7728E6F-4F05-4830-B644-01566A8F8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41" y="6364090"/>
            <a:ext cx="2352509" cy="4262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584C96-CFCB-48F8-A8F0-E87DC4A60F31}"/>
              </a:ext>
            </a:extLst>
          </p:cNvPr>
          <p:cNvSpPr txBox="1"/>
          <p:nvPr/>
        </p:nvSpPr>
        <p:spPr>
          <a:xfrm>
            <a:off x="4562475" y="6364090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Obuka za Web aplikacije – Grupa 1 - </a:t>
            </a:r>
            <a:r>
              <a:rPr lang="sr-Latn-RS" altLang="en-US" dirty="0">
                <a:solidFill>
                  <a:schemeClr val="bg1"/>
                </a:solidFill>
              </a:rPr>
              <a:t>Knjižara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326CC1-9C50-4717-8925-EF1AD35F3015}"/>
              </a:ext>
            </a:extLst>
          </p:cNvPr>
          <p:cNvSpPr txBox="1"/>
          <p:nvPr/>
        </p:nvSpPr>
        <p:spPr>
          <a:xfrm>
            <a:off x="0" y="467390"/>
            <a:ext cx="11830050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      [</a:t>
            </a:r>
            <a:r>
              <a:rPr lang="en-US" sz="1600" dirty="0" err="1"/>
              <a:t>HttpPost</a:t>
            </a:r>
            <a:r>
              <a:rPr lang="en-US" sz="1600" dirty="0"/>
              <a:t>]</a:t>
            </a:r>
          </a:p>
          <a:p>
            <a:r>
              <a:rPr lang="en-US" sz="1600" dirty="0"/>
              <a:t>        [</a:t>
            </a:r>
            <a:r>
              <a:rPr lang="en-US" sz="1600" dirty="0" err="1"/>
              <a:t>ValidateAntiForgeryToken</a:t>
            </a:r>
            <a:r>
              <a:rPr lang="en-US" sz="1600" dirty="0"/>
              <a:t>]</a:t>
            </a:r>
          </a:p>
          <a:p>
            <a:r>
              <a:rPr lang="en-US" sz="1600" dirty="0"/>
              <a:t>        public </a:t>
            </a:r>
            <a:r>
              <a:rPr lang="en-US" sz="1600" dirty="0" err="1"/>
              <a:t>ActionResult</a:t>
            </a:r>
            <a:r>
              <a:rPr lang="en-US" sz="1600" dirty="0"/>
              <a:t> Create(</a:t>
            </a:r>
            <a:r>
              <a:rPr lang="sr-Latn-RS" sz="1600" dirty="0"/>
              <a:t> </a:t>
            </a:r>
            <a:r>
              <a:rPr lang="en-US" sz="1600" dirty="0"/>
              <a:t>[Bind(Include = "</a:t>
            </a:r>
            <a:r>
              <a:rPr lang="en-US" sz="1600" dirty="0" err="1"/>
              <a:t>id_knjige,naziv,id_autora,slika,opis,cena</a:t>
            </a:r>
            <a:r>
              <a:rPr lang="en-US" sz="1600" dirty="0"/>
              <a:t>")] </a:t>
            </a:r>
            <a:r>
              <a:rPr lang="en-US" sz="1600" dirty="0" err="1"/>
              <a:t>Knjige</a:t>
            </a:r>
            <a:r>
              <a:rPr lang="en-US" sz="1600" dirty="0"/>
              <a:t> </a:t>
            </a:r>
            <a:r>
              <a:rPr lang="en-US" sz="1600" dirty="0" err="1"/>
              <a:t>knjige</a:t>
            </a:r>
            <a:r>
              <a:rPr lang="en-US" sz="1600" dirty="0"/>
              <a:t>,</a:t>
            </a:r>
            <a:r>
              <a:rPr lang="sr-Latn-RS" sz="1600" dirty="0"/>
              <a:t> </a:t>
            </a:r>
            <a:r>
              <a:rPr lang="en-US" sz="1600" dirty="0"/>
              <a:t>[Bind(Include = "</a:t>
            </a:r>
            <a:r>
              <a:rPr lang="en-US" sz="1600" dirty="0" err="1"/>
              <a:t>odabraniZanrovi</a:t>
            </a:r>
            <a:r>
              <a:rPr lang="en-US" sz="1600" dirty="0"/>
              <a:t>")] List&lt;int&gt; </a:t>
            </a:r>
            <a:r>
              <a:rPr lang="en-US" sz="1600" dirty="0" err="1"/>
              <a:t>odabraniZanrovi</a:t>
            </a:r>
            <a:r>
              <a:rPr lang="en-US" sz="1600" dirty="0"/>
              <a:t>,</a:t>
            </a:r>
            <a:r>
              <a:rPr lang="sr-Latn-RS" sz="1600" dirty="0"/>
              <a:t> </a:t>
            </a:r>
            <a:r>
              <a:rPr lang="en-US" sz="1600" dirty="0" err="1"/>
              <a:t>HttpPostedFileBase</a:t>
            </a:r>
            <a:r>
              <a:rPr lang="en-US" sz="1600" dirty="0"/>
              <a:t> </a:t>
            </a:r>
            <a:r>
              <a:rPr lang="en-US" sz="1600" dirty="0" err="1"/>
              <a:t>postedFile</a:t>
            </a:r>
            <a:r>
              <a:rPr lang="sr-Latn-RS" sz="1600" dirty="0"/>
              <a:t> </a:t>
            </a:r>
            <a:r>
              <a:rPr lang="en-US" sz="1600" dirty="0"/>
              <a:t>) {</a:t>
            </a:r>
          </a:p>
          <a:p>
            <a:r>
              <a:rPr lang="en-US" sz="1600" dirty="0"/>
              <a:t>            if (</a:t>
            </a:r>
            <a:r>
              <a:rPr lang="en-US" sz="1600" dirty="0" err="1"/>
              <a:t>ModelState.IsValid</a:t>
            </a:r>
            <a:r>
              <a:rPr lang="en-US" sz="1600" dirty="0"/>
              <a:t>)</a:t>
            </a:r>
          </a:p>
          <a:p>
            <a:r>
              <a:rPr lang="en-US" sz="1600" dirty="0"/>
              <a:t>            {</a:t>
            </a:r>
            <a:r>
              <a:rPr lang="sr-Latn-RS" sz="1600" dirty="0"/>
              <a:t>   </a:t>
            </a:r>
            <a:r>
              <a:rPr lang="en-US" sz="1600" dirty="0"/>
              <a:t>if (</a:t>
            </a:r>
            <a:r>
              <a:rPr lang="en-US" sz="1600" dirty="0" err="1"/>
              <a:t>postedFile</a:t>
            </a:r>
            <a:r>
              <a:rPr lang="en-US" sz="1600" dirty="0"/>
              <a:t> != null)</a:t>
            </a:r>
            <a:r>
              <a:rPr lang="sr-Latn-RS" sz="1600" dirty="0"/>
              <a:t>   </a:t>
            </a:r>
            <a:r>
              <a:rPr lang="en-US" sz="1600" dirty="0"/>
              <a:t>{</a:t>
            </a:r>
          </a:p>
          <a:p>
            <a:r>
              <a:rPr lang="en-US" sz="1600" dirty="0"/>
              <a:t>                    string </a:t>
            </a:r>
            <a:r>
              <a:rPr lang="en-US" sz="1600" dirty="0" err="1"/>
              <a:t>nazivSlike</a:t>
            </a:r>
            <a:r>
              <a:rPr lang="en-US" sz="1600" dirty="0"/>
              <a:t> = </a:t>
            </a:r>
            <a:r>
              <a:rPr lang="en-US" sz="1600" dirty="0" err="1"/>
              <a:t>System.IO.Path.GetFileName</a:t>
            </a:r>
            <a:r>
              <a:rPr lang="en-US" sz="1600" dirty="0"/>
              <a:t>(</a:t>
            </a:r>
            <a:r>
              <a:rPr lang="en-US" sz="1600" dirty="0" err="1"/>
              <a:t>postedFile.FileName</a:t>
            </a:r>
            <a:r>
              <a:rPr lang="en-US" sz="1600" dirty="0"/>
              <a:t>);</a:t>
            </a:r>
          </a:p>
          <a:p>
            <a:r>
              <a:rPr lang="en-US" sz="1600" dirty="0"/>
              <a:t>                    string </a:t>
            </a:r>
            <a:r>
              <a:rPr lang="en-US" sz="1600" dirty="0" err="1"/>
              <a:t>putanja</a:t>
            </a:r>
            <a:r>
              <a:rPr lang="en-US" sz="1600" dirty="0"/>
              <a:t> = </a:t>
            </a:r>
            <a:r>
              <a:rPr lang="en-US" sz="1600" dirty="0" err="1"/>
              <a:t>Server.MapPath</a:t>
            </a:r>
            <a:r>
              <a:rPr lang="en-US" sz="1600" dirty="0"/>
              <a:t>("~/Images/" + </a:t>
            </a:r>
            <a:r>
              <a:rPr lang="en-US" sz="1600" dirty="0" err="1"/>
              <a:t>nazivSlike</a:t>
            </a:r>
            <a:r>
              <a:rPr lang="en-US" sz="1600" dirty="0"/>
              <a:t>);</a:t>
            </a:r>
          </a:p>
          <a:p>
            <a:r>
              <a:rPr lang="en-US" sz="1600" dirty="0"/>
              <a:t>                    </a:t>
            </a:r>
            <a:r>
              <a:rPr lang="en-US" sz="1600" dirty="0" err="1"/>
              <a:t>postedFile.SaveAs</a:t>
            </a:r>
            <a:r>
              <a:rPr lang="en-US" sz="1600" dirty="0"/>
              <a:t>(</a:t>
            </a:r>
            <a:r>
              <a:rPr lang="en-US" sz="1600" dirty="0" err="1"/>
              <a:t>putanja</a:t>
            </a:r>
            <a:r>
              <a:rPr lang="en-US" sz="1600" dirty="0"/>
              <a:t>);</a:t>
            </a:r>
          </a:p>
          <a:p>
            <a:r>
              <a:rPr lang="en-US" sz="1600" dirty="0"/>
              <a:t>                    </a:t>
            </a:r>
            <a:r>
              <a:rPr lang="en-US" sz="1600" dirty="0" err="1"/>
              <a:t>knjige.slika</a:t>
            </a:r>
            <a:r>
              <a:rPr lang="en-US" sz="1600" dirty="0"/>
              <a:t> = </a:t>
            </a:r>
            <a:r>
              <a:rPr lang="en-US" sz="1600" dirty="0" err="1"/>
              <a:t>nazivSlike</a:t>
            </a:r>
            <a:r>
              <a:rPr lang="en-US" sz="1600" dirty="0"/>
              <a:t>;</a:t>
            </a:r>
          </a:p>
          <a:p>
            <a:r>
              <a:rPr lang="en-US" sz="1600" dirty="0"/>
              <a:t>                    </a:t>
            </a:r>
            <a:r>
              <a:rPr lang="en-US" sz="1600" dirty="0" err="1"/>
              <a:t>ViewBag.Message</a:t>
            </a:r>
            <a:r>
              <a:rPr lang="en-US" sz="1600" dirty="0"/>
              <a:t> += </a:t>
            </a:r>
            <a:r>
              <a:rPr lang="en-US" sz="1600" dirty="0" err="1"/>
              <a:t>string.Format</a:t>
            </a:r>
            <a:r>
              <a:rPr lang="en-US" sz="1600" dirty="0"/>
              <a:t>("&lt;b&gt;{0}&lt;/b&gt; uploaded.&lt;</a:t>
            </a:r>
            <a:r>
              <a:rPr lang="en-US" sz="1600" dirty="0" err="1"/>
              <a:t>br</a:t>
            </a:r>
            <a:r>
              <a:rPr lang="en-US" sz="1600" dirty="0"/>
              <a:t> /&gt;", </a:t>
            </a:r>
            <a:r>
              <a:rPr lang="en-US" sz="1600" dirty="0" err="1"/>
              <a:t>nazivSlike</a:t>
            </a:r>
            <a:r>
              <a:rPr lang="en-US" sz="1600" dirty="0"/>
              <a:t>);   }</a:t>
            </a:r>
            <a:endParaRPr lang="sr-Latn-RS" sz="1600" dirty="0"/>
          </a:p>
          <a:p>
            <a:r>
              <a:rPr lang="sr-Latn-RS" sz="1600" dirty="0"/>
              <a:t>		</a:t>
            </a:r>
            <a:r>
              <a:rPr lang="en-US" sz="1600" dirty="0" err="1"/>
              <a:t>Knjige</a:t>
            </a:r>
            <a:r>
              <a:rPr lang="en-US" sz="1600" dirty="0"/>
              <a:t> </a:t>
            </a:r>
            <a:r>
              <a:rPr lang="en-US" sz="1600" dirty="0" err="1"/>
              <a:t>novaKnjiga</a:t>
            </a:r>
            <a:r>
              <a:rPr lang="en-US" sz="1600" dirty="0"/>
              <a:t> = </a:t>
            </a:r>
            <a:r>
              <a:rPr lang="en-US" sz="1600" dirty="0" err="1"/>
              <a:t>db.Knjiges.Add</a:t>
            </a:r>
            <a:r>
              <a:rPr lang="en-US" sz="1600" dirty="0"/>
              <a:t>(</a:t>
            </a:r>
            <a:r>
              <a:rPr lang="en-US" sz="1600" dirty="0" err="1"/>
              <a:t>knjige</a:t>
            </a:r>
            <a:r>
              <a:rPr lang="en-US" sz="1600" dirty="0"/>
              <a:t>);</a:t>
            </a:r>
          </a:p>
          <a:p>
            <a:r>
              <a:rPr lang="en-US" sz="1600" dirty="0"/>
              <a:t>                foreach (int </a:t>
            </a:r>
            <a:r>
              <a:rPr lang="en-US" sz="1600" dirty="0" err="1"/>
              <a:t>zanr</a:t>
            </a:r>
            <a:r>
              <a:rPr lang="en-US" sz="1600" dirty="0"/>
              <a:t> in </a:t>
            </a:r>
            <a:r>
              <a:rPr lang="en-US" sz="1600" dirty="0" err="1"/>
              <a:t>odabraniZanrovi</a:t>
            </a:r>
            <a:r>
              <a:rPr lang="en-US" sz="1600" dirty="0"/>
              <a:t>)</a:t>
            </a:r>
          </a:p>
          <a:p>
            <a:r>
              <a:rPr lang="en-US" sz="1600" dirty="0"/>
              <a:t>                {</a:t>
            </a:r>
            <a:r>
              <a:rPr lang="sr-Latn-RS" sz="1600" dirty="0"/>
              <a:t>   </a:t>
            </a:r>
            <a:r>
              <a:rPr lang="en-US" sz="1600" dirty="0" err="1"/>
              <a:t>Knjige_Zanr</a:t>
            </a:r>
            <a:r>
              <a:rPr lang="en-US" sz="1600" dirty="0"/>
              <a:t> </a:t>
            </a:r>
            <a:r>
              <a:rPr lang="en-US" sz="1600" dirty="0" err="1"/>
              <a:t>kz</a:t>
            </a:r>
            <a:r>
              <a:rPr lang="en-US" sz="1600" dirty="0"/>
              <a:t> = new </a:t>
            </a:r>
            <a:r>
              <a:rPr lang="en-US" sz="1600" dirty="0" err="1"/>
              <a:t>Knjige_Zanr</a:t>
            </a:r>
            <a:r>
              <a:rPr lang="sr-Latn-RS" sz="1600" dirty="0"/>
              <a:t>   </a:t>
            </a:r>
            <a:r>
              <a:rPr lang="en-US" sz="1600" dirty="0"/>
              <a:t>{</a:t>
            </a:r>
          </a:p>
          <a:p>
            <a:r>
              <a:rPr lang="en-US" sz="1600" dirty="0"/>
              <a:t>                        </a:t>
            </a:r>
            <a:r>
              <a:rPr lang="en-US" sz="1600" dirty="0" err="1"/>
              <a:t>id_knjige</a:t>
            </a:r>
            <a:r>
              <a:rPr lang="en-US" sz="1600" dirty="0"/>
              <a:t> = </a:t>
            </a:r>
            <a:r>
              <a:rPr lang="en-US" sz="1600" dirty="0" err="1"/>
              <a:t>novaKnjiga.id_knjige</a:t>
            </a:r>
            <a:r>
              <a:rPr lang="en-US" sz="1600" dirty="0"/>
              <a:t>,</a:t>
            </a:r>
          </a:p>
          <a:p>
            <a:r>
              <a:rPr lang="en-US" sz="1600" dirty="0"/>
              <a:t>                        </a:t>
            </a:r>
            <a:r>
              <a:rPr lang="en-US" sz="1600" dirty="0" err="1"/>
              <a:t>id_zanr</a:t>
            </a:r>
            <a:r>
              <a:rPr lang="en-US" sz="1600" dirty="0"/>
              <a:t> = </a:t>
            </a:r>
            <a:r>
              <a:rPr lang="en-US" sz="1600" dirty="0" err="1"/>
              <a:t>zanr</a:t>
            </a:r>
            <a:r>
              <a:rPr lang="sr-Latn-RS" sz="1600" dirty="0"/>
              <a:t>   </a:t>
            </a:r>
            <a:r>
              <a:rPr lang="en-US" sz="1600" dirty="0"/>
              <a:t>};</a:t>
            </a:r>
          </a:p>
          <a:p>
            <a:r>
              <a:rPr lang="nl-NL" sz="1600" dirty="0"/>
              <a:t>                    db.Knjige_Zanr.Add(kz);</a:t>
            </a:r>
          </a:p>
          <a:p>
            <a:r>
              <a:rPr lang="en-US" sz="1600" dirty="0"/>
              <a:t>                }</a:t>
            </a:r>
          </a:p>
          <a:p>
            <a:r>
              <a:rPr lang="en-US" sz="1600" dirty="0"/>
              <a:t>                </a:t>
            </a:r>
            <a:r>
              <a:rPr lang="en-US" sz="1600" dirty="0" err="1"/>
              <a:t>db.SaveChanges</a:t>
            </a:r>
            <a:r>
              <a:rPr lang="en-US" sz="1600" dirty="0"/>
              <a:t>();</a:t>
            </a:r>
          </a:p>
          <a:p>
            <a:r>
              <a:rPr lang="en-US" sz="1600" dirty="0"/>
              <a:t>                return </a:t>
            </a:r>
            <a:r>
              <a:rPr lang="en-US" sz="1600" dirty="0" err="1"/>
              <a:t>RedirectToAction</a:t>
            </a:r>
            <a:r>
              <a:rPr lang="en-US" sz="1600" dirty="0"/>
              <a:t>("Index");</a:t>
            </a:r>
          </a:p>
          <a:p>
            <a:r>
              <a:rPr lang="en-US" sz="1600" dirty="0"/>
              <a:t>            }</a:t>
            </a:r>
            <a:endParaRPr lang="sr-Latn-RS" sz="1600" dirty="0"/>
          </a:p>
          <a:p>
            <a:r>
              <a:rPr lang="sr-Latn-RS" sz="1600" dirty="0"/>
              <a:t>	   </a:t>
            </a:r>
            <a:r>
              <a:rPr lang="en-US" sz="1600" dirty="0" err="1"/>
              <a:t>ViewBag.id_autora</a:t>
            </a:r>
            <a:r>
              <a:rPr lang="en-US" sz="1600" dirty="0"/>
              <a:t> = new </a:t>
            </a:r>
            <a:r>
              <a:rPr lang="en-US" sz="1600" dirty="0" err="1"/>
              <a:t>SelectList</a:t>
            </a:r>
            <a:r>
              <a:rPr lang="en-US" sz="1600" dirty="0"/>
              <a:t>(</a:t>
            </a:r>
            <a:r>
              <a:rPr lang="en-US" sz="1600" dirty="0" err="1"/>
              <a:t>db.Autoris</a:t>
            </a:r>
            <a:r>
              <a:rPr lang="en-US" sz="1600" dirty="0"/>
              <a:t>, "</a:t>
            </a:r>
            <a:r>
              <a:rPr lang="en-US" sz="1600" dirty="0" err="1"/>
              <a:t>id_autora</a:t>
            </a:r>
            <a:r>
              <a:rPr lang="en-US" sz="1600" dirty="0"/>
              <a:t>", "</a:t>
            </a:r>
            <a:r>
              <a:rPr lang="en-US" sz="1600" dirty="0" err="1"/>
              <a:t>ime</a:t>
            </a:r>
            <a:r>
              <a:rPr lang="en-US" sz="1600" dirty="0"/>
              <a:t>", </a:t>
            </a:r>
            <a:r>
              <a:rPr lang="en-US" sz="1600" dirty="0" err="1"/>
              <a:t>knjige.id_autora</a:t>
            </a:r>
            <a:r>
              <a:rPr lang="en-US" sz="1600" dirty="0"/>
              <a:t>);</a:t>
            </a:r>
          </a:p>
          <a:p>
            <a:r>
              <a:rPr lang="en-US" sz="1600" dirty="0"/>
              <a:t>            return View("~/Views/Back-end/</a:t>
            </a:r>
            <a:r>
              <a:rPr lang="en-US" sz="1600" dirty="0" err="1"/>
              <a:t>Knjige</a:t>
            </a:r>
            <a:r>
              <a:rPr lang="en-US" sz="1600" dirty="0"/>
              <a:t>/</a:t>
            </a:r>
            <a:r>
              <a:rPr lang="en-US" sz="1600" dirty="0" err="1"/>
              <a:t>Create.cshtml</a:t>
            </a:r>
            <a:r>
              <a:rPr lang="en-US" sz="1600" dirty="0"/>
              <a:t>", </a:t>
            </a:r>
            <a:r>
              <a:rPr lang="en-US" sz="1600" dirty="0" err="1"/>
              <a:t>knjige</a:t>
            </a:r>
            <a:r>
              <a:rPr lang="en-US" sz="1600" dirty="0"/>
              <a:t>);</a:t>
            </a:r>
            <a:r>
              <a:rPr lang="sr-Latn-RS" sz="1600" dirty="0"/>
              <a:t>     </a:t>
            </a:r>
            <a:r>
              <a:rPr lang="en-US" sz="1600" dirty="0"/>
              <a:t>}</a:t>
            </a:r>
          </a:p>
          <a:p>
            <a:r>
              <a:rPr lang="sr-Latn-RS" sz="1600" dirty="0"/>
              <a:t>	</a:t>
            </a:r>
            <a:endParaRPr lang="en-US" sz="1200" dirty="0"/>
          </a:p>
          <a:p>
            <a:endParaRPr lang="en-US" sz="1600" dirty="0"/>
          </a:p>
          <a:p>
            <a:r>
              <a:rPr lang="en-US" sz="1400" dirty="0"/>
              <a:t>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243104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9E0F87-C52C-4876-9409-C4DE16D33DD5}"/>
              </a:ext>
            </a:extLst>
          </p:cNvPr>
          <p:cNvSpPr txBox="1"/>
          <p:nvPr/>
        </p:nvSpPr>
        <p:spPr>
          <a:xfrm>
            <a:off x="4391024" y="0"/>
            <a:ext cx="4752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8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C# ASP.NET MVC kod</a:t>
            </a:r>
            <a:endParaRPr lang="en-US" sz="2800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C4840CB-35D2-4F42-B42B-82EB07DC32A6}"/>
              </a:ext>
            </a:extLst>
          </p:cNvPr>
          <p:cNvGraphicFramePr>
            <a:graphicFrameLocks noGrp="1"/>
          </p:cNvGraphicFramePr>
          <p:nvPr/>
        </p:nvGraphicFramePr>
        <p:xfrm>
          <a:off x="0" y="6237864"/>
          <a:ext cx="12192000" cy="620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989831799"/>
                    </a:ext>
                  </a:extLst>
                </a:gridCol>
              </a:tblGrid>
              <a:tr h="6201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869639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7728E6F-4F05-4830-B644-01566A8F8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41" y="6364090"/>
            <a:ext cx="2352509" cy="4262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584C96-CFCB-48F8-A8F0-E87DC4A60F31}"/>
              </a:ext>
            </a:extLst>
          </p:cNvPr>
          <p:cNvSpPr txBox="1"/>
          <p:nvPr/>
        </p:nvSpPr>
        <p:spPr>
          <a:xfrm>
            <a:off x="4562475" y="6364090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Obuka za Web aplikacije – Grupa 1 - </a:t>
            </a:r>
            <a:r>
              <a:rPr lang="sr-Latn-RS" altLang="en-US" dirty="0">
                <a:solidFill>
                  <a:schemeClr val="bg1"/>
                </a:solidFill>
              </a:rPr>
              <a:t>Knjižara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326CC1-9C50-4717-8925-EF1AD35F3015}"/>
              </a:ext>
            </a:extLst>
          </p:cNvPr>
          <p:cNvSpPr txBox="1"/>
          <p:nvPr/>
        </p:nvSpPr>
        <p:spPr>
          <a:xfrm>
            <a:off x="117446" y="692991"/>
            <a:ext cx="11830050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700" dirty="0"/>
              <a:t>	</a:t>
            </a:r>
            <a:r>
              <a:rPr lang="en-US" sz="1600" dirty="0"/>
              <a:t>public </a:t>
            </a:r>
            <a:r>
              <a:rPr lang="en-US" sz="1600" dirty="0" err="1"/>
              <a:t>ActionResult</a:t>
            </a:r>
            <a:r>
              <a:rPr lang="en-US" sz="1600" dirty="0"/>
              <a:t> Delete(int? id)</a:t>
            </a:r>
          </a:p>
          <a:p>
            <a:r>
              <a:rPr lang="en-US" sz="1600" dirty="0"/>
              <a:t>        {</a:t>
            </a:r>
          </a:p>
          <a:p>
            <a:r>
              <a:rPr lang="en-US" sz="1600" dirty="0"/>
              <a:t>            if (id == null)</a:t>
            </a:r>
          </a:p>
          <a:p>
            <a:r>
              <a:rPr lang="en-US" sz="1600" dirty="0"/>
              <a:t>            {</a:t>
            </a:r>
            <a:r>
              <a:rPr lang="sr-Latn-RS" sz="1600" dirty="0"/>
              <a:t>   </a:t>
            </a:r>
            <a:r>
              <a:rPr lang="en-US" sz="1600" dirty="0"/>
              <a:t>return new </a:t>
            </a:r>
            <a:r>
              <a:rPr lang="en-US" sz="1600" dirty="0" err="1"/>
              <a:t>HttpStatusCodeResult</a:t>
            </a:r>
            <a:r>
              <a:rPr lang="en-US" sz="1600" dirty="0"/>
              <a:t>(</a:t>
            </a:r>
            <a:r>
              <a:rPr lang="en-US" sz="1600" dirty="0" err="1"/>
              <a:t>HttpStatusCode.BadRequest</a:t>
            </a:r>
            <a:r>
              <a:rPr lang="en-US" sz="1600" dirty="0"/>
              <a:t>);</a:t>
            </a:r>
            <a:r>
              <a:rPr lang="sr-Latn-RS" sz="1600" dirty="0"/>
              <a:t>    </a:t>
            </a:r>
            <a:r>
              <a:rPr lang="en-US" sz="1600" dirty="0"/>
              <a:t>}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Knjige</a:t>
            </a:r>
            <a:r>
              <a:rPr lang="en-US" sz="1600" dirty="0"/>
              <a:t> </a:t>
            </a:r>
            <a:r>
              <a:rPr lang="en-US" sz="1600" dirty="0" err="1"/>
              <a:t>knjige</a:t>
            </a:r>
            <a:r>
              <a:rPr lang="en-US" sz="1600" dirty="0"/>
              <a:t> = </a:t>
            </a:r>
            <a:r>
              <a:rPr lang="en-US" sz="1600" dirty="0" err="1"/>
              <a:t>db.Knjiges.Find</a:t>
            </a:r>
            <a:r>
              <a:rPr lang="en-US" sz="1600" dirty="0"/>
              <a:t>(id);</a:t>
            </a:r>
          </a:p>
          <a:p>
            <a:r>
              <a:rPr lang="en-US" sz="1600" dirty="0"/>
              <a:t>            if (</a:t>
            </a:r>
            <a:r>
              <a:rPr lang="en-US" sz="1600" dirty="0" err="1"/>
              <a:t>knjige</a:t>
            </a:r>
            <a:r>
              <a:rPr lang="en-US" sz="1600" dirty="0"/>
              <a:t> == null)</a:t>
            </a:r>
          </a:p>
          <a:p>
            <a:r>
              <a:rPr lang="en-US" sz="1600" dirty="0"/>
              <a:t>            {</a:t>
            </a:r>
            <a:r>
              <a:rPr lang="sr-Latn-RS" sz="1600" dirty="0"/>
              <a:t>    </a:t>
            </a:r>
            <a:r>
              <a:rPr lang="en-US" sz="1600" dirty="0"/>
              <a:t>return </a:t>
            </a:r>
            <a:r>
              <a:rPr lang="en-US" sz="1600" dirty="0" err="1"/>
              <a:t>HttpNotFound</a:t>
            </a:r>
            <a:r>
              <a:rPr lang="en-US" sz="1600" dirty="0"/>
              <a:t>();</a:t>
            </a:r>
            <a:r>
              <a:rPr lang="sr-Latn-RS" sz="1600" dirty="0"/>
              <a:t>     </a:t>
            </a:r>
            <a:r>
              <a:rPr lang="en-US" sz="1600" dirty="0"/>
              <a:t>}</a:t>
            </a:r>
          </a:p>
          <a:p>
            <a:r>
              <a:rPr lang="en-US" sz="1600" dirty="0"/>
              <a:t>            return View("~/Views/Back-end/</a:t>
            </a:r>
            <a:r>
              <a:rPr lang="en-US" sz="1600" dirty="0" err="1"/>
              <a:t>Knjige</a:t>
            </a:r>
            <a:r>
              <a:rPr lang="en-US" sz="1600" dirty="0"/>
              <a:t>/</a:t>
            </a:r>
            <a:r>
              <a:rPr lang="en-US" sz="1600" dirty="0" err="1"/>
              <a:t>Delete.cshtml</a:t>
            </a:r>
            <a:r>
              <a:rPr lang="en-US" sz="1600" dirty="0"/>
              <a:t>", </a:t>
            </a:r>
            <a:r>
              <a:rPr lang="en-US" sz="1600" dirty="0" err="1"/>
              <a:t>knjige</a:t>
            </a:r>
            <a:r>
              <a:rPr lang="en-US" sz="1600" dirty="0"/>
              <a:t>);</a:t>
            </a:r>
          </a:p>
          <a:p>
            <a:r>
              <a:rPr lang="en-US" sz="1600" dirty="0"/>
              <a:t>        }</a:t>
            </a:r>
            <a:endParaRPr lang="sr-Latn-RS" sz="1600" dirty="0"/>
          </a:p>
          <a:p>
            <a:r>
              <a:rPr lang="en-US" sz="1600" dirty="0"/>
              <a:t> </a:t>
            </a:r>
            <a:r>
              <a:rPr lang="sr-Latn-RS" sz="1600" dirty="0"/>
              <a:t>	</a:t>
            </a:r>
            <a:r>
              <a:rPr lang="en-US" sz="1600" dirty="0"/>
              <a:t>[</a:t>
            </a:r>
            <a:r>
              <a:rPr lang="en-US" sz="1600" dirty="0" err="1"/>
              <a:t>HttpPost</a:t>
            </a:r>
            <a:r>
              <a:rPr lang="en-US" sz="1600" dirty="0"/>
              <a:t>, </a:t>
            </a:r>
            <a:r>
              <a:rPr lang="en-US" sz="1600" dirty="0" err="1"/>
              <a:t>ActionName</a:t>
            </a:r>
            <a:r>
              <a:rPr lang="en-US" sz="1600" dirty="0"/>
              <a:t>("Delete")]</a:t>
            </a:r>
          </a:p>
          <a:p>
            <a:r>
              <a:rPr lang="en-US" sz="1600" dirty="0"/>
              <a:t>        [</a:t>
            </a:r>
            <a:r>
              <a:rPr lang="en-US" sz="1600" dirty="0" err="1"/>
              <a:t>ValidateAntiForgeryToken</a:t>
            </a:r>
            <a:r>
              <a:rPr lang="en-US" sz="1600" dirty="0"/>
              <a:t>]</a:t>
            </a:r>
          </a:p>
          <a:p>
            <a:r>
              <a:rPr lang="en-US" sz="1600" dirty="0"/>
              <a:t>        public </a:t>
            </a:r>
            <a:r>
              <a:rPr lang="en-US" sz="1600" dirty="0" err="1"/>
              <a:t>ActionResult</a:t>
            </a:r>
            <a:r>
              <a:rPr lang="en-US" sz="1600" dirty="0"/>
              <a:t> </a:t>
            </a:r>
            <a:r>
              <a:rPr lang="en-US" sz="1600" dirty="0" err="1"/>
              <a:t>DeleteConfirmed</a:t>
            </a:r>
            <a:r>
              <a:rPr lang="en-US" sz="1600" dirty="0"/>
              <a:t>(int id)</a:t>
            </a:r>
          </a:p>
          <a:p>
            <a:r>
              <a:rPr lang="en-US" sz="1600" dirty="0"/>
              <a:t>        {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Knjige</a:t>
            </a:r>
            <a:r>
              <a:rPr lang="en-US" sz="1600" dirty="0"/>
              <a:t> </a:t>
            </a:r>
            <a:r>
              <a:rPr lang="en-US" sz="1600" dirty="0" err="1"/>
              <a:t>knjige</a:t>
            </a:r>
            <a:r>
              <a:rPr lang="en-US" sz="1600" dirty="0"/>
              <a:t> = </a:t>
            </a:r>
            <a:r>
              <a:rPr lang="en-US" sz="1600" dirty="0" err="1"/>
              <a:t>db.Knjiges.Find</a:t>
            </a:r>
            <a:r>
              <a:rPr lang="en-US" sz="1600" dirty="0"/>
              <a:t>(id);</a:t>
            </a:r>
          </a:p>
          <a:p>
            <a:r>
              <a:rPr lang="en-US" sz="1600" dirty="0"/>
              <a:t>            List&lt;</a:t>
            </a:r>
            <a:r>
              <a:rPr lang="en-US" sz="1600" dirty="0" err="1"/>
              <a:t>Knjige_Zanr</a:t>
            </a:r>
            <a:r>
              <a:rPr lang="en-US" sz="1600" dirty="0"/>
              <a:t>&gt; </a:t>
            </a:r>
            <a:r>
              <a:rPr lang="en-US" sz="1600" dirty="0" err="1"/>
              <a:t>knjige_Zanrs</a:t>
            </a:r>
            <a:r>
              <a:rPr lang="en-US" sz="1600" dirty="0"/>
              <a:t> = </a:t>
            </a:r>
            <a:r>
              <a:rPr lang="en-US" sz="1600" dirty="0" err="1"/>
              <a:t>db.Knjige_Zanr.Where</a:t>
            </a:r>
            <a:r>
              <a:rPr lang="en-US" sz="1600" dirty="0"/>
              <a:t>(</a:t>
            </a:r>
            <a:r>
              <a:rPr lang="en-US" sz="1600" dirty="0" err="1"/>
              <a:t>kz</a:t>
            </a:r>
            <a:r>
              <a:rPr lang="en-US" sz="1600" dirty="0"/>
              <a:t> =&gt; </a:t>
            </a:r>
            <a:r>
              <a:rPr lang="en-US" sz="1600" dirty="0" err="1"/>
              <a:t>kz.id_knjige</a:t>
            </a:r>
            <a:r>
              <a:rPr lang="en-US" sz="1600" dirty="0"/>
              <a:t> == </a:t>
            </a:r>
            <a:r>
              <a:rPr lang="en-US" sz="1600" dirty="0" err="1"/>
              <a:t>knjige.id_knjige</a:t>
            </a:r>
            <a:r>
              <a:rPr lang="en-US" sz="1600" dirty="0"/>
              <a:t>).</a:t>
            </a:r>
            <a:r>
              <a:rPr lang="en-US" sz="1600" dirty="0" err="1"/>
              <a:t>ToList</a:t>
            </a:r>
            <a:r>
              <a:rPr lang="en-US" sz="1600" dirty="0"/>
              <a:t>();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db.Knjige_Zanr.RemoveRange</a:t>
            </a:r>
            <a:r>
              <a:rPr lang="en-US" sz="1600" dirty="0"/>
              <a:t>(</a:t>
            </a:r>
            <a:r>
              <a:rPr lang="en-US" sz="1600" dirty="0" err="1"/>
              <a:t>knjige_Zanrs</a:t>
            </a:r>
            <a:r>
              <a:rPr lang="en-US" sz="1600" dirty="0"/>
              <a:t>);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db.SaveChanges</a:t>
            </a:r>
            <a:r>
              <a:rPr lang="en-US" sz="1600" dirty="0"/>
              <a:t>();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db.Knjiges.Remove</a:t>
            </a:r>
            <a:r>
              <a:rPr lang="en-US" sz="1600" dirty="0"/>
              <a:t>(</a:t>
            </a:r>
            <a:r>
              <a:rPr lang="en-US" sz="1600" dirty="0" err="1"/>
              <a:t>knjige</a:t>
            </a:r>
            <a:r>
              <a:rPr lang="en-US" sz="1600" dirty="0"/>
              <a:t>);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db.SaveChanges</a:t>
            </a:r>
            <a:r>
              <a:rPr lang="en-US" sz="1600" dirty="0"/>
              <a:t>();</a:t>
            </a:r>
          </a:p>
          <a:p>
            <a:r>
              <a:rPr lang="en-US" sz="1600" dirty="0"/>
              <a:t>            return </a:t>
            </a:r>
            <a:r>
              <a:rPr lang="en-US" sz="1600" dirty="0" err="1"/>
              <a:t>RedirectToAction</a:t>
            </a:r>
            <a:r>
              <a:rPr lang="en-US" sz="1600" dirty="0"/>
              <a:t>("Index");</a:t>
            </a:r>
            <a:r>
              <a:rPr lang="sr-Latn-RS" sz="1600" dirty="0"/>
              <a:t>    </a:t>
            </a: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1238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9E0F87-C52C-4876-9409-C4DE16D33DD5}"/>
              </a:ext>
            </a:extLst>
          </p:cNvPr>
          <p:cNvSpPr txBox="1"/>
          <p:nvPr/>
        </p:nvSpPr>
        <p:spPr>
          <a:xfrm>
            <a:off x="4391024" y="0"/>
            <a:ext cx="4752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8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C# ASP.NET MVC kod</a:t>
            </a:r>
            <a:endParaRPr lang="en-US" sz="2800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C4840CB-35D2-4F42-B42B-82EB07DC32A6}"/>
              </a:ext>
            </a:extLst>
          </p:cNvPr>
          <p:cNvGraphicFramePr>
            <a:graphicFrameLocks noGrp="1"/>
          </p:cNvGraphicFramePr>
          <p:nvPr/>
        </p:nvGraphicFramePr>
        <p:xfrm>
          <a:off x="0" y="6237864"/>
          <a:ext cx="12192000" cy="620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989831799"/>
                    </a:ext>
                  </a:extLst>
                </a:gridCol>
              </a:tblGrid>
              <a:tr h="6201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869639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7728E6F-4F05-4830-B644-01566A8F8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41" y="6364090"/>
            <a:ext cx="2352509" cy="4262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584C96-CFCB-48F8-A8F0-E87DC4A60F31}"/>
              </a:ext>
            </a:extLst>
          </p:cNvPr>
          <p:cNvSpPr txBox="1"/>
          <p:nvPr/>
        </p:nvSpPr>
        <p:spPr>
          <a:xfrm>
            <a:off x="4562475" y="6364090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Obuka za Web aplikacije – Grupa 1 - </a:t>
            </a:r>
            <a:r>
              <a:rPr lang="sr-Latn-RS" altLang="en-US" dirty="0">
                <a:solidFill>
                  <a:schemeClr val="bg1"/>
                </a:solidFill>
              </a:rPr>
              <a:t>Knjižara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326CC1-9C50-4717-8925-EF1AD35F3015}"/>
              </a:ext>
            </a:extLst>
          </p:cNvPr>
          <p:cNvSpPr txBox="1"/>
          <p:nvPr/>
        </p:nvSpPr>
        <p:spPr>
          <a:xfrm>
            <a:off x="117446" y="692991"/>
            <a:ext cx="11830050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700" dirty="0"/>
              <a:t>    </a:t>
            </a:r>
            <a:r>
              <a:rPr lang="en-US" sz="1700" dirty="0"/>
              <a:t>public class </a:t>
            </a:r>
            <a:r>
              <a:rPr lang="en-US" sz="1700" dirty="0" err="1"/>
              <a:t>AdminNarudzbinaController</a:t>
            </a:r>
            <a:r>
              <a:rPr lang="en-US" sz="1700" dirty="0"/>
              <a:t> : Controller</a:t>
            </a:r>
          </a:p>
          <a:p>
            <a:r>
              <a:rPr lang="en-US" sz="1700" dirty="0"/>
              <a:t>    {</a:t>
            </a:r>
          </a:p>
          <a:p>
            <a:r>
              <a:rPr lang="en-US" sz="1700" dirty="0"/>
              <a:t>        private </a:t>
            </a:r>
            <a:r>
              <a:rPr lang="en-US" sz="1700" dirty="0" err="1"/>
              <a:t>KnjizaraDBEntities</a:t>
            </a:r>
            <a:r>
              <a:rPr lang="en-US" sz="1700" dirty="0"/>
              <a:t> </a:t>
            </a:r>
            <a:r>
              <a:rPr lang="en-US" sz="1700" dirty="0" err="1"/>
              <a:t>db</a:t>
            </a:r>
            <a:r>
              <a:rPr lang="en-US" sz="1700" dirty="0"/>
              <a:t> = new </a:t>
            </a:r>
            <a:r>
              <a:rPr lang="en-US" sz="1700" dirty="0" err="1"/>
              <a:t>KnjizaraDBEntities</a:t>
            </a:r>
            <a:r>
              <a:rPr lang="en-US" sz="1700" dirty="0"/>
              <a:t>();</a:t>
            </a:r>
          </a:p>
          <a:p>
            <a:r>
              <a:rPr lang="sr-Latn-RS" sz="1700" dirty="0"/>
              <a:t>	</a:t>
            </a:r>
            <a:r>
              <a:rPr lang="en-US" sz="1700" dirty="0"/>
              <a:t>public </a:t>
            </a:r>
            <a:r>
              <a:rPr lang="en-US" sz="1700" dirty="0" err="1"/>
              <a:t>ActionResult</a:t>
            </a:r>
            <a:r>
              <a:rPr lang="en-US" sz="1700" dirty="0"/>
              <a:t> Index(int? </a:t>
            </a:r>
            <a:r>
              <a:rPr lang="en-US" sz="1700" dirty="0" err="1"/>
              <a:t>currentPage</a:t>
            </a:r>
            <a:r>
              <a:rPr lang="en-US" sz="1700" dirty="0"/>
              <a:t>)</a:t>
            </a:r>
          </a:p>
          <a:p>
            <a:r>
              <a:rPr lang="en-US" sz="1700" dirty="0"/>
              <a:t>        {</a:t>
            </a:r>
          </a:p>
          <a:p>
            <a:r>
              <a:rPr lang="en-US" sz="1700" dirty="0"/>
              <a:t>            int </a:t>
            </a:r>
            <a:r>
              <a:rPr lang="en-US" sz="1700" dirty="0" err="1"/>
              <a:t>maxRows</a:t>
            </a:r>
            <a:r>
              <a:rPr lang="en-US" sz="1700" dirty="0"/>
              <a:t> = 5;</a:t>
            </a:r>
          </a:p>
          <a:p>
            <a:r>
              <a:rPr lang="en-US" sz="1700" dirty="0"/>
              <a:t>            int </a:t>
            </a:r>
            <a:r>
              <a:rPr lang="en-US" sz="1700" dirty="0" err="1"/>
              <a:t>pageNumber</a:t>
            </a:r>
            <a:r>
              <a:rPr lang="en-US" sz="1700" dirty="0"/>
              <a:t> = (</a:t>
            </a:r>
            <a:r>
              <a:rPr lang="en-US" sz="1700" dirty="0" err="1"/>
              <a:t>currentPage</a:t>
            </a:r>
            <a:r>
              <a:rPr lang="en-US" sz="1700" dirty="0"/>
              <a:t> ?? 1);</a:t>
            </a:r>
          </a:p>
          <a:p>
            <a:r>
              <a:rPr lang="en-US" sz="1700" dirty="0"/>
              <a:t>            List&lt;</a:t>
            </a:r>
            <a:r>
              <a:rPr lang="en-US" sz="1700" dirty="0" err="1"/>
              <a:t>Narudzbina</a:t>
            </a:r>
            <a:r>
              <a:rPr lang="en-US" sz="1700" dirty="0"/>
              <a:t>&gt; </a:t>
            </a:r>
            <a:r>
              <a:rPr lang="en-US" sz="1700" dirty="0" err="1"/>
              <a:t>narudzbinas</a:t>
            </a:r>
            <a:r>
              <a:rPr lang="en-US" sz="1700" dirty="0"/>
              <a:t> = </a:t>
            </a:r>
            <a:r>
              <a:rPr lang="en-US" sz="1700" dirty="0" err="1"/>
              <a:t>db.Narudzbinas.OrderByDescending</a:t>
            </a:r>
            <a:r>
              <a:rPr lang="en-US" sz="1700" dirty="0"/>
              <a:t>(</a:t>
            </a:r>
            <a:r>
              <a:rPr lang="en-US" sz="1700" dirty="0" err="1"/>
              <a:t>i</a:t>
            </a:r>
            <a:r>
              <a:rPr lang="en-US" sz="1700" dirty="0"/>
              <a:t> =&gt; </a:t>
            </a:r>
            <a:r>
              <a:rPr lang="en-US" sz="1700" dirty="0" err="1"/>
              <a:t>i.id_narudzbine</a:t>
            </a:r>
            <a:r>
              <a:rPr lang="en-US" sz="1700" dirty="0"/>
              <a:t>).Skip((</a:t>
            </a:r>
            <a:r>
              <a:rPr lang="en-US" sz="1700" dirty="0" err="1"/>
              <a:t>pageNumber</a:t>
            </a:r>
            <a:r>
              <a:rPr lang="en-US" sz="1700" dirty="0"/>
              <a:t> - 1) * </a:t>
            </a:r>
            <a:r>
              <a:rPr lang="en-US" sz="1700" dirty="0" err="1"/>
              <a:t>maxRows</a:t>
            </a:r>
            <a:r>
              <a:rPr lang="en-US" sz="1700" dirty="0"/>
              <a:t>).Take(</a:t>
            </a:r>
            <a:r>
              <a:rPr lang="en-US" sz="1700" dirty="0" err="1"/>
              <a:t>maxRows</a:t>
            </a:r>
            <a:r>
              <a:rPr lang="en-US" sz="1700" dirty="0"/>
              <a:t>).</a:t>
            </a:r>
            <a:r>
              <a:rPr lang="en-US" sz="1700" dirty="0" err="1"/>
              <a:t>ToList</a:t>
            </a:r>
            <a:r>
              <a:rPr lang="en-US" sz="1700" dirty="0"/>
              <a:t>();</a:t>
            </a:r>
          </a:p>
          <a:p>
            <a:r>
              <a:rPr lang="en-US" sz="1700" dirty="0"/>
              <a:t>            List&lt;</a:t>
            </a:r>
            <a:r>
              <a:rPr lang="en-US" sz="1700" dirty="0" err="1"/>
              <a:t>AdminNarudzbina</a:t>
            </a:r>
            <a:r>
              <a:rPr lang="en-US" sz="1700" dirty="0"/>
              <a:t>&gt; </a:t>
            </a:r>
            <a:r>
              <a:rPr lang="en-US" sz="1700" dirty="0" err="1"/>
              <a:t>adminNarudzbinas</a:t>
            </a:r>
            <a:r>
              <a:rPr lang="en-US" sz="1700" dirty="0"/>
              <a:t> = </a:t>
            </a:r>
            <a:r>
              <a:rPr lang="en-US" sz="1700" dirty="0" err="1"/>
              <a:t>AdminNarudzbina.TransformList</a:t>
            </a:r>
            <a:r>
              <a:rPr lang="en-US" sz="1700" dirty="0"/>
              <a:t>(</a:t>
            </a:r>
            <a:r>
              <a:rPr lang="en-US" sz="1700" dirty="0" err="1"/>
              <a:t>narudzbinas</a:t>
            </a:r>
            <a:r>
              <a:rPr lang="en-US" sz="1700" dirty="0"/>
              <a:t>);</a:t>
            </a:r>
          </a:p>
          <a:p>
            <a:r>
              <a:rPr lang="en-US" sz="1700" dirty="0"/>
              <a:t>            </a:t>
            </a:r>
            <a:r>
              <a:rPr lang="en-US" sz="1700" dirty="0" err="1"/>
              <a:t>AdminNarudzbinaViewModel</a:t>
            </a:r>
            <a:r>
              <a:rPr lang="en-US" sz="1700" dirty="0"/>
              <a:t> </a:t>
            </a:r>
            <a:r>
              <a:rPr lang="en-US" sz="1700" dirty="0" err="1"/>
              <a:t>adminNarudzbinaViewModel</a:t>
            </a:r>
            <a:r>
              <a:rPr lang="en-US" sz="1700" dirty="0"/>
              <a:t> = new </a:t>
            </a:r>
            <a:r>
              <a:rPr lang="en-US" sz="1700" dirty="0" err="1"/>
              <a:t>AdminNarudzbinaViewModel</a:t>
            </a:r>
            <a:endParaRPr lang="en-US" sz="1700" dirty="0"/>
          </a:p>
          <a:p>
            <a:r>
              <a:rPr lang="en-US" sz="1700" dirty="0"/>
              <a:t>            {</a:t>
            </a:r>
            <a:r>
              <a:rPr lang="sr-Latn-RS" sz="1700" dirty="0"/>
              <a:t>   </a:t>
            </a:r>
          </a:p>
          <a:p>
            <a:r>
              <a:rPr lang="sr-Latn-RS" sz="1700" dirty="0"/>
              <a:t>		</a:t>
            </a:r>
            <a:r>
              <a:rPr lang="en-US" sz="1700" dirty="0" err="1"/>
              <a:t>narudzbine</a:t>
            </a:r>
            <a:r>
              <a:rPr lang="en-US" sz="1700" dirty="0"/>
              <a:t> = </a:t>
            </a:r>
            <a:r>
              <a:rPr lang="en-US" sz="1700" dirty="0" err="1"/>
              <a:t>adminNarudzbinas</a:t>
            </a:r>
            <a:endParaRPr lang="en-US" sz="1700" dirty="0"/>
          </a:p>
          <a:p>
            <a:r>
              <a:rPr lang="en-US" sz="1700" dirty="0"/>
              <a:t>            };</a:t>
            </a:r>
          </a:p>
          <a:p>
            <a:endParaRPr lang="en-US" sz="1700" dirty="0"/>
          </a:p>
          <a:p>
            <a:r>
              <a:rPr lang="en-US" sz="1700" dirty="0"/>
              <a:t>            double </a:t>
            </a:r>
            <a:r>
              <a:rPr lang="en-US" sz="1700" dirty="0" err="1"/>
              <a:t>pageCount</a:t>
            </a:r>
            <a:r>
              <a:rPr lang="en-US" sz="1700" dirty="0"/>
              <a:t> = (double)((decimal)</a:t>
            </a:r>
            <a:r>
              <a:rPr lang="en-US" sz="1700" dirty="0" err="1"/>
              <a:t>db.Knjiges.Count</a:t>
            </a:r>
            <a:r>
              <a:rPr lang="en-US" sz="1700" dirty="0"/>
              <a:t>() / </a:t>
            </a:r>
            <a:r>
              <a:rPr lang="en-US" sz="1700" dirty="0" err="1"/>
              <a:t>Convert.ToDecimal</a:t>
            </a:r>
            <a:r>
              <a:rPr lang="en-US" sz="1700" dirty="0"/>
              <a:t>(</a:t>
            </a:r>
            <a:r>
              <a:rPr lang="en-US" sz="1700" dirty="0" err="1"/>
              <a:t>maxRows</a:t>
            </a:r>
            <a:r>
              <a:rPr lang="en-US" sz="1700" dirty="0"/>
              <a:t>));</a:t>
            </a:r>
          </a:p>
          <a:p>
            <a:r>
              <a:rPr lang="en-US" sz="1700" dirty="0"/>
              <a:t>            </a:t>
            </a:r>
            <a:r>
              <a:rPr lang="en-US" sz="1700" dirty="0" err="1"/>
              <a:t>adminNarudzbinaViewModel.PageCount</a:t>
            </a:r>
            <a:r>
              <a:rPr lang="en-US" sz="1700" dirty="0"/>
              <a:t> = (int)</a:t>
            </a:r>
            <a:r>
              <a:rPr lang="en-US" sz="1700" dirty="0" err="1"/>
              <a:t>Math.Ceiling</a:t>
            </a:r>
            <a:r>
              <a:rPr lang="en-US" sz="1700" dirty="0"/>
              <a:t>(</a:t>
            </a:r>
            <a:r>
              <a:rPr lang="en-US" sz="1700" dirty="0" err="1"/>
              <a:t>pageCount</a:t>
            </a:r>
            <a:r>
              <a:rPr lang="en-US" sz="1700" dirty="0"/>
              <a:t>);</a:t>
            </a:r>
          </a:p>
          <a:p>
            <a:r>
              <a:rPr lang="en-US" sz="1700" dirty="0"/>
              <a:t>            </a:t>
            </a:r>
            <a:r>
              <a:rPr lang="en-US" sz="1700" dirty="0" err="1"/>
              <a:t>adminNarudzbinaViewModel.CurrentPageIndex</a:t>
            </a:r>
            <a:r>
              <a:rPr lang="en-US" sz="1700" dirty="0"/>
              <a:t> = </a:t>
            </a:r>
            <a:r>
              <a:rPr lang="en-US" sz="1700" dirty="0" err="1"/>
              <a:t>pageNumber</a:t>
            </a:r>
            <a:r>
              <a:rPr lang="en-US" sz="1700" dirty="0"/>
              <a:t>;</a:t>
            </a:r>
          </a:p>
          <a:p>
            <a:endParaRPr lang="en-US" sz="1700" dirty="0"/>
          </a:p>
          <a:p>
            <a:r>
              <a:rPr lang="en-US" sz="1700" dirty="0"/>
              <a:t>            return View("~/Views/Back-end/</a:t>
            </a:r>
            <a:r>
              <a:rPr lang="en-US" sz="1700" dirty="0" err="1"/>
              <a:t>AdminNarudzbina</a:t>
            </a:r>
            <a:r>
              <a:rPr lang="en-US" sz="1700" dirty="0"/>
              <a:t>/</a:t>
            </a:r>
            <a:r>
              <a:rPr lang="en-US" sz="1700" dirty="0" err="1"/>
              <a:t>Index.cshtml</a:t>
            </a:r>
            <a:r>
              <a:rPr lang="en-US" sz="1700" dirty="0"/>
              <a:t>", </a:t>
            </a:r>
            <a:r>
              <a:rPr lang="en-US" sz="1700" dirty="0" err="1"/>
              <a:t>adminNarudzbinaViewModel</a:t>
            </a:r>
            <a:r>
              <a:rPr lang="en-US" sz="1700" dirty="0"/>
              <a:t>);</a:t>
            </a:r>
          </a:p>
          <a:p>
            <a:r>
              <a:rPr lang="en-US" sz="1700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266369569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963</Words>
  <Application>Microsoft Office PowerPoint</Application>
  <PresentationFormat>Widescreen</PresentationFormat>
  <Paragraphs>191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Gill Sans MT</vt:lpstr>
      <vt:lpstr>Wingdings 2</vt:lpstr>
      <vt:lpstr>Dividend</vt:lpstr>
      <vt:lpstr>Knjižara – book store</vt:lpstr>
      <vt:lpstr>pregled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HVALA NA PAŽNJI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Knjižara – book store</dc:title>
  <dc:creator>Andrija Vulićević</dc:creator>
  <cp:lastModifiedBy>Andrija Vulićević</cp:lastModifiedBy>
  <cp:revision>2</cp:revision>
  <dcterms:created xsi:type="dcterms:W3CDTF">2019-05-05T16:09:18Z</dcterms:created>
  <dcterms:modified xsi:type="dcterms:W3CDTF">2019-05-05T16:15:59Z</dcterms:modified>
</cp:coreProperties>
</file>