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2" r:id="rId6"/>
    <p:sldId id="261" r:id="rId7"/>
    <p:sldId id="280" r:id="rId8"/>
    <p:sldId id="262" r:id="rId9"/>
    <p:sldId id="264" r:id="rId10"/>
    <p:sldId id="281" r:id="rId11"/>
    <p:sldId id="272" r:id="rId12"/>
    <p:sldId id="278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88310C-722B-4D17-B1DD-7FFB3CEEEFAD}">
          <p14:sldIdLst>
            <p14:sldId id="256"/>
            <p14:sldId id="258"/>
            <p14:sldId id="259"/>
            <p14:sldId id="260"/>
            <p14:sldId id="282"/>
            <p14:sldId id="261"/>
            <p14:sldId id="280"/>
            <p14:sldId id="262"/>
            <p14:sldId id="264"/>
            <p14:sldId id="281"/>
            <p14:sldId id="272"/>
            <p14:sldId id="278"/>
            <p14:sldId id="273"/>
            <p14:sldId id="274"/>
            <p14:sldId id="275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D7A6-3405-4935-A2B4-81CE5582AAA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91545-D6D4-44D8-BEE2-E8AE45B1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411263-A926-45A1-919A-D944EBAFCBA1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5B9A-CFCA-4825-A243-055731170E8B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981E27-FBF3-4159-8FDB-AE4771654E6E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A0BB-A0E1-4C00-B667-E13A0393C1F4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AAD1A3-1020-4300-8081-24DEA40F0E1A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B8B3-01B7-46B0-B263-FD569E2EBD43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73ED-D0BF-48EC-9FAC-796F20EBEAA9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A67F-4523-42C1-A537-23F98D4DAAED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C1A7-7AD5-4C39-8C22-3BE19F67E826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06F0A5-8DE4-48DA-B3C4-3784ED981A44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87EF-D1F2-43C5-81CA-2FAB671E6512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53BBA6-3A18-4DBC-85E0-313077D8B8BB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6FF7-E727-4BC6-A3EE-9A4B9F6FA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/>
              <a:t>Knjižara – book 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5AE7-45D3-4035-A3EE-5266863A6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400" dirty="0"/>
              <a:t>Obuka za web aplikacije – grupa 1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F7C12-A935-43FF-A44E-403AA1527953}"/>
              </a:ext>
            </a:extLst>
          </p:cNvPr>
          <p:cNvSpPr txBox="1"/>
          <p:nvPr/>
        </p:nvSpPr>
        <p:spPr>
          <a:xfrm>
            <a:off x="3911655" y="4024734"/>
            <a:ext cx="40576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ctr"/>
            <a:r>
              <a:rPr lang="sr-Latn-RS" sz="3200" dirty="0">
                <a:solidFill>
                  <a:schemeClr val="bg1"/>
                </a:solidFill>
              </a:rPr>
              <a:t>Jelena Ilić</a:t>
            </a:r>
          </a:p>
          <a:p>
            <a:pPr algn="ctr"/>
            <a:r>
              <a:rPr lang="sr-Latn-RS" sz="3200" dirty="0">
                <a:solidFill>
                  <a:schemeClr val="bg1"/>
                </a:solidFill>
              </a:rPr>
              <a:t>Svetlana Jovanović</a:t>
            </a:r>
          </a:p>
          <a:p>
            <a:pPr algn="ctr"/>
            <a:r>
              <a:rPr lang="sr-Latn-RS" sz="3200" dirty="0">
                <a:solidFill>
                  <a:schemeClr val="bg1"/>
                </a:solidFill>
              </a:rPr>
              <a:t>Nemanja Grmuša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BF74B-7619-484C-8DE3-F9BBDF754E7B}"/>
              </a:ext>
            </a:extLst>
          </p:cNvPr>
          <p:cNvSpPr txBox="1"/>
          <p:nvPr/>
        </p:nvSpPr>
        <p:spPr>
          <a:xfrm>
            <a:off x="1494484" y="735046"/>
            <a:ext cx="233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Code Academy</a:t>
            </a:r>
          </a:p>
          <a:p>
            <a:r>
              <a:rPr lang="sr-Latn-RS" dirty="0"/>
              <a:t>Savski nasip 7</a:t>
            </a:r>
          </a:p>
          <a:p>
            <a:r>
              <a:rPr lang="sr-Latn-RS" dirty="0"/>
              <a:t>Novi Beograd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A7F60-A747-41C7-973A-17D23FC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979938"/>
            <a:ext cx="294335" cy="433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742FC-D00B-4870-8C57-0C9EA44C1F3D}"/>
              </a:ext>
            </a:extLst>
          </p:cNvPr>
          <p:cNvSpPr txBox="1"/>
          <p:nvPr/>
        </p:nvSpPr>
        <p:spPr>
          <a:xfrm>
            <a:off x="8037845" y="676204"/>
            <a:ext cx="359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/>
              <a:t>ds</a:t>
            </a:r>
            <a:r>
              <a:rPr lang="en-US" dirty="0"/>
              <a:t> +381 11 201 55 00</a:t>
            </a:r>
          </a:p>
          <a:p>
            <a:pPr algn="r"/>
            <a:r>
              <a:rPr lang="en-US" dirty="0"/>
              <a:t>+381 65 209 66 82</a:t>
            </a:r>
          </a:p>
          <a:p>
            <a:pPr algn="r"/>
            <a:r>
              <a:rPr lang="en-US" dirty="0"/>
              <a:t>info@code.edu.rs</a:t>
            </a:r>
          </a:p>
          <a:p>
            <a:pPr algn="r"/>
            <a:r>
              <a:rPr lang="en-US" dirty="0"/>
              <a:t>http://www.</a:t>
            </a:r>
            <a:r>
              <a:rPr lang="sr-Latn-RS" dirty="0"/>
              <a:t>code</a:t>
            </a:r>
            <a:r>
              <a:rPr lang="en-US" dirty="0"/>
              <a:t>.edu.rs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EDE18-8167-40A9-A356-4DADC245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81" y="3330501"/>
            <a:ext cx="2861598" cy="694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D4CB3-E997-4EF2-B150-B1612D8AF663}"/>
              </a:ext>
            </a:extLst>
          </p:cNvPr>
          <p:cNvSpPr txBox="1"/>
          <p:nvPr/>
        </p:nvSpPr>
        <p:spPr>
          <a:xfrm>
            <a:off x="208609" y="5192798"/>
            <a:ext cx="3562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</a:t>
            </a:r>
            <a:r>
              <a:rPr lang="sr-Latn-RS" sz="2400" b="1" dirty="0">
                <a:solidFill>
                  <a:schemeClr val="bg1"/>
                </a:solidFill>
              </a:rPr>
              <a:t>Predavač: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sr-Latn-RS" sz="2400" dirty="0">
                <a:solidFill>
                  <a:schemeClr val="bg1"/>
                </a:solidFill>
              </a:rPr>
              <a:t>	Pavle Dakić, M.Sc.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8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0" y="523220"/>
            <a:ext cx="1183005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ViewBag.Message</a:t>
            </a:r>
            <a:r>
              <a:rPr lang="en-US" sz="2400" dirty="0">
                <a:latin typeface="Consolas" panose="020B0609020204030204" pitchFamily="49" charset="0"/>
              </a:rPr>
              <a:t> += </a:t>
            </a:r>
            <a:r>
              <a:rPr lang="en-US" sz="2400" dirty="0" err="1">
                <a:latin typeface="Consolas" panose="020B0609020204030204" pitchFamily="49" charset="0"/>
              </a:rPr>
              <a:t>string.Format</a:t>
            </a:r>
            <a:r>
              <a:rPr lang="en-US" sz="2400" dirty="0">
                <a:latin typeface="Consolas" panose="020B0609020204030204" pitchFamily="49" charset="0"/>
              </a:rPr>
              <a:t>("&lt;b&gt;{0}&lt;/b&gt; uploaded.&lt;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 /&gt;", </a:t>
            </a:r>
            <a:r>
              <a:rPr lang="en-US" sz="2400" dirty="0" err="1">
                <a:latin typeface="Consolas" panose="020B0609020204030204" pitchFamily="49" charset="0"/>
              </a:rPr>
              <a:t>nazivSlike</a:t>
            </a:r>
            <a:r>
              <a:rPr lang="en-US" sz="2400" dirty="0">
                <a:latin typeface="Consolas" panose="020B0609020204030204" pitchFamily="49" charset="0"/>
              </a:rPr>
              <a:t>);   }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novaKnjiga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db.Knjiges.Add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foreach (int </a:t>
            </a:r>
            <a:r>
              <a:rPr lang="en-US" sz="2400" dirty="0" err="1">
                <a:latin typeface="Consolas" panose="020B0609020204030204" pitchFamily="49" charset="0"/>
              </a:rPr>
              <a:t>zanr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odabraniZanrovi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{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Knjige_Zanr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kz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Knjige_Zanr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sr-Latn-RS" sz="1600" dirty="0"/>
              <a:t>	</a:t>
            </a:r>
            <a:endParaRPr lang="en-US" sz="1200" dirty="0"/>
          </a:p>
          <a:p>
            <a:r>
              <a:rPr lang="en-US" sz="2400" dirty="0">
                <a:latin typeface="Consolas" panose="020B0609020204030204" pitchFamily="49" charset="0"/>
              </a:rPr>
              <a:t>								</a:t>
            </a:r>
            <a:r>
              <a:rPr lang="en-US" sz="2400" dirty="0" err="1">
                <a:latin typeface="Consolas" panose="020B0609020204030204" pitchFamily="49" charset="0"/>
              </a:rPr>
              <a:t>id_knjige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novaKnjiga.id_knjige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latin typeface="Consolas" panose="020B0609020204030204" pitchFamily="49" charset="0"/>
              </a:rPr>
              <a:t>id_zanr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zanr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                   db.Knjige_Zanr.Add(kz);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latin typeface="Consolas" panose="020B0609020204030204" pitchFamily="49" charset="0"/>
              </a:rPr>
              <a:t>db.SaveChanges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return </a:t>
            </a:r>
            <a:r>
              <a:rPr lang="en-US" sz="2400" dirty="0" err="1"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latin typeface="Consolas" panose="020B0609020204030204" pitchFamily="49" charset="0"/>
              </a:rPr>
              <a:t>("Index");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}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sz="2400" dirty="0">
                <a:latin typeface="Consolas" panose="020B0609020204030204" pitchFamily="49" charset="0"/>
              </a:rPr>
              <a:t>	   </a:t>
            </a:r>
            <a:r>
              <a:rPr lang="en-US" sz="2400" dirty="0" err="1">
                <a:latin typeface="Consolas" panose="020B0609020204030204" pitchFamily="49" charset="0"/>
              </a:rPr>
              <a:t>ViewBag.id_autora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SelectList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db.Autoris</a:t>
            </a:r>
            <a:r>
              <a:rPr lang="en-US" sz="2400" dirty="0">
                <a:latin typeface="Consolas" panose="020B0609020204030204" pitchFamily="49" charset="0"/>
              </a:rPr>
              <a:t>, "</a:t>
            </a:r>
            <a:r>
              <a:rPr lang="en-US" sz="2400" dirty="0" err="1">
                <a:latin typeface="Consolas" panose="020B0609020204030204" pitchFamily="49" charset="0"/>
              </a:rPr>
              <a:t>id_autora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", </a:t>
            </a:r>
            <a:r>
              <a:rPr lang="en-US" sz="2400" dirty="0" err="1">
                <a:latin typeface="Consolas" panose="020B0609020204030204" pitchFamily="49" charset="0"/>
              </a:rPr>
              <a:t>knjige.id_autora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View("~/Views/Back-end/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Create.cshtml</a:t>
            </a:r>
            <a:r>
              <a:rPr lang="en-US" sz="2400" dirty="0">
                <a:latin typeface="Consolas" panose="020B0609020204030204" pitchFamily="49" charset="0"/>
              </a:rPr>
              <a:t>", 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sr-Latn-RS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sr-Latn-RS" sz="1600" dirty="0"/>
              <a:t>	</a:t>
            </a:r>
            <a:endParaRPr lang="en-US" sz="1200" dirty="0"/>
          </a:p>
          <a:p>
            <a:endParaRPr lang="en-US" sz="1600" dirty="0"/>
          </a:p>
          <a:p>
            <a:r>
              <a:rPr lang="en-US" sz="1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211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080631" y="-6885"/>
            <a:ext cx="475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 descr="A picture containing book, building, shelf, indoor&#10;&#10;Description automatically generated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50" y="803140"/>
            <a:ext cx="7785500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2797368" y="-51390"/>
            <a:ext cx="6597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Registrovanje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45" y="803140"/>
            <a:ext cx="7719309" cy="5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703126" y="-51390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Knjige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41" y="608668"/>
            <a:ext cx="9159440" cy="56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703126" y="-51390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Front End Korpa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8" y="590060"/>
            <a:ext cx="9482277" cy="55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122576" y="-27931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7" y="721454"/>
            <a:ext cx="10956726" cy="52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690459" y="-70836"/>
            <a:ext cx="5365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Knjige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100667" y="608668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5" y="721454"/>
            <a:ext cx="10823910" cy="52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3447876" y="-39861"/>
            <a:ext cx="588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Grafički izgled – Back End Narudžbine 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0" y="604189"/>
            <a:ext cx="1206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 </a:t>
            </a:r>
            <a:r>
              <a:rPr lang="sr-Latn-RS" sz="1600" dirty="0"/>
              <a:t>	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060F-DD07-4E45-A246-C3558F87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5" y="718059"/>
            <a:ext cx="10823910" cy="52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toy&#10;&#10;Description automatically generated">
            <a:extLst>
              <a:ext uri="{FF2B5EF4-FFF2-40B4-BE49-F238E27FC236}">
                <a16:creationId xmlns:a16="http://schemas.microsoft.com/office/drawing/2014/main" id="{6DD58A89-6E3B-44B9-AFD5-1AC7D3F7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DB15-BF73-4F77-BDE9-3AC69DA8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706246"/>
            <a:ext cx="3081576" cy="1711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HVALA NA PAŽNJI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247841-85B7-430B-B11F-BBF9C982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2" y="5476695"/>
            <a:ext cx="3063149" cy="7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4A5C-35D4-4FA4-B6A7-201C94E3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62423"/>
            <a:ext cx="11029615" cy="887804"/>
          </a:xfrm>
        </p:spPr>
        <p:txBody>
          <a:bodyPr>
            <a:normAutofit/>
          </a:bodyPr>
          <a:lstStyle/>
          <a:p>
            <a:pPr algn="ctr"/>
            <a:r>
              <a:rPr lang="sr-Latn-RS" sz="2800" dirty="0"/>
              <a:t>pregled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C387-D84C-4CBD-9EB0-071FEF5A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592" y="1760116"/>
            <a:ext cx="11029615" cy="277378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Opis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SQL dijagram baze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C# ASP.NET MVC kod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Grafički izgled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400" dirty="0"/>
              <a:t>Front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400" dirty="0"/>
              <a:t>Back End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C1CE7-CC39-4E2E-86D4-CE635757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6" y="5459027"/>
            <a:ext cx="2861598" cy="69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EB18A-0836-4490-9CDA-18B3F98990B7}"/>
              </a:ext>
            </a:extLst>
          </p:cNvPr>
          <p:cNvSpPr txBox="1"/>
          <p:nvPr/>
        </p:nvSpPr>
        <p:spPr>
          <a:xfrm>
            <a:off x="4590882" y="563880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EF1B0-7D37-4680-8BD6-018291469CF0}"/>
              </a:ext>
            </a:extLst>
          </p:cNvPr>
          <p:cNvSpPr txBox="1"/>
          <p:nvPr/>
        </p:nvSpPr>
        <p:spPr>
          <a:xfrm>
            <a:off x="5076825" y="743961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Opis Problema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22BBB-63C5-4794-98B7-AA6227925DC8}"/>
              </a:ext>
            </a:extLst>
          </p:cNvPr>
          <p:cNvSpPr txBox="1"/>
          <p:nvPr/>
        </p:nvSpPr>
        <p:spPr>
          <a:xfrm>
            <a:off x="509587" y="1628775"/>
            <a:ext cx="111728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Napraviti bazu podataka za poslovanje online knjižare. Osnovna delatnost knjižare je prodaja knjiga. Knjiga sadrži: naziv, ime autora, cenu, žanrove, naslovnu stranu. Knjige se prodaju putem online narudžbine. Narudžbina sadrži sledeće podatke: datum narudžbine, e-mail korisnika, naziv knjige, količinu i cenu knjige, kao i status narudžbine (koji se menja kada se poš</a:t>
            </a:r>
            <a:r>
              <a:rPr lang="en-US" sz="2400" dirty="0" err="1"/>
              <a:t>alj</a:t>
            </a:r>
            <a:r>
              <a:rPr lang="sr-Latn-RS" sz="2400" dirty="0"/>
              <a:t>e knjiga).</a:t>
            </a:r>
            <a:endParaRPr lang="en-US" sz="2400" dirty="0"/>
          </a:p>
          <a:p>
            <a:r>
              <a:rPr lang="sr-Latn-RS" sz="2400" dirty="0"/>
              <a:t>Korisnik se registruje ili prijavljuje ukoliko već ima svoj nalog. Korisnik može da izvrši pretragu knjiga po kategorijama, nazivu knjiga i autorima, takodje može da detaljno pregleda knjigu ili da napravi svoju listu omiljenih knjiga za kasniju narudžbinu. Pre narudžbine knjiga se dodaje u korpu gde korisnik može da izmeni narudžbinu, ima uvid u količinu i ukupnu cenu i potvrdi porudžbinu.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43113B-132E-4B34-BF38-37B4607F8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5076"/>
              </p:ext>
            </p:extLst>
          </p:nvPr>
        </p:nvGraphicFramePr>
        <p:xfrm>
          <a:off x="0" y="5924550"/>
          <a:ext cx="12191999" cy="933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453435758"/>
                    </a:ext>
                  </a:extLst>
                </a:gridCol>
              </a:tblGrid>
              <a:tr h="933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156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3A07EC-DAD9-4CA8-A4AD-181B00DB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1" y="6124519"/>
            <a:ext cx="2638259" cy="53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9652E-F2EC-4BC4-866A-82405F6616DE}"/>
              </a:ext>
            </a:extLst>
          </p:cNvPr>
          <p:cNvSpPr txBox="1"/>
          <p:nvPr/>
        </p:nvSpPr>
        <p:spPr>
          <a:xfrm>
            <a:off x="4586287" y="6124519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04FA0-C5B4-482A-AD8B-098381DD8310}"/>
              </a:ext>
            </a:extLst>
          </p:cNvPr>
          <p:cNvSpPr txBox="1"/>
          <p:nvPr/>
        </p:nvSpPr>
        <p:spPr>
          <a:xfrm>
            <a:off x="3914774" y="743961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SQL dijagram baze podataka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BB51BF-B69C-4246-A57A-0886114C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267181"/>
            <a:ext cx="10312399" cy="50292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1285-D781-4786-9CC4-572253EC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45104"/>
              </p:ext>
            </p:extLst>
          </p:nvPr>
        </p:nvGraphicFramePr>
        <p:xfrm>
          <a:off x="0" y="6315074"/>
          <a:ext cx="1219200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1491877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944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126556-665E-45F2-AB82-A81DCC4AC753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4CEF6C-6B3E-4D56-9C10-E17FA738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04FA0-C5B4-482A-AD8B-098381DD8310}"/>
              </a:ext>
            </a:extLst>
          </p:cNvPr>
          <p:cNvSpPr txBox="1"/>
          <p:nvPr/>
        </p:nvSpPr>
        <p:spPr>
          <a:xfrm>
            <a:off x="3914774" y="743961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SQL dijagram baze podataka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B51BF-B69C-4246-A57A-0886114C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89" y="1267181"/>
            <a:ext cx="8451260" cy="50292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1285-D781-4786-9CC4-572253EC88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315074"/>
          <a:ext cx="1219200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1491877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944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126556-665E-45F2-AB82-A81DCC4AC753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4CEF6C-6B3E-4D56-9C10-E17FA738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62449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6859"/>
              </p:ext>
            </p:extLst>
          </p:nvPr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361950" y="649446"/>
            <a:ext cx="11830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class </a:t>
            </a:r>
            <a:r>
              <a:rPr lang="en-US" sz="2400" dirty="0" err="1">
                <a:latin typeface="Consolas" panose="020B0609020204030204" pitchFamily="49" charset="0"/>
              </a:rPr>
              <a:t>KnjigeController</a:t>
            </a:r>
            <a:r>
              <a:rPr lang="en-US" sz="2400" dirty="0">
                <a:latin typeface="Consolas" panose="020B0609020204030204" pitchFamily="49" charset="0"/>
              </a:rPr>
              <a:t> : Controller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private </a:t>
            </a:r>
            <a:r>
              <a:rPr lang="en-US" sz="2400" dirty="0" err="1">
                <a:latin typeface="Consolas" panose="020B0609020204030204" pitchFamily="49" charset="0"/>
              </a:rPr>
              <a:t>KnjizaraDBEntities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KnjizaraDBEntities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// GET: 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public </a:t>
            </a:r>
            <a:r>
              <a:rPr lang="en-US" sz="2400" dirty="0" err="1">
                <a:latin typeface="Consolas" panose="020B0609020204030204" pitchFamily="49" charset="0"/>
              </a:rPr>
              <a:t>ActionResult</a:t>
            </a:r>
            <a:r>
              <a:rPr lang="en-US" sz="2400" dirty="0">
                <a:latin typeface="Consolas" panose="020B0609020204030204" pitchFamily="49" charset="0"/>
              </a:rPr>
              <a:t> Index(int? </a:t>
            </a:r>
            <a:r>
              <a:rPr lang="en-US" sz="2400" dirty="0" err="1">
                <a:latin typeface="Consolas" panose="020B0609020204030204" pitchFamily="49" charset="0"/>
              </a:rPr>
              <a:t>currentPage</a:t>
            </a:r>
            <a:r>
              <a:rPr lang="en-US" sz="2400" dirty="0">
                <a:latin typeface="Consolas" panose="020B0609020204030204" pitchFamily="49" charset="0"/>
              </a:rPr>
              <a:t>, string search)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int 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int </a:t>
            </a:r>
            <a:r>
              <a:rPr lang="en-US" sz="2400" dirty="0" err="1">
                <a:latin typeface="Consolas" panose="020B0609020204030204" pitchFamily="49" charset="0"/>
              </a:rPr>
              <a:t>pageNumber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currentPage</a:t>
            </a:r>
            <a:r>
              <a:rPr lang="en-US" sz="2400" dirty="0">
                <a:latin typeface="Consolas" panose="020B0609020204030204" pitchFamily="49" charset="0"/>
              </a:rPr>
              <a:t> ?? 1);</a:t>
            </a:r>
            <a:endParaRPr lang="sr-Latn-R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KnjigaZanroviViewModel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knjigaZanroviViewModel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KnjigaZanroviViewModel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List &lt;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knjigeSaZanrovima</a:t>
            </a:r>
            <a:r>
              <a:rPr lang="en-US" sz="2400" dirty="0">
                <a:latin typeface="Consolas" panose="020B0609020204030204" pitchFamily="49" charset="0"/>
              </a:rPr>
              <a:t> = new List&lt;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List&lt;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knjiges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if (!</a:t>
            </a:r>
            <a:r>
              <a:rPr lang="en-US" sz="2400" dirty="0" err="1">
                <a:latin typeface="Consolas" panose="020B0609020204030204" pitchFamily="49" charset="0"/>
              </a:rPr>
              <a:t>String.IsNullOrEmpty</a:t>
            </a:r>
            <a:r>
              <a:rPr lang="en-US" sz="2400" dirty="0">
                <a:latin typeface="Consolas" panose="020B0609020204030204" pitchFamily="49" charset="0"/>
              </a:rPr>
              <a:t>(search))  {</a:t>
            </a:r>
          </a:p>
        </p:txBody>
      </p:sp>
    </p:spTree>
    <p:extLst>
      <p:ext uri="{BB962C8B-B14F-4D97-AF65-F5344CB8AC3E}">
        <p14:creationId xmlns:p14="http://schemas.microsoft.com/office/powerpoint/2010/main" val="329304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62449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76200" y="649446"/>
            <a:ext cx="11830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knjiges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db.Knjige.Include</a:t>
            </a:r>
            <a:r>
              <a:rPr lang="en-US" sz="2400" dirty="0">
                <a:latin typeface="Consolas" panose="020B0609020204030204" pitchFamily="49" charset="0"/>
              </a:rPr>
              <a:t>(k =&gt; </a:t>
            </a:r>
            <a:r>
              <a:rPr lang="en-US" sz="2400" dirty="0" err="1">
                <a:latin typeface="Consolas" panose="020B0609020204030204" pitchFamily="49" charset="0"/>
              </a:rPr>
              <a:t>k.Autori</a:t>
            </a:r>
            <a:r>
              <a:rPr lang="en-US" sz="2400" dirty="0">
                <a:latin typeface="Consolas" panose="020B0609020204030204" pitchFamily="49" charset="0"/>
              </a:rPr>
              <a:t>).Where(k =&gt; </a:t>
            </a:r>
            <a:r>
              <a:rPr lang="en-US" sz="2400" dirty="0" err="1">
                <a:latin typeface="Consolas" panose="020B0609020204030204" pitchFamily="49" charset="0"/>
              </a:rPr>
              <a:t>k.naziv.Contains</a:t>
            </a:r>
            <a:r>
              <a:rPr lang="en-US" sz="2400" dirty="0">
                <a:latin typeface="Consolas" panose="020B0609020204030204" pitchFamily="49" charset="0"/>
              </a:rPr>
              <a:t>(search) || </a:t>
            </a:r>
            <a:r>
              <a:rPr lang="en-US" sz="2400" dirty="0" err="1">
                <a:latin typeface="Consolas" panose="020B0609020204030204" pitchFamily="49" charset="0"/>
              </a:rPr>
              <a:t>k.Autori.ime.Contains</a:t>
            </a:r>
            <a:r>
              <a:rPr lang="en-US" sz="2400" dirty="0">
                <a:latin typeface="Consolas" panose="020B0609020204030204" pitchFamily="49" charset="0"/>
              </a:rPr>
              <a:t>(search)).</a:t>
            </a:r>
            <a:r>
              <a:rPr lang="en-US" sz="2400" dirty="0" err="1">
                <a:latin typeface="Consolas" panose="020B0609020204030204" pitchFamily="49" charset="0"/>
              </a:rPr>
              <a:t>OrderByDescending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latin typeface="Consolas" panose="020B0609020204030204" pitchFamily="49" charset="0"/>
              </a:rPr>
              <a:t>i.id_knjige</a:t>
            </a:r>
            <a:r>
              <a:rPr lang="en-US" sz="2400" dirty="0">
                <a:latin typeface="Consolas" panose="020B0609020204030204" pitchFamily="49" charset="0"/>
              </a:rPr>
              <a:t>).Skip((</a:t>
            </a:r>
            <a:r>
              <a:rPr lang="en-US" sz="2400" dirty="0" err="1">
                <a:latin typeface="Consolas" panose="020B0609020204030204" pitchFamily="49" charset="0"/>
              </a:rPr>
              <a:t>pageNumber</a:t>
            </a:r>
            <a:r>
              <a:rPr lang="en-US" sz="2400" dirty="0">
                <a:latin typeface="Consolas" panose="020B0609020204030204" pitchFamily="49" charset="0"/>
              </a:rPr>
              <a:t> - 1) * 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).Take(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</a:rPr>
              <a:t>ToList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} else</a:t>
            </a:r>
            <a:r>
              <a:rPr lang="sr-Latn-R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knjiges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db.Knjiges.Include</a:t>
            </a:r>
            <a:r>
              <a:rPr lang="en-US" sz="2400" dirty="0">
                <a:latin typeface="Consolas" panose="020B0609020204030204" pitchFamily="49" charset="0"/>
              </a:rPr>
              <a:t>(k =&gt; </a:t>
            </a:r>
            <a:r>
              <a:rPr lang="en-US" sz="2400" dirty="0" err="1">
                <a:latin typeface="Consolas" panose="020B0609020204030204" pitchFamily="49" charset="0"/>
              </a:rPr>
              <a:t>k.Autori</a:t>
            </a:r>
            <a:r>
              <a:rPr lang="en-US" sz="2400" dirty="0">
                <a:latin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</a:rPr>
              <a:t>OrderByDescending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latin typeface="Consolas" panose="020B0609020204030204" pitchFamily="49" charset="0"/>
              </a:rPr>
              <a:t>i.id_knjige</a:t>
            </a:r>
            <a:r>
              <a:rPr lang="en-US" sz="2400" dirty="0">
                <a:latin typeface="Consolas" panose="020B0609020204030204" pitchFamily="49" charset="0"/>
              </a:rPr>
              <a:t>).Skip((</a:t>
            </a:r>
            <a:r>
              <a:rPr lang="en-US" sz="2400" dirty="0" err="1">
                <a:latin typeface="Consolas" panose="020B0609020204030204" pitchFamily="49" charset="0"/>
              </a:rPr>
              <a:t>pageNumber</a:t>
            </a:r>
            <a:r>
              <a:rPr lang="en-US" sz="2400" dirty="0">
                <a:latin typeface="Consolas" panose="020B0609020204030204" pitchFamily="49" charset="0"/>
              </a:rPr>
              <a:t> - 1) * 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).Take(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</a:rPr>
              <a:t>ToList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}</a:t>
            </a:r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sz="2400" dirty="0">
                <a:latin typeface="Consolas" panose="020B0609020204030204" pitchFamily="49" charset="0"/>
              </a:rPr>
              <a:t> 	    </a:t>
            </a:r>
            <a:r>
              <a:rPr lang="en-US" sz="2400" dirty="0">
                <a:latin typeface="Consolas" panose="020B0609020204030204" pitchFamily="49" charset="0"/>
              </a:rPr>
              <a:t>double </a:t>
            </a:r>
            <a:r>
              <a:rPr lang="en-US" sz="2400" dirty="0" err="1">
                <a:latin typeface="Consolas" panose="020B0609020204030204" pitchFamily="49" charset="0"/>
              </a:rPr>
              <a:t>pageCount</a:t>
            </a:r>
            <a:r>
              <a:rPr lang="en-US" sz="2400" dirty="0">
                <a:latin typeface="Consolas" panose="020B0609020204030204" pitchFamily="49" charset="0"/>
              </a:rPr>
              <a:t> = (double)((decimal)</a:t>
            </a:r>
            <a:r>
              <a:rPr lang="en-US" sz="2400" dirty="0" err="1">
                <a:latin typeface="Consolas" panose="020B0609020204030204" pitchFamily="49" charset="0"/>
              </a:rPr>
              <a:t>db.Knjiges.Count</a:t>
            </a:r>
            <a:r>
              <a:rPr lang="en-US" sz="2400" dirty="0">
                <a:latin typeface="Consolas" panose="020B0609020204030204" pitchFamily="49" charset="0"/>
              </a:rPr>
              <a:t>() / </a:t>
            </a:r>
            <a:r>
              <a:rPr lang="en-US" sz="2400" dirty="0" err="1">
                <a:latin typeface="Consolas" panose="020B0609020204030204" pitchFamily="49" charset="0"/>
              </a:rPr>
              <a:t>Convert.ToDecimal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maxRows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knjigaZanroviViewModel.PageCount</a:t>
            </a:r>
            <a:r>
              <a:rPr lang="en-US" sz="2400" dirty="0">
                <a:latin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</a:rPr>
              <a:t>Math.Ceiling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pageCount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sv-SE" sz="2400" dirty="0">
                <a:latin typeface="Consolas" panose="020B0609020204030204" pitchFamily="49" charset="0"/>
              </a:rPr>
              <a:t>foreach (Knjige knjiga in knjiges)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List&lt;</a:t>
            </a:r>
            <a:r>
              <a:rPr lang="en-US" sz="2400" dirty="0" err="1">
                <a:latin typeface="Consolas" panose="020B0609020204030204" pitchFamily="49" charset="0"/>
              </a:rPr>
              <a:t>Knjige_Zanr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knjigeZanrovi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db.Knjige_Zanr.Where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kz</a:t>
            </a:r>
            <a:r>
              <a:rPr lang="en-US" sz="2400" dirty="0"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latin typeface="Consolas" panose="020B0609020204030204" pitchFamily="49" charset="0"/>
              </a:rPr>
              <a:t>kz.id_knjige</a:t>
            </a:r>
            <a:r>
              <a:rPr lang="en-US" sz="2400" dirty="0"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latin typeface="Consolas" panose="020B0609020204030204" pitchFamily="49" charset="0"/>
              </a:rPr>
              <a:t>knjiga.id_knjige</a:t>
            </a:r>
            <a:r>
              <a:rPr lang="en-US" sz="2400" dirty="0">
                <a:latin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</a:rPr>
              <a:t>ToList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                List&lt;Zanr&gt; zanrovi = new List&lt;Zanr&gt;();</a:t>
            </a:r>
          </a:p>
        </p:txBody>
      </p:sp>
    </p:spTree>
    <p:extLst>
      <p:ext uri="{BB962C8B-B14F-4D97-AF65-F5344CB8AC3E}">
        <p14:creationId xmlns:p14="http://schemas.microsoft.com/office/powerpoint/2010/main" val="28001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-245378" y="575562"/>
            <a:ext cx="11830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foreach (</a:t>
            </a:r>
            <a:r>
              <a:rPr lang="en-US" sz="2400" dirty="0" err="1">
                <a:latin typeface="Consolas" panose="020B0609020204030204" pitchFamily="49" charset="0"/>
              </a:rPr>
              <a:t>Knjige_Zanr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kz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knjigeZanrovi</a:t>
            </a:r>
            <a:r>
              <a:rPr lang="en-US" sz="2400" dirty="0">
                <a:latin typeface="Consolas" panose="020B0609020204030204" pitchFamily="49" charset="0"/>
              </a:rPr>
              <a:t>)  {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latin typeface="Consolas" panose="020B0609020204030204" pitchFamily="49" charset="0"/>
              </a:rPr>
              <a:t>Zanr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zanr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db.Zanrs.Find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kz.id_zanr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latin typeface="Consolas" panose="020B0609020204030204" pitchFamily="49" charset="0"/>
              </a:rPr>
              <a:t>zanrovi.Add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zanr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sr-Latn-R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        {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knjiga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knjiga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zanrovi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zanrovi</a:t>
            </a:r>
            <a:r>
              <a:rPr lang="sr-Latn-R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latin typeface="Consolas" panose="020B0609020204030204" pitchFamily="49" charset="0"/>
              </a:rPr>
              <a:t>knjigeSaZanrovima.Add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knjigaSaZanrovima</a:t>
            </a:r>
            <a:r>
              <a:rPr lang="en-US" sz="2400" dirty="0">
                <a:latin typeface="Consolas" panose="020B0609020204030204" pitchFamily="49" charset="0"/>
              </a:rPr>
              <a:t>);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knjigaZanroviViewModel.KnjigeSaZanrovima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knjigeSaZanrovima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knjigaZanroviViewModel.CurrentPageIndex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pageNumber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   return View("~/Views/Back-end/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Index.cshtml</a:t>
            </a:r>
            <a:r>
              <a:rPr lang="en-US" sz="2400" dirty="0">
                <a:latin typeface="Consolas" panose="020B0609020204030204" pitchFamily="49" charset="0"/>
              </a:rPr>
              <a:t>", 	</a:t>
            </a:r>
            <a:r>
              <a:rPr lang="en-US" sz="2400" dirty="0" err="1">
                <a:latin typeface="Consolas" panose="020B0609020204030204" pitchFamily="49" charset="0"/>
              </a:rPr>
              <a:t>knjigaZanroviViewModel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sr-Latn-RS" sz="2400" dirty="0">
              <a:latin typeface="Consolas" panose="020B0609020204030204" pitchFamily="49" charset="0"/>
            </a:endParaRPr>
          </a:p>
          <a:p>
            <a:r>
              <a:rPr lang="sr-Latn-R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latin typeface="Consolas" panose="020B0609020204030204" pitchFamily="49" charset="0"/>
              </a:rPr>
              <a:t>ActionResult</a:t>
            </a:r>
            <a:r>
              <a:rPr lang="en-US" sz="2400" dirty="0">
                <a:latin typeface="Consolas" panose="020B0609020204030204" pitchFamily="49" charset="0"/>
              </a:rPr>
              <a:t> Create()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KnjigaZanrViewModel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knjigaZanrViewModel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KnjigaZanrViewModel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    {   </a:t>
            </a:r>
            <a:r>
              <a:rPr lang="it-IT" sz="2400" dirty="0">
                <a:latin typeface="Consolas" panose="020B0609020204030204" pitchFamily="49" charset="0"/>
              </a:rPr>
              <a:t>autori = db.Autoris.OrderBy(a =&gt; a.ime).ToList(),</a:t>
            </a:r>
          </a:p>
          <a:p>
            <a:r>
              <a:rPr lang="it-IT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zanrovi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db.Zanrs.OrderBy</a:t>
            </a:r>
            <a:r>
              <a:rPr lang="en-US" sz="2400" dirty="0">
                <a:latin typeface="Consolas" panose="020B0609020204030204" pitchFamily="49" charset="0"/>
              </a:rPr>
              <a:t>(z =&gt; </a:t>
            </a:r>
            <a:r>
              <a:rPr lang="en-US" sz="2400" dirty="0" err="1">
                <a:latin typeface="Consolas" panose="020B0609020204030204" pitchFamily="49" charset="0"/>
              </a:rPr>
              <a:t>z.vrsta</a:t>
            </a:r>
            <a:r>
              <a:rPr lang="en-US" sz="2400" dirty="0">
                <a:latin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</a:rPr>
              <a:t>ToList</a:t>
            </a:r>
            <a:r>
              <a:rPr lang="en-US" sz="2400" dirty="0">
                <a:latin typeface="Consolas" panose="020B0609020204030204" pitchFamily="49" charset="0"/>
              </a:rPr>
              <a:t>()     };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84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E0F87-C52C-4876-9409-C4DE16D33DD5}"/>
              </a:ext>
            </a:extLst>
          </p:cNvPr>
          <p:cNvSpPr txBox="1"/>
          <p:nvPr/>
        </p:nvSpPr>
        <p:spPr>
          <a:xfrm>
            <a:off x="4391024" y="0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C# ASP.NET MVC kod</a:t>
            </a:r>
            <a:endParaRPr lang="en-US" sz="28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840CB-35D2-4F42-B42B-82EB07DC32A6}"/>
              </a:ext>
            </a:extLst>
          </p:cNvPr>
          <p:cNvGraphicFramePr>
            <a:graphicFrameLocks noGrp="1"/>
          </p:cNvGraphicFramePr>
          <p:nvPr/>
        </p:nvGraphicFramePr>
        <p:xfrm>
          <a:off x="0" y="6237864"/>
          <a:ext cx="12192000" cy="62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89831799"/>
                    </a:ext>
                  </a:extLst>
                </a:gridCol>
              </a:tblGrid>
              <a:tr h="620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9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728E6F-4F05-4830-B644-01566A8F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1" y="6364090"/>
            <a:ext cx="2352509" cy="42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84C96-CFCB-48F8-A8F0-E87DC4A60F31}"/>
              </a:ext>
            </a:extLst>
          </p:cNvPr>
          <p:cNvSpPr txBox="1"/>
          <p:nvPr/>
        </p:nvSpPr>
        <p:spPr>
          <a:xfrm>
            <a:off x="4562475" y="636409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Obuka za Web aplikacije – Grupa 1 - </a:t>
            </a:r>
            <a:r>
              <a:rPr lang="sr-Latn-RS" altLang="en-US" dirty="0">
                <a:solidFill>
                  <a:schemeClr val="bg1"/>
                </a:solidFill>
              </a:rPr>
              <a:t>Knjižara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26CC1-9C50-4717-8925-EF1AD35F3015}"/>
              </a:ext>
            </a:extLst>
          </p:cNvPr>
          <p:cNvSpPr txBox="1"/>
          <p:nvPr/>
        </p:nvSpPr>
        <p:spPr>
          <a:xfrm>
            <a:off x="0" y="470168"/>
            <a:ext cx="1183005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return View("~/Views/Back-end/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Create.cshtml</a:t>
            </a:r>
            <a:r>
              <a:rPr lang="en-US" sz="2400" dirty="0">
                <a:latin typeface="Consolas" panose="020B0609020204030204" pitchFamily="49" charset="0"/>
              </a:rPr>
              <a:t>", </a:t>
            </a:r>
            <a:r>
              <a:rPr lang="en-US" sz="2400" dirty="0" err="1">
                <a:latin typeface="Consolas" panose="020B0609020204030204" pitchFamily="49" charset="0"/>
              </a:rPr>
              <a:t>knjigaZanrViewModel</a:t>
            </a:r>
            <a:r>
              <a:rPr lang="en-US" sz="2400" dirty="0">
                <a:latin typeface="Consolas" panose="020B0609020204030204" pitchFamily="49" charset="0"/>
              </a:rPr>
              <a:t>);    }</a:t>
            </a:r>
          </a:p>
          <a:p>
            <a:r>
              <a:rPr lang="en-US" sz="2400" dirty="0"/>
              <a:t>                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HttpPost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[</a:t>
            </a:r>
            <a:r>
              <a:rPr lang="en-US" sz="2400" dirty="0" err="1">
                <a:latin typeface="Consolas" panose="020B0609020204030204" pitchFamily="49" charset="0"/>
              </a:rPr>
              <a:t>ValidateAntiForgeryToken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public </a:t>
            </a:r>
            <a:r>
              <a:rPr lang="en-US" sz="2400" dirty="0" err="1">
                <a:latin typeface="Consolas" panose="020B0609020204030204" pitchFamily="49" charset="0"/>
              </a:rPr>
              <a:t>ActionResult</a:t>
            </a:r>
            <a:r>
              <a:rPr lang="en-US" sz="2400" dirty="0">
                <a:latin typeface="Consolas" panose="020B0609020204030204" pitchFamily="49" charset="0"/>
              </a:rPr>
              <a:t> Create(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[Bind(Include = "</a:t>
            </a:r>
            <a:r>
              <a:rPr lang="en-US" sz="2400" dirty="0" err="1">
                <a:latin typeface="Consolas" panose="020B0609020204030204" pitchFamily="49" charset="0"/>
              </a:rPr>
              <a:t>id_knjige,naziv,id_autora,slika,opis,cena</a:t>
            </a:r>
            <a:r>
              <a:rPr lang="en-US" sz="2400" dirty="0">
                <a:latin typeface="Consolas" panose="020B0609020204030204" pitchFamily="49" charset="0"/>
              </a:rPr>
              <a:t>")] 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knjige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[Bind(Include = "</a:t>
            </a:r>
            <a:r>
              <a:rPr lang="en-US" sz="2400" dirty="0" err="1">
                <a:latin typeface="Consolas" panose="020B0609020204030204" pitchFamily="49" charset="0"/>
              </a:rPr>
              <a:t>odabraniZanrovi</a:t>
            </a:r>
            <a:r>
              <a:rPr lang="en-US" sz="2400" dirty="0">
                <a:latin typeface="Consolas" panose="020B0609020204030204" pitchFamily="49" charset="0"/>
              </a:rPr>
              <a:t>")] List&lt;int&gt; </a:t>
            </a:r>
            <a:r>
              <a:rPr lang="en-US" sz="2400" dirty="0" err="1">
                <a:latin typeface="Consolas" panose="020B0609020204030204" pitchFamily="49" charset="0"/>
              </a:rPr>
              <a:t>odabraniZanrovi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HttpPostedFileBase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postedFile</a:t>
            </a:r>
            <a:r>
              <a:rPr lang="sr-Latn-R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if (</a:t>
            </a:r>
            <a:r>
              <a:rPr lang="en-US" sz="2400" dirty="0" err="1">
                <a:latin typeface="Consolas" panose="020B0609020204030204" pitchFamily="49" charset="0"/>
              </a:rPr>
              <a:t>ModelState.IsValid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{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postedFile</a:t>
            </a:r>
            <a:r>
              <a:rPr lang="en-US" sz="2400" dirty="0">
                <a:latin typeface="Consolas" panose="020B0609020204030204" pitchFamily="49" charset="0"/>
              </a:rPr>
              <a:t> != null)</a:t>
            </a:r>
            <a:r>
              <a:rPr lang="sr-Latn-R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string </a:t>
            </a:r>
            <a:r>
              <a:rPr lang="en-US" sz="2400" dirty="0" err="1">
                <a:latin typeface="Consolas" panose="020B0609020204030204" pitchFamily="49" charset="0"/>
              </a:rPr>
              <a:t>nazivSlike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System.IO.Path.GetFileName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postedFile.FileName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string </a:t>
            </a:r>
            <a:r>
              <a:rPr lang="en-US" sz="2400" dirty="0" err="1">
                <a:latin typeface="Consolas" panose="020B0609020204030204" pitchFamily="49" charset="0"/>
              </a:rPr>
              <a:t>putanja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Server.MapPath</a:t>
            </a:r>
            <a:r>
              <a:rPr lang="en-US" sz="2400" dirty="0">
                <a:latin typeface="Consolas" panose="020B0609020204030204" pitchFamily="49" charset="0"/>
              </a:rPr>
              <a:t>("~/Images/" + </a:t>
            </a:r>
            <a:r>
              <a:rPr lang="en-US" sz="2400" dirty="0" err="1">
                <a:latin typeface="Consolas" panose="020B0609020204030204" pitchFamily="49" charset="0"/>
              </a:rPr>
              <a:t>nazivSlike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postedFile.SaveAs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putanja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</a:rPr>
              <a:t>knjige.slika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nazivSlike</a:t>
            </a:r>
            <a:r>
              <a:rPr lang="en-US" sz="2400" dirty="0">
                <a:latin typeface="Consolas" panose="020B0609020204030204" pitchFamily="49" charset="0"/>
              </a:rPr>
              <a:t>;                    </a:t>
            </a:r>
            <a:endParaRPr lang="en-US" sz="1600" dirty="0"/>
          </a:p>
          <a:p>
            <a:r>
              <a:rPr lang="en-US" sz="1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3104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799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Gill Sans MT</vt:lpstr>
      <vt:lpstr>Wingdings 2</vt:lpstr>
      <vt:lpstr>Dividend</vt:lpstr>
      <vt:lpstr>Knjižara – book store</vt:lpstr>
      <vt:lpstr>pregled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Knjižara – book store</dc:title>
  <dc:creator>Andrija Vulićević</dc:creator>
  <cp:lastModifiedBy>Andrija Vulićević</cp:lastModifiedBy>
  <cp:revision>10</cp:revision>
  <dcterms:created xsi:type="dcterms:W3CDTF">2019-05-05T16:09:18Z</dcterms:created>
  <dcterms:modified xsi:type="dcterms:W3CDTF">2019-05-06T16:43:25Z</dcterms:modified>
</cp:coreProperties>
</file>