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308D-75C6-1FA5-72FC-D13F504BE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27EFF-D015-6C42-FAC3-E5FF3D039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12729-37A8-5017-40EB-FEB8A0A7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A40C-7680-4028-8044-DB928B6BDD0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02985-8323-DBE0-38BC-36EA9069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E88D3-7012-912A-E625-8742C224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A04E-8AFF-475B-866B-2FA48397A2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863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C1F2-B414-EF44-D670-6938DD067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3E612-1AB4-2524-E073-AC828FE64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C685C-A0A3-2399-F930-387180F13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A40C-7680-4028-8044-DB928B6BDD0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83D20-8A23-D251-9BD5-91A80A5D5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45F3E-5C7E-0F7E-55AB-91A7E482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A04E-8AFF-475B-866B-2FA48397A2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452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6C1FFD-5719-517A-CF5B-DD9E2B222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3DAF6-5B6A-7A53-822B-E689BB299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3519E-DA0C-8CD7-7326-FC26D0AC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A40C-7680-4028-8044-DB928B6BDD0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60D4D-FC70-9DBC-6A74-5F9D2E77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521C4-B13D-D955-B326-4E2E7451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A04E-8AFF-475B-866B-2FA48397A2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115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8AE4-5B95-60A6-211E-91B7F573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7E181-FDD8-8FB5-3215-49F3763BA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3CDDD-3948-AAF3-8E4B-02A28056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A40C-7680-4028-8044-DB928B6BDD0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5D568-6ABE-CD18-9585-0A87269DF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DA218-628A-0A50-A838-B8B8F834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A04E-8AFF-475B-866B-2FA48397A2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74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EF04-8187-8B78-CE78-1BFB9BE1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D4BF9-1754-0467-89C9-E05A50B77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FD2D9-1766-2D78-0249-93CA219F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A40C-7680-4028-8044-DB928B6BDD0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4C609-CA0C-68C5-AF5F-BF1DD974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8C2FD-121B-19C1-CC9C-2F448C92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A04E-8AFF-475B-866B-2FA48397A2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752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DCC1-F247-E114-55EC-20C57E7C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B3109-7217-B039-765C-3B467AB60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C677E-B09E-D8DA-6B48-A216E6AB7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DB598-C0F2-BA44-1031-AD652693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A40C-7680-4028-8044-DB928B6BDD0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D8901-52AC-3ADC-49EF-24805D32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5AC23-D0D1-5636-B8B1-1F727F33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A04E-8AFF-475B-866B-2FA48397A2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876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8C5E-19F8-06B3-4B85-53F1D28E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801B7-A5AF-83A0-4BA3-A149A9DDE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23EA9-5683-0B4F-9AB2-1E6C7B23A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70851-EA03-10DE-84D0-ADBEFAB22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B5115-F8F2-E755-4DB7-CAC6B8AA0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51DBC-E712-A760-8C14-0502E19F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A40C-7680-4028-8044-DB928B6BDD0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6A41A-6CF7-F082-4F03-09139849E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CCB9EC-228D-AD1F-43C6-F36CB768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A04E-8AFF-475B-866B-2FA48397A2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116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463F-1F3B-62B8-AA20-EE6BA508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AAFFBE-E065-111B-8BB6-64F4FB76B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A40C-7680-4028-8044-DB928B6BDD0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5AC78-3D49-EB60-09C3-BF3A08CFD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4E5DF-FFA9-9D02-D554-8BD94A15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A04E-8AFF-475B-866B-2FA48397A2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892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A11D90-514F-506C-E880-F89BD16A9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A40C-7680-4028-8044-DB928B6BDD0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AF2B3-4BD2-EF2E-7DA4-02D0959A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6142B-ECDC-C665-37AA-A693CD33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A04E-8AFF-475B-866B-2FA48397A2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923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1BE9-E96E-C190-3408-15BA0236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A5AE1-8F2C-524C-3E50-10CC8689C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C6C7F-AA90-8F02-8434-E355E8B2D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FA996-E068-30F5-4B37-5239AADF7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A40C-7680-4028-8044-DB928B6BDD0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AB9AC-973A-E2CA-2720-CD9D5963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7E7AE-AF47-1601-8E78-9342CD9A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A04E-8AFF-475B-866B-2FA48397A2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381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42686-A38B-A44E-95BA-F2CB79C1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67B4C-ADF7-EAC2-8B80-F5447F48F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F9A8A-3168-4B31-BE39-8FBC2AF6B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919A1-3854-CBD2-0892-2B97B02BE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A40C-7680-4028-8044-DB928B6BDD0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7066B-5E2B-4C46-DFCE-E8CA15103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DFB06-0514-57DA-8100-BFB134F0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A04E-8AFF-475B-866B-2FA48397A2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514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308107-9834-1C85-1ECA-FE9A53FC2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C76C3-152B-CEAF-467F-075C0CA4B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D6299-ECC6-A03B-4E8E-78A08CF42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6A40C-7680-4028-8044-DB928B6BDD06}" type="datetimeFigureOut">
              <a:rPr lang="en-ID" smtClean="0"/>
              <a:t>19/02/2023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6C837-30E9-0E88-1D2D-B251F4513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3599E-8626-C4B2-9DCF-A726F519E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8A04E-8AFF-475B-866B-2FA48397A2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475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waze.com/wazeforciti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97A2-4291-5B39-55CE-217E7FFC0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22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Traffic Congestion Prediction </a:t>
            </a:r>
            <a:b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using Python</a:t>
            </a:r>
            <a:endParaRPr lang="en-ID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E7CD00EB-EFF9-85F9-47D8-DB3EA6AF32C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216005" y="455818"/>
            <a:ext cx="461645" cy="461645"/>
          </a:xfrm>
          <a:prstGeom prst="rect">
            <a:avLst/>
          </a:prstGeom>
          <a:ln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D376F9-CA28-9E46-DFD5-0C184DAB3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548" y="500063"/>
            <a:ext cx="8477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53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27960-3E0E-5F6E-2993-D7FE77DA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Data Outliers</a:t>
            </a:r>
            <a:endParaRPr lang="en-ID" sz="3600" b="1" dirty="0"/>
          </a:p>
        </p:txBody>
      </p:sp>
      <p:pic>
        <p:nvPicPr>
          <p:cNvPr id="5" name="Content Placeholder 4" descr="Graphical user interface, diagram, application, PowerPoint&#10;&#10;Description automatically generated">
            <a:extLst>
              <a:ext uri="{FF2B5EF4-FFF2-40B4-BE49-F238E27FC236}">
                <a16:creationId xmlns:a16="http://schemas.microsoft.com/office/drawing/2014/main" id="{1794F331-12A1-583B-EE87-759620503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8571271" cy="466889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55615F-614C-1021-4E78-352528EDAF3D}"/>
              </a:ext>
            </a:extLst>
          </p:cNvPr>
          <p:cNvSpPr txBox="1"/>
          <p:nvPr/>
        </p:nvSpPr>
        <p:spPr>
          <a:xfrm>
            <a:off x="9553268" y="1690688"/>
            <a:ext cx="22306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Pada boxplot </a:t>
            </a:r>
            <a:r>
              <a:rPr lang="en-US" dirty="0" err="1"/>
              <a:t>diatas</a:t>
            </a:r>
            <a:r>
              <a:rPr lang="en-US" dirty="0"/>
              <a:t>,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hampirm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feature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outliers.</a:t>
            </a:r>
            <a:endParaRPr lang="en-ID" dirty="0"/>
          </a:p>
        </p:txBody>
      </p:sp>
      <p:pic>
        <p:nvPicPr>
          <p:cNvPr id="8" name="image1.png">
            <a:extLst>
              <a:ext uri="{FF2B5EF4-FFF2-40B4-BE49-F238E27FC236}">
                <a16:creationId xmlns:a16="http://schemas.microsoft.com/office/drawing/2014/main" id="{320458B8-59D4-F79C-695D-7765DC1B1E2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216005" y="455818"/>
            <a:ext cx="461645" cy="461645"/>
          </a:xfrm>
          <a:prstGeom prst="rect">
            <a:avLst/>
          </a:prstGeom>
          <a:ln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39D2E9-055A-D0CE-DD5B-29E0C12CD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2548" y="500063"/>
            <a:ext cx="8477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06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B0FD-8CD8-2DEB-6783-C5813F47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600" b="1" dirty="0"/>
              <a:t>Data Distribution</a:t>
            </a:r>
          </a:p>
        </p:txBody>
      </p:sp>
      <p:pic>
        <p:nvPicPr>
          <p:cNvPr id="5" name="Content Placeholder 4" descr="Chart, waterfall chart&#10;&#10;Description automatically generated">
            <a:extLst>
              <a:ext uri="{FF2B5EF4-FFF2-40B4-BE49-F238E27FC236}">
                <a16:creationId xmlns:a16="http://schemas.microsoft.com/office/drawing/2014/main" id="{49E9EA6D-FF72-BC02-3DC8-9BD3A5963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25624"/>
            <a:ext cx="8350044" cy="4591159"/>
          </a:xfrm>
        </p:spPr>
      </p:pic>
      <p:pic>
        <p:nvPicPr>
          <p:cNvPr id="6" name="image1.png">
            <a:extLst>
              <a:ext uri="{FF2B5EF4-FFF2-40B4-BE49-F238E27FC236}">
                <a16:creationId xmlns:a16="http://schemas.microsoft.com/office/drawing/2014/main" id="{6C0091E4-CBDB-7452-0BC4-67D79506413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216005" y="455818"/>
            <a:ext cx="461645" cy="461645"/>
          </a:xfrm>
          <a:prstGeom prst="rect">
            <a:avLst/>
          </a:prstGeom>
          <a:ln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A5033B-7592-0144-97BE-ACCAFD675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2548" y="500063"/>
            <a:ext cx="8477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8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BD49-6864-9AFD-9D74-9584207E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Correlation Features</a:t>
            </a:r>
            <a:endParaRPr lang="en-ID" sz="3600" b="1" dirty="0"/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97051D72-0C20-CD3A-B5B5-C9DE4A0AF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0656"/>
            <a:ext cx="8394290" cy="51348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FB9940-CB55-C94B-8F1E-FF01BC027E18}"/>
              </a:ext>
            </a:extLst>
          </p:cNvPr>
          <p:cNvSpPr txBox="1"/>
          <p:nvPr/>
        </p:nvSpPr>
        <p:spPr>
          <a:xfrm>
            <a:off x="9365226" y="1690688"/>
            <a:ext cx="25957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/>
              <a:t>Terlihat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bebrapa</a:t>
            </a:r>
            <a:r>
              <a:rPr lang="en-ID" dirty="0"/>
              <a:t> feature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korelasi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 dan </a:t>
            </a:r>
            <a:r>
              <a:rPr lang="en-ID" dirty="0" err="1"/>
              <a:t>negatif</a:t>
            </a:r>
            <a:r>
              <a:rPr lang="en-ID" dirty="0"/>
              <a:t>.</a:t>
            </a:r>
          </a:p>
        </p:txBody>
      </p:sp>
      <p:pic>
        <p:nvPicPr>
          <p:cNvPr id="8" name="image1.png">
            <a:extLst>
              <a:ext uri="{FF2B5EF4-FFF2-40B4-BE49-F238E27FC236}">
                <a16:creationId xmlns:a16="http://schemas.microsoft.com/office/drawing/2014/main" id="{72DECBD4-BB37-6AC5-E89C-92E2795416D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216005" y="455818"/>
            <a:ext cx="461645" cy="461645"/>
          </a:xfrm>
          <a:prstGeom prst="rect">
            <a:avLst/>
          </a:prstGeom>
          <a:ln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6915EB-DA30-5C2D-AFFB-F0DCE70AB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2548" y="500063"/>
            <a:ext cx="8477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03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17E7-CCB8-53CA-33A2-FE9E781A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Pairplot</a:t>
            </a:r>
            <a:endParaRPr lang="en-ID" sz="3600" b="1" dirty="0"/>
          </a:p>
        </p:txBody>
      </p:sp>
      <p:pic>
        <p:nvPicPr>
          <p:cNvPr id="5" name="Content Placeholder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91E93397-F375-B8E0-D0EF-2317FD5A1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6845710" cy="4802187"/>
          </a:xfrm>
        </p:spPr>
      </p:pic>
      <p:pic>
        <p:nvPicPr>
          <p:cNvPr id="6" name="image1.png">
            <a:extLst>
              <a:ext uri="{FF2B5EF4-FFF2-40B4-BE49-F238E27FC236}">
                <a16:creationId xmlns:a16="http://schemas.microsoft.com/office/drawing/2014/main" id="{2F44DB75-A12B-010F-DC16-8BC700344D0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216005" y="455818"/>
            <a:ext cx="461645" cy="461645"/>
          </a:xfrm>
          <a:prstGeom prst="rect">
            <a:avLst/>
          </a:prstGeom>
          <a:ln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D989C0-088E-0EF8-384F-7E9151C50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2548" y="500063"/>
            <a:ext cx="8477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16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243F-DAE4-27EC-E699-3EC85B6FC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</a:t>
            </a:r>
            <a:r>
              <a:rPr lang="en-US" b="1" dirty="0" err="1"/>
              <a:t>Enginering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DDEA0-5BE7-6CEE-FF39-7117CBA3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Features</a:t>
            </a:r>
          </a:p>
          <a:p>
            <a:pPr marL="0" indent="0">
              <a:buNone/>
            </a:pPr>
            <a:r>
              <a:rPr lang="en-US" dirty="0"/>
              <a:t>Hapus feature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pada proses modelling, </a:t>
            </a:r>
            <a:r>
              <a:rPr lang="en-US" dirty="0" err="1"/>
              <a:t>yaitu</a:t>
            </a:r>
            <a:r>
              <a:rPr lang="en-US" dirty="0"/>
              <a:t> : time, street, date,  </a:t>
            </a:r>
            <a:r>
              <a:rPr lang="en-US" dirty="0" err="1"/>
              <a:t>median_jam_level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Feature Scaling</a:t>
            </a:r>
          </a:p>
          <a:p>
            <a:pPr marL="0" indent="0">
              <a:buNone/>
            </a:pPr>
            <a:r>
              <a:rPr lang="en-US" dirty="0"/>
              <a:t>Karena data </a:t>
            </a:r>
            <a:r>
              <a:rPr lang="en-US" dirty="0" err="1"/>
              <a:t>memiliki</a:t>
            </a:r>
            <a:r>
              <a:rPr lang="en-US" dirty="0"/>
              <a:t> data outliers,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Robust Scaling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74AA5CE2-530A-C9C4-5903-BF79827B077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216005" y="455818"/>
            <a:ext cx="461645" cy="461645"/>
          </a:xfrm>
          <a:prstGeom prst="rect">
            <a:avLst/>
          </a:prstGeom>
          <a:ln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85125E-BF3F-19ED-0DFC-06DC418D0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548" y="500063"/>
            <a:ext cx="8477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40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CE3C-3C37-EDA7-A0FD-CE3CC663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Resampling Dataset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2C4D2-223A-69D1-7F9F-D5FE2A809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Train-Test Split</a:t>
            </a:r>
          </a:p>
          <a:p>
            <a:pPr marL="0" indent="0">
              <a:buNone/>
            </a:pPr>
            <a:r>
              <a:rPr lang="en-US" sz="2600" dirty="0"/>
              <a:t>   </a:t>
            </a:r>
            <a:r>
              <a:rPr lang="en-US" sz="2600" dirty="0" err="1"/>
              <a:t>Bagi</a:t>
            </a:r>
            <a:r>
              <a:rPr lang="en-US" sz="2600" dirty="0"/>
              <a:t> data </a:t>
            </a:r>
            <a:r>
              <a:rPr lang="en-US" sz="2600" dirty="0" err="1"/>
              <a:t>latih</a:t>
            </a:r>
            <a:r>
              <a:rPr lang="en-US" sz="2600" dirty="0"/>
              <a:t> dan data uji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perbandingan</a:t>
            </a:r>
            <a:r>
              <a:rPr lang="en-US" sz="2600" dirty="0"/>
              <a:t> 80:20 </a:t>
            </a:r>
          </a:p>
          <a:p>
            <a:r>
              <a:rPr lang="en-ID" sz="2600" dirty="0" err="1"/>
              <a:t>Ovesampling</a:t>
            </a:r>
            <a:r>
              <a:rPr lang="en-ID" sz="2600" dirty="0"/>
              <a:t> using SMOTE</a:t>
            </a:r>
          </a:p>
          <a:p>
            <a:pPr marL="0" indent="0">
              <a:buNone/>
            </a:pPr>
            <a:r>
              <a:rPr lang="en-ID" sz="2600" dirty="0"/>
              <a:t>Karena pada target yang </a:t>
            </a:r>
            <a:r>
              <a:rPr lang="en-ID" sz="2600" dirty="0" err="1"/>
              <a:t>kita</a:t>
            </a:r>
            <a:r>
              <a:rPr lang="en-ID" sz="2600" dirty="0"/>
              <a:t> </a:t>
            </a:r>
            <a:r>
              <a:rPr lang="en-ID" sz="2600" dirty="0" err="1"/>
              <a:t>miliki</a:t>
            </a:r>
            <a:r>
              <a:rPr lang="en-ID" sz="2600" dirty="0"/>
              <a:t> </a:t>
            </a:r>
            <a:r>
              <a:rPr lang="en-ID" sz="2600" dirty="0" err="1"/>
              <a:t>terdapat</a:t>
            </a:r>
            <a:r>
              <a:rPr lang="en-ID" sz="2600" dirty="0"/>
              <a:t> imbalanced class, </a:t>
            </a:r>
            <a:r>
              <a:rPr lang="en-ID" sz="2600" dirty="0" err="1"/>
              <a:t>maka</a:t>
            </a:r>
            <a:r>
              <a:rPr lang="en-ID" sz="2600" dirty="0"/>
              <a:t> </a:t>
            </a:r>
            <a:r>
              <a:rPr lang="en-ID" sz="2600" dirty="0" err="1"/>
              <a:t>kita</a:t>
            </a:r>
            <a:r>
              <a:rPr lang="en-ID" sz="2600" dirty="0"/>
              <a:t> </a:t>
            </a:r>
            <a:r>
              <a:rPr lang="en-ID" sz="2600" dirty="0" err="1"/>
              <a:t>akan</a:t>
            </a:r>
            <a:r>
              <a:rPr lang="en-ID" sz="2600" dirty="0"/>
              <a:t> </a:t>
            </a:r>
            <a:r>
              <a:rPr lang="en-ID" sz="2600" dirty="0" err="1"/>
              <a:t>melakukan</a:t>
            </a:r>
            <a:r>
              <a:rPr lang="en-ID" sz="2600" dirty="0"/>
              <a:t> oversampling </a:t>
            </a:r>
            <a:r>
              <a:rPr lang="en-ID" sz="2600" dirty="0" err="1"/>
              <a:t>menggunakan</a:t>
            </a:r>
            <a:r>
              <a:rPr lang="en-ID" sz="2600" dirty="0"/>
              <a:t> </a:t>
            </a:r>
            <a:r>
              <a:rPr lang="en-ID" sz="2600" dirty="0" err="1"/>
              <a:t>metode</a:t>
            </a:r>
            <a:r>
              <a:rPr lang="en-ID" sz="2600" dirty="0"/>
              <a:t> SMOTE. Oversampling </a:t>
            </a:r>
            <a:r>
              <a:rPr lang="en-ID" sz="2600" dirty="0" err="1"/>
              <a:t>hanya</a:t>
            </a:r>
            <a:r>
              <a:rPr lang="en-ID" sz="2600" dirty="0"/>
              <a:t> </a:t>
            </a:r>
            <a:r>
              <a:rPr lang="en-ID" sz="2600" dirty="0" err="1"/>
              <a:t>dilakukan</a:t>
            </a:r>
            <a:r>
              <a:rPr lang="en-ID" sz="2600" dirty="0"/>
              <a:t> pada data training.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6E169-4C52-BA22-24C7-0384DFCF8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27711"/>
            <a:ext cx="3639058" cy="971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ED227E-797F-8D4D-8E3E-FA25C806D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574" y="4727711"/>
            <a:ext cx="3572374" cy="101931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E97D56-8D75-AAB7-A99B-82917BA49C71}"/>
              </a:ext>
            </a:extLst>
          </p:cNvPr>
          <p:cNvCxnSpPr/>
          <p:nvPr/>
        </p:nvCxnSpPr>
        <p:spPr>
          <a:xfrm>
            <a:off x="4689987" y="5213554"/>
            <a:ext cx="156332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image1.png">
            <a:extLst>
              <a:ext uri="{FF2B5EF4-FFF2-40B4-BE49-F238E27FC236}">
                <a16:creationId xmlns:a16="http://schemas.microsoft.com/office/drawing/2014/main" id="{4D5C676C-A632-F489-3690-FC30D36F7E05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216005" y="455818"/>
            <a:ext cx="461645" cy="461645"/>
          </a:xfrm>
          <a:prstGeom prst="rect">
            <a:avLst/>
          </a:prstGeom>
          <a:ln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1905AB-EF32-6BE3-46F3-208FBC0619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2548" y="500063"/>
            <a:ext cx="8477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47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A6FA6-F264-7758-972F-0D16CAD3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36CC6-4BDF-2DD6-C075-4BB6FFAB9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2A2D435-0EC6-EE12-628C-FAEC5BFAAEB7}"/>
              </a:ext>
            </a:extLst>
          </p:cNvPr>
          <p:cNvSpPr txBox="1">
            <a:spLocks/>
          </p:cNvSpPr>
          <p:nvPr/>
        </p:nvSpPr>
        <p:spPr>
          <a:xfrm>
            <a:off x="720213" y="26068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Modelling and Evaluation</a:t>
            </a:r>
            <a:endParaRPr lang="en-ID" dirty="0"/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91CE5F17-DED1-254E-9CBC-E988BE0CB3B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216005" y="455818"/>
            <a:ext cx="461645" cy="461645"/>
          </a:xfrm>
          <a:prstGeom prst="rect">
            <a:avLst/>
          </a:prstGeom>
          <a:ln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685507-EA65-0405-BA80-C0DF12B52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548" y="500063"/>
            <a:ext cx="8477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93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6A8E2-9B6E-272F-DF3C-C9B2D8FA1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78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400" b="1" dirty="0"/>
              <a:t>Choosing the Best Model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600" dirty="0" err="1"/>
              <a:t>Membandingkan</a:t>
            </a:r>
            <a:r>
              <a:rPr lang="en-ID" sz="1600" dirty="0"/>
              <a:t> </a:t>
            </a:r>
            <a:r>
              <a:rPr lang="en-ID" sz="1600" dirty="0" err="1"/>
              <a:t>beberapa</a:t>
            </a:r>
            <a:r>
              <a:rPr lang="en-ID" sz="1600" dirty="0"/>
              <a:t> model machine learning </a:t>
            </a:r>
            <a:r>
              <a:rPr lang="en-ID" sz="1600" dirty="0" err="1"/>
              <a:t>yaitu</a:t>
            </a:r>
            <a:r>
              <a:rPr lang="en-ID" sz="1600" dirty="0"/>
              <a:t> KNN, Logistic </a:t>
            </a:r>
            <a:r>
              <a:rPr lang="en-ID" sz="1600" dirty="0" err="1"/>
              <a:t>Regresion</a:t>
            </a:r>
            <a:r>
              <a:rPr lang="en-ID" sz="1600" dirty="0"/>
              <a:t>, SVM, Naïve Bayer, MLP, Decision Tree, Random Forest, </a:t>
            </a:r>
            <a:r>
              <a:rPr lang="en-ID" sz="1600" dirty="0" err="1"/>
              <a:t>ExtraTrees</a:t>
            </a:r>
            <a:r>
              <a:rPr lang="en-ID" sz="1600" dirty="0"/>
              <a:t>, AdaBoost, </a:t>
            </a:r>
            <a:r>
              <a:rPr lang="en-ID" sz="1600" dirty="0" err="1"/>
              <a:t>GradientBoosting</a:t>
            </a:r>
            <a:r>
              <a:rPr lang="en-ID" sz="1600" dirty="0"/>
              <a:t>, Bagging, </a:t>
            </a:r>
            <a:r>
              <a:rPr lang="en-ID" sz="1600" dirty="0" err="1"/>
              <a:t>XGBoost</a:t>
            </a:r>
            <a:r>
              <a:rPr lang="en-ID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600" dirty="0" err="1"/>
              <a:t>Metode</a:t>
            </a:r>
            <a:r>
              <a:rPr lang="en-ID" sz="1600" dirty="0"/>
              <a:t> </a:t>
            </a:r>
            <a:r>
              <a:rPr lang="en-ID" sz="1600" dirty="0" err="1"/>
              <a:t>evaluasi</a:t>
            </a:r>
            <a:r>
              <a:rPr lang="en-ID" sz="1600" dirty="0"/>
              <a:t> </a:t>
            </a:r>
            <a:r>
              <a:rPr lang="en-ID" sz="1600" dirty="0" err="1"/>
              <a:t>menggunakan</a:t>
            </a:r>
            <a:r>
              <a:rPr lang="en-ID" sz="1600" dirty="0"/>
              <a:t> cross validation.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600" dirty="0" err="1"/>
              <a:t>Metrik</a:t>
            </a:r>
            <a:r>
              <a:rPr lang="en-ID" sz="1600" dirty="0"/>
              <a:t> </a:t>
            </a:r>
            <a:r>
              <a:rPr lang="en-ID" sz="1600" dirty="0" err="1"/>
              <a:t>evaluasi</a:t>
            </a:r>
            <a:r>
              <a:rPr lang="en-ID" sz="1600" dirty="0"/>
              <a:t> yang </a:t>
            </a:r>
            <a:r>
              <a:rPr lang="en-ID" sz="1600" dirty="0" err="1"/>
              <a:t>digunakan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accuracy, dan f-1 score.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600" dirty="0" err="1"/>
              <a:t>Palatihan</a:t>
            </a:r>
            <a:r>
              <a:rPr lang="en-ID" sz="1600" dirty="0"/>
              <a:t> </a:t>
            </a:r>
            <a:r>
              <a:rPr lang="en-ID" sz="1600" dirty="0" err="1"/>
              <a:t>dilakukan</a:t>
            </a:r>
            <a:r>
              <a:rPr lang="en-ID" sz="1600" dirty="0"/>
              <a:t> pada </a:t>
            </a:r>
            <a:r>
              <a:rPr lang="en-ID" sz="1600" dirty="0" err="1"/>
              <a:t>semua</a:t>
            </a:r>
            <a:r>
              <a:rPr lang="en-ID" sz="1600" dirty="0"/>
              <a:t> data</a:t>
            </a:r>
          </a:p>
          <a:p>
            <a:pPr marL="0" indent="0">
              <a:buNone/>
            </a:pPr>
            <a:endParaRPr lang="en-ID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FDDA5A-5C47-AF24-8B8D-839586CE5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67" y="2585449"/>
            <a:ext cx="5466596" cy="40486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250C33-4261-971F-5276-E8E52108BFBE}"/>
              </a:ext>
            </a:extLst>
          </p:cNvPr>
          <p:cNvSpPr txBox="1"/>
          <p:nvPr/>
        </p:nvSpPr>
        <p:spPr>
          <a:xfrm>
            <a:off x="6824816" y="2585449"/>
            <a:ext cx="44232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Pada </a:t>
            </a:r>
            <a:r>
              <a:rPr lang="en-ID" dirty="0" err="1"/>
              <a:t>eksperimen</a:t>
            </a:r>
            <a:r>
              <a:rPr lang="en-ID" dirty="0"/>
              <a:t> </a:t>
            </a:r>
            <a:r>
              <a:rPr lang="en-ID" dirty="0" err="1"/>
              <a:t>diatas</a:t>
            </a:r>
            <a:r>
              <a:rPr lang="en-ID" dirty="0"/>
              <a:t> </a:t>
            </a:r>
            <a:r>
              <a:rPr lang="en-ID" dirty="0" err="1"/>
              <a:t>didapatkan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rata-rata </a:t>
            </a:r>
            <a:r>
              <a:rPr lang="en-ID" dirty="0" err="1"/>
              <a:t>akurasi</a:t>
            </a:r>
            <a:r>
              <a:rPr lang="en-ID" dirty="0"/>
              <a:t> dan standard </a:t>
            </a:r>
            <a:r>
              <a:rPr lang="en-ID" dirty="0" err="1"/>
              <a:t>deviasi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k-fold validation. </a:t>
            </a:r>
            <a:r>
              <a:rPr lang="en-ID" dirty="0" err="1"/>
              <a:t>MLPClassifier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performa</a:t>
            </a:r>
            <a:r>
              <a:rPr lang="en-ID" dirty="0"/>
              <a:t> </a:t>
            </a:r>
            <a:r>
              <a:rPr lang="en-ID" dirty="0" err="1"/>
              <a:t>terbaik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rata-rata </a:t>
            </a:r>
            <a:r>
              <a:rPr lang="en-ID" dirty="0" err="1"/>
              <a:t>akurasi</a:t>
            </a:r>
            <a:r>
              <a:rPr lang="en-ID" dirty="0"/>
              <a:t> </a:t>
            </a:r>
            <a:r>
              <a:rPr lang="en-ID" dirty="0" err="1"/>
              <a:t>mencapai</a:t>
            </a:r>
            <a:r>
              <a:rPr lang="en-ID" dirty="0"/>
              <a:t> 90.59% </a:t>
            </a:r>
            <a:r>
              <a:rPr lang="en-ID" dirty="0" err="1"/>
              <a:t>dengan</a:t>
            </a:r>
            <a:r>
              <a:rPr lang="en-ID" dirty="0"/>
              <a:t> standard </a:t>
            </a:r>
            <a:r>
              <a:rPr lang="en-ID" dirty="0" err="1"/>
              <a:t>deviasi</a:t>
            </a:r>
            <a:r>
              <a:rPr lang="en-ID" dirty="0"/>
              <a:t> 0.003957.</a:t>
            </a:r>
          </a:p>
        </p:txBody>
      </p:sp>
      <p:pic>
        <p:nvPicPr>
          <p:cNvPr id="8" name="image1.png">
            <a:extLst>
              <a:ext uri="{FF2B5EF4-FFF2-40B4-BE49-F238E27FC236}">
                <a16:creationId xmlns:a16="http://schemas.microsoft.com/office/drawing/2014/main" id="{647CB509-7EBE-62C4-D323-94CDAAB647D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216005" y="455818"/>
            <a:ext cx="461645" cy="461645"/>
          </a:xfrm>
          <a:prstGeom prst="rect">
            <a:avLst/>
          </a:prstGeom>
          <a:ln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06F49C-BE90-9D4E-7052-0859ECAF8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2548" y="500063"/>
            <a:ext cx="8477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07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6A8E2-9B6E-272F-DF3C-C9B2D8FA1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78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400" b="1" dirty="0"/>
              <a:t>Fit and Evaluation</a:t>
            </a:r>
          </a:p>
          <a:p>
            <a:pPr marL="0" indent="0">
              <a:buNone/>
            </a:pPr>
            <a:r>
              <a:rPr lang="en-ID" sz="1800" dirty="0" err="1"/>
              <a:t>Selain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menggunakan</a:t>
            </a:r>
            <a:r>
              <a:rPr lang="en-ID" sz="1800" dirty="0"/>
              <a:t> Cross Validation, </a:t>
            </a:r>
            <a:r>
              <a:rPr lang="en-ID" sz="1800" dirty="0" err="1"/>
              <a:t>saya</a:t>
            </a:r>
            <a:r>
              <a:rPr lang="en-ID" sz="1800" dirty="0"/>
              <a:t> juga </a:t>
            </a:r>
            <a:r>
              <a:rPr lang="en-ID" sz="1800" dirty="0" err="1"/>
              <a:t>melakukan</a:t>
            </a:r>
            <a:r>
              <a:rPr lang="en-ID" sz="1800" dirty="0"/>
              <a:t> uji </a:t>
            </a:r>
            <a:r>
              <a:rPr lang="en-ID" sz="1800" dirty="0" err="1"/>
              <a:t>nilai</a:t>
            </a:r>
            <a:r>
              <a:rPr lang="en-ID" sz="1800" dirty="0"/>
              <a:t> </a:t>
            </a:r>
            <a:r>
              <a:rPr lang="en-ID" sz="1800" dirty="0" err="1"/>
              <a:t>akurasi</a:t>
            </a:r>
            <a:r>
              <a:rPr lang="en-ID" sz="1800" dirty="0"/>
              <a:t> pada data training dan testing yang </a:t>
            </a:r>
            <a:r>
              <a:rPr lang="en-ID" sz="1800" dirty="0" err="1"/>
              <a:t>bertujuan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melihat</a:t>
            </a:r>
            <a:r>
              <a:rPr lang="en-ID" sz="1800" dirty="0"/>
              <a:t> </a:t>
            </a:r>
            <a:r>
              <a:rPr lang="en-ID" sz="1800" dirty="0" err="1"/>
              <a:t>akurasi</a:t>
            </a:r>
            <a:r>
              <a:rPr lang="en-ID" sz="1800" dirty="0"/>
              <a:t> </a:t>
            </a:r>
            <a:r>
              <a:rPr lang="en-ID" sz="1800" dirty="0" err="1"/>
              <a:t>saat</a:t>
            </a:r>
            <a:r>
              <a:rPr lang="en-ID" sz="1800" dirty="0"/>
              <a:t> data training dan testing dan </a:t>
            </a:r>
            <a:r>
              <a:rPr lang="en-ID" sz="1800" dirty="0" err="1"/>
              <a:t>perbedaaannya</a:t>
            </a:r>
            <a:r>
              <a:rPr lang="en-ID" sz="1800" dirty="0"/>
              <a:t>. </a:t>
            </a:r>
            <a:r>
              <a:rPr lang="en-ID" sz="1800" dirty="0" err="1"/>
              <a:t>Maka</a:t>
            </a:r>
            <a:r>
              <a:rPr lang="en-ID" sz="1800" dirty="0"/>
              <a:t> di </a:t>
            </a:r>
            <a:r>
              <a:rPr lang="en-ID" sz="1800" dirty="0" err="1"/>
              <a:t>dapatkan</a:t>
            </a:r>
            <a:r>
              <a:rPr lang="en-ID" sz="1800" dirty="0"/>
              <a:t> </a:t>
            </a:r>
            <a:r>
              <a:rPr lang="en-ID" sz="1800" dirty="0" err="1"/>
              <a:t>hasil</a:t>
            </a:r>
            <a:r>
              <a:rPr lang="en-ID" sz="1800" dirty="0"/>
              <a:t> </a:t>
            </a:r>
            <a:r>
              <a:rPr lang="en-ID" sz="1800" dirty="0" err="1"/>
              <a:t>sebagai</a:t>
            </a:r>
            <a:r>
              <a:rPr lang="en-ID" sz="1800" dirty="0"/>
              <a:t> </a:t>
            </a:r>
            <a:r>
              <a:rPr lang="en-ID" sz="1800" dirty="0" err="1"/>
              <a:t>berikut</a:t>
            </a:r>
            <a:r>
              <a:rPr lang="en-ID" sz="1800" dirty="0"/>
              <a:t>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ED1333-9B19-A877-061D-7A340ED08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67" y="1965094"/>
            <a:ext cx="5487166" cy="40486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39F968-28BB-D757-8BCE-F49DA17EC5BC}"/>
              </a:ext>
            </a:extLst>
          </p:cNvPr>
          <p:cNvSpPr txBox="1"/>
          <p:nvPr/>
        </p:nvSpPr>
        <p:spPr>
          <a:xfrm>
            <a:off x="6647835" y="1965094"/>
            <a:ext cx="470596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Terlihat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GaussianNB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akurasi</a:t>
            </a:r>
            <a:r>
              <a:rPr lang="en-ID" dirty="0"/>
              <a:t> </a:t>
            </a:r>
            <a:r>
              <a:rPr lang="en-ID" dirty="0" err="1"/>
              <a:t>terkecil</a:t>
            </a:r>
            <a:r>
              <a:rPr lang="en-ID" dirty="0"/>
              <a:t>,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selisih</a:t>
            </a:r>
            <a:r>
              <a:rPr lang="en-ID" dirty="0"/>
              <a:t> 0.1%. </a:t>
            </a:r>
            <a:r>
              <a:rPr lang="en-ID" dirty="0" err="1"/>
              <a:t>Meskipun</a:t>
            </a:r>
            <a:r>
              <a:rPr lang="en-ID" dirty="0"/>
              <a:t> </a:t>
            </a:r>
            <a:r>
              <a:rPr lang="en-ID" dirty="0" err="1"/>
              <a:t>GaussianNB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terkecil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akurasi</a:t>
            </a:r>
            <a:r>
              <a:rPr lang="en-ID" dirty="0"/>
              <a:t> pada data training dan testing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dirty="0" err="1"/>
              <a:t>daripada</a:t>
            </a:r>
            <a:r>
              <a:rPr lang="en-ID" dirty="0"/>
              <a:t> model yang lain.</a:t>
            </a:r>
          </a:p>
          <a:p>
            <a:endParaRPr lang="en-ID" dirty="0"/>
          </a:p>
          <a:p>
            <a:r>
              <a:rPr lang="en-ID" dirty="0"/>
              <a:t>Dari </a:t>
            </a:r>
            <a:r>
              <a:rPr lang="en-ID" dirty="0" err="1"/>
              <a:t>keseluruhan</a:t>
            </a:r>
            <a:r>
              <a:rPr lang="en-ID" dirty="0"/>
              <a:t> proses </a:t>
            </a:r>
            <a:r>
              <a:rPr lang="en-ID" dirty="0" err="1"/>
              <a:t>diatas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model SVC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akurasi</a:t>
            </a:r>
            <a:r>
              <a:rPr lang="en-ID" dirty="0"/>
              <a:t> pada data training dan testing </a:t>
            </a:r>
            <a:r>
              <a:rPr lang="en-ID" dirty="0" err="1"/>
              <a:t>lumayan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terlalu</a:t>
            </a:r>
            <a:r>
              <a:rPr lang="en-ID" dirty="0"/>
              <a:t> </a:t>
            </a:r>
            <a:r>
              <a:rPr lang="en-ID" dirty="0" err="1"/>
              <a:t>jauh</a:t>
            </a:r>
            <a:r>
              <a:rPr lang="en-ID" dirty="0"/>
              <a:t> </a:t>
            </a:r>
            <a:r>
              <a:rPr lang="en-ID" dirty="0" err="1"/>
              <a:t>beda</a:t>
            </a:r>
            <a:r>
              <a:rPr lang="en-ID" dirty="0"/>
              <a:t>, </a:t>
            </a:r>
            <a:r>
              <a:rPr lang="en-ID" dirty="0" err="1"/>
              <a:t>hanya</a:t>
            </a:r>
            <a:r>
              <a:rPr lang="en-ID" dirty="0"/>
              <a:t> 2%. </a:t>
            </a:r>
            <a:r>
              <a:rPr lang="en-ID" dirty="0" err="1"/>
              <a:t>Meskipun</a:t>
            </a:r>
            <a:r>
              <a:rPr lang="en-ID" dirty="0"/>
              <a:t> </a:t>
            </a:r>
            <a:r>
              <a:rPr lang="en-ID" dirty="0" err="1"/>
              <a:t>MLPClassifier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cross validation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akurasi</a:t>
            </a:r>
            <a:r>
              <a:rPr lang="en-ID" dirty="0"/>
              <a:t> yang </a:t>
            </a:r>
            <a:r>
              <a:rPr lang="en-ID" dirty="0" err="1"/>
              <a:t>tinggi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model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cukup</a:t>
            </a:r>
            <a:r>
              <a:rPr lang="en-ID" dirty="0"/>
              <a:t> lama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dilatih</a:t>
            </a:r>
            <a:r>
              <a:rPr lang="en-ID" dirty="0"/>
              <a:t> </a:t>
            </a:r>
            <a:r>
              <a:rPr lang="en-ID" dirty="0" err="1"/>
              <a:t>daripada</a:t>
            </a:r>
            <a:r>
              <a:rPr lang="en-ID" dirty="0"/>
              <a:t> SVC, </a:t>
            </a:r>
            <a:r>
              <a:rPr lang="en-ID" dirty="0" err="1"/>
              <a:t>walaupun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akurasi</a:t>
            </a:r>
            <a:r>
              <a:rPr lang="en-ID" dirty="0"/>
              <a:t> </a:t>
            </a:r>
            <a:r>
              <a:rPr lang="en-ID" dirty="0" err="1"/>
              <a:t>keduanya</a:t>
            </a:r>
            <a:r>
              <a:rPr lang="en-ID" dirty="0"/>
              <a:t> </a:t>
            </a:r>
            <a:r>
              <a:rPr lang="en-ID" dirty="0" err="1"/>
              <a:t>hampir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</a:p>
        </p:txBody>
      </p:sp>
      <p:pic>
        <p:nvPicPr>
          <p:cNvPr id="9" name="image1.png">
            <a:extLst>
              <a:ext uri="{FF2B5EF4-FFF2-40B4-BE49-F238E27FC236}">
                <a16:creationId xmlns:a16="http://schemas.microsoft.com/office/drawing/2014/main" id="{D45BC531-7364-F18F-FB71-2D54F285A97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216005" y="455818"/>
            <a:ext cx="461645" cy="461645"/>
          </a:xfrm>
          <a:prstGeom prst="rect">
            <a:avLst/>
          </a:prstGeom>
          <a:ln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FD6ADD-1968-2D91-07F0-44E4681F9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2548" y="500063"/>
            <a:ext cx="8477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66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5A577-6A1D-68C9-B9AA-C8645D3C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Hyperparameter Tuning 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EE12A-2E76-AC3E-6C0B-F32E6BECB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Pada </a:t>
            </a:r>
            <a:r>
              <a:rPr lang="en-US" sz="1600" dirty="0" err="1"/>
              <a:t>tahap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hyperparameter pada model SVM. </a:t>
            </a: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bandingkan</a:t>
            </a:r>
            <a:r>
              <a:rPr lang="en-US" sz="1600" dirty="0"/>
              <a:t> </a:t>
            </a:r>
            <a:r>
              <a:rPr lang="en-US" sz="1600" dirty="0" err="1"/>
              <a:t>performa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hyperparameter </a:t>
            </a:r>
            <a:r>
              <a:rPr lang="en-US" sz="1600" dirty="0" err="1"/>
              <a:t>dengan</a:t>
            </a:r>
            <a:r>
              <a:rPr lang="en-US" sz="1600" dirty="0"/>
              <a:t> default parameter.</a:t>
            </a:r>
            <a:endParaRPr lang="en-ID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33DEE-307E-1575-C41F-FA7F3AC25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0828"/>
            <a:ext cx="4964834" cy="13255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E58FDC-9097-738D-F507-DFCB39E2300D}"/>
              </a:ext>
            </a:extLst>
          </p:cNvPr>
          <p:cNvSpPr txBox="1"/>
          <p:nvPr/>
        </p:nvSpPr>
        <p:spPr>
          <a:xfrm>
            <a:off x="6096000" y="2396412"/>
            <a:ext cx="54908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/>
              <a:t>Dari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disamping</a:t>
            </a:r>
            <a:r>
              <a:rPr lang="en-ID" dirty="0"/>
              <a:t>, hyperparameter tuning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akurasi</a:t>
            </a:r>
            <a:r>
              <a:rPr lang="en-ID" dirty="0"/>
              <a:t>  pada data training dan  data testing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persentase</a:t>
            </a:r>
            <a:r>
              <a:rPr lang="en-ID" dirty="0"/>
              <a:t> yang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.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dikatakan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model </a:t>
            </a:r>
            <a:r>
              <a:rPr lang="en-ID" dirty="0" err="1"/>
              <a:t>mengalami</a:t>
            </a:r>
            <a:r>
              <a:rPr lang="en-ID" dirty="0"/>
              <a:t> </a:t>
            </a:r>
            <a:r>
              <a:rPr lang="en-ID" dirty="0" err="1"/>
              <a:t>sedikit</a:t>
            </a:r>
            <a:r>
              <a:rPr lang="en-ID" dirty="0"/>
              <a:t> overfitting. </a:t>
            </a:r>
            <a:r>
              <a:rPr lang="en-ID" dirty="0" err="1"/>
              <a:t>Maka</a:t>
            </a:r>
            <a:r>
              <a:rPr lang="en-ID" dirty="0"/>
              <a:t> pada training model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model SVM </a:t>
            </a:r>
            <a:r>
              <a:rPr lang="en-ID" dirty="0" err="1"/>
              <a:t>dengan</a:t>
            </a:r>
            <a:r>
              <a:rPr lang="en-ID" dirty="0"/>
              <a:t> default parameter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akurasi</a:t>
            </a:r>
            <a:r>
              <a:rPr lang="en-ID" dirty="0"/>
              <a:t> pada data training dan testing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terlalu</a:t>
            </a:r>
            <a:r>
              <a:rPr lang="en-ID" dirty="0"/>
              <a:t> </a:t>
            </a:r>
            <a:r>
              <a:rPr lang="en-ID" dirty="0" err="1"/>
              <a:t>jauh</a:t>
            </a:r>
            <a:r>
              <a:rPr lang="en-ID" dirty="0"/>
              <a:t>.</a:t>
            </a:r>
          </a:p>
        </p:txBody>
      </p:sp>
      <p:pic>
        <p:nvPicPr>
          <p:cNvPr id="10" name="image1.png">
            <a:extLst>
              <a:ext uri="{FF2B5EF4-FFF2-40B4-BE49-F238E27FC236}">
                <a16:creationId xmlns:a16="http://schemas.microsoft.com/office/drawing/2014/main" id="{172494F8-1FF5-7F12-6124-B2E8652D438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216005" y="455818"/>
            <a:ext cx="461645" cy="461645"/>
          </a:xfrm>
          <a:prstGeom prst="rect">
            <a:avLst/>
          </a:prstGeom>
          <a:ln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1F4CD0-6460-0AC3-82F3-C26151206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2548" y="500063"/>
            <a:ext cx="8477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B323-5DBF-F9DB-FABE-129066FC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Bussiness</a:t>
            </a:r>
            <a:r>
              <a:rPr lang="en-US" sz="3600" b="1" dirty="0"/>
              <a:t> Understanding</a:t>
            </a:r>
            <a:endParaRPr lang="en-ID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DB798-ED2F-4CA1-E0A3-99FD07637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D" sz="2000" dirty="0" err="1"/>
              <a:t>Bertambahnya</a:t>
            </a:r>
            <a:r>
              <a:rPr lang="en-ID" sz="2000" dirty="0"/>
              <a:t> volume </a:t>
            </a:r>
            <a:r>
              <a:rPr lang="en-ID" sz="2000" dirty="0" err="1"/>
              <a:t>kendaraan</a:t>
            </a:r>
            <a:r>
              <a:rPr lang="en-ID" sz="2000" dirty="0"/>
              <a:t>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ditunjang</a:t>
            </a:r>
            <a:r>
              <a:rPr lang="en-ID" sz="2000" dirty="0"/>
              <a:t> </a:t>
            </a:r>
            <a:r>
              <a:rPr lang="en-ID" sz="2000" dirty="0" err="1"/>
              <a:t>penambahan</a:t>
            </a:r>
            <a:r>
              <a:rPr lang="en-ID" sz="2000" dirty="0"/>
              <a:t> </a:t>
            </a:r>
            <a:r>
              <a:rPr lang="en-ID" sz="2000" dirty="0" err="1"/>
              <a:t>kapasitas</a:t>
            </a:r>
            <a:r>
              <a:rPr lang="en-ID" sz="2000" dirty="0"/>
              <a:t> </a:t>
            </a:r>
            <a:r>
              <a:rPr lang="en-ID" sz="2000" dirty="0" err="1"/>
              <a:t>jalan</a:t>
            </a:r>
            <a:r>
              <a:rPr lang="en-ID" sz="2000" dirty="0"/>
              <a:t> </a:t>
            </a:r>
            <a:r>
              <a:rPr lang="en-ID" sz="2000" dirty="0" err="1"/>
              <a:t>ditambah</a:t>
            </a:r>
            <a:r>
              <a:rPr lang="en-ID" sz="2000" dirty="0"/>
              <a:t> </a:t>
            </a:r>
            <a:r>
              <a:rPr lang="en-ID" sz="2000" dirty="0" err="1"/>
              <a:t>minimnya</a:t>
            </a:r>
            <a:r>
              <a:rPr lang="en-ID" sz="2000" dirty="0"/>
              <a:t> </a:t>
            </a:r>
            <a:r>
              <a:rPr lang="en-ID" sz="2000" dirty="0" err="1"/>
              <a:t>kesadaran</a:t>
            </a:r>
            <a:r>
              <a:rPr lang="en-ID" sz="2000" dirty="0"/>
              <a:t> </a:t>
            </a:r>
            <a:r>
              <a:rPr lang="en-ID" sz="2000" dirty="0" err="1"/>
              <a:t>berlalulintas</a:t>
            </a:r>
            <a:r>
              <a:rPr lang="en-ID" sz="2000" dirty="0"/>
              <a:t> </a:t>
            </a:r>
            <a:r>
              <a:rPr lang="en-ID" sz="2000" dirty="0" err="1"/>
              <a:t>menjadi</a:t>
            </a:r>
            <a:r>
              <a:rPr lang="en-ID" sz="2000" dirty="0"/>
              <a:t> </a:t>
            </a:r>
            <a:r>
              <a:rPr lang="en-ID" sz="2000" dirty="0" err="1"/>
              <a:t>faktor</a:t>
            </a:r>
            <a:r>
              <a:rPr lang="en-ID" sz="2000" dirty="0"/>
              <a:t> </a:t>
            </a:r>
            <a:r>
              <a:rPr lang="en-ID" sz="2000" dirty="0" err="1"/>
              <a:t>penyebab</a:t>
            </a:r>
            <a:r>
              <a:rPr lang="en-ID" sz="2000" dirty="0"/>
              <a:t> </a:t>
            </a:r>
            <a:r>
              <a:rPr lang="en-ID" sz="2000" dirty="0" err="1"/>
              <a:t>kemacetan</a:t>
            </a:r>
            <a:r>
              <a:rPr lang="en-ID" sz="2000" dirty="0"/>
              <a:t> di Kota Bandung. </a:t>
            </a:r>
            <a:r>
              <a:rPr lang="en-ID" sz="2000" dirty="0" err="1"/>
              <a:t>Berbagai</a:t>
            </a:r>
            <a:r>
              <a:rPr lang="en-ID" sz="2000" dirty="0"/>
              <a:t> </a:t>
            </a:r>
            <a:r>
              <a:rPr lang="en-ID" sz="2000" dirty="0" err="1"/>
              <a:t>upaya</a:t>
            </a:r>
            <a:r>
              <a:rPr lang="en-ID" sz="2000" dirty="0"/>
              <a:t> </a:t>
            </a:r>
            <a:r>
              <a:rPr lang="en-ID" sz="2000" dirty="0" err="1"/>
              <a:t>penanganan</a:t>
            </a:r>
            <a:r>
              <a:rPr lang="en-ID" sz="2000" dirty="0"/>
              <a:t> </a:t>
            </a:r>
            <a:r>
              <a:rPr lang="en-ID" sz="2000" dirty="0" err="1"/>
              <a:t>lalu</a:t>
            </a:r>
            <a:r>
              <a:rPr lang="en-ID" sz="2000" dirty="0"/>
              <a:t> </a:t>
            </a:r>
            <a:r>
              <a:rPr lang="en-ID" sz="2000" dirty="0" err="1"/>
              <a:t>lintas</a:t>
            </a:r>
            <a:r>
              <a:rPr lang="en-ID" sz="2000" dirty="0"/>
              <a:t> </a:t>
            </a:r>
            <a:r>
              <a:rPr lang="en-ID" sz="2000" dirty="0" err="1"/>
              <a:t>dilakukan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menanggulangi</a:t>
            </a:r>
            <a:r>
              <a:rPr lang="en-ID" sz="2000" dirty="0"/>
              <a:t> </a:t>
            </a:r>
            <a:r>
              <a:rPr lang="en-ID" sz="2000" dirty="0" err="1"/>
              <a:t>kemacetan</a:t>
            </a:r>
            <a:r>
              <a:rPr lang="en-ID" sz="2000" dirty="0"/>
              <a:t> </a:t>
            </a:r>
            <a:r>
              <a:rPr lang="en-ID" sz="2000" dirty="0" err="1"/>
              <a:t>lalu</a:t>
            </a:r>
            <a:r>
              <a:rPr lang="en-ID" sz="2000" dirty="0"/>
              <a:t> </a:t>
            </a:r>
            <a:r>
              <a:rPr lang="en-ID" sz="2000" dirty="0" err="1"/>
              <a:t>lintas</a:t>
            </a:r>
            <a:r>
              <a:rPr lang="en-ID" sz="2000" dirty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mengatasi</a:t>
            </a:r>
            <a:r>
              <a:rPr lang="en-ID" sz="2000" dirty="0"/>
              <a:t> </a:t>
            </a:r>
            <a:r>
              <a:rPr lang="en-ID" sz="2000" dirty="0" err="1"/>
              <a:t>permasalahan</a:t>
            </a:r>
            <a:r>
              <a:rPr lang="en-ID" sz="2000" dirty="0"/>
              <a:t> </a:t>
            </a:r>
            <a:r>
              <a:rPr lang="en-ID" sz="2000" dirty="0" err="1"/>
              <a:t>kemacetan</a:t>
            </a:r>
            <a:r>
              <a:rPr lang="en-ID" sz="2000" dirty="0"/>
              <a:t> di Kota Bandung, </a:t>
            </a:r>
            <a:r>
              <a:rPr lang="en-ID" sz="2000" dirty="0" err="1"/>
              <a:t>banyak</a:t>
            </a:r>
            <a:r>
              <a:rPr lang="en-ID" sz="2000" dirty="0"/>
              <a:t> </a:t>
            </a:r>
            <a:r>
              <a:rPr lang="en-ID" sz="2000" dirty="0" err="1"/>
              <a:t>cara</a:t>
            </a:r>
            <a:r>
              <a:rPr lang="en-ID" sz="2000" dirty="0"/>
              <a:t> yang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dilakukan</a:t>
            </a:r>
            <a:r>
              <a:rPr lang="en-ID" sz="2000" dirty="0"/>
              <a:t>, </a:t>
            </a:r>
            <a:r>
              <a:rPr lang="en-ID" sz="2000" dirty="0" err="1"/>
              <a:t>termasuk</a:t>
            </a:r>
            <a:r>
              <a:rPr lang="en-ID" sz="2000" dirty="0"/>
              <a:t> </a:t>
            </a:r>
            <a:r>
              <a:rPr lang="en-ID" sz="2000" dirty="0" err="1"/>
              <a:t>penerapan</a:t>
            </a:r>
            <a:r>
              <a:rPr lang="en-ID" sz="2000" dirty="0"/>
              <a:t> </a:t>
            </a:r>
            <a:r>
              <a:rPr lang="en-ID" sz="2000" dirty="0" err="1"/>
              <a:t>teknologi</a:t>
            </a:r>
            <a:r>
              <a:rPr lang="en-ID" sz="2000" dirty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D" sz="2000" dirty="0" err="1"/>
              <a:t>Melalui</a:t>
            </a:r>
            <a:r>
              <a:rPr lang="en-ID" sz="2000" dirty="0"/>
              <a:t> </a:t>
            </a:r>
            <a:r>
              <a:rPr lang="en-ID" sz="2000" dirty="0" err="1"/>
              <a:t>permasalahan</a:t>
            </a:r>
            <a:r>
              <a:rPr lang="en-ID" sz="2000" dirty="0"/>
              <a:t> </a:t>
            </a:r>
            <a:r>
              <a:rPr lang="en-ID" sz="2000" dirty="0" err="1"/>
              <a:t>diatas</a:t>
            </a:r>
            <a:r>
              <a:rPr lang="en-ID" sz="2000" dirty="0"/>
              <a:t>, </a:t>
            </a:r>
            <a:r>
              <a:rPr lang="en-ID" sz="2000" dirty="0" err="1"/>
              <a:t>maka</a:t>
            </a:r>
            <a:r>
              <a:rPr lang="en-ID" sz="2000" dirty="0"/>
              <a:t> </a:t>
            </a:r>
            <a:r>
              <a:rPr lang="en-ID" sz="2000" dirty="0" err="1"/>
              <a:t>saya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melakukan</a:t>
            </a:r>
            <a:r>
              <a:rPr lang="en-ID" sz="2000" dirty="0"/>
              <a:t> </a:t>
            </a:r>
            <a:r>
              <a:rPr lang="en-ID" sz="2000" dirty="0" err="1"/>
              <a:t>prediksi</a:t>
            </a:r>
            <a:r>
              <a:rPr lang="en-ID" sz="2000" dirty="0"/>
              <a:t> level </a:t>
            </a:r>
            <a:r>
              <a:rPr lang="en-ID" sz="2000" dirty="0" err="1"/>
              <a:t>kemacetan</a:t>
            </a:r>
            <a:r>
              <a:rPr lang="en-ID" sz="2000" dirty="0"/>
              <a:t> di Kota Bandung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machine learning.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D" sz="2000" dirty="0"/>
          </a:p>
          <a:p>
            <a:pPr marL="0" indent="0" algn="just">
              <a:lnSpc>
                <a:spcPct val="150000"/>
              </a:lnSpc>
              <a:buNone/>
            </a:pPr>
            <a:endParaRPr lang="en-ID" sz="2000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FA68F2F6-877B-C17C-ABA2-9C794283144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216005" y="455818"/>
            <a:ext cx="461645" cy="461645"/>
          </a:xfrm>
          <a:prstGeom prst="rect">
            <a:avLst/>
          </a:prstGeom>
          <a:ln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F5FFDF-E37A-84A8-AE4F-323336913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548" y="500063"/>
            <a:ext cx="8477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32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6D63-A7E2-0016-D22D-DF59C41B1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Confusion Matrix and Classification Report</a:t>
            </a:r>
            <a:endParaRPr lang="en-ID" sz="4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CAF70-EDF4-76B3-028C-032013DAA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573" y="1726812"/>
            <a:ext cx="5076518" cy="1916040"/>
          </a:xfrm>
          <a:prstGeom prst="rect">
            <a:avLst/>
          </a:prstGeom>
        </p:spPr>
      </p:pic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1E78B57A-D343-E1D0-8BE5-08D171957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27" y="1726812"/>
            <a:ext cx="4103035" cy="3404376"/>
          </a:xfrm>
          <a:prstGeom prst="rect">
            <a:avLst/>
          </a:prstGeom>
        </p:spPr>
      </p:pic>
      <p:pic>
        <p:nvPicPr>
          <p:cNvPr id="12" name="image1.png">
            <a:extLst>
              <a:ext uri="{FF2B5EF4-FFF2-40B4-BE49-F238E27FC236}">
                <a16:creationId xmlns:a16="http://schemas.microsoft.com/office/drawing/2014/main" id="{47047D5B-3920-4244-BDD4-1A9896FB6F73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216005" y="455818"/>
            <a:ext cx="461645" cy="461645"/>
          </a:xfrm>
          <a:prstGeom prst="rect">
            <a:avLst/>
          </a:prstGeom>
          <a:ln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17FA42-E62C-51D0-B9E7-FFF53FDB5E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2548" y="500063"/>
            <a:ext cx="8477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92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4E6CE-50F2-A38A-46A1-80591637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035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TERIMA KASIH</a:t>
            </a:r>
            <a:endParaRPr lang="en-ID" b="1" dirty="0">
              <a:latin typeface="Arial Black" panose="020B0A04020102020204" pitchFamily="34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AE914B06-52D5-60A2-C715-438767E7C45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216005" y="455818"/>
            <a:ext cx="461645" cy="461645"/>
          </a:xfrm>
          <a:prstGeom prst="rect">
            <a:avLst/>
          </a:prstGeom>
          <a:ln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7409AF-B4BC-59EA-6A2C-924B9460E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548" y="500063"/>
            <a:ext cx="8477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3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2697-A97A-6004-A9A8-3A2688492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Data Understanding </a:t>
            </a:r>
            <a:endParaRPr lang="en-ID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4824-E381-8F22-E4A4-05D026505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Data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diberikan</a:t>
            </a:r>
            <a:r>
              <a:rPr lang="en-US" sz="2000" dirty="0"/>
              <a:t> oleh </a:t>
            </a:r>
            <a:r>
              <a:rPr lang="en-US" sz="2000" dirty="0" err="1"/>
              <a:t>pihak</a:t>
            </a:r>
            <a:r>
              <a:rPr lang="en-US" sz="2000" dirty="0"/>
              <a:t> DSLS 2023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data yang </a:t>
            </a:r>
            <a:r>
              <a:rPr lang="en-US" sz="2000" dirty="0" err="1"/>
              <a:t>didapatkan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b="0" i="1" u="none" strike="noStrike" dirty="0">
                <a:solidFill>
                  <a:srgbClr val="000000"/>
                </a:solidFill>
                <a:effectLst/>
              </a:rPr>
              <a:t>crowdsourced/user generated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 data program </a:t>
            </a:r>
            <a:r>
              <a:rPr lang="en-US" sz="2000" b="0" i="0" u="sng" strike="noStrike" dirty="0">
                <a:solidFill>
                  <a:srgbClr val="1155CC"/>
                </a:solidFill>
                <a:effectLst/>
                <a:hlinkClick r:id="rId2"/>
              </a:rPr>
              <a:t>Waze for Cities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dari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 Waze.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Terdapat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 3 dataset yang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disediakan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yaitu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aggregate_median_jams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aggregate_median_irregularities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, dan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aggregate_alerts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Tabel-tabel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tersebut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merupakan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hasil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agregat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dari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1" u="none" strike="noStrike" dirty="0">
                <a:solidFill>
                  <a:srgbClr val="000000"/>
                </a:solidFill>
                <a:effectLst/>
              </a:rPr>
              <a:t>raw data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yang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dirilis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oleh Waze (jams, alerts, dan irregularities).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Ketiga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tabel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agregat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tersebut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memiliki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rentang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waktu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6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Juli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2022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hingga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6 September 2022.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D" sz="2000" dirty="0" err="1">
                <a:solidFill>
                  <a:srgbClr val="000000"/>
                </a:solidFill>
              </a:rPr>
              <a:t>Tetapi</a:t>
            </a:r>
            <a:r>
              <a:rPr lang="en-ID" sz="2000" dirty="0">
                <a:solidFill>
                  <a:srgbClr val="000000"/>
                </a:solidFill>
              </a:rPr>
              <a:t> pada </a:t>
            </a:r>
            <a:r>
              <a:rPr lang="en-ID" sz="2000" dirty="0" err="1">
                <a:solidFill>
                  <a:srgbClr val="000000"/>
                </a:solidFill>
              </a:rPr>
              <a:t>prediksi</a:t>
            </a:r>
            <a:r>
              <a:rPr lang="en-ID" sz="2000" dirty="0">
                <a:solidFill>
                  <a:srgbClr val="000000"/>
                </a:solidFill>
              </a:rPr>
              <a:t> yang </a:t>
            </a:r>
            <a:r>
              <a:rPr lang="en-ID" sz="2000" dirty="0" err="1">
                <a:solidFill>
                  <a:srgbClr val="000000"/>
                </a:solidFill>
              </a:rPr>
              <a:t>saya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lakukan</a:t>
            </a:r>
            <a:r>
              <a:rPr lang="en-ID" sz="2000" dirty="0">
                <a:solidFill>
                  <a:srgbClr val="000000"/>
                </a:solidFill>
              </a:rPr>
              <a:t>, </a:t>
            </a:r>
            <a:r>
              <a:rPr lang="en-ID" sz="2000" dirty="0" err="1">
                <a:solidFill>
                  <a:srgbClr val="000000"/>
                </a:solidFill>
              </a:rPr>
              <a:t>saya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hanya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menggunakan</a:t>
            </a:r>
            <a:r>
              <a:rPr lang="en-ID" sz="2000" dirty="0">
                <a:solidFill>
                  <a:srgbClr val="000000"/>
                </a:solidFill>
              </a:rPr>
              <a:t> dataset </a:t>
            </a:r>
            <a:r>
              <a:rPr lang="en-ID" sz="2000" b="0" i="1" u="none" strike="noStrike" dirty="0" err="1">
                <a:solidFill>
                  <a:srgbClr val="000000"/>
                </a:solidFill>
                <a:effectLst/>
              </a:rPr>
              <a:t>aggregate_median_irregularities</a:t>
            </a:r>
            <a:r>
              <a:rPr lang="en-ID" sz="2000" b="0" i="1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u="none" strike="noStrike" dirty="0" err="1">
                <a:solidFill>
                  <a:srgbClr val="000000"/>
                </a:solidFill>
                <a:effectLst/>
              </a:rPr>
              <a:t>sesuai</a:t>
            </a:r>
            <a:r>
              <a:rPr lang="en-ID" sz="2000" b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u="none" strike="noStrike" dirty="0" err="1">
                <a:solidFill>
                  <a:srgbClr val="000000"/>
                </a:solidFill>
                <a:effectLst/>
              </a:rPr>
              <a:t>dengan</a:t>
            </a:r>
            <a:r>
              <a:rPr lang="en-ID" sz="2000" b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u="none" strike="noStrike" dirty="0" err="1">
                <a:solidFill>
                  <a:srgbClr val="000000"/>
                </a:solidFill>
                <a:effectLst/>
              </a:rPr>
              <a:t>tujuan</a:t>
            </a:r>
            <a:r>
              <a:rPr lang="en-ID" sz="2000" b="0" u="none" strike="noStrike" dirty="0">
                <a:solidFill>
                  <a:srgbClr val="000000"/>
                </a:solidFill>
                <a:effectLst/>
              </a:rPr>
              <a:t> yang </a:t>
            </a:r>
            <a:r>
              <a:rPr lang="en-ID" sz="2000" b="0" u="none" strike="noStrike" dirty="0" err="1">
                <a:solidFill>
                  <a:srgbClr val="000000"/>
                </a:solidFill>
                <a:effectLst/>
              </a:rPr>
              <a:t>saya</a:t>
            </a:r>
            <a:r>
              <a:rPr lang="en-ID" sz="2000" b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u="none" strike="noStrike" dirty="0" err="1">
                <a:solidFill>
                  <a:srgbClr val="000000"/>
                </a:solidFill>
                <a:effectLst/>
              </a:rPr>
              <a:t>tentukan</a:t>
            </a:r>
            <a:r>
              <a:rPr lang="en-ID" sz="2000" b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ID" sz="2000" b="0" u="none" strike="noStrike" dirty="0" err="1">
                <a:solidFill>
                  <a:srgbClr val="000000"/>
                </a:solidFill>
                <a:effectLst/>
              </a:rPr>
              <a:t>yaitu</a:t>
            </a:r>
            <a:r>
              <a:rPr lang="en-ID" sz="2000" b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u="none" strike="noStrike" dirty="0" err="1">
                <a:solidFill>
                  <a:srgbClr val="000000"/>
                </a:solidFill>
                <a:effectLst/>
              </a:rPr>
              <a:t>prediksi</a:t>
            </a:r>
            <a:r>
              <a:rPr lang="en-ID" sz="2000" b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u="none" strike="noStrike" dirty="0" err="1">
                <a:solidFill>
                  <a:srgbClr val="000000"/>
                </a:solidFill>
                <a:effectLst/>
              </a:rPr>
              <a:t>kemacetan</a:t>
            </a:r>
            <a:r>
              <a:rPr lang="en-ID" sz="2000" b="0" u="none" strike="noStrike" dirty="0">
                <a:solidFill>
                  <a:srgbClr val="000000"/>
                </a:solidFill>
                <a:effectLst/>
              </a:rPr>
              <a:t> di Kota Bandung.</a:t>
            </a:r>
            <a:endParaRPr lang="en-US" sz="2000" b="0" i="1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2020CAE0-1B02-F226-7AF4-87B62A8A6CD7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216005" y="455818"/>
            <a:ext cx="461645" cy="461645"/>
          </a:xfrm>
          <a:prstGeom prst="rect">
            <a:avLst/>
          </a:prstGeom>
          <a:ln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C2DA5F-E9CF-0922-7F9A-1C2B1755F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2548" y="500063"/>
            <a:ext cx="8477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4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0EFB0-242B-D073-D147-C636E496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Dictionary</a:t>
            </a:r>
            <a:endParaRPr lang="en-ID" b="1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1B78D89-E3BD-2731-855E-319C21ADFC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178619"/>
              </p:ext>
            </p:extLst>
          </p:nvPr>
        </p:nvGraphicFramePr>
        <p:xfrm>
          <a:off x="927100" y="1406525"/>
          <a:ext cx="10515600" cy="519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6787809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560041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609795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32724969"/>
                    </a:ext>
                  </a:extLst>
                </a:gridCol>
              </a:tblGrid>
              <a:tr h="303590">
                <a:tc>
                  <a:txBody>
                    <a:bodyPr/>
                    <a:lstStyle/>
                    <a:p>
                      <a:pPr rtl="0" fontAlgn="b"/>
                      <a:r>
                        <a:rPr lang="en-ID" sz="1100" b="1" dirty="0">
                          <a:effectLst/>
                        </a:rPr>
                        <a:t>Field Name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100" b="1">
                          <a:effectLst/>
                        </a:rPr>
                        <a:t>Type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100" b="1">
                          <a:effectLst/>
                        </a:rPr>
                        <a:t>Description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100" b="1">
                          <a:effectLst/>
                        </a:rPr>
                        <a:t>Value Example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4031412402"/>
                  </a:ext>
                </a:extLst>
              </a:tr>
              <a:tr h="303590">
                <a:tc>
                  <a:txBody>
                    <a:bodyPr/>
                    <a:lstStyle/>
                    <a:p>
                      <a:pPr rtl="0" fontAlgn="b"/>
                      <a:r>
                        <a:rPr lang="en-ID" sz="1100" dirty="0">
                          <a:effectLst/>
                        </a:rPr>
                        <a:t>time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100">
                          <a:effectLst/>
                        </a:rPr>
                        <a:t>timestamp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100">
                          <a:effectLst/>
                        </a:rPr>
                        <a:t>Time (every hour)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 sz="1100">
                          <a:effectLst/>
                        </a:rPr>
                        <a:t>2020-01-13 9:00:00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1172342758"/>
                  </a:ext>
                </a:extLst>
              </a:tr>
              <a:tr h="303590">
                <a:tc>
                  <a:txBody>
                    <a:bodyPr/>
                    <a:lstStyle/>
                    <a:p>
                      <a:pPr rtl="0" fontAlgn="b"/>
                      <a:r>
                        <a:rPr lang="en-ID" sz="1100" dirty="0" err="1">
                          <a:effectLst/>
                        </a:rPr>
                        <a:t>kemendagri_kabupaten_kode</a:t>
                      </a:r>
                      <a:endParaRPr lang="en-ID" sz="1100" dirty="0">
                        <a:effectLst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100">
                          <a:effectLst/>
                        </a:rPr>
                        <a:t>varchar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100">
                          <a:effectLst/>
                        </a:rPr>
                        <a:t>Kemendagri code of cities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 sz="1100">
                          <a:effectLst/>
                        </a:rPr>
                        <a:t>32,71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199255838"/>
                  </a:ext>
                </a:extLst>
              </a:tr>
              <a:tr h="303590">
                <a:tc>
                  <a:txBody>
                    <a:bodyPr/>
                    <a:lstStyle/>
                    <a:p>
                      <a:pPr rtl="0" fontAlgn="b"/>
                      <a:r>
                        <a:rPr lang="en-ID" sz="1100" dirty="0" err="1">
                          <a:effectLst/>
                        </a:rPr>
                        <a:t>kemendagri_kabupaten_nama</a:t>
                      </a:r>
                      <a:endParaRPr lang="en-ID" sz="1100" dirty="0">
                        <a:effectLst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100">
                          <a:effectLst/>
                        </a:rPr>
                        <a:t>varchar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100">
                          <a:effectLst/>
                        </a:rPr>
                        <a:t>Kemendagri name of cities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100">
                          <a:effectLst/>
                        </a:rPr>
                        <a:t>KOTA BOGOR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833275768"/>
                  </a:ext>
                </a:extLst>
              </a:tr>
              <a:tr h="303590">
                <a:tc>
                  <a:txBody>
                    <a:bodyPr/>
                    <a:lstStyle/>
                    <a:p>
                      <a:pPr rtl="0" fontAlgn="b"/>
                      <a:r>
                        <a:rPr lang="en-ID" sz="1100" dirty="0">
                          <a:effectLst/>
                        </a:rPr>
                        <a:t>street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100">
                          <a:effectLst/>
                        </a:rPr>
                        <a:t>text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100">
                          <a:effectLst/>
                        </a:rPr>
                        <a:t>Street name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100">
                          <a:effectLst/>
                        </a:rPr>
                        <a:t>N11 Raden KH Abdullah bin Nuh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3800817510"/>
                  </a:ext>
                </a:extLst>
              </a:tr>
              <a:tr h="303590">
                <a:tc>
                  <a:txBody>
                    <a:bodyPr/>
                    <a:lstStyle/>
                    <a:p>
                      <a:pPr rtl="0" fontAlgn="b"/>
                      <a:r>
                        <a:rPr lang="en-ID" sz="1100" dirty="0" err="1">
                          <a:effectLst/>
                        </a:rPr>
                        <a:t>jam_level</a:t>
                      </a:r>
                      <a:endParaRPr lang="en-ID" sz="1100" dirty="0">
                        <a:effectLst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100">
                          <a:effectLst/>
                        </a:rPr>
                        <a:t>int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100">
                          <a:effectLst/>
                        </a:rPr>
                        <a:t>Median jam level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 sz="1100">
                          <a:effectLst/>
                        </a:rPr>
                        <a:t>3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3936851930"/>
                  </a:ext>
                </a:extLst>
              </a:tr>
              <a:tr h="303590">
                <a:tc>
                  <a:txBody>
                    <a:bodyPr/>
                    <a:lstStyle/>
                    <a:p>
                      <a:pPr rtl="0" fontAlgn="b"/>
                      <a:r>
                        <a:rPr lang="en-ID" sz="1100">
                          <a:effectLst/>
                        </a:rPr>
                        <a:t>median_length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100">
                          <a:effectLst/>
                        </a:rPr>
                        <a:t>float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100">
                          <a:effectLst/>
                        </a:rPr>
                        <a:t>Median irregularities length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 sz="1100">
                          <a:effectLst/>
                        </a:rPr>
                        <a:t>12,3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4195275069"/>
                  </a:ext>
                </a:extLst>
              </a:tr>
              <a:tr h="303590">
                <a:tc>
                  <a:txBody>
                    <a:bodyPr/>
                    <a:lstStyle/>
                    <a:p>
                      <a:pPr rtl="0" fontAlgn="b"/>
                      <a:r>
                        <a:rPr lang="en-ID" sz="1100">
                          <a:effectLst/>
                        </a:rPr>
                        <a:t>median_delay_second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100">
                          <a:effectLst/>
                        </a:rPr>
                        <a:t>float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Median delay seconds from regular speed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 sz="1100">
                          <a:effectLst/>
                        </a:rPr>
                        <a:t>30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1397673319"/>
                  </a:ext>
                </a:extLst>
              </a:tr>
              <a:tr h="303590">
                <a:tc>
                  <a:txBody>
                    <a:bodyPr/>
                    <a:lstStyle/>
                    <a:p>
                      <a:pPr rtl="0" fontAlgn="b"/>
                      <a:r>
                        <a:rPr lang="en-ID" sz="1100">
                          <a:effectLst/>
                        </a:rPr>
                        <a:t>median_regular_speed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100">
                          <a:effectLst/>
                        </a:rPr>
                        <a:t>float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Median historical regular speed in kmh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 sz="1100">
                          <a:effectLst/>
                        </a:rPr>
                        <a:t>21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1966546960"/>
                  </a:ext>
                </a:extLst>
              </a:tr>
              <a:tr h="303590">
                <a:tc>
                  <a:txBody>
                    <a:bodyPr/>
                    <a:lstStyle/>
                    <a:p>
                      <a:pPr rtl="0" fontAlgn="b"/>
                      <a:r>
                        <a:rPr lang="en-ID" sz="1100">
                          <a:effectLst/>
                        </a:rPr>
                        <a:t>total_records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100" dirty="0">
                          <a:effectLst/>
                        </a:rPr>
                        <a:t>int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Total data recorded in a given time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 sz="1100"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1581183414"/>
                  </a:ext>
                </a:extLst>
              </a:tr>
              <a:tr h="303590">
                <a:tc>
                  <a:txBody>
                    <a:bodyPr/>
                    <a:lstStyle/>
                    <a:p>
                      <a:pPr rtl="0" fontAlgn="b"/>
                      <a:r>
                        <a:rPr lang="en-ID" sz="1100">
                          <a:effectLst/>
                        </a:rPr>
                        <a:t>cause_type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100">
                          <a:effectLst/>
                        </a:rPr>
                        <a:t>text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100">
                        <a:effectLst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100">
                        <a:effectLst/>
                      </a:endParaRP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4121235400"/>
                  </a:ext>
                </a:extLst>
              </a:tr>
              <a:tr h="327331">
                <a:tc>
                  <a:txBody>
                    <a:bodyPr/>
                    <a:lstStyle/>
                    <a:p>
                      <a:pPr rtl="0" fontAlgn="b"/>
                      <a:r>
                        <a:rPr lang="en-ID" sz="1100">
                          <a:effectLst/>
                        </a:rPr>
                        <a:t>median_seconds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100" dirty="0">
                          <a:effectLst/>
                        </a:rPr>
                        <a:t>float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Median historical time to travel the jam length minus the free flow time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 sz="1100">
                          <a:effectLst/>
                        </a:rPr>
                        <a:t>90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3207439133"/>
                  </a:ext>
                </a:extLst>
              </a:tr>
              <a:tr h="303590">
                <a:tc>
                  <a:txBody>
                    <a:bodyPr/>
                    <a:lstStyle/>
                    <a:p>
                      <a:pPr rtl="0" fontAlgn="b"/>
                      <a:r>
                        <a:rPr lang="en-ID" sz="1100">
                          <a:effectLst/>
                        </a:rPr>
                        <a:t>median_speed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100">
                          <a:effectLst/>
                        </a:rPr>
                        <a:t>float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Median traffic speed in irregularity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 sz="1100">
                          <a:effectLst/>
                        </a:rPr>
                        <a:t>90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2192428228"/>
                  </a:ext>
                </a:extLst>
              </a:tr>
              <a:tr h="303590">
                <a:tc>
                  <a:txBody>
                    <a:bodyPr/>
                    <a:lstStyle/>
                    <a:p>
                      <a:pPr rtl="0" fontAlgn="b"/>
                      <a:r>
                        <a:rPr lang="en-ID" sz="1100">
                          <a:effectLst/>
                        </a:rPr>
                        <a:t>date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100">
                          <a:effectLst/>
                        </a:rPr>
                        <a:t>float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100" dirty="0">
                          <a:effectLst/>
                        </a:rPr>
                        <a:t>Date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 sz="1100">
                          <a:effectLst/>
                        </a:rPr>
                        <a:t>2020-01-13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3934096033"/>
                  </a:ext>
                </a:extLst>
              </a:tr>
              <a:tr h="303590">
                <a:tc>
                  <a:txBody>
                    <a:bodyPr/>
                    <a:lstStyle/>
                    <a:p>
                      <a:pPr rtl="0" fontAlgn="b"/>
                      <a:r>
                        <a:rPr lang="en-ID" sz="1100">
                          <a:effectLst/>
                        </a:rPr>
                        <a:t>median_jam_level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100">
                          <a:effectLst/>
                        </a:rPr>
                        <a:t>float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100" dirty="0">
                          <a:effectLst/>
                        </a:rPr>
                        <a:t>Median jam level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 sz="1100">
                          <a:effectLst/>
                        </a:rPr>
                        <a:t>3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3388173334"/>
                  </a:ext>
                </a:extLst>
              </a:tr>
              <a:tr h="303590">
                <a:tc>
                  <a:txBody>
                    <a:bodyPr/>
                    <a:lstStyle/>
                    <a:p>
                      <a:pPr rtl="0" fontAlgn="b"/>
                      <a:r>
                        <a:rPr lang="en-ID" sz="1100">
                          <a:effectLst/>
                        </a:rPr>
                        <a:t>id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100">
                          <a:effectLst/>
                        </a:rPr>
                        <a:t>serial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100">
                          <a:effectLst/>
                        </a:rPr>
                        <a:t>Row ID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 sz="1100" dirty="0">
                          <a:effectLst/>
                        </a:rPr>
                        <a:t>569.342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3092826031"/>
                  </a:ext>
                </a:extLst>
              </a:tr>
              <a:tr h="303590">
                <a:tc>
                  <a:txBody>
                    <a:bodyPr/>
                    <a:lstStyle/>
                    <a:p>
                      <a:pPr rtl="0" fontAlgn="b"/>
                      <a:r>
                        <a:rPr lang="en-ID" sz="1100">
                          <a:effectLst/>
                        </a:rPr>
                        <a:t>geometry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100">
                          <a:effectLst/>
                        </a:rPr>
                        <a:t>geometry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Geometry data type (spatial data)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100" dirty="0">
                          <a:effectLst/>
                        </a:rPr>
                        <a:t>MULTILINESTRING((.., ..))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2270881166"/>
                  </a:ext>
                </a:extLst>
              </a:tr>
            </a:tbl>
          </a:graphicData>
        </a:graphic>
      </p:graphicFrame>
      <p:pic>
        <p:nvPicPr>
          <p:cNvPr id="9" name="image1.png">
            <a:extLst>
              <a:ext uri="{FF2B5EF4-FFF2-40B4-BE49-F238E27FC236}">
                <a16:creationId xmlns:a16="http://schemas.microsoft.com/office/drawing/2014/main" id="{044ED23D-F240-FFEC-215C-0E304A38D2E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216005" y="455818"/>
            <a:ext cx="461645" cy="461645"/>
          </a:xfrm>
          <a:prstGeom prst="rect">
            <a:avLst/>
          </a:prstGeom>
          <a:ln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3F06D4-01A4-C206-7290-62550AB64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548" y="500063"/>
            <a:ext cx="8477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4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9C079-8A86-F65A-D847-2D7610B15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260688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Data Cleaning and </a:t>
            </a:r>
            <a:r>
              <a:rPr lang="en-US" b="1" dirty="0" err="1"/>
              <a:t>Preprocesssing</a:t>
            </a:r>
            <a:endParaRPr lang="en-ID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86089FA9-B4F7-3630-B043-B7700A26106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216005" y="455818"/>
            <a:ext cx="461645" cy="461645"/>
          </a:xfrm>
          <a:prstGeom prst="rect">
            <a:avLst/>
          </a:prstGeom>
          <a:ln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B30C86-B31D-E567-B335-49E8D6CFB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548" y="500063"/>
            <a:ext cx="8477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0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8FAD-4B70-CA33-31F8-22CE0A1B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Drop Features</a:t>
            </a:r>
            <a:endParaRPr lang="en-ID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B330D-5EDC-661C-C12F-534918484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4658"/>
            <a:ext cx="10515600" cy="347334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D" sz="2000" dirty="0"/>
              <a:t>Pada </a:t>
            </a:r>
            <a:r>
              <a:rPr lang="en-ID" sz="2000" dirty="0" err="1"/>
              <a:t>tahap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yaitu</a:t>
            </a:r>
            <a:r>
              <a:rPr lang="en-ID" sz="2000" dirty="0"/>
              <a:t> </a:t>
            </a:r>
            <a:r>
              <a:rPr lang="en-ID" sz="2000" dirty="0" err="1"/>
              <a:t>menghapus</a:t>
            </a:r>
            <a:r>
              <a:rPr lang="en-ID" sz="2000" dirty="0"/>
              <a:t> feature yang </a:t>
            </a:r>
            <a:r>
              <a:rPr lang="en-ID" sz="2000" dirty="0" err="1"/>
              <a:t>hanya</a:t>
            </a:r>
            <a:r>
              <a:rPr lang="en-ID" sz="2000" dirty="0"/>
              <a:t>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satu</a:t>
            </a:r>
            <a:r>
              <a:rPr lang="en-ID" sz="2000" dirty="0"/>
              <a:t> </a:t>
            </a:r>
            <a:r>
              <a:rPr lang="en-ID" sz="2000" dirty="0" err="1"/>
              <a:t>nilai</a:t>
            </a:r>
            <a:r>
              <a:rPr lang="en-ID" sz="2000" dirty="0"/>
              <a:t> dan feature-feature yang </a:t>
            </a:r>
            <a:r>
              <a:rPr lang="en-ID" sz="2000" dirty="0" err="1"/>
              <a:t>dirasa</a:t>
            </a:r>
            <a:r>
              <a:rPr lang="en-ID" sz="2000" dirty="0"/>
              <a:t>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memberikan</a:t>
            </a:r>
            <a:r>
              <a:rPr lang="en-ID" sz="2000" dirty="0"/>
              <a:t> </a:t>
            </a:r>
            <a:r>
              <a:rPr lang="en-ID" sz="2000" dirty="0" err="1"/>
              <a:t>informasi</a:t>
            </a:r>
            <a:r>
              <a:rPr lang="en-ID" sz="2000" dirty="0"/>
              <a:t> </a:t>
            </a:r>
            <a:r>
              <a:rPr lang="en-ID" sz="2000" dirty="0" err="1"/>
              <a:t>lebih</a:t>
            </a:r>
            <a:r>
              <a:rPr lang="en-ID" sz="2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AEB85-2440-1E25-811D-8F14C17C0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00220"/>
            <a:ext cx="10644633" cy="878605"/>
          </a:xfrm>
          <a:prstGeom prst="rect">
            <a:avLst/>
          </a:prstGeom>
        </p:spPr>
      </p:pic>
      <p:pic>
        <p:nvPicPr>
          <p:cNvPr id="6" name="image1.png">
            <a:extLst>
              <a:ext uri="{FF2B5EF4-FFF2-40B4-BE49-F238E27FC236}">
                <a16:creationId xmlns:a16="http://schemas.microsoft.com/office/drawing/2014/main" id="{20A62C2B-F72A-9631-F229-3570C9A470C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216005" y="455818"/>
            <a:ext cx="461645" cy="461645"/>
          </a:xfrm>
          <a:prstGeom prst="rect">
            <a:avLst/>
          </a:prstGeom>
          <a:ln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ABE371-9A86-F06E-01D2-C6CCC8CEB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2548" y="500063"/>
            <a:ext cx="8477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72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BAD8-43AA-DA85-BA39-457B9E30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Handling Missing Values</a:t>
            </a:r>
            <a:endParaRPr lang="en-ID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5F68C7-423D-DEF2-D505-3F7DF162D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780" y="1690688"/>
            <a:ext cx="3677163" cy="104789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DC33AA-06A0-2148-6545-7A8949A5B006}"/>
              </a:ext>
            </a:extLst>
          </p:cNvPr>
          <p:cNvSpPr txBox="1"/>
          <p:nvPr/>
        </p:nvSpPr>
        <p:spPr>
          <a:xfrm>
            <a:off x="953780" y="3016251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/>
              <a:t>Terdapat nilai null pada feature street dan cause_type. Karena feature cause_type sebelumnya sudah dihapus, maka akan kita hapus data pada feature street tersebut karena jumlahnya hanya sedikit.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8EAB1A-B866-D68B-94A0-67D1F28C7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80" y="3940249"/>
            <a:ext cx="8145012" cy="1219370"/>
          </a:xfrm>
          <a:prstGeom prst="rect">
            <a:avLst/>
          </a:prstGeom>
        </p:spPr>
      </p:pic>
      <p:pic>
        <p:nvPicPr>
          <p:cNvPr id="10" name="image1.png">
            <a:extLst>
              <a:ext uri="{FF2B5EF4-FFF2-40B4-BE49-F238E27FC236}">
                <a16:creationId xmlns:a16="http://schemas.microsoft.com/office/drawing/2014/main" id="{068BEAE5-1CD5-65A6-2DE7-F665A4E2D941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216005" y="455818"/>
            <a:ext cx="461645" cy="461645"/>
          </a:xfrm>
          <a:prstGeom prst="rect">
            <a:avLst/>
          </a:prstGeom>
          <a:ln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2A7791-6BAA-C451-3664-89340528B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2548" y="500063"/>
            <a:ext cx="8477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8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8B208-CCE7-F29E-4DA2-C1CBFC762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Converting Data Type</a:t>
            </a:r>
            <a:endParaRPr lang="en-ID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4D5E73-E7CF-F123-0B03-0CAE98CAB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311" y="1504681"/>
            <a:ext cx="6048224" cy="350069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818D95-2171-A3DF-BC83-076517CBE317}"/>
              </a:ext>
            </a:extLst>
          </p:cNvPr>
          <p:cNvSpPr txBox="1"/>
          <p:nvPr/>
        </p:nvSpPr>
        <p:spPr>
          <a:xfrm>
            <a:off x="838199" y="5498597"/>
            <a:ext cx="103853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Pada </a:t>
            </a: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diatas</a:t>
            </a:r>
            <a:r>
              <a:rPr lang="en-ID" dirty="0"/>
              <a:t>, </a:t>
            </a:r>
            <a:r>
              <a:rPr lang="en-ID" dirty="0" err="1"/>
              <a:t>terlihat</a:t>
            </a:r>
            <a:r>
              <a:rPr lang="en-ID" dirty="0"/>
              <a:t> feature </a:t>
            </a:r>
            <a:r>
              <a:rPr lang="en-ID" b="1" dirty="0"/>
              <a:t>time </a:t>
            </a:r>
            <a:r>
              <a:rPr lang="en-ID" dirty="0"/>
              <a:t>dan </a:t>
            </a:r>
            <a:r>
              <a:rPr lang="en-ID" b="1" dirty="0"/>
              <a:t>date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bertipe</a:t>
            </a:r>
            <a:r>
              <a:rPr lang="en-ID" dirty="0"/>
              <a:t> data datetime,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rubah</a:t>
            </a:r>
            <a:r>
              <a:rPr lang="en-ID" dirty="0"/>
              <a:t>.</a:t>
            </a:r>
          </a:p>
        </p:txBody>
      </p:sp>
      <p:pic>
        <p:nvPicPr>
          <p:cNvPr id="8" name="image1.png">
            <a:extLst>
              <a:ext uri="{FF2B5EF4-FFF2-40B4-BE49-F238E27FC236}">
                <a16:creationId xmlns:a16="http://schemas.microsoft.com/office/drawing/2014/main" id="{FD3DF544-1C01-5EAD-D4BB-CA652217674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216005" y="455818"/>
            <a:ext cx="461645" cy="461645"/>
          </a:xfrm>
          <a:prstGeom prst="rect">
            <a:avLst/>
          </a:prstGeom>
          <a:ln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DE7DAE-0ECE-1118-FF53-E7BAC99D5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2548" y="500063"/>
            <a:ext cx="8477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57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C5CE-879F-A04A-11A0-BA47EDBA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5E8EA-7FD8-3D00-8333-C05190E47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8B7C5F-3312-528F-BF22-01A4A7FD45FD}"/>
              </a:ext>
            </a:extLst>
          </p:cNvPr>
          <p:cNvSpPr txBox="1">
            <a:spLocks/>
          </p:cNvSpPr>
          <p:nvPr/>
        </p:nvSpPr>
        <p:spPr>
          <a:xfrm>
            <a:off x="720213" y="26068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Exploratory Data Analysis</a:t>
            </a:r>
            <a:endParaRPr lang="en-ID" dirty="0"/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5F3E9B6B-268F-FAF1-5000-4E98F35C635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216005" y="455818"/>
            <a:ext cx="461645" cy="461645"/>
          </a:xfrm>
          <a:prstGeom prst="rect">
            <a:avLst/>
          </a:prstGeom>
          <a:ln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2B63BE-9188-8E7A-9914-41A3625D6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548" y="500063"/>
            <a:ext cx="8477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66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878</Words>
  <Application>Microsoft Office PowerPoint</Application>
  <PresentationFormat>Widescreen</PresentationFormat>
  <Paragraphs>118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Verdana</vt:lpstr>
      <vt:lpstr>Office Theme</vt:lpstr>
      <vt:lpstr>Traffic Congestion Prediction  using Python</vt:lpstr>
      <vt:lpstr>Bussiness Understanding</vt:lpstr>
      <vt:lpstr>Data Understanding </vt:lpstr>
      <vt:lpstr>Data Dictionary</vt:lpstr>
      <vt:lpstr>Data Cleaning and Preprocesssing</vt:lpstr>
      <vt:lpstr>Drop Features</vt:lpstr>
      <vt:lpstr>Handling Missing Values</vt:lpstr>
      <vt:lpstr>Converting Data Type</vt:lpstr>
      <vt:lpstr>PowerPoint Presentation</vt:lpstr>
      <vt:lpstr>Data Outliers</vt:lpstr>
      <vt:lpstr>Data Distribution</vt:lpstr>
      <vt:lpstr>Correlation Features</vt:lpstr>
      <vt:lpstr>Pairplot</vt:lpstr>
      <vt:lpstr>Feature Enginering</vt:lpstr>
      <vt:lpstr>Resampling Dataset</vt:lpstr>
      <vt:lpstr>PowerPoint Presentation</vt:lpstr>
      <vt:lpstr>PowerPoint Presentation</vt:lpstr>
      <vt:lpstr>PowerPoint Presentation</vt:lpstr>
      <vt:lpstr>Hyperparameter Tuning </vt:lpstr>
      <vt:lpstr>Confusion Matrix and Classification Report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Congestion Prediction  using Python</dc:title>
  <dc:creator>n032516</dc:creator>
  <cp:lastModifiedBy>n032516</cp:lastModifiedBy>
  <cp:revision>19</cp:revision>
  <dcterms:created xsi:type="dcterms:W3CDTF">2023-02-18T11:42:13Z</dcterms:created>
  <dcterms:modified xsi:type="dcterms:W3CDTF">2023-02-19T08:14:31Z</dcterms:modified>
</cp:coreProperties>
</file>