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8" r:id="rId4"/>
    <p:sldId id="261" r:id="rId5"/>
    <p:sldId id="259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4195-930F-4212-BB76-A82F976AC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4B60D-696D-411B-87A4-2F47713EA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F227F-E911-48E7-AFEF-37D180380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E6E6-E063-4A36-8715-305CBB456C8C}" type="datetimeFigureOut">
              <a:rPr lang="en-ID" smtClean="0"/>
              <a:t>13/11/2021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6C443-FBFC-4896-B07F-318D9694F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2E79-4FB1-4E8C-82FE-9CA53CC7C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0EC-E6F6-4AD2-9C66-EB2081A251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509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E2BC-541B-4528-BFAF-3D69E87B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44ADB-B64E-4B42-9C4C-7DEDA4E7E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10C27-53D0-4681-B998-0C95EDB7B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E6E6-E063-4A36-8715-305CBB456C8C}" type="datetimeFigureOut">
              <a:rPr lang="en-ID" smtClean="0"/>
              <a:t>13/11/2021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B4427-247A-49A4-8CE7-54AB1223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07998-3AB3-44C0-B3CC-C06FC344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0EC-E6F6-4AD2-9C66-EB2081A251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376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7E4E41-9BC2-4796-93E1-0940803F5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50E50-15F5-4DE4-91C7-18BA5D5D3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780CD-8F93-4C2B-BC6F-5072DC8EA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E6E6-E063-4A36-8715-305CBB456C8C}" type="datetimeFigureOut">
              <a:rPr lang="en-ID" smtClean="0"/>
              <a:t>13/11/2021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FB1E9-009B-42AE-8E31-1DC5B167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3F5B6-441E-41BA-A11D-D68B9E6B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0EC-E6F6-4AD2-9C66-EB2081A251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684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D60F-9886-48B0-9322-965500A2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0F7F5-AF19-42F1-92BE-24B5C211E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8655B-E8B3-4F12-A5F3-7643F305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E6E6-E063-4A36-8715-305CBB456C8C}" type="datetimeFigureOut">
              <a:rPr lang="en-ID" smtClean="0"/>
              <a:t>13/11/2021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4B19F-F0E7-4427-B13F-6E5BE3210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C5EFF-2BDD-44EB-962F-5C34BACF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0EC-E6F6-4AD2-9C66-EB2081A251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705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EEF5-1C69-48B9-A283-9F15A5B86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E7BD4-D379-40C1-87AC-8A07B3ACA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5627B-D0C9-48CD-9BBD-E2BC1A43F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E6E6-E063-4A36-8715-305CBB456C8C}" type="datetimeFigureOut">
              <a:rPr lang="en-ID" smtClean="0"/>
              <a:t>13/11/2021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19344-F058-4FDC-B080-B9E686AA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B5F5E-C7F1-4FD9-97FA-448E20E3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0EC-E6F6-4AD2-9C66-EB2081A251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784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C25F-AF45-4CC4-B6BA-1F03FEC8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E764E-CE10-41D8-ACB0-988CAD1B3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1DD1C-2C46-40A4-9982-C7BA13C9E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796C4-CDEF-4011-B998-B34A77A13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E6E6-E063-4A36-8715-305CBB456C8C}" type="datetimeFigureOut">
              <a:rPr lang="en-ID" smtClean="0"/>
              <a:t>13/11/2021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FCEB3-7FEA-4FCD-AE42-F8CAC885B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6D765-A6AE-44BB-8ED8-5FDC8F98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0EC-E6F6-4AD2-9C66-EB2081A251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077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14E7-E924-4BBB-BFD4-C103E924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FCB4C-FE30-4811-9BFE-169D6734B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544D6-EFDE-48CC-B5DF-C5BC85BFC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04234B-9300-4018-86B4-B2B125751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B49154-3BF7-48B2-BFCA-D8231AB41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AE2379-9261-4352-A073-E8D8CD9BB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E6E6-E063-4A36-8715-305CBB456C8C}" type="datetimeFigureOut">
              <a:rPr lang="en-ID" smtClean="0"/>
              <a:t>13/11/2021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D84186-624A-4583-8AB2-6453D529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40BC9E-6EE4-4997-AC63-14CE1EAB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0EC-E6F6-4AD2-9C66-EB2081A251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359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C4233-E0FA-4089-AAF4-6D6FF289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36B12E-C010-4D82-9712-5FCCE9EB4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E6E6-E063-4A36-8715-305CBB456C8C}" type="datetimeFigureOut">
              <a:rPr lang="en-ID" smtClean="0"/>
              <a:t>13/11/2021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BA10C-9C12-4DE2-A9E8-7870B242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675F6-CD28-4098-BF78-3F5E6895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0EC-E6F6-4AD2-9C66-EB2081A251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430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18EDE7-914A-45D2-907D-A884F381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E6E6-E063-4A36-8715-305CBB456C8C}" type="datetimeFigureOut">
              <a:rPr lang="en-ID" smtClean="0"/>
              <a:t>13/11/2021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919C6E-647E-41A2-BC57-FB963EEB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295AC-943E-4448-8871-F98D8978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0EC-E6F6-4AD2-9C66-EB2081A251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389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8E002-7098-4FAD-8CDD-8F550AF9B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B2FED-18A0-4F3F-9B2D-610B17FD5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54F68-FCCD-4551-B3E8-C2C8153B3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7DDE2-60B2-4398-97AA-DF86067C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E6E6-E063-4A36-8715-305CBB456C8C}" type="datetimeFigureOut">
              <a:rPr lang="en-ID" smtClean="0"/>
              <a:t>13/11/2021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EFF2C-3185-4E39-9794-5509DD4B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64E6D-AF0E-4F98-929C-828ED923C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0EC-E6F6-4AD2-9C66-EB2081A251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538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F676-4382-40FC-B578-A9C16EB1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14193C-E53B-4FC2-B5B1-77A1AF98C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41A7B-719D-4AC4-AC52-D09921541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F680B-12FD-4B03-B422-C1E8B957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E6E6-E063-4A36-8715-305CBB456C8C}" type="datetimeFigureOut">
              <a:rPr lang="en-ID" smtClean="0"/>
              <a:t>13/11/2021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42AC1-4D74-43F9-AFAB-8E7E48167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F827B-CD4D-47AC-A628-0628DA44A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0EC-E6F6-4AD2-9C66-EB2081A251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94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EAB994-E796-4B91-A519-6EE5ED691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CDF9A-469F-4B6C-BD3E-ACD02F0C8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178A5-6687-4161-9EBA-8B2F57FB39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AE6E6-E063-4A36-8715-305CBB456C8C}" type="datetimeFigureOut">
              <a:rPr lang="en-ID" smtClean="0"/>
              <a:t>13/11/2021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E2E78-AD30-494D-A731-302950FED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A38EC-DD1A-4D20-87A9-5A98D0D6A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8D0EC-E6F6-4AD2-9C66-EB2081A251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348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FC2E-C2F6-444E-9070-5A7C07B8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Data Science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19FB2-71D7-4BB0-AC98-4910B4EE4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dirty="0"/>
              <a:t>Data Science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</a:t>
            </a:r>
            <a:r>
              <a:rPr lang="en-GB" dirty="0" err="1"/>
              <a:t>multidisiplin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berbagai</a:t>
            </a:r>
            <a:r>
              <a:rPr lang="en-GB" dirty="0"/>
              <a:t> </a:t>
            </a:r>
            <a:r>
              <a:rPr lang="en-GB" dirty="0" err="1"/>
              <a:t>bidang</a:t>
            </a:r>
            <a:r>
              <a:rPr lang="en-GB" dirty="0"/>
              <a:t>, </a:t>
            </a:r>
            <a:r>
              <a:rPr lang="en-GB" dirty="0" err="1"/>
              <a:t>yaitu</a:t>
            </a:r>
            <a:r>
              <a:rPr lang="en-GB" dirty="0"/>
              <a:t> </a:t>
            </a:r>
            <a:r>
              <a:rPr lang="en-GB" dirty="0" err="1"/>
              <a:t>matematika</a:t>
            </a:r>
            <a:r>
              <a:rPr lang="en-GB" dirty="0"/>
              <a:t>, </a:t>
            </a:r>
            <a:r>
              <a:rPr lang="en-GB" dirty="0" err="1"/>
              <a:t>ilmu</a:t>
            </a:r>
            <a:r>
              <a:rPr lang="en-GB" dirty="0"/>
              <a:t> </a:t>
            </a:r>
            <a:r>
              <a:rPr lang="en-GB" dirty="0" err="1"/>
              <a:t>komputer</a:t>
            </a:r>
            <a:r>
              <a:rPr lang="en-GB" dirty="0"/>
              <a:t> dan domain knowledge yang </a:t>
            </a:r>
            <a:r>
              <a:rPr lang="en-GB" dirty="0" err="1"/>
              <a:t>bertujuan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mencari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</a:t>
            </a:r>
            <a:r>
              <a:rPr lang="en-GB" dirty="0" err="1"/>
              <a:t>pola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kumpulan</a:t>
            </a:r>
            <a:r>
              <a:rPr lang="en-GB" dirty="0"/>
              <a:t> data, </a:t>
            </a:r>
            <a:r>
              <a:rPr lang="en-GB" dirty="0" err="1"/>
              <a:t>baik</a:t>
            </a:r>
            <a:r>
              <a:rPr lang="en-GB" dirty="0"/>
              <a:t> </a:t>
            </a:r>
            <a:r>
              <a:rPr lang="en-GB" dirty="0" err="1"/>
              <a:t>itu</a:t>
            </a:r>
            <a:r>
              <a:rPr lang="en-GB" dirty="0"/>
              <a:t> data </a:t>
            </a:r>
            <a:r>
              <a:rPr lang="en-GB" dirty="0" err="1"/>
              <a:t>terstruktur</a:t>
            </a:r>
            <a:r>
              <a:rPr lang="en-GB" dirty="0"/>
              <a:t> </a:t>
            </a:r>
            <a:r>
              <a:rPr lang="en-GB" dirty="0" err="1"/>
              <a:t>maupun</a:t>
            </a:r>
            <a:r>
              <a:rPr lang="en-GB" dirty="0"/>
              <a:t> data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terstruktur</a:t>
            </a:r>
            <a:r>
              <a:rPr lang="en-GB" dirty="0"/>
              <a:t>.</a:t>
            </a: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93481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379F7-6E97-45BA-BFBD-5FDC89016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Normal Distribution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68C4B-02D9-44C0-813D-5EC733321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dirty="0" err="1"/>
              <a:t>Distribusi</a:t>
            </a:r>
            <a:r>
              <a:rPr lang="en-GB" dirty="0"/>
              <a:t> normal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</a:t>
            </a:r>
            <a:r>
              <a:rPr lang="en-GB" dirty="0" err="1"/>
              <a:t>fungsi</a:t>
            </a:r>
            <a:r>
              <a:rPr lang="en-GB" dirty="0"/>
              <a:t> </a:t>
            </a:r>
            <a:r>
              <a:rPr lang="en-GB" dirty="0" err="1"/>
              <a:t>probabilitas</a:t>
            </a:r>
            <a:r>
              <a:rPr lang="en-GB" dirty="0"/>
              <a:t> yang </a:t>
            </a:r>
            <a:r>
              <a:rPr lang="en-GB" dirty="0" err="1"/>
              <a:t>menunjukkan</a:t>
            </a:r>
            <a:r>
              <a:rPr lang="en-GB" dirty="0"/>
              <a:t> </a:t>
            </a:r>
            <a:r>
              <a:rPr lang="en-GB" dirty="0" err="1"/>
              <a:t>distribusi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</a:t>
            </a:r>
            <a:r>
              <a:rPr lang="en-GB" dirty="0" err="1"/>
              <a:t>variabel</a:t>
            </a:r>
            <a:r>
              <a:rPr lang="en-GB" dirty="0"/>
              <a:t>. </a:t>
            </a:r>
            <a:r>
              <a:rPr lang="en-GB" dirty="0" err="1"/>
              <a:t>Distribusi</a:t>
            </a:r>
            <a:r>
              <a:rPr lang="en-GB" dirty="0"/>
              <a:t> normal </a:t>
            </a:r>
            <a:r>
              <a:rPr lang="en-GB" dirty="0" err="1"/>
              <a:t>atau</a:t>
            </a:r>
            <a:r>
              <a:rPr lang="en-GB" dirty="0"/>
              <a:t> juga </a:t>
            </a:r>
            <a:r>
              <a:rPr lang="en-GB" dirty="0" err="1"/>
              <a:t>dikenal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</a:t>
            </a:r>
            <a:r>
              <a:rPr lang="en-GB" dirty="0" err="1"/>
              <a:t>distribusi</a:t>
            </a:r>
            <a:r>
              <a:rPr lang="en-GB" dirty="0"/>
              <a:t> Gaussian,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distribusi</a:t>
            </a:r>
            <a:r>
              <a:rPr lang="en-GB" dirty="0"/>
              <a:t> </a:t>
            </a:r>
            <a:r>
              <a:rPr lang="en-GB" dirty="0" err="1"/>
              <a:t>probabilitas</a:t>
            </a:r>
            <a:r>
              <a:rPr lang="en-GB" dirty="0"/>
              <a:t> yang </a:t>
            </a:r>
            <a:r>
              <a:rPr lang="en-GB" dirty="0" err="1"/>
              <a:t>simetris</a:t>
            </a:r>
            <a:r>
              <a:rPr lang="en-GB" dirty="0"/>
              <a:t> </a:t>
            </a:r>
            <a:r>
              <a:rPr lang="en-GB" dirty="0" err="1"/>
              <a:t>terhadap</a:t>
            </a:r>
            <a:r>
              <a:rPr lang="en-GB" dirty="0"/>
              <a:t> </a:t>
            </a:r>
            <a:r>
              <a:rPr lang="en-GB" dirty="0" err="1"/>
              <a:t>nilai</a:t>
            </a:r>
            <a:r>
              <a:rPr lang="en-GB" dirty="0"/>
              <a:t> mean, </a:t>
            </a:r>
            <a:r>
              <a:rPr lang="en-GB" dirty="0" err="1"/>
              <a:t>menunjukkan</a:t>
            </a:r>
            <a:r>
              <a:rPr lang="en-GB" dirty="0"/>
              <a:t> </a:t>
            </a:r>
            <a:r>
              <a:rPr lang="en-GB" dirty="0" err="1"/>
              <a:t>bahwa</a:t>
            </a:r>
            <a:r>
              <a:rPr lang="en-GB" dirty="0"/>
              <a:t> </a:t>
            </a:r>
            <a:r>
              <a:rPr lang="en-GB" dirty="0" err="1"/>
              <a:t>nilai</a:t>
            </a:r>
            <a:r>
              <a:rPr lang="en-GB" dirty="0"/>
              <a:t> mean (rata-rata) </a:t>
            </a:r>
            <a:r>
              <a:rPr lang="en-GB" dirty="0" err="1"/>
              <a:t>jauh</a:t>
            </a:r>
            <a:r>
              <a:rPr lang="en-GB" dirty="0"/>
              <a:t> </a:t>
            </a:r>
            <a:r>
              <a:rPr lang="en-GB" dirty="0" err="1"/>
              <a:t>lebih</a:t>
            </a:r>
            <a:r>
              <a:rPr lang="en-GB" dirty="0"/>
              <a:t> </a:t>
            </a:r>
            <a:r>
              <a:rPr lang="en-GB" dirty="0" err="1"/>
              <a:t>sering</a:t>
            </a:r>
            <a:r>
              <a:rPr lang="en-GB" dirty="0"/>
              <a:t> </a:t>
            </a:r>
            <a:r>
              <a:rPr lang="en-GB" dirty="0" err="1"/>
              <a:t>terjadi</a:t>
            </a:r>
            <a:r>
              <a:rPr lang="en-GB" dirty="0"/>
              <a:t>.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bentuk</a:t>
            </a:r>
            <a:r>
              <a:rPr lang="en-GB" dirty="0"/>
              <a:t> </a:t>
            </a:r>
            <a:r>
              <a:rPr lang="en-GB" dirty="0" err="1"/>
              <a:t>grafik</a:t>
            </a:r>
            <a:r>
              <a:rPr lang="en-GB" dirty="0"/>
              <a:t>, </a:t>
            </a:r>
            <a:r>
              <a:rPr lang="en-GB" dirty="0" err="1"/>
              <a:t>distribusi</a:t>
            </a:r>
            <a:r>
              <a:rPr lang="en-GB" dirty="0"/>
              <a:t> normal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tampak</a:t>
            </a:r>
            <a:r>
              <a:rPr lang="en-GB" dirty="0"/>
              <a:t> </a:t>
            </a:r>
            <a:r>
              <a:rPr lang="en-GB" dirty="0" err="1"/>
              <a:t>seperti</a:t>
            </a:r>
            <a:r>
              <a:rPr lang="en-GB" dirty="0"/>
              <a:t> </a:t>
            </a:r>
            <a:r>
              <a:rPr lang="en-GB" dirty="0" err="1"/>
              <a:t>kurva</a:t>
            </a:r>
            <a:r>
              <a:rPr lang="en-GB" dirty="0"/>
              <a:t> </a:t>
            </a:r>
            <a:r>
              <a:rPr lang="en-GB" dirty="0" err="1"/>
              <a:t>lonceng</a:t>
            </a:r>
            <a:r>
              <a:rPr lang="en-GB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53997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64EE-C2BF-4284-8C14-5977F0F0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Correlation and Covariance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C5F25-8C7B-43A7-A227-E48DA55CB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dirty="0" err="1"/>
              <a:t>Korelasi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hubungan</a:t>
            </a:r>
            <a:r>
              <a:rPr lang="en-GB" dirty="0"/>
              <a:t> </a:t>
            </a:r>
            <a:r>
              <a:rPr lang="en-GB" dirty="0" err="1"/>
              <a:t>kuantitatif</a:t>
            </a:r>
            <a:r>
              <a:rPr lang="en-GB" dirty="0"/>
              <a:t> </a:t>
            </a:r>
            <a:r>
              <a:rPr lang="en-GB" dirty="0" err="1"/>
              <a:t>antara</a:t>
            </a:r>
            <a:r>
              <a:rPr lang="en-GB" dirty="0"/>
              <a:t> </a:t>
            </a:r>
            <a:r>
              <a:rPr lang="en-GB" dirty="0" err="1"/>
              <a:t>dua</a:t>
            </a:r>
            <a:r>
              <a:rPr lang="en-GB" dirty="0"/>
              <a:t> </a:t>
            </a:r>
            <a:r>
              <a:rPr lang="en-GB" dirty="0" err="1"/>
              <a:t>variabel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bisa</a:t>
            </a:r>
            <a:r>
              <a:rPr lang="en-GB" dirty="0"/>
              <a:t> </a:t>
            </a:r>
            <a:r>
              <a:rPr lang="en-GB" dirty="0" err="1"/>
              <a:t>dikatakan</a:t>
            </a:r>
            <a:r>
              <a:rPr lang="en-GB" dirty="0"/>
              <a:t> </a:t>
            </a:r>
            <a:r>
              <a:rPr lang="en-GB" dirty="0" err="1"/>
              <a:t>seberapa</a:t>
            </a:r>
            <a:r>
              <a:rPr lang="en-GB" dirty="0"/>
              <a:t> </a:t>
            </a:r>
            <a:r>
              <a:rPr lang="en-GB" dirty="0" err="1"/>
              <a:t>kuat</a:t>
            </a:r>
            <a:r>
              <a:rPr lang="en-GB" dirty="0"/>
              <a:t> </a:t>
            </a:r>
            <a:r>
              <a:rPr lang="en-GB" dirty="0" err="1"/>
              <a:t>dua</a:t>
            </a:r>
            <a:r>
              <a:rPr lang="en-GB" dirty="0"/>
              <a:t> </a:t>
            </a:r>
            <a:r>
              <a:rPr lang="en-GB" dirty="0" err="1"/>
              <a:t>variabel</a:t>
            </a:r>
            <a:r>
              <a:rPr lang="en-GB" dirty="0"/>
              <a:t> </a:t>
            </a:r>
            <a:r>
              <a:rPr lang="en-GB" dirty="0" err="1"/>
              <a:t>terkait</a:t>
            </a:r>
            <a:r>
              <a:rPr lang="en-GB" dirty="0"/>
              <a:t> </a:t>
            </a:r>
            <a:r>
              <a:rPr lang="en-GB" dirty="0" err="1"/>
              <a:t>secara</a:t>
            </a:r>
            <a:r>
              <a:rPr lang="en-GB" dirty="0"/>
              <a:t> linear. </a:t>
            </a:r>
            <a:r>
              <a:rPr lang="en-GB" dirty="0" err="1"/>
              <a:t>Sedangkan</a:t>
            </a:r>
            <a:r>
              <a:rPr lang="en-GB" dirty="0"/>
              <a:t> </a:t>
            </a:r>
            <a:r>
              <a:rPr lang="en-GB" dirty="0" err="1"/>
              <a:t>kovarian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ukuran</a:t>
            </a:r>
            <a:r>
              <a:rPr lang="en-GB" dirty="0"/>
              <a:t> yang </a:t>
            </a:r>
            <a:r>
              <a:rPr lang="en-GB" dirty="0" err="1"/>
              <a:t>menunjukkan</a:t>
            </a:r>
            <a:r>
              <a:rPr lang="en-GB" dirty="0"/>
              <a:t> </a:t>
            </a:r>
            <a:r>
              <a:rPr lang="en-GB" dirty="0" err="1"/>
              <a:t>sejauh</a:t>
            </a:r>
            <a:r>
              <a:rPr lang="en-GB" dirty="0"/>
              <a:t> mana </a:t>
            </a:r>
            <a:r>
              <a:rPr lang="en-GB" dirty="0" err="1"/>
              <a:t>dua</a:t>
            </a:r>
            <a:r>
              <a:rPr lang="en-GB" dirty="0"/>
              <a:t> </a:t>
            </a:r>
            <a:r>
              <a:rPr lang="en-GB" dirty="0" err="1"/>
              <a:t>variabel</a:t>
            </a:r>
            <a:r>
              <a:rPr lang="en-GB" dirty="0"/>
              <a:t> </a:t>
            </a:r>
            <a:r>
              <a:rPr lang="en-GB" dirty="0" err="1"/>
              <a:t>acak</a:t>
            </a:r>
            <a:r>
              <a:rPr lang="en-GB" dirty="0"/>
              <a:t> </a:t>
            </a:r>
            <a:r>
              <a:rPr lang="en-GB" dirty="0" err="1"/>
              <a:t>berubah</a:t>
            </a:r>
            <a:r>
              <a:rPr lang="en-GB" dirty="0"/>
              <a:t> </a:t>
            </a:r>
            <a:r>
              <a:rPr lang="en-GB" dirty="0" err="1"/>
              <a:t>secara</a:t>
            </a:r>
            <a:r>
              <a:rPr lang="en-GB" dirty="0"/>
              <a:t> </a:t>
            </a:r>
            <a:r>
              <a:rPr lang="en-GB" dirty="0" err="1"/>
              <a:t>bersamaan</a:t>
            </a:r>
            <a:r>
              <a:rPr lang="en-GB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76992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6641-EA7A-450B-AC01-78F313FDD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Point Estimates and Confidence Level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78021-21E4-423D-A7AE-712BD714D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dirty="0"/>
              <a:t>Point estimates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nilai</a:t>
            </a:r>
            <a:r>
              <a:rPr lang="en-GB" dirty="0"/>
              <a:t> </a:t>
            </a:r>
            <a:r>
              <a:rPr lang="en-GB" dirty="0" err="1"/>
              <a:t>tunggal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parameter. </a:t>
            </a:r>
            <a:r>
              <a:rPr lang="en-GB" dirty="0" err="1"/>
              <a:t>Misalnya</a:t>
            </a:r>
            <a:r>
              <a:rPr lang="en-GB" dirty="0"/>
              <a:t> rata-rata </a:t>
            </a:r>
            <a:r>
              <a:rPr lang="en-GB" dirty="0" err="1"/>
              <a:t>sampel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point estimates </a:t>
            </a:r>
            <a:r>
              <a:rPr lang="en-GB" dirty="0" err="1"/>
              <a:t>dari</a:t>
            </a:r>
            <a:r>
              <a:rPr lang="en-GB" dirty="0"/>
              <a:t> rata-rata </a:t>
            </a:r>
            <a:r>
              <a:rPr lang="en-GB" dirty="0" err="1"/>
              <a:t>populasi</a:t>
            </a:r>
            <a:r>
              <a:rPr lang="en-GB" dirty="0"/>
              <a:t>.</a:t>
            </a:r>
            <a:r>
              <a:rPr lang="en-ID" dirty="0"/>
              <a:t> </a:t>
            </a:r>
            <a:r>
              <a:rPr lang="en-ID" dirty="0" err="1"/>
              <a:t>Sedangkan</a:t>
            </a:r>
            <a:r>
              <a:rPr lang="en-ID" dirty="0"/>
              <a:t> confident level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interval. Jadi point estimates </a:t>
            </a:r>
            <a:r>
              <a:rPr lang="en-ID" dirty="0" err="1"/>
              <a:t>terletak</a:t>
            </a:r>
            <a:r>
              <a:rPr lang="en-ID" dirty="0"/>
              <a:t> </a:t>
            </a:r>
            <a:r>
              <a:rPr lang="en-ID" dirty="0" err="1"/>
              <a:t>diantara</a:t>
            </a:r>
            <a:r>
              <a:rPr lang="en-ID" dirty="0"/>
              <a:t> confident level.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866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A7710-7AEF-4682-8F7A-593C5C254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CEA0C-DB38-489A-9C57-1C9A91D0C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D" dirty="0"/>
              <a:t>Regularization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regularisasi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teknik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memasang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tepat</a:t>
            </a:r>
            <a:r>
              <a:rPr lang="en-ID" dirty="0"/>
              <a:t> pada set </a:t>
            </a:r>
            <a:r>
              <a:rPr lang="en-ID" dirty="0" err="1"/>
              <a:t>pelatihan</a:t>
            </a:r>
            <a:r>
              <a:rPr lang="en-ID" dirty="0"/>
              <a:t> yang </a:t>
            </a:r>
            <a:r>
              <a:rPr lang="en-ID" dirty="0" err="1"/>
              <a:t>diberikan</a:t>
            </a:r>
            <a:r>
              <a:rPr lang="en-ID" dirty="0"/>
              <a:t> dan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menghindari</a:t>
            </a:r>
            <a:r>
              <a:rPr lang="en-ID" dirty="0"/>
              <a:t> overfitting dan underfitting.</a:t>
            </a:r>
          </a:p>
        </p:txBody>
      </p:sp>
    </p:spTree>
    <p:extLst>
      <p:ext uri="{BB962C8B-B14F-4D97-AF65-F5344CB8AC3E}">
        <p14:creationId xmlns:p14="http://schemas.microsoft.com/office/powerpoint/2010/main" val="433997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AC12-C9B8-4F16-B9CD-D081E4C35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Handling Outliers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DD38-68E5-4E61-B7FF-4BBEF66E5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dirty="0"/>
              <a:t>Banyak </a:t>
            </a:r>
            <a:r>
              <a:rPr lang="en-GB" dirty="0" err="1"/>
              <a:t>cara</a:t>
            </a:r>
            <a:r>
              <a:rPr lang="en-GB" dirty="0"/>
              <a:t> yang </a:t>
            </a:r>
            <a:r>
              <a:rPr lang="en-GB" dirty="0" err="1"/>
              <a:t>bisa</a:t>
            </a:r>
            <a:r>
              <a:rPr lang="en-GB" dirty="0"/>
              <a:t> </a:t>
            </a:r>
            <a:r>
              <a:rPr lang="en-GB" dirty="0" err="1"/>
              <a:t>dilakukan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menangani</a:t>
            </a:r>
            <a:r>
              <a:rPr lang="en-GB" dirty="0"/>
              <a:t> data outliers. Salah </a:t>
            </a:r>
            <a:r>
              <a:rPr lang="en-GB" dirty="0" err="1"/>
              <a:t>satunya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menghapus</a:t>
            </a:r>
            <a:r>
              <a:rPr lang="en-GB" dirty="0"/>
              <a:t> data outliers </a:t>
            </a:r>
            <a:r>
              <a:rPr lang="en-GB" dirty="0" err="1"/>
              <a:t>tersebut</a:t>
            </a:r>
            <a:r>
              <a:rPr lang="en-GB" dirty="0"/>
              <a:t>. </a:t>
            </a:r>
            <a:r>
              <a:rPr lang="en-GB" dirty="0" err="1"/>
              <a:t>Tetapi</a:t>
            </a:r>
            <a:r>
              <a:rPr lang="en-GB" dirty="0"/>
              <a:t> </a:t>
            </a:r>
            <a:r>
              <a:rPr lang="en-GB" dirty="0" err="1"/>
              <a:t>ketika</a:t>
            </a:r>
            <a:r>
              <a:rPr lang="en-GB" dirty="0"/>
              <a:t> data </a:t>
            </a:r>
            <a:r>
              <a:rPr lang="en-GB" dirty="0" err="1"/>
              <a:t>tersebut</a:t>
            </a:r>
            <a:r>
              <a:rPr lang="en-GB" dirty="0"/>
              <a:t> </a:t>
            </a:r>
            <a:r>
              <a:rPr lang="en-GB" dirty="0" err="1"/>
              <a:t>dihapus</a:t>
            </a:r>
            <a:r>
              <a:rPr lang="en-GB" dirty="0"/>
              <a:t> </a:t>
            </a:r>
            <a:r>
              <a:rPr lang="en-GB" dirty="0" err="1"/>
              <a:t>kita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mengurangi</a:t>
            </a:r>
            <a:r>
              <a:rPr lang="en-GB" dirty="0"/>
              <a:t> </a:t>
            </a:r>
            <a:r>
              <a:rPr lang="en-GB" dirty="0" err="1"/>
              <a:t>informasi</a:t>
            </a:r>
            <a:r>
              <a:rPr lang="en-GB" dirty="0"/>
              <a:t> pada data. </a:t>
            </a:r>
            <a:r>
              <a:rPr lang="en-GB" dirty="0" err="1"/>
              <a:t>Menangani</a:t>
            </a:r>
            <a:r>
              <a:rPr lang="en-GB" dirty="0"/>
              <a:t> data outliers juga </a:t>
            </a:r>
            <a:r>
              <a:rPr lang="en-GB" dirty="0" err="1"/>
              <a:t>bisa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melakukan</a:t>
            </a:r>
            <a:r>
              <a:rPr lang="en-GB" dirty="0"/>
              <a:t> </a:t>
            </a:r>
            <a:r>
              <a:rPr lang="en-GB" dirty="0" err="1"/>
              <a:t>tranformasi</a:t>
            </a:r>
            <a:r>
              <a:rPr lang="en-GB" dirty="0"/>
              <a:t> data. </a:t>
            </a:r>
          </a:p>
          <a:p>
            <a:pPr marL="0" indent="0" algn="just">
              <a:buNone/>
            </a:pPr>
            <a:r>
              <a:rPr lang="en-GB" dirty="0"/>
              <a:t>Pada </a:t>
            </a:r>
            <a:r>
              <a:rPr lang="en-GB" dirty="0" err="1"/>
              <a:t>kasus</a:t>
            </a:r>
            <a:r>
              <a:rPr lang="en-GB" dirty="0"/>
              <a:t> </a:t>
            </a:r>
            <a:r>
              <a:rPr lang="en-GB" dirty="0" err="1"/>
              <a:t>pemodelan</a:t>
            </a:r>
            <a:r>
              <a:rPr lang="en-GB" dirty="0"/>
              <a:t> </a:t>
            </a:r>
            <a:r>
              <a:rPr lang="en-GB" dirty="0" err="1"/>
              <a:t>kita</a:t>
            </a:r>
            <a:r>
              <a:rPr lang="en-GB" dirty="0"/>
              <a:t> </a:t>
            </a:r>
            <a:r>
              <a:rPr lang="en-GB" dirty="0" err="1"/>
              <a:t>tetap</a:t>
            </a:r>
            <a:r>
              <a:rPr lang="en-GB" dirty="0"/>
              <a:t> </a:t>
            </a:r>
            <a:r>
              <a:rPr lang="en-GB" dirty="0" err="1"/>
              <a:t>bisa</a:t>
            </a:r>
            <a:r>
              <a:rPr lang="en-GB" dirty="0"/>
              <a:t> </a:t>
            </a:r>
            <a:r>
              <a:rPr lang="en-GB" dirty="0" err="1"/>
              <a:t>menggunakan</a:t>
            </a:r>
            <a:r>
              <a:rPr lang="en-GB" dirty="0"/>
              <a:t> data outliers </a:t>
            </a:r>
            <a:r>
              <a:rPr lang="en-GB" dirty="0" err="1"/>
              <a:t>tersebut</a:t>
            </a:r>
            <a:r>
              <a:rPr lang="en-GB" dirty="0"/>
              <a:t> </a:t>
            </a:r>
            <a:r>
              <a:rPr lang="en-GB" dirty="0" err="1"/>
              <a:t>tetapi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memilih</a:t>
            </a:r>
            <a:r>
              <a:rPr lang="en-GB" dirty="0"/>
              <a:t> </a:t>
            </a:r>
            <a:r>
              <a:rPr lang="en-GB" dirty="0" err="1"/>
              <a:t>metode</a:t>
            </a:r>
            <a:r>
              <a:rPr lang="en-GB" dirty="0"/>
              <a:t> yang </a:t>
            </a:r>
            <a:r>
              <a:rPr lang="en-GB" dirty="0" err="1"/>
              <a:t>memang</a:t>
            </a:r>
            <a:r>
              <a:rPr lang="en-GB" dirty="0"/>
              <a:t> </a:t>
            </a:r>
            <a:r>
              <a:rPr lang="en-GB" dirty="0" err="1"/>
              <a:t>bisa</a:t>
            </a:r>
            <a:r>
              <a:rPr lang="en-GB" dirty="0"/>
              <a:t> </a:t>
            </a:r>
            <a:r>
              <a:rPr lang="en-GB" dirty="0" err="1"/>
              <a:t>menangani</a:t>
            </a:r>
            <a:r>
              <a:rPr lang="en-GB" dirty="0"/>
              <a:t> data outliers, salah </a:t>
            </a:r>
            <a:r>
              <a:rPr lang="en-GB" dirty="0" err="1"/>
              <a:t>satunya</a:t>
            </a:r>
            <a:r>
              <a:rPr lang="en-GB" dirty="0"/>
              <a:t> Support Vector Machine.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76510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C648-1DAC-4752-9CC4-D43C4583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Handling Missing Value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D79F0-732D-4A7E-96F1-6C3BDC169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dirty="0"/>
              <a:t>Banyak </a:t>
            </a:r>
            <a:r>
              <a:rPr lang="en-GB" dirty="0" err="1"/>
              <a:t>cara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menangani</a:t>
            </a:r>
            <a:r>
              <a:rPr lang="en-GB" dirty="0"/>
              <a:t> data yang </a:t>
            </a:r>
            <a:r>
              <a:rPr lang="en-GB" dirty="0" err="1"/>
              <a:t>hilang</a:t>
            </a:r>
            <a:r>
              <a:rPr lang="en-GB" dirty="0"/>
              <a:t>. Bisa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cara</a:t>
            </a:r>
            <a:r>
              <a:rPr lang="en-GB" dirty="0"/>
              <a:t> </a:t>
            </a:r>
            <a:r>
              <a:rPr lang="en-GB" dirty="0" err="1"/>
              <a:t>imputasi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</a:t>
            </a:r>
            <a:r>
              <a:rPr lang="en-GB" dirty="0" err="1"/>
              <a:t>nilai</a:t>
            </a:r>
            <a:r>
              <a:rPr lang="en-GB" dirty="0"/>
              <a:t>, yang paling </a:t>
            </a:r>
            <a:r>
              <a:rPr lang="en-GB" dirty="0" err="1"/>
              <a:t>sederhana</a:t>
            </a:r>
            <a:r>
              <a:rPr lang="en-GB" dirty="0"/>
              <a:t> </a:t>
            </a:r>
            <a:r>
              <a:rPr lang="en-GB" dirty="0" err="1"/>
              <a:t>bisa</a:t>
            </a:r>
            <a:r>
              <a:rPr lang="en-GB" dirty="0"/>
              <a:t> </a:t>
            </a:r>
            <a:r>
              <a:rPr lang="en-GB" dirty="0" err="1"/>
              <a:t>menggunakan</a:t>
            </a:r>
            <a:r>
              <a:rPr lang="en-GB" dirty="0"/>
              <a:t> </a:t>
            </a:r>
            <a:r>
              <a:rPr lang="en-GB" dirty="0" err="1"/>
              <a:t>nilai</a:t>
            </a:r>
            <a:r>
              <a:rPr lang="en-GB" dirty="0"/>
              <a:t> median </a:t>
            </a:r>
            <a:r>
              <a:rPr lang="en-GB" dirty="0" err="1"/>
              <a:t>atau</a:t>
            </a:r>
            <a:r>
              <a:rPr lang="en-GB" dirty="0"/>
              <a:t> mean. Bisa juga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menghapus</a:t>
            </a:r>
            <a:r>
              <a:rPr lang="en-GB" dirty="0"/>
              <a:t> data </a:t>
            </a:r>
            <a:r>
              <a:rPr lang="en-GB" dirty="0" err="1"/>
              <a:t>tersebut</a:t>
            </a:r>
            <a:r>
              <a:rPr lang="en-GB" dirty="0"/>
              <a:t>, </a:t>
            </a:r>
            <a:r>
              <a:rPr lang="en-GB" dirty="0" err="1"/>
              <a:t>tetapi</a:t>
            </a:r>
            <a:r>
              <a:rPr lang="en-GB" dirty="0"/>
              <a:t> </a:t>
            </a:r>
            <a:r>
              <a:rPr lang="en-GB" dirty="0" err="1"/>
              <a:t>secara</a:t>
            </a:r>
            <a:r>
              <a:rPr lang="en-GB" dirty="0"/>
              <a:t> </a:t>
            </a:r>
            <a:r>
              <a:rPr lang="en-GB" dirty="0" err="1"/>
              <a:t>bersamaan</a:t>
            </a:r>
            <a:r>
              <a:rPr lang="en-GB" dirty="0"/>
              <a:t> juga </a:t>
            </a:r>
            <a:r>
              <a:rPr lang="en-GB" dirty="0" err="1"/>
              <a:t>menghilangkan</a:t>
            </a:r>
            <a:r>
              <a:rPr lang="en-GB" dirty="0"/>
              <a:t> </a:t>
            </a:r>
            <a:r>
              <a:rPr lang="en-GB" dirty="0" err="1"/>
              <a:t>beberapa</a:t>
            </a:r>
            <a:r>
              <a:rPr lang="en-GB" dirty="0"/>
              <a:t> </a:t>
            </a:r>
            <a:r>
              <a:rPr lang="en-GB" dirty="0" err="1"/>
              <a:t>informasi</a:t>
            </a:r>
            <a:r>
              <a:rPr lang="en-GB" dirty="0"/>
              <a:t> pada data yang </a:t>
            </a:r>
            <a:r>
              <a:rPr lang="en-GB" dirty="0" err="1"/>
              <a:t>kita</a:t>
            </a:r>
            <a:r>
              <a:rPr lang="en-GB" dirty="0"/>
              <a:t> </a:t>
            </a:r>
            <a:r>
              <a:rPr lang="en-GB" dirty="0" err="1"/>
              <a:t>gunakan</a:t>
            </a:r>
            <a:r>
              <a:rPr lang="en-GB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71593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4272-F36B-409E-9DD4-184D077C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Recommendation System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DE287-C7A9-4B05-8C5E-C3E86554D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rekomendasi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yang </a:t>
            </a:r>
            <a:r>
              <a:rPr lang="en-GB" dirty="0" err="1"/>
              <a:t>dirancang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bisa</a:t>
            </a:r>
            <a:r>
              <a:rPr lang="en-GB" dirty="0"/>
              <a:t> </a:t>
            </a:r>
            <a:r>
              <a:rPr lang="en-GB" dirty="0" err="1"/>
              <a:t>merekomendasikan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</a:t>
            </a:r>
            <a:r>
              <a:rPr lang="en-GB" dirty="0" err="1"/>
              <a:t>hal</a:t>
            </a:r>
            <a:r>
              <a:rPr lang="en-GB" dirty="0"/>
              <a:t>, </a:t>
            </a:r>
            <a:r>
              <a:rPr lang="en-GB" dirty="0" err="1"/>
              <a:t>bisa</a:t>
            </a:r>
            <a:r>
              <a:rPr lang="en-GB" dirty="0"/>
              <a:t> </a:t>
            </a:r>
            <a:r>
              <a:rPr lang="en-GB" dirty="0" err="1"/>
              <a:t>itu</a:t>
            </a:r>
            <a:r>
              <a:rPr lang="en-GB" dirty="0"/>
              <a:t> </a:t>
            </a:r>
            <a:r>
              <a:rPr lang="en-GB" dirty="0" err="1"/>
              <a:t>konten</a:t>
            </a:r>
            <a:r>
              <a:rPr lang="en-GB" dirty="0"/>
              <a:t>, </a:t>
            </a:r>
            <a:r>
              <a:rPr lang="en-GB" dirty="0" err="1"/>
              <a:t>produk</a:t>
            </a:r>
            <a:r>
              <a:rPr lang="en-GB" dirty="0"/>
              <a:t> dan lain-lain </a:t>
            </a:r>
            <a:r>
              <a:rPr lang="en-GB" dirty="0" err="1"/>
              <a:t>berdasarkan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preferensi</a:t>
            </a:r>
            <a:r>
              <a:rPr lang="en-GB" dirty="0"/>
              <a:t> </a:t>
            </a:r>
            <a:r>
              <a:rPr lang="en-GB" dirty="0" err="1"/>
              <a:t>pengguna</a:t>
            </a:r>
            <a:r>
              <a:rPr lang="en-GB" dirty="0"/>
              <a:t>. </a:t>
            </a:r>
            <a:r>
              <a:rPr lang="en-GB" dirty="0" err="1"/>
              <a:t>Terdapat</a:t>
            </a:r>
            <a:r>
              <a:rPr lang="en-GB" dirty="0"/>
              <a:t> </a:t>
            </a:r>
            <a:r>
              <a:rPr lang="en-GB" dirty="0" err="1"/>
              <a:t>dua</a:t>
            </a:r>
            <a:r>
              <a:rPr lang="en-GB" dirty="0"/>
              <a:t> </a:t>
            </a:r>
            <a:r>
              <a:rPr lang="en-GB" dirty="0" err="1"/>
              <a:t>cara</a:t>
            </a:r>
            <a:r>
              <a:rPr lang="en-GB" dirty="0"/>
              <a:t> </a:t>
            </a:r>
            <a:r>
              <a:rPr lang="en-GB" dirty="0" err="1"/>
              <a:t>bagaimana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bisa</a:t>
            </a:r>
            <a:r>
              <a:rPr lang="en-GB" dirty="0"/>
              <a:t> </a:t>
            </a:r>
            <a:r>
              <a:rPr lang="en-GB" dirty="0" err="1"/>
              <a:t>merekomendasikan</a:t>
            </a:r>
            <a:r>
              <a:rPr lang="en-GB" dirty="0"/>
              <a:t> </a:t>
            </a:r>
            <a:r>
              <a:rPr lang="en-GB" dirty="0" err="1"/>
              <a:t>produk</a:t>
            </a:r>
            <a:r>
              <a:rPr lang="en-GB" dirty="0"/>
              <a:t> yang </a:t>
            </a:r>
            <a:r>
              <a:rPr lang="en-GB" dirty="0" err="1"/>
              <a:t>sesuai</a:t>
            </a:r>
            <a:r>
              <a:rPr lang="en-GB" dirty="0"/>
              <a:t> </a:t>
            </a:r>
            <a:r>
              <a:rPr lang="en-GB" dirty="0" err="1"/>
              <a:t>preferensi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pengguna</a:t>
            </a:r>
            <a:r>
              <a:rPr lang="en-GB" dirty="0"/>
              <a:t>, </a:t>
            </a:r>
            <a:r>
              <a:rPr lang="en-GB" dirty="0" err="1"/>
              <a:t>yaitu</a:t>
            </a:r>
            <a:r>
              <a:rPr lang="en-GB" dirty="0"/>
              <a:t> content-based dan collaborative filtering.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01146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094A2-E5CF-487B-B1E9-708CC9F7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Cross Validation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686B0-2D5D-4D20-AE44-05011FFC9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D" dirty="0"/>
              <a:t>Cross validation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prosedur</a:t>
            </a:r>
            <a:r>
              <a:rPr lang="en-ID" dirty="0"/>
              <a:t> </a:t>
            </a:r>
            <a:r>
              <a:rPr lang="en-ID" dirty="0" err="1"/>
              <a:t>pengambilan</a:t>
            </a:r>
            <a:r>
              <a:rPr lang="en-ID" dirty="0"/>
              <a:t> </a:t>
            </a:r>
            <a:r>
              <a:rPr lang="en-ID" dirty="0" err="1"/>
              <a:t>sampel</a:t>
            </a:r>
            <a:r>
              <a:rPr lang="en-ID" dirty="0"/>
              <a:t> </a:t>
            </a:r>
            <a:r>
              <a:rPr lang="en-ID" dirty="0" err="1"/>
              <a:t>ulang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mengevaluasi</a:t>
            </a:r>
            <a:r>
              <a:rPr lang="en-ID" dirty="0"/>
              <a:t> model machine learning pada </a:t>
            </a:r>
            <a:r>
              <a:rPr lang="en-ID" dirty="0" err="1"/>
              <a:t>sampel</a:t>
            </a:r>
            <a:r>
              <a:rPr lang="en-ID" dirty="0"/>
              <a:t> data </a:t>
            </a:r>
            <a:r>
              <a:rPr lang="en-ID" dirty="0" err="1"/>
              <a:t>terbatas</a:t>
            </a:r>
            <a:r>
              <a:rPr lang="en-ID" dirty="0"/>
              <a:t>. Cross validation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data yang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miliki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dimensi</a:t>
            </a:r>
            <a:r>
              <a:rPr lang="en-ID" dirty="0"/>
              <a:t> yang </a:t>
            </a:r>
            <a:r>
              <a:rPr lang="en-ID" dirty="0" err="1"/>
              <a:t>relatif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. Cross validation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komputasi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menjaga</a:t>
            </a:r>
            <a:r>
              <a:rPr lang="en-ID" dirty="0"/>
              <a:t> </a:t>
            </a:r>
            <a:r>
              <a:rPr lang="en-ID" dirty="0" err="1"/>
              <a:t>keakuratan</a:t>
            </a:r>
            <a:r>
              <a:rPr lang="en-ID" dirty="0"/>
              <a:t> </a:t>
            </a:r>
            <a:r>
              <a:rPr lang="en-ID" dirty="0" err="1"/>
              <a:t>estimasi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270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F96C0-F2DF-4FD5-9ED5-AA77860A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Data Cleaning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9D061-2616-485D-95BD-C95083F46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dirty="0"/>
              <a:t>Data cleaning </a:t>
            </a:r>
            <a:r>
              <a:rPr lang="en-GB" dirty="0" err="1"/>
              <a:t>sangat</a:t>
            </a:r>
            <a:r>
              <a:rPr lang="en-GB" dirty="0"/>
              <a:t> </a:t>
            </a:r>
            <a:r>
              <a:rPr lang="en-GB" dirty="0" err="1"/>
              <a:t>penting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analisis</a:t>
            </a:r>
            <a:r>
              <a:rPr lang="en-GB" dirty="0"/>
              <a:t> data. Karena </a:t>
            </a:r>
            <a:r>
              <a:rPr lang="en-GB" dirty="0" err="1"/>
              <a:t>ketika</a:t>
            </a:r>
            <a:r>
              <a:rPr lang="en-GB" dirty="0"/>
              <a:t> data yang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kita</a:t>
            </a:r>
            <a:r>
              <a:rPr lang="en-GB" dirty="0"/>
              <a:t> </a:t>
            </a:r>
            <a:r>
              <a:rPr lang="en-GB" dirty="0" err="1"/>
              <a:t>analisis</a:t>
            </a:r>
            <a:r>
              <a:rPr lang="en-GB" dirty="0"/>
              <a:t> </a:t>
            </a:r>
            <a:r>
              <a:rPr lang="en-GB" dirty="0" err="1"/>
              <a:t>masih</a:t>
            </a:r>
            <a:r>
              <a:rPr lang="en-GB" dirty="0"/>
              <a:t> </a:t>
            </a:r>
            <a:r>
              <a:rPr lang="en-GB" dirty="0" err="1"/>
              <a:t>kotor</a:t>
            </a:r>
            <a:r>
              <a:rPr lang="en-GB" dirty="0"/>
              <a:t> </a:t>
            </a:r>
            <a:r>
              <a:rPr lang="en-GB" dirty="0" err="1"/>
              <a:t>maka</a:t>
            </a:r>
            <a:r>
              <a:rPr lang="en-GB" dirty="0"/>
              <a:t> output yang </a:t>
            </a:r>
            <a:r>
              <a:rPr lang="en-GB" dirty="0" err="1"/>
              <a:t>dihasilkan</a:t>
            </a:r>
            <a:r>
              <a:rPr lang="en-GB" dirty="0"/>
              <a:t> pun </a:t>
            </a:r>
            <a:r>
              <a:rPr lang="en-GB" dirty="0" err="1"/>
              <a:t>akan</a:t>
            </a:r>
            <a:r>
              <a:rPr lang="en-GB" dirty="0"/>
              <a:t> “</a:t>
            </a:r>
            <a:r>
              <a:rPr lang="en-GB" dirty="0" err="1"/>
              <a:t>kotor</a:t>
            </a:r>
            <a:r>
              <a:rPr lang="en-GB" dirty="0"/>
              <a:t>”. Ada </a:t>
            </a:r>
            <a:r>
              <a:rPr lang="en-GB" dirty="0" err="1"/>
              <a:t>istilah</a:t>
            </a:r>
            <a:r>
              <a:rPr lang="en-GB" dirty="0"/>
              <a:t> </a:t>
            </a:r>
            <a:r>
              <a:rPr lang="en-GB" dirty="0" err="1"/>
              <a:t>yaitu</a:t>
            </a:r>
            <a:r>
              <a:rPr lang="en-GB" dirty="0"/>
              <a:t> “Garbage in </a:t>
            </a:r>
            <a:r>
              <a:rPr lang="en-GB" dirty="0" err="1"/>
              <a:t>gargabe</a:t>
            </a:r>
            <a:r>
              <a:rPr lang="en-GB" dirty="0"/>
              <a:t> out”. </a:t>
            </a:r>
            <a:r>
              <a:rPr lang="en-GB" dirty="0" err="1"/>
              <a:t>Maka</a:t>
            </a:r>
            <a:r>
              <a:rPr lang="en-GB" dirty="0"/>
              <a:t> data cleansing </a:t>
            </a:r>
            <a:r>
              <a:rPr lang="en-GB" dirty="0" err="1"/>
              <a:t>sangat</a:t>
            </a:r>
            <a:r>
              <a:rPr lang="en-GB" dirty="0"/>
              <a:t> </a:t>
            </a:r>
            <a:r>
              <a:rPr lang="en-GB" dirty="0" err="1"/>
              <a:t>penting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tahapan</a:t>
            </a:r>
            <a:r>
              <a:rPr lang="en-GB" dirty="0"/>
              <a:t> data </a:t>
            </a:r>
            <a:r>
              <a:rPr lang="en-GB" dirty="0" err="1"/>
              <a:t>analisis</a:t>
            </a:r>
            <a:r>
              <a:rPr lang="en-GB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1244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D841A-2CE9-4B98-97DE-B0AC0A07B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Data Science Implement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EBB2B-8DC9-4DE6-81EB-1CBDAFDF0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dirty="0"/>
              <a:t>Data Science </a:t>
            </a:r>
            <a:r>
              <a:rPr lang="en-GB" dirty="0" err="1"/>
              <a:t>bisa</a:t>
            </a:r>
            <a:r>
              <a:rPr lang="en-GB" dirty="0"/>
              <a:t> </a:t>
            </a:r>
            <a:r>
              <a:rPr lang="en-GB" dirty="0" err="1"/>
              <a:t>diterapkan</a:t>
            </a:r>
            <a:r>
              <a:rPr lang="en-GB" dirty="0"/>
              <a:t> </a:t>
            </a:r>
            <a:r>
              <a:rPr lang="en-GB" dirty="0" err="1"/>
              <a:t>diberbagai</a:t>
            </a:r>
            <a:r>
              <a:rPr lang="en-GB" dirty="0"/>
              <a:t> </a:t>
            </a:r>
            <a:r>
              <a:rPr lang="en-GB" dirty="0" err="1"/>
              <a:t>bidang</a:t>
            </a:r>
            <a:r>
              <a:rPr lang="en-GB" dirty="0"/>
              <a:t>, </a:t>
            </a:r>
            <a:r>
              <a:rPr lang="en-GB" dirty="0" err="1"/>
              <a:t>mulai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Kesehatan, </a:t>
            </a:r>
            <a:r>
              <a:rPr lang="en-GB" dirty="0" err="1"/>
              <a:t>bisnis</a:t>
            </a:r>
            <a:r>
              <a:rPr lang="en-GB" dirty="0"/>
              <a:t>, </a:t>
            </a:r>
            <a:r>
              <a:rPr lang="en-GB" dirty="0" err="1"/>
              <a:t>finansial</a:t>
            </a:r>
            <a:r>
              <a:rPr lang="en-GB" dirty="0"/>
              <a:t>, dan </a:t>
            </a:r>
            <a:r>
              <a:rPr lang="en-GB" dirty="0" err="1"/>
              <a:t>masih</a:t>
            </a:r>
            <a:r>
              <a:rPr lang="en-GB" dirty="0"/>
              <a:t> </a:t>
            </a:r>
            <a:r>
              <a:rPr lang="en-GB" dirty="0" err="1"/>
              <a:t>banyak</a:t>
            </a:r>
            <a:r>
              <a:rPr lang="en-GB" dirty="0"/>
              <a:t> </a:t>
            </a:r>
            <a:r>
              <a:rPr lang="en-GB" dirty="0" err="1"/>
              <a:t>lagi</a:t>
            </a:r>
            <a:r>
              <a:rPr lang="en-GB" dirty="0"/>
              <a:t>. </a:t>
            </a:r>
            <a:r>
              <a:rPr lang="en-GB" dirty="0" err="1"/>
              <a:t>Biasanya</a:t>
            </a:r>
            <a:r>
              <a:rPr lang="en-GB" dirty="0"/>
              <a:t> </a:t>
            </a:r>
            <a:r>
              <a:rPr lang="en-GB" dirty="0" err="1"/>
              <a:t>penerapan</a:t>
            </a:r>
            <a:r>
              <a:rPr lang="en-GB" dirty="0"/>
              <a:t> data science di dunia </a:t>
            </a:r>
            <a:r>
              <a:rPr lang="en-GB" dirty="0" err="1"/>
              <a:t>kerja</a:t>
            </a:r>
            <a:r>
              <a:rPr lang="en-GB" dirty="0"/>
              <a:t> </a:t>
            </a:r>
            <a:r>
              <a:rPr lang="en-GB" dirty="0" err="1"/>
              <a:t>diimplementasikan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bentuk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program yang </a:t>
            </a:r>
            <a:r>
              <a:rPr lang="en-GB" dirty="0" err="1"/>
              <a:t>bisa</a:t>
            </a:r>
            <a:r>
              <a:rPr lang="en-GB" dirty="0"/>
              <a:t> </a:t>
            </a:r>
            <a:r>
              <a:rPr lang="en-GB" dirty="0" err="1"/>
              <a:t>melakukan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</a:t>
            </a:r>
            <a:r>
              <a:rPr lang="en-GB" dirty="0" err="1"/>
              <a:t>prediksi</a:t>
            </a:r>
            <a:r>
              <a:rPr lang="en-GB" dirty="0"/>
              <a:t> </a:t>
            </a:r>
            <a:r>
              <a:rPr lang="en-GB" dirty="0" err="1"/>
              <a:t>contohnya</a:t>
            </a:r>
            <a:r>
              <a:rPr lang="en-GB" dirty="0"/>
              <a:t>. </a:t>
            </a:r>
            <a:r>
              <a:rPr lang="en-GB" dirty="0" err="1"/>
              <a:t>Contoh</a:t>
            </a:r>
            <a:r>
              <a:rPr lang="en-GB" dirty="0"/>
              <a:t> </a:t>
            </a:r>
            <a:r>
              <a:rPr lang="en-GB" dirty="0" err="1"/>
              <a:t>penerapan</a:t>
            </a:r>
            <a:r>
              <a:rPr lang="en-GB" dirty="0"/>
              <a:t> data science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kehidupan</a:t>
            </a:r>
            <a:r>
              <a:rPr lang="en-GB" dirty="0"/>
              <a:t> </a:t>
            </a:r>
            <a:r>
              <a:rPr lang="en-GB" dirty="0" err="1"/>
              <a:t>kita</a:t>
            </a:r>
            <a:r>
              <a:rPr lang="en-GB" dirty="0"/>
              <a:t> </a:t>
            </a:r>
            <a:r>
              <a:rPr lang="en-GB" dirty="0" err="1"/>
              <a:t>sehari-hari</a:t>
            </a:r>
            <a:r>
              <a:rPr lang="en-GB" dirty="0"/>
              <a:t> </a:t>
            </a:r>
            <a:r>
              <a:rPr lang="en-GB" dirty="0" err="1"/>
              <a:t>yaitu</a:t>
            </a:r>
            <a:r>
              <a:rPr lang="en-GB" dirty="0"/>
              <a:t> </a:t>
            </a:r>
            <a:r>
              <a:rPr lang="en-GB" dirty="0" err="1"/>
              <a:t>seperti</a:t>
            </a:r>
            <a:r>
              <a:rPr lang="en-GB" dirty="0"/>
              <a:t> </a:t>
            </a:r>
            <a:r>
              <a:rPr lang="en-GB" dirty="0" err="1"/>
              <a:t>rekomendasi</a:t>
            </a:r>
            <a:r>
              <a:rPr lang="en-GB" dirty="0"/>
              <a:t> video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Youtube</a:t>
            </a:r>
            <a:r>
              <a:rPr lang="en-GB" dirty="0"/>
              <a:t>. Pada </a:t>
            </a:r>
            <a:r>
              <a:rPr lang="en-GB" dirty="0" err="1"/>
              <a:t>Youtube</a:t>
            </a:r>
            <a:r>
              <a:rPr lang="en-GB" dirty="0"/>
              <a:t> </a:t>
            </a:r>
            <a:r>
              <a:rPr lang="en-GB" dirty="0" err="1"/>
              <a:t>biasanya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merekomendasikan</a:t>
            </a:r>
            <a:r>
              <a:rPr lang="en-GB" dirty="0"/>
              <a:t> video yang </a:t>
            </a:r>
            <a:r>
              <a:rPr lang="en-GB" dirty="0" err="1"/>
              <a:t>memang</a:t>
            </a:r>
            <a:r>
              <a:rPr lang="en-GB" dirty="0"/>
              <a:t> </a:t>
            </a:r>
            <a:r>
              <a:rPr lang="en-GB" dirty="0" err="1"/>
              <a:t>relevan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preferensi</a:t>
            </a:r>
            <a:r>
              <a:rPr lang="en-GB" dirty="0"/>
              <a:t> </a:t>
            </a:r>
            <a:r>
              <a:rPr lang="en-GB" dirty="0" err="1"/>
              <a:t>kita</a:t>
            </a:r>
            <a:r>
              <a:rPr lang="en-GB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72077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2C41-8C8E-4014-8264-2449BAC5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A/B Testing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EB536-EF8A-4572-BD48-9C03F1F81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dirty="0"/>
              <a:t>A/B Testing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</a:t>
            </a:r>
            <a:r>
              <a:rPr lang="en-GB" dirty="0" err="1"/>
              <a:t>metode</a:t>
            </a:r>
            <a:r>
              <a:rPr lang="en-GB" dirty="0"/>
              <a:t> </a:t>
            </a:r>
            <a:r>
              <a:rPr lang="en-GB" dirty="0" err="1"/>
              <a:t>pengujian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membandingkan</a:t>
            </a:r>
            <a:r>
              <a:rPr lang="en-GB" dirty="0"/>
              <a:t> </a:t>
            </a:r>
            <a:r>
              <a:rPr lang="en-GB" dirty="0" err="1"/>
              <a:t>terhadap</a:t>
            </a:r>
            <a:r>
              <a:rPr lang="en-GB" dirty="0"/>
              <a:t> </a:t>
            </a:r>
            <a:r>
              <a:rPr lang="en-GB" dirty="0" err="1"/>
              <a:t>dua</a:t>
            </a:r>
            <a:r>
              <a:rPr lang="en-GB" dirty="0"/>
              <a:t> </a:t>
            </a:r>
            <a:r>
              <a:rPr lang="en-GB" dirty="0" err="1"/>
              <a:t>variabel</a:t>
            </a:r>
            <a:r>
              <a:rPr lang="en-GB" dirty="0"/>
              <a:t> yang mana </a:t>
            </a:r>
            <a:r>
              <a:rPr lang="en-GB" dirty="0" err="1"/>
              <a:t>bertujuan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memilih</a:t>
            </a:r>
            <a:r>
              <a:rPr lang="en-GB" dirty="0"/>
              <a:t> </a:t>
            </a:r>
            <a:r>
              <a:rPr lang="en-GB" dirty="0" err="1"/>
              <a:t>variabel</a:t>
            </a:r>
            <a:r>
              <a:rPr lang="en-GB" dirty="0"/>
              <a:t> </a:t>
            </a:r>
            <a:r>
              <a:rPr lang="en-GB" dirty="0" err="1"/>
              <a:t>terbaik</a:t>
            </a:r>
            <a:r>
              <a:rPr lang="en-GB" dirty="0"/>
              <a:t> yang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dipilih</a:t>
            </a:r>
            <a:r>
              <a:rPr lang="en-GB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1798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FCCB-93A8-427C-BB07-D73F47F25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Question 4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E209-E42D-4464-BBCB-07BF3A217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dirty="0"/>
              <a:t>Ketika </a:t>
            </a:r>
            <a:r>
              <a:rPr lang="en-GB" dirty="0" err="1"/>
              <a:t>kita</a:t>
            </a:r>
            <a:r>
              <a:rPr lang="en-GB" dirty="0"/>
              <a:t> </a:t>
            </a:r>
            <a:r>
              <a:rPr lang="en-GB" dirty="0" err="1"/>
              <a:t>memperoleh</a:t>
            </a:r>
            <a:r>
              <a:rPr lang="en-GB" dirty="0"/>
              <a:t> </a:t>
            </a:r>
            <a:r>
              <a:rPr lang="en-GB" dirty="0" err="1"/>
              <a:t>nilai</a:t>
            </a:r>
            <a:r>
              <a:rPr lang="en-GB" dirty="0"/>
              <a:t> </a:t>
            </a:r>
            <a:r>
              <a:rPr lang="en-GB" dirty="0" err="1"/>
              <a:t>akurasi</a:t>
            </a:r>
            <a:r>
              <a:rPr lang="en-GB" dirty="0"/>
              <a:t> yang </a:t>
            </a:r>
            <a:r>
              <a:rPr lang="en-GB" dirty="0" err="1"/>
              <a:t>besar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model yang </a:t>
            </a:r>
            <a:r>
              <a:rPr lang="en-GB" dirty="0" err="1"/>
              <a:t>kita</a:t>
            </a:r>
            <a:r>
              <a:rPr lang="en-GB" dirty="0"/>
              <a:t> </a:t>
            </a:r>
            <a:r>
              <a:rPr lang="en-GB" dirty="0" err="1"/>
              <a:t>latih</a:t>
            </a:r>
            <a:r>
              <a:rPr lang="en-GB" dirty="0"/>
              <a:t>, </a:t>
            </a:r>
            <a:r>
              <a:rPr lang="en-GB" dirty="0" err="1"/>
              <a:t>bisa</a:t>
            </a:r>
            <a:r>
              <a:rPr lang="en-GB" dirty="0"/>
              <a:t> </a:t>
            </a:r>
            <a:r>
              <a:rPr lang="en-GB" dirty="0" err="1"/>
              <a:t>jadi</a:t>
            </a:r>
            <a:r>
              <a:rPr lang="en-GB" dirty="0"/>
              <a:t> model </a:t>
            </a:r>
            <a:r>
              <a:rPr lang="en-GB" dirty="0" err="1"/>
              <a:t>tersebut</a:t>
            </a:r>
            <a:r>
              <a:rPr lang="en-GB" dirty="0"/>
              <a:t> </a:t>
            </a:r>
            <a:r>
              <a:rPr lang="en-GB" dirty="0" err="1"/>
              <a:t>mengalami</a:t>
            </a:r>
            <a:r>
              <a:rPr lang="en-GB" dirty="0"/>
              <a:t> overfitting. Overfitting </a:t>
            </a:r>
            <a:r>
              <a:rPr lang="en-GB" dirty="0" err="1"/>
              <a:t>adalah</a:t>
            </a:r>
            <a:r>
              <a:rPr lang="en-GB" dirty="0"/>
              <a:t> model yang </a:t>
            </a:r>
            <a:r>
              <a:rPr lang="en-GB" dirty="0" err="1"/>
              <a:t>baik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mengenali</a:t>
            </a:r>
            <a:r>
              <a:rPr lang="en-GB" dirty="0"/>
              <a:t> data </a:t>
            </a:r>
            <a:r>
              <a:rPr lang="en-GB" dirty="0" err="1"/>
              <a:t>latih</a:t>
            </a:r>
            <a:r>
              <a:rPr lang="en-GB" dirty="0"/>
              <a:t> </a:t>
            </a:r>
            <a:r>
              <a:rPr lang="en-GB" dirty="0" err="1"/>
              <a:t>tetapi</a:t>
            </a:r>
            <a:r>
              <a:rPr lang="en-GB" dirty="0"/>
              <a:t> </a:t>
            </a:r>
            <a:r>
              <a:rPr lang="en-GB" dirty="0" err="1"/>
              <a:t>saat</a:t>
            </a:r>
            <a:r>
              <a:rPr lang="en-GB" dirty="0"/>
              <a:t> </a:t>
            </a:r>
            <a:r>
              <a:rPr lang="en-GB" dirty="0" err="1"/>
              <a:t>diujikan</a:t>
            </a:r>
            <a:r>
              <a:rPr lang="en-GB" dirty="0"/>
              <a:t> pada data uji dan </a:t>
            </a:r>
            <a:r>
              <a:rPr lang="en-GB" dirty="0" err="1"/>
              <a:t>kasus</a:t>
            </a:r>
            <a:r>
              <a:rPr lang="en-GB" dirty="0"/>
              <a:t> </a:t>
            </a:r>
            <a:r>
              <a:rPr lang="en-GB" dirty="0" err="1"/>
              <a:t>baru</a:t>
            </a:r>
            <a:r>
              <a:rPr lang="en-GB" dirty="0"/>
              <a:t> </a:t>
            </a:r>
            <a:r>
              <a:rPr lang="en-GB" dirty="0" err="1"/>
              <a:t>maka</a:t>
            </a:r>
            <a:r>
              <a:rPr lang="en-GB" dirty="0"/>
              <a:t> model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bisa</a:t>
            </a:r>
            <a:r>
              <a:rPr lang="en-GB" dirty="0"/>
              <a:t> </a:t>
            </a:r>
            <a:r>
              <a:rPr lang="en-GB" dirty="0" err="1"/>
              <a:t>melakukan</a:t>
            </a:r>
            <a:r>
              <a:rPr lang="en-GB" dirty="0"/>
              <a:t> </a:t>
            </a:r>
            <a:r>
              <a:rPr lang="en-GB" dirty="0" err="1"/>
              <a:t>prediksi</a:t>
            </a:r>
            <a:r>
              <a:rPr lang="en-GB" dirty="0"/>
              <a:t> </a:t>
            </a:r>
            <a:r>
              <a:rPr lang="en-GB" dirty="0" err="1"/>
              <a:t>sesuai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semestinya</a:t>
            </a:r>
            <a:r>
              <a:rPr lang="en-GB" dirty="0"/>
              <a:t>. Jadi </a:t>
            </a:r>
            <a:r>
              <a:rPr lang="en-GB" dirty="0" err="1"/>
              <a:t>ketika</a:t>
            </a:r>
            <a:r>
              <a:rPr lang="en-GB" dirty="0"/>
              <a:t> </a:t>
            </a:r>
            <a:r>
              <a:rPr lang="en-GB" dirty="0" err="1"/>
              <a:t>nilai</a:t>
            </a:r>
            <a:r>
              <a:rPr lang="en-GB" dirty="0"/>
              <a:t> </a:t>
            </a:r>
            <a:r>
              <a:rPr lang="en-GB" dirty="0" err="1"/>
              <a:t>akurasi</a:t>
            </a:r>
            <a:r>
              <a:rPr lang="en-GB" dirty="0"/>
              <a:t> yang </a:t>
            </a:r>
            <a:r>
              <a:rPr lang="en-GB" dirty="0" err="1"/>
              <a:t>kita</a:t>
            </a:r>
            <a:r>
              <a:rPr lang="en-GB" dirty="0"/>
              <a:t> </a:t>
            </a:r>
            <a:r>
              <a:rPr lang="en-GB" dirty="0" err="1"/>
              <a:t>peroleh</a:t>
            </a:r>
            <a:r>
              <a:rPr lang="en-GB" dirty="0"/>
              <a:t> </a:t>
            </a:r>
            <a:r>
              <a:rPr lang="en-GB" dirty="0" err="1"/>
              <a:t>memiliki</a:t>
            </a:r>
            <a:r>
              <a:rPr lang="en-GB" dirty="0"/>
              <a:t> </a:t>
            </a:r>
            <a:r>
              <a:rPr lang="en-GB" dirty="0" err="1"/>
              <a:t>nilai</a:t>
            </a:r>
            <a:r>
              <a:rPr lang="en-GB" dirty="0"/>
              <a:t> yang </a:t>
            </a:r>
            <a:r>
              <a:rPr lang="en-GB" dirty="0" err="1"/>
              <a:t>besar</a:t>
            </a:r>
            <a:r>
              <a:rPr lang="en-GB" dirty="0"/>
              <a:t> </a:t>
            </a:r>
            <a:r>
              <a:rPr lang="en-GB" dirty="0" err="1"/>
              <a:t>maka</a:t>
            </a:r>
            <a:r>
              <a:rPr lang="en-GB" dirty="0"/>
              <a:t> </a:t>
            </a:r>
            <a:r>
              <a:rPr lang="en-GB" dirty="0" err="1"/>
              <a:t>kita</a:t>
            </a:r>
            <a:r>
              <a:rPr lang="en-GB" dirty="0"/>
              <a:t> </a:t>
            </a:r>
            <a:r>
              <a:rPr lang="en-GB" dirty="0" err="1"/>
              <a:t>harus</a:t>
            </a:r>
            <a:r>
              <a:rPr lang="en-GB" dirty="0"/>
              <a:t> </a:t>
            </a:r>
            <a:r>
              <a:rPr lang="en-GB" dirty="0" err="1"/>
              <a:t>mengevaluasi</a:t>
            </a:r>
            <a:r>
              <a:rPr lang="en-GB" dirty="0"/>
              <a:t> model </a:t>
            </a:r>
            <a:r>
              <a:rPr lang="en-GB" dirty="0" err="1"/>
              <a:t>tersebut</a:t>
            </a:r>
            <a:r>
              <a:rPr lang="en-GB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88743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C397-3A71-4A8F-BCB2-3B4D7234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/>
              <a:t>Significance of P-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2FA19-33D4-4D1E-A221-AE294494D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dirty="0"/>
              <a:t>P-Value </a:t>
            </a:r>
            <a:r>
              <a:rPr lang="en-GB" dirty="0" err="1"/>
              <a:t>bisa</a:t>
            </a:r>
            <a:r>
              <a:rPr lang="en-GB" dirty="0"/>
              <a:t> </a:t>
            </a:r>
            <a:r>
              <a:rPr lang="en-GB" dirty="0" err="1"/>
              <a:t>diartikan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</a:t>
            </a:r>
            <a:r>
              <a:rPr lang="en-GB" dirty="0" err="1"/>
              <a:t>besarnya</a:t>
            </a:r>
            <a:r>
              <a:rPr lang="en-GB" dirty="0"/>
              <a:t> </a:t>
            </a:r>
            <a:r>
              <a:rPr lang="en-GB" dirty="0" err="1"/>
              <a:t>nilai</a:t>
            </a:r>
            <a:r>
              <a:rPr lang="en-GB" dirty="0"/>
              <a:t> </a:t>
            </a:r>
            <a:r>
              <a:rPr lang="en-GB" dirty="0" err="1"/>
              <a:t>probabilitas</a:t>
            </a:r>
            <a:r>
              <a:rPr lang="en-GB" dirty="0"/>
              <a:t> yang </a:t>
            </a:r>
            <a:r>
              <a:rPr lang="en-GB" dirty="0" err="1"/>
              <a:t>diamati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statistik</a:t>
            </a:r>
            <a:r>
              <a:rPr lang="en-GB" dirty="0"/>
              <a:t> uji. P-Value </a:t>
            </a:r>
            <a:r>
              <a:rPr lang="en-GB" dirty="0" err="1"/>
              <a:t>didasarkan</a:t>
            </a:r>
            <a:r>
              <a:rPr lang="en-GB" dirty="0"/>
              <a:t> pada </a:t>
            </a:r>
            <a:r>
              <a:rPr lang="en-GB" dirty="0" err="1"/>
              <a:t>dua</a:t>
            </a:r>
            <a:r>
              <a:rPr lang="en-GB" dirty="0"/>
              <a:t> </a:t>
            </a:r>
            <a:r>
              <a:rPr lang="en-GB" dirty="0" err="1"/>
              <a:t>hipotesis</a:t>
            </a:r>
            <a:r>
              <a:rPr lang="en-GB" dirty="0"/>
              <a:t>, </a:t>
            </a:r>
            <a:r>
              <a:rPr lang="en-GB" dirty="0" err="1"/>
              <a:t>yaitu</a:t>
            </a:r>
            <a:r>
              <a:rPr lang="en-GB" dirty="0"/>
              <a:t> </a:t>
            </a:r>
            <a:r>
              <a:rPr lang="en-GB" dirty="0" err="1"/>
              <a:t>hipotesis</a:t>
            </a:r>
            <a:r>
              <a:rPr lang="en-GB" dirty="0"/>
              <a:t> </a:t>
            </a:r>
            <a:r>
              <a:rPr lang="en-GB" dirty="0" err="1"/>
              <a:t>nol</a:t>
            </a:r>
            <a:r>
              <a:rPr lang="en-GB" dirty="0"/>
              <a:t> dan </a:t>
            </a:r>
            <a:r>
              <a:rPr lang="en-GB" dirty="0" err="1"/>
              <a:t>hipotesis</a:t>
            </a:r>
            <a:r>
              <a:rPr lang="en-GB" dirty="0"/>
              <a:t> </a:t>
            </a:r>
            <a:r>
              <a:rPr lang="en-GB" dirty="0" err="1"/>
              <a:t>alternatif</a:t>
            </a:r>
            <a:r>
              <a:rPr lang="en-GB" dirty="0"/>
              <a:t>. P-Value </a:t>
            </a:r>
            <a:r>
              <a:rPr lang="en-GB" dirty="0" err="1"/>
              <a:t>dinyatakan</a:t>
            </a:r>
            <a:r>
              <a:rPr lang="en-GB" dirty="0"/>
              <a:t> </a:t>
            </a:r>
            <a:r>
              <a:rPr lang="en-GB" dirty="0" err="1"/>
              <a:t>signifikan</a:t>
            </a:r>
            <a:r>
              <a:rPr lang="en-GB" dirty="0"/>
              <a:t> </a:t>
            </a:r>
            <a:r>
              <a:rPr lang="en-GB" dirty="0" err="1"/>
              <a:t>ketika</a:t>
            </a:r>
            <a:r>
              <a:rPr lang="en-GB" dirty="0"/>
              <a:t> </a:t>
            </a:r>
            <a:r>
              <a:rPr lang="en-GB" dirty="0" err="1"/>
              <a:t>nilai</a:t>
            </a:r>
            <a:r>
              <a:rPr lang="en-GB" dirty="0"/>
              <a:t>-p </a:t>
            </a:r>
            <a:r>
              <a:rPr lang="en-GB" dirty="0" err="1"/>
              <a:t>dibawah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sama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0.05. Nilai-p </a:t>
            </a:r>
            <a:r>
              <a:rPr lang="en-GB" dirty="0" err="1"/>
              <a:t>berkisar</a:t>
            </a:r>
            <a:r>
              <a:rPr lang="en-GB" dirty="0"/>
              <a:t> </a:t>
            </a:r>
            <a:r>
              <a:rPr lang="en-GB" dirty="0" err="1"/>
              <a:t>antara</a:t>
            </a:r>
            <a:r>
              <a:rPr lang="en-GB" dirty="0"/>
              <a:t> 0-1. </a:t>
            </a:r>
            <a:r>
              <a:rPr lang="en-GB" dirty="0" err="1"/>
              <a:t>Semakin</a:t>
            </a:r>
            <a:r>
              <a:rPr lang="en-GB" dirty="0"/>
              <a:t> </a:t>
            </a:r>
            <a:r>
              <a:rPr lang="en-GB" dirty="0" err="1"/>
              <a:t>kecil</a:t>
            </a:r>
            <a:r>
              <a:rPr lang="en-GB" dirty="0"/>
              <a:t> (</a:t>
            </a:r>
            <a:r>
              <a:rPr lang="en-GB" dirty="0" err="1"/>
              <a:t>mendekati</a:t>
            </a:r>
            <a:r>
              <a:rPr lang="en-GB" dirty="0"/>
              <a:t> </a:t>
            </a:r>
            <a:r>
              <a:rPr lang="en-GB" dirty="0" err="1"/>
              <a:t>nol</a:t>
            </a:r>
            <a:r>
              <a:rPr lang="en-GB" dirty="0"/>
              <a:t>) </a:t>
            </a:r>
            <a:r>
              <a:rPr lang="en-GB" dirty="0" err="1"/>
              <a:t>nilai</a:t>
            </a:r>
            <a:r>
              <a:rPr lang="en-GB" dirty="0"/>
              <a:t>-p </a:t>
            </a:r>
            <a:r>
              <a:rPr lang="en-GB" dirty="0" err="1"/>
              <a:t>maka</a:t>
            </a:r>
            <a:r>
              <a:rPr lang="en-GB" dirty="0"/>
              <a:t> </a:t>
            </a:r>
            <a:r>
              <a:rPr lang="en-GB" dirty="0" err="1"/>
              <a:t>semakin</a:t>
            </a:r>
            <a:r>
              <a:rPr lang="en-GB" dirty="0"/>
              <a:t> </a:t>
            </a:r>
            <a:r>
              <a:rPr lang="en-GB" dirty="0" err="1"/>
              <a:t>bagus</a:t>
            </a:r>
            <a:r>
              <a:rPr lang="en-GB" dirty="0"/>
              <a:t>. 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238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4DE4-F06E-43E0-9BE5-BD37715E6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Root Mean Square Error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3B638-7B36-405C-AB38-7D1108172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dirty="0"/>
              <a:t>RMSE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</a:t>
            </a:r>
            <a:r>
              <a:rPr lang="en-GB" dirty="0" err="1"/>
              <a:t>cara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mengevaluasi</a:t>
            </a:r>
            <a:r>
              <a:rPr lang="en-GB" dirty="0"/>
              <a:t>  model </a:t>
            </a:r>
            <a:r>
              <a:rPr lang="en-GB" dirty="0" err="1"/>
              <a:t>regresi</a:t>
            </a:r>
            <a:r>
              <a:rPr lang="en-GB" dirty="0"/>
              <a:t> linear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mengukur</a:t>
            </a:r>
            <a:r>
              <a:rPr lang="en-GB" dirty="0"/>
              <a:t> </a:t>
            </a:r>
            <a:r>
              <a:rPr lang="en-GB" dirty="0" err="1"/>
              <a:t>tingkat</a:t>
            </a:r>
            <a:r>
              <a:rPr lang="en-GB" dirty="0"/>
              <a:t> </a:t>
            </a:r>
            <a:r>
              <a:rPr lang="en-GB" dirty="0" err="1"/>
              <a:t>akurasi</a:t>
            </a:r>
            <a:r>
              <a:rPr lang="en-GB" dirty="0"/>
              <a:t> </a:t>
            </a:r>
            <a:r>
              <a:rPr lang="en-GB" dirty="0" err="1"/>
              <a:t>hasil</a:t>
            </a:r>
            <a:r>
              <a:rPr lang="en-GB" dirty="0"/>
              <a:t> </a:t>
            </a:r>
            <a:r>
              <a:rPr lang="en-GB" dirty="0" err="1"/>
              <a:t>perkiraan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model. RMSE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hasil</a:t>
            </a:r>
            <a:r>
              <a:rPr lang="en-GB" dirty="0"/>
              <a:t> </a:t>
            </a:r>
            <a:r>
              <a:rPr lang="en-GB" dirty="0" err="1"/>
              <a:t>kuadrat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MAE (Mean Absolute Error).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3949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0D1B4-7B8D-4F09-9C34-6294A0AA8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Avoid Overfit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711A8-FF4A-4DB3-BED5-C17A0CAE3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dirty="0"/>
              <a:t>Ketika </a:t>
            </a:r>
            <a:r>
              <a:rPr lang="en-GB" dirty="0" err="1"/>
              <a:t>kita</a:t>
            </a:r>
            <a:r>
              <a:rPr lang="en-GB" dirty="0"/>
              <a:t> </a:t>
            </a:r>
            <a:r>
              <a:rPr lang="en-GB" dirty="0" err="1"/>
              <a:t>mempunyai</a:t>
            </a:r>
            <a:r>
              <a:rPr lang="en-GB" dirty="0"/>
              <a:t> data yang </a:t>
            </a:r>
            <a:r>
              <a:rPr lang="en-GB" dirty="0" err="1"/>
              <a:t>berlebih</a:t>
            </a:r>
            <a:r>
              <a:rPr lang="en-GB" dirty="0"/>
              <a:t>, </a:t>
            </a:r>
            <a:r>
              <a:rPr lang="en-GB" dirty="0" err="1"/>
              <a:t>kita</a:t>
            </a:r>
            <a:r>
              <a:rPr lang="en-GB" dirty="0"/>
              <a:t> </a:t>
            </a:r>
            <a:r>
              <a:rPr lang="en-GB" dirty="0" err="1"/>
              <a:t>bisa</a:t>
            </a:r>
            <a:r>
              <a:rPr lang="en-GB" dirty="0"/>
              <a:t> </a:t>
            </a:r>
            <a:r>
              <a:rPr lang="en-GB" dirty="0" err="1"/>
              <a:t>memilih</a:t>
            </a:r>
            <a:r>
              <a:rPr lang="en-GB" dirty="0"/>
              <a:t> data-data yang </a:t>
            </a:r>
            <a:r>
              <a:rPr lang="en-GB" dirty="0" err="1"/>
              <a:t>memang</a:t>
            </a:r>
            <a:r>
              <a:rPr lang="en-GB" dirty="0"/>
              <a:t> </a:t>
            </a:r>
            <a:r>
              <a:rPr lang="en-GB" dirty="0" err="1"/>
              <a:t>relevan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apa</a:t>
            </a:r>
            <a:r>
              <a:rPr lang="en-GB" dirty="0"/>
              <a:t> yang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kita</a:t>
            </a:r>
            <a:r>
              <a:rPr lang="en-GB" dirty="0"/>
              <a:t> </a:t>
            </a:r>
            <a:r>
              <a:rPr lang="en-GB" dirty="0" err="1"/>
              <a:t>lakukan</a:t>
            </a:r>
            <a:r>
              <a:rPr lang="en-GB" dirty="0"/>
              <a:t> </a:t>
            </a:r>
            <a:r>
              <a:rPr lang="en-GB" dirty="0" err="1"/>
              <a:t>terhadap</a:t>
            </a:r>
            <a:r>
              <a:rPr lang="en-GB" dirty="0"/>
              <a:t> data </a:t>
            </a:r>
            <a:r>
              <a:rPr lang="en-GB" dirty="0" err="1"/>
              <a:t>tersebut</a:t>
            </a:r>
            <a:r>
              <a:rPr lang="en-GB" dirty="0"/>
              <a:t>. Jadi data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lebih</a:t>
            </a:r>
            <a:r>
              <a:rPr lang="en-GB" dirty="0"/>
              <a:t> </a:t>
            </a:r>
            <a:r>
              <a:rPr lang="en-GB" dirty="0" err="1"/>
              <a:t>mudah</a:t>
            </a:r>
            <a:r>
              <a:rPr lang="en-GB" dirty="0"/>
              <a:t> </a:t>
            </a:r>
            <a:r>
              <a:rPr lang="en-GB" dirty="0" err="1"/>
              <a:t>dibaca</a:t>
            </a:r>
            <a:r>
              <a:rPr lang="en-GB" dirty="0"/>
              <a:t> dan </a:t>
            </a:r>
            <a:r>
              <a:rPr lang="en-GB" dirty="0" err="1"/>
              <a:t>digunakan</a:t>
            </a:r>
            <a:r>
              <a:rPr lang="en-GB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79798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EE5DB-38D5-4378-9F07-C1ED05F67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/>
              <a:t>Bias-Variance Trade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F3BD3-9B17-400F-8C03-315A4DABC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D" dirty="0"/>
              <a:t>Bias-variance </a:t>
            </a:r>
            <a:r>
              <a:rPr lang="en-ID" dirty="0" err="1"/>
              <a:t>tradeoff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memilih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machine learning yang </a:t>
            </a:r>
            <a:r>
              <a:rPr lang="en-ID" dirty="0" err="1"/>
              <a:t>cocok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. Bias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perbedaan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 model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yang </a:t>
            </a:r>
            <a:r>
              <a:rPr lang="en-ID" dirty="0" err="1"/>
              <a:t>sebenarnya</a:t>
            </a:r>
            <a:r>
              <a:rPr lang="en-ID" dirty="0"/>
              <a:t>. </a:t>
            </a:r>
            <a:r>
              <a:rPr lang="en-ID" dirty="0" err="1"/>
              <a:t>Sedangkan</a:t>
            </a:r>
            <a:r>
              <a:rPr lang="en-ID" dirty="0"/>
              <a:t> variance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b="0" i="0" dirty="0" err="1">
                <a:effectLst/>
              </a:rPr>
              <a:t>variabel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dari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prediksi</a:t>
            </a:r>
            <a:r>
              <a:rPr lang="en-ID" b="0" i="0" dirty="0">
                <a:effectLst/>
              </a:rPr>
              <a:t> model </a:t>
            </a:r>
            <a:r>
              <a:rPr lang="en-ID" b="0" i="0" dirty="0" err="1">
                <a:effectLst/>
              </a:rPr>
              <a:t>untuk</a:t>
            </a:r>
            <a:r>
              <a:rPr lang="en-ID" b="0" i="0" dirty="0">
                <a:effectLst/>
              </a:rPr>
              <a:t> data </a:t>
            </a:r>
            <a:r>
              <a:rPr lang="en-ID" b="0" i="0" dirty="0" err="1">
                <a:effectLst/>
              </a:rPr>
              <a:t>tertentu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dimana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memberikan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kita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informasi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perserbaran</a:t>
            </a:r>
            <a:r>
              <a:rPr lang="en-ID" b="0" i="0" dirty="0">
                <a:effectLst/>
              </a:rPr>
              <a:t> data </a:t>
            </a:r>
            <a:r>
              <a:rPr lang="en-ID" b="0" i="0" dirty="0" err="1">
                <a:effectLst/>
              </a:rPr>
              <a:t>kita</a:t>
            </a:r>
            <a:r>
              <a:rPr lang="en-ID" b="0" i="0" dirty="0">
                <a:effectLst/>
              </a:rPr>
              <a:t>. </a:t>
            </a:r>
            <a:r>
              <a:rPr lang="en-ID" b="0" i="0" dirty="0" err="1">
                <a:effectLst/>
              </a:rPr>
              <a:t>Secara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singkat</a:t>
            </a:r>
            <a:r>
              <a:rPr lang="en-ID" b="0" i="0" dirty="0">
                <a:effectLst/>
              </a:rPr>
              <a:t> variance </a:t>
            </a:r>
            <a:r>
              <a:rPr lang="en-ID" b="0" i="0" dirty="0" err="1">
                <a:effectLst/>
              </a:rPr>
              <a:t>yaitu</a:t>
            </a:r>
            <a:r>
              <a:rPr lang="en-ID" b="0" i="0" dirty="0">
                <a:effectLst/>
              </a:rPr>
              <a:t> </a:t>
            </a:r>
            <a:r>
              <a:rPr lang="sv-SE" b="0" i="0" dirty="0">
                <a:effectLst/>
              </a:rPr>
              <a:t>perbedaan kecocokan antara berbagai dataset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00204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4C1F-BC8D-4F0A-BF3F-3D304B54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Supervised and Unsupervised Learning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082EC-A37E-4D42-A14E-D923B208E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Perbedaan</a:t>
            </a:r>
            <a:r>
              <a:rPr lang="en-GB" dirty="0"/>
              <a:t> supervised dan unsupervised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data yang </a:t>
            </a:r>
            <a:r>
              <a:rPr lang="en-GB" dirty="0" err="1"/>
              <a:t>digunakan</a:t>
            </a:r>
            <a:r>
              <a:rPr lang="en-GB" dirty="0"/>
              <a:t> dan </a:t>
            </a:r>
            <a:r>
              <a:rPr lang="en-GB" dirty="0" err="1"/>
              <a:t>kasus</a:t>
            </a:r>
            <a:r>
              <a:rPr lang="en-GB" dirty="0"/>
              <a:t> yang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diselesaikan</a:t>
            </a:r>
            <a:r>
              <a:rPr lang="en-GB" dirty="0"/>
              <a:t>. Supervised </a:t>
            </a:r>
            <a:r>
              <a:rPr lang="en-GB" dirty="0" err="1"/>
              <a:t>biasanya</a:t>
            </a:r>
            <a:r>
              <a:rPr lang="en-GB" dirty="0"/>
              <a:t>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kasus</a:t>
            </a:r>
            <a:r>
              <a:rPr lang="en-GB" dirty="0"/>
              <a:t> yang </a:t>
            </a:r>
            <a:r>
              <a:rPr lang="en-GB" dirty="0" err="1"/>
              <a:t>sudah</a:t>
            </a:r>
            <a:r>
              <a:rPr lang="en-GB" dirty="0"/>
              <a:t> </a:t>
            </a:r>
            <a:r>
              <a:rPr lang="en-GB" dirty="0" err="1"/>
              <a:t>terdapat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label pada data yang </a:t>
            </a:r>
            <a:r>
              <a:rPr lang="en-GB" dirty="0" err="1"/>
              <a:t>digunakan</a:t>
            </a:r>
            <a:r>
              <a:rPr lang="en-GB" dirty="0"/>
              <a:t>. </a:t>
            </a:r>
            <a:r>
              <a:rPr lang="en-GB" dirty="0" err="1"/>
              <a:t>Sedangkan</a:t>
            </a:r>
            <a:r>
              <a:rPr lang="en-GB" dirty="0"/>
              <a:t> unsupervised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kasus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melakukan</a:t>
            </a:r>
            <a:r>
              <a:rPr lang="en-GB" dirty="0"/>
              <a:t> </a:t>
            </a:r>
            <a:r>
              <a:rPr lang="en-GB" dirty="0" err="1"/>
              <a:t>segmentasi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pengklasteran</a:t>
            </a:r>
            <a:r>
              <a:rPr lang="en-GB" dirty="0"/>
              <a:t> pada </a:t>
            </a:r>
            <a:r>
              <a:rPr lang="en-GB" dirty="0" err="1"/>
              <a:t>sebuah</a:t>
            </a:r>
            <a:r>
              <a:rPr lang="en-GB" dirty="0"/>
              <a:t> data dan data yang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mempunyai</a:t>
            </a:r>
            <a:r>
              <a:rPr lang="en-GB" dirty="0"/>
              <a:t> label.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54742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867</Words>
  <Application>Microsoft Office PowerPoint</Application>
  <PresentationFormat>Widescreen</PresentationFormat>
  <Paragraphs>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Data Science</vt:lpstr>
      <vt:lpstr>Data Science Implement</vt:lpstr>
      <vt:lpstr>A/B Testing</vt:lpstr>
      <vt:lpstr>Question 4</vt:lpstr>
      <vt:lpstr>Significance of P- Value</vt:lpstr>
      <vt:lpstr>Root Mean Square Error</vt:lpstr>
      <vt:lpstr>Avoid Overfit Data</vt:lpstr>
      <vt:lpstr>Bias-Variance Trade Off</vt:lpstr>
      <vt:lpstr>Supervised and Unsupervised Learning</vt:lpstr>
      <vt:lpstr>Normal Distribution</vt:lpstr>
      <vt:lpstr>Correlation and Covariance</vt:lpstr>
      <vt:lpstr>Point Estimates and Confidence Level</vt:lpstr>
      <vt:lpstr>Regularization</vt:lpstr>
      <vt:lpstr>Handling Outliers</vt:lpstr>
      <vt:lpstr>Handling Missing Value</vt:lpstr>
      <vt:lpstr>Recommendation System</vt:lpstr>
      <vt:lpstr>Cross Validation</vt:lpstr>
      <vt:lpstr>Data Cleaning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Implement</dc:title>
  <dc:creator>Insan Cahya Setia</dc:creator>
  <cp:lastModifiedBy>Insan Cahya Setia</cp:lastModifiedBy>
  <cp:revision>32</cp:revision>
  <dcterms:created xsi:type="dcterms:W3CDTF">2021-11-12T14:36:47Z</dcterms:created>
  <dcterms:modified xsi:type="dcterms:W3CDTF">2021-11-13T03:31:08Z</dcterms:modified>
</cp:coreProperties>
</file>