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94BB5-87F1-4215-8A00-3274D4F99D99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47EFC-1C6E-4A50-9AC9-6446634A1C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951A-89DB-C395-D0A7-9F392428C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26D00-D39F-B0D0-B41B-81476FF2C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C9FD-8D68-3145-FD98-3BA8AF57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6DDF-66DB-1DE5-F7FB-F6C661AA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C901-E695-FC8D-47B3-F82C799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2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DEB8-70E0-02A2-258F-6123AF0A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45D6-DBBD-BA67-D9B4-2BF19D64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DE7C-03AB-69EC-A2E3-72169877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433B-E3D6-81A7-3353-861647D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EEFB-17E3-88A4-F94D-77307B7F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9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1079F-0EF5-8609-2D00-21E8A42DA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EDB5-17AA-88FF-F50C-61BC77A7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4EE6-AC65-CECD-0688-531AFFD8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62BC-3FFF-F905-F75E-DB18FD14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D3AB-1E73-AC89-5DB0-D1B5D561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652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C1CD-3E4C-F639-E0C3-C3AA53F4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331E-5B09-1390-A5F4-14769AE5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DBC8-08C3-86F9-4123-104E5EB9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A45F-9DF7-8D51-65A5-875C6679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EEC1-FDAC-0016-4DEC-DCFA8CB4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7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3CB6-9ADA-5295-B495-10F5B42F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A1478-91FC-9085-4E62-330B4E1C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3F5D-20F9-BD67-E5C7-3DBD5957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A2D0-E12E-F04D-043E-BCD2AAF6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BF69-9FF8-91C4-4012-BE2EBB17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13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3B62-45F3-CFA7-9A5A-26A60E48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AB75-1133-1ED1-36A2-DCA16BFD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01BC1-96C9-2CE3-D3D0-0AA91BAC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34A2-89D9-6C48-7C97-2A98B81B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F0E64-FFDF-2A2A-3371-E2505AC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A71E-8C68-99CF-968A-C20AF6E9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4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BC6A-8DA4-19AA-C2B3-B8FA5081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F748-8769-87C4-3083-44772BDD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79FE-5B13-D4C6-E20E-04743379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EF71-BFB7-B09C-BBA6-016F3302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F99D7-A009-3396-9DAB-E92A77BAC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4598D-60AA-936E-3844-34A2AD78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C28A8-1A75-F206-5909-A6D8C8CF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7DA62-520D-B60F-D0C9-F91CABC4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5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B7EA-AC06-6E41-C3F5-9CBE8C92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5852-8DDD-A00A-50B7-E088CB8A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56F95-A736-80A8-A1B0-038056FA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CD07-3272-3870-0252-B4DAFF90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7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BFD89-2B38-C2C8-98E5-FC87C493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D9422-E245-E0D0-CE0B-77ABCA4D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F687-BD01-432F-CD3D-2575A629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42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407-29F9-3BB7-B552-C8891B0A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46B9-6FB1-2650-2B29-168C08E1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0AE7C-04D9-E29C-6FFD-4DCFF1165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511D-4627-4CD3-EC23-9266EFF2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5708-E8A9-C3C6-C6FD-974DC3EC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C65B7-131C-C003-4829-98D2CCF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0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4A92-E6E7-A5D2-0C11-E312A29B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9558-F75B-7570-E31F-681D42022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34EC8-E45B-6B29-DFC6-294544188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9900-39A5-13F4-8B5B-903993B3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44CEE-3BCA-1890-29D0-0968CEAC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8A3-20D6-9258-92DC-09196BB0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61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F539C-3EFE-BA44-B1EC-6448FFB1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56A7-3229-68C2-9475-CBF335F1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59AC-10DB-2FC5-0A75-E237FD87B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A493-7B23-4FD5-87AB-65A00D633BC6}" type="datetimeFigureOut">
              <a:rPr lang="en-SG" smtClean="0"/>
              <a:t>6/2/2025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9E34-528F-0EC3-E9E8-AC6C47B02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669E-366A-0BA1-63F3-81DDA6AEC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1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AEA344-F630-EB80-ED0E-E91494759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73" y="199190"/>
            <a:ext cx="2433687" cy="710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2D4CA-EF44-0F15-B20D-613A6561E337}"/>
              </a:ext>
            </a:extLst>
          </p:cNvPr>
          <p:cNvSpPr txBox="1"/>
          <p:nvPr/>
        </p:nvSpPr>
        <p:spPr>
          <a:xfrm>
            <a:off x="3669149" y="1706251"/>
            <a:ext cx="4954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ORANGE CHATBOT</a:t>
            </a:r>
            <a:endParaRPr lang="en-SG" sz="4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58D351-D5C3-A85B-3D3C-44C6C7714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26" y="2537248"/>
            <a:ext cx="2383544" cy="2383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52CA1B-78BD-0D7D-3778-288C76485EE9}"/>
              </a:ext>
            </a:extLst>
          </p:cNvPr>
          <p:cNvSpPr txBox="1"/>
          <p:nvPr/>
        </p:nvSpPr>
        <p:spPr>
          <a:xfrm>
            <a:off x="3048786" y="492079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GOKUL PRASATH </a:t>
            </a:r>
            <a:br>
              <a:rPr lang="en-US" sz="1800" b="1" dirty="0"/>
            </a:br>
            <a:r>
              <a:rPr lang="en-US" sz="1800" b="1" dirty="0"/>
              <a:t>MURUGAN</a:t>
            </a:r>
            <a:endParaRPr lang="en-SG" sz="1800" b="1" dirty="0"/>
          </a:p>
        </p:txBody>
      </p:sp>
    </p:spTree>
    <p:extLst>
      <p:ext uri="{BB962C8B-B14F-4D97-AF65-F5344CB8AC3E}">
        <p14:creationId xmlns:p14="http://schemas.microsoft.com/office/powerpoint/2010/main" val="405983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ll center">
            <a:extLst>
              <a:ext uri="{FF2B5EF4-FFF2-40B4-BE49-F238E27FC236}">
                <a16:creationId xmlns:a16="http://schemas.microsoft.com/office/drawing/2014/main" id="{1AB2BB6E-6F68-D01F-6850-15E7E068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9837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">
            <a:extLst>
              <a:ext uri="{FF2B5EF4-FFF2-40B4-BE49-F238E27FC236}">
                <a16:creationId xmlns:a16="http://schemas.microsoft.com/office/drawing/2014/main" id="{5F9D69DE-8460-6738-6D0A-0C5535CB6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256" y="991056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8C8AE85B-0047-AD0C-B4FD-7005FCB64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4085" y="2851106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1DC9DD-8816-8F1E-6A7C-8336A98EB01D}"/>
              </a:ext>
            </a:extLst>
          </p:cNvPr>
          <p:cNvCxnSpPr>
            <a:cxnSpLocks/>
          </p:cNvCxnSpPr>
          <p:nvPr/>
        </p:nvCxnSpPr>
        <p:spPr>
          <a:xfrm>
            <a:off x="1550656" y="1491290"/>
            <a:ext cx="30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B069DE-0CB0-8149-E1D3-3101E9464DD4}"/>
              </a:ext>
            </a:extLst>
          </p:cNvPr>
          <p:cNvSpPr txBox="1"/>
          <p:nvPr/>
        </p:nvSpPr>
        <p:spPr>
          <a:xfrm>
            <a:off x="4744682" y="3832404"/>
            <a:ext cx="140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Orange chatbot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92AE41-9DCB-0789-E0A0-A538D8636FBF}"/>
              </a:ext>
            </a:extLst>
          </p:cNvPr>
          <p:cNvSpPr txBox="1"/>
          <p:nvPr/>
        </p:nvSpPr>
        <p:spPr>
          <a:xfrm>
            <a:off x="3905372" y="1839073"/>
            <a:ext cx="2903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Embedded by </a:t>
            </a:r>
            <a:r>
              <a:rPr lang="en-US" sz="1400" dirty="0" err="1"/>
              <a:t>jina</a:t>
            </a:r>
            <a:r>
              <a:rPr lang="en-US" sz="1400" dirty="0"/>
              <a:t> API</a:t>
            </a:r>
            <a:endParaRPr lang="en-SG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2181EB-C2C6-151F-296B-D447B1BDABF5}"/>
              </a:ext>
            </a:extLst>
          </p:cNvPr>
          <p:cNvSpPr txBox="1"/>
          <p:nvPr/>
        </p:nvSpPr>
        <p:spPr>
          <a:xfrm>
            <a:off x="4134051" y="4063579"/>
            <a:ext cx="2403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Powered by Gemini Api 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7F67E-010E-8B50-E799-96962071738A}"/>
              </a:ext>
            </a:extLst>
          </p:cNvPr>
          <p:cNvSpPr txBox="1"/>
          <p:nvPr/>
        </p:nvSpPr>
        <p:spPr>
          <a:xfrm>
            <a:off x="718348" y="1905456"/>
            <a:ext cx="75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</a:t>
            </a:r>
            <a:endParaRPr lang="en-SG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9247F3-5656-56CA-3475-139264EFEDD1}"/>
              </a:ext>
            </a:extLst>
          </p:cNvPr>
          <p:cNvSpPr txBox="1"/>
          <p:nvPr/>
        </p:nvSpPr>
        <p:spPr>
          <a:xfrm>
            <a:off x="9365617" y="3788227"/>
            <a:ext cx="1333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PINECONE </a:t>
            </a:r>
            <a:br>
              <a:rPr lang="en-US" sz="1800" dirty="0"/>
            </a:br>
            <a:r>
              <a:rPr lang="en-US" sz="1800" dirty="0"/>
              <a:t>vector DB</a:t>
            </a:r>
            <a:endParaRPr lang="en-SG" sz="1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C0B321-07BA-FBC9-FAC3-2D24A486D101}"/>
              </a:ext>
            </a:extLst>
          </p:cNvPr>
          <p:cNvSpPr txBox="1"/>
          <p:nvPr/>
        </p:nvSpPr>
        <p:spPr>
          <a:xfrm>
            <a:off x="2560951" y="55866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SG" dirty="0" err="1"/>
              <a:t>rchitectural</a:t>
            </a:r>
            <a:r>
              <a:rPr lang="en-SG" dirty="0"/>
              <a:t> Diagram</a:t>
            </a:r>
            <a:endParaRPr lang="en-SG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CC6E9-8E26-ABC8-D288-C3EF0CC587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73" y="199190"/>
            <a:ext cx="2433687" cy="710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70FDEF-6AEB-6140-9B5C-9405786C2EDC}"/>
              </a:ext>
            </a:extLst>
          </p:cNvPr>
          <p:cNvSpPr txBox="1"/>
          <p:nvPr/>
        </p:nvSpPr>
        <p:spPr>
          <a:xfrm>
            <a:off x="1450683" y="1138014"/>
            <a:ext cx="323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Manually uploads text with reference title</a:t>
            </a:r>
            <a:endParaRPr lang="en-SG" sz="1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DCC4CF2-DACD-A416-A13E-BA752FB80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3106" y="1271303"/>
            <a:ext cx="1407991" cy="60689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9897DB-112F-2186-F566-E205825BF4A5}"/>
              </a:ext>
            </a:extLst>
          </p:cNvPr>
          <p:cNvCxnSpPr>
            <a:cxnSpLocks/>
          </p:cNvCxnSpPr>
          <p:nvPr/>
        </p:nvCxnSpPr>
        <p:spPr>
          <a:xfrm>
            <a:off x="6152673" y="1521589"/>
            <a:ext cx="3271412" cy="153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BFB504-5D95-71DD-6821-FAF185EDB272}"/>
              </a:ext>
            </a:extLst>
          </p:cNvPr>
          <p:cNvSpPr txBox="1"/>
          <p:nvPr/>
        </p:nvSpPr>
        <p:spPr>
          <a:xfrm rot="1524961">
            <a:off x="6053056" y="1908891"/>
            <a:ext cx="36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texts are stored as vectors</a:t>
            </a:r>
            <a:endParaRPr lang="en-SG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72A2D1-AE2E-75CF-52DA-748CA0D754BA}"/>
              </a:ext>
            </a:extLst>
          </p:cNvPr>
          <p:cNvCxnSpPr/>
          <p:nvPr/>
        </p:nvCxnSpPr>
        <p:spPr>
          <a:xfrm>
            <a:off x="1550656" y="1734532"/>
            <a:ext cx="3409181" cy="169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F8511-C83C-40E6-F14C-66392C9D457F}"/>
              </a:ext>
            </a:extLst>
          </p:cNvPr>
          <p:cNvSpPr txBox="1"/>
          <p:nvPr/>
        </p:nvSpPr>
        <p:spPr>
          <a:xfrm rot="1584886">
            <a:off x="1565425" y="2267608"/>
            <a:ext cx="359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 ask question based on the stored contents</a:t>
            </a:r>
            <a:endParaRPr lang="en-SG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0985E6-EECC-350E-A345-842DAE54EC92}"/>
              </a:ext>
            </a:extLst>
          </p:cNvPr>
          <p:cNvCxnSpPr>
            <a:cxnSpLocks/>
          </p:cNvCxnSpPr>
          <p:nvPr/>
        </p:nvCxnSpPr>
        <p:spPr>
          <a:xfrm>
            <a:off x="5853188" y="3464321"/>
            <a:ext cx="3638721" cy="1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CA7B8D-05BE-94F9-91D9-55D4B35ECE35}"/>
              </a:ext>
            </a:extLst>
          </p:cNvPr>
          <p:cNvSpPr txBox="1"/>
          <p:nvPr/>
        </p:nvSpPr>
        <p:spPr>
          <a:xfrm>
            <a:off x="5794461" y="3128646"/>
            <a:ext cx="368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nearest vector of the user question given as context</a:t>
            </a:r>
            <a:endParaRPr lang="en-SG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2E9D07-41BB-0470-1870-A64114814668}"/>
              </a:ext>
            </a:extLst>
          </p:cNvPr>
          <p:cNvSpPr txBox="1"/>
          <p:nvPr/>
        </p:nvSpPr>
        <p:spPr>
          <a:xfrm>
            <a:off x="4847636" y="172261"/>
            <a:ext cx="1521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Tamil Chat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08881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572BCC06-3309-3DD0-BCD3-03D832461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569" y="2224445"/>
            <a:ext cx="1092678" cy="1092678"/>
          </a:xfrm>
          <a:prstGeom prst="rect">
            <a:avLst/>
          </a:prstGeom>
        </p:spPr>
      </p:pic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4DAF1975-BC44-D1FF-5C43-A3F373B3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2231" y="2260905"/>
            <a:ext cx="914400" cy="914400"/>
          </a:xfrm>
          <a:prstGeom prst="rect">
            <a:avLst/>
          </a:prstGeom>
        </p:spPr>
      </p:pic>
      <p:pic>
        <p:nvPicPr>
          <p:cNvPr id="6" name="Graphic 5" descr="Call center">
            <a:extLst>
              <a:ext uri="{FF2B5EF4-FFF2-40B4-BE49-F238E27FC236}">
                <a16:creationId xmlns:a16="http://schemas.microsoft.com/office/drawing/2014/main" id="{9782F6E3-23D5-5C05-BC68-C482CFC7C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26090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D95F8-9145-B535-BC69-1DC34378FDEF}"/>
              </a:ext>
            </a:extLst>
          </p:cNvPr>
          <p:cNvSpPr txBox="1"/>
          <p:nvPr/>
        </p:nvSpPr>
        <p:spPr>
          <a:xfrm>
            <a:off x="1560169" y="3244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3AFA4-A315-D7DD-DC29-296E55E5038E}"/>
              </a:ext>
            </a:extLst>
          </p:cNvPr>
          <p:cNvSpPr txBox="1"/>
          <p:nvPr/>
        </p:nvSpPr>
        <p:spPr>
          <a:xfrm>
            <a:off x="5352794" y="3244334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Orange chatbot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AC5529-4641-4B81-D1D3-221D5C9929CD}"/>
              </a:ext>
            </a:extLst>
          </p:cNvPr>
          <p:cNvCxnSpPr/>
          <p:nvPr/>
        </p:nvCxnSpPr>
        <p:spPr>
          <a:xfrm>
            <a:off x="2415247" y="2770784"/>
            <a:ext cx="331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60ECEE-F1C6-C247-A1D2-D199ADF7E293}"/>
              </a:ext>
            </a:extLst>
          </p:cNvPr>
          <p:cNvCxnSpPr/>
          <p:nvPr/>
        </p:nvCxnSpPr>
        <p:spPr>
          <a:xfrm>
            <a:off x="6553200" y="2718105"/>
            <a:ext cx="3891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D10FC4-8480-09D4-AD22-FCBB89F31AE6}"/>
              </a:ext>
            </a:extLst>
          </p:cNvPr>
          <p:cNvSpPr txBox="1"/>
          <p:nvPr/>
        </p:nvSpPr>
        <p:spPr>
          <a:xfrm>
            <a:off x="3306856" y="234877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Uploads PDF 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FCDE8-5834-44FB-0B6D-09D9C67C598A}"/>
              </a:ext>
            </a:extLst>
          </p:cNvPr>
          <p:cNvSpPr txBox="1"/>
          <p:nvPr/>
        </p:nvSpPr>
        <p:spPr>
          <a:xfrm>
            <a:off x="6553200" y="2341299"/>
            <a:ext cx="412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Extracted content gets stored in temporary 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EBECAE-133F-B164-6048-C940C0476C7E}"/>
              </a:ext>
            </a:extLst>
          </p:cNvPr>
          <p:cNvSpPr txBox="1"/>
          <p:nvPr/>
        </p:nvSpPr>
        <p:spPr>
          <a:xfrm>
            <a:off x="10318639" y="313245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Gemini AI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DBE91-04FB-76B8-9D37-B8D1598E9093}"/>
              </a:ext>
            </a:extLst>
          </p:cNvPr>
          <p:cNvSpPr txBox="1"/>
          <p:nvPr/>
        </p:nvSpPr>
        <p:spPr>
          <a:xfrm>
            <a:off x="2625518" y="2809409"/>
            <a:ext cx="280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questions based on PDF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C9848-F339-D88C-6C5D-0EFCFEE7CDD1}"/>
              </a:ext>
            </a:extLst>
          </p:cNvPr>
          <p:cNvSpPr txBox="1"/>
          <p:nvPr/>
        </p:nvSpPr>
        <p:spPr>
          <a:xfrm>
            <a:off x="6669726" y="2718934"/>
            <a:ext cx="3658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Answers the questions as the PDF is the context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874F4-2413-07AC-F9FF-923BFDFD6377}"/>
              </a:ext>
            </a:extLst>
          </p:cNvPr>
          <p:cNvSpPr txBox="1"/>
          <p:nvPr/>
        </p:nvSpPr>
        <p:spPr>
          <a:xfrm>
            <a:off x="5444240" y="263951"/>
            <a:ext cx="133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PDF Chat</a:t>
            </a:r>
            <a:endParaRPr lang="en-SG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87BC6D-EFA7-1A52-026F-7A25A86CD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73" y="199190"/>
            <a:ext cx="2433687" cy="7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4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User">
            <a:extLst>
              <a:ext uri="{FF2B5EF4-FFF2-40B4-BE49-F238E27FC236}">
                <a16:creationId xmlns:a16="http://schemas.microsoft.com/office/drawing/2014/main" id="{5E9EFC91-E864-828B-B96A-0F3EFF1B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569" y="2224445"/>
            <a:ext cx="1092678" cy="1092678"/>
          </a:xfrm>
          <a:prstGeom prst="rect">
            <a:avLst/>
          </a:prstGeom>
        </p:spPr>
      </p:pic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D437A346-75AD-5CFD-02E9-A05A117D2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2231" y="2260905"/>
            <a:ext cx="914400" cy="914400"/>
          </a:xfrm>
          <a:prstGeom prst="rect">
            <a:avLst/>
          </a:prstGeom>
        </p:spPr>
      </p:pic>
      <p:pic>
        <p:nvPicPr>
          <p:cNvPr id="4" name="Graphic 3" descr="Call center">
            <a:extLst>
              <a:ext uri="{FF2B5EF4-FFF2-40B4-BE49-F238E27FC236}">
                <a16:creationId xmlns:a16="http://schemas.microsoft.com/office/drawing/2014/main" id="{0162DC08-5674-20E5-D957-50EE995A0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26090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B3C83-BAA9-5837-6F21-EE338B2204E0}"/>
              </a:ext>
            </a:extLst>
          </p:cNvPr>
          <p:cNvSpPr txBox="1"/>
          <p:nvPr/>
        </p:nvSpPr>
        <p:spPr>
          <a:xfrm>
            <a:off x="1560169" y="3244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BB43-53F9-BDEC-D2AB-531262B48856}"/>
              </a:ext>
            </a:extLst>
          </p:cNvPr>
          <p:cNvSpPr txBox="1"/>
          <p:nvPr/>
        </p:nvSpPr>
        <p:spPr>
          <a:xfrm>
            <a:off x="5352794" y="3244334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Orange chatbot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05346F-F937-73C4-ED11-F457403EB18F}"/>
              </a:ext>
            </a:extLst>
          </p:cNvPr>
          <p:cNvCxnSpPr/>
          <p:nvPr/>
        </p:nvCxnSpPr>
        <p:spPr>
          <a:xfrm>
            <a:off x="2415247" y="2770784"/>
            <a:ext cx="331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E34BF5-CF7A-F41B-280E-3E8843DE3E1D}"/>
              </a:ext>
            </a:extLst>
          </p:cNvPr>
          <p:cNvCxnSpPr/>
          <p:nvPr/>
        </p:nvCxnSpPr>
        <p:spPr>
          <a:xfrm>
            <a:off x="6553200" y="2718105"/>
            <a:ext cx="3891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FAC179-147C-A5B8-85D7-4AF540D889CA}"/>
              </a:ext>
            </a:extLst>
          </p:cNvPr>
          <p:cNvSpPr txBox="1"/>
          <p:nvPr/>
        </p:nvSpPr>
        <p:spPr>
          <a:xfrm>
            <a:off x="2415247" y="2387969"/>
            <a:ext cx="33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Uploads Invoice (PDF,PNG,JPEG) 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CD804-EF95-B882-1420-113A92434508}"/>
              </a:ext>
            </a:extLst>
          </p:cNvPr>
          <p:cNvSpPr txBox="1"/>
          <p:nvPr/>
        </p:nvSpPr>
        <p:spPr>
          <a:xfrm>
            <a:off x="6669726" y="2219721"/>
            <a:ext cx="365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Extract the content (Tesseract OCR for images)  </a:t>
            </a:r>
            <a:br>
              <a:rPr lang="en-US" sz="1400" dirty="0"/>
            </a:br>
            <a:r>
              <a:rPr lang="en-US" sz="1400" dirty="0"/>
              <a:t>and  gives the summary of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D0F67-0996-0338-4916-812A5CB6A8E4}"/>
              </a:ext>
            </a:extLst>
          </p:cNvPr>
          <p:cNvSpPr txBox="1"/>
          <p:nvPr/>
        </p:nvSpPr>
        <p:spPr>
          <a:xfrm>
            <a:off x="10318639" y="313245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Gemini AI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1573B-13AF-AADA-EAE4-5EAF0D97BC3B}"/>
              </a:ext>
            </a:extLst>
          </p:cNvPr>
          <p:cNvSpPr txBox="1"/>
          <p:nvPr/>
        </p:nvSpPr>
        <p:spPr>
          <a:xfrm>
            <a:off x="2443590" y="2819686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questions based on Invoice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2744E-39CA-FEC0-E1C3-8EF47586C3B5}"/>
              </a:ext>
            </a:extLst>
          </p:cNvPr>
          <p:cNvSpPr txBox="1"/>
          <p:nvPr/>
        </p:nvSpPr>
        <p:spPr>
          <a:xfrm>
            <a:off x="5221658" y="323821"/>
            <a:ext cx="174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Invoice Chat</a:t>
            </a:r>
            <a:endParaRPr lang="en-SG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6151E-5012-EFF8-9FAA-50054A1008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73" y="199190"/>
            <a:ext cx="2433687" cy="7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User">
            <a:extLst>
              <a:ext uri="{FF2B5EF4-FFF2-40B4-BE49-F238E27FC236}">
                <a16:creationId xmlns:a16="http://schemas.microsoft.com/office/drawing/2014/main" id="{2C67E2A5-188D-8F04-834E-FCCBEC40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569" y="2224445"/>
            <a:ext cx="1092678" cy="1092678"/>
          </a:xfrm>
          <a:prstGeom prst="rect">
            <a:avLst/>
          </a:prstGeom>
        </p:spPr>
      </p:pic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A7BBEB9A-3884-4623-ADB8-E1E2957D8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2231" y="2260905"/>
            <a:ext cx="914400" cy="914400"/>
          </a:xfrm>
          <a:prstGeom prst="rect">
            <a:avLst/>
          </a:prstGeom>
        </p:spPr>
      </p:pic>
      <p:pic>
        <p:nvPicPr>
          <p:cNvPr id="4" name="Graphic 3" descr="Call center">
            <a:extLst>
              <a:ext uri="{FF2B5EF4-FFF2-40B4-BE49-F238E27FC236}">
                <a16:creationId xmlns:a16="http://schemas.microsoft.com/office/drawing/2014/main" id="{E004A453-472B-D00A-E983-D132A4250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26090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E3850-0CC2-B3C3-B8DB-B83E7AA1E799}"/>
              </a:ext>
            </a:extLst>
          </p:cNvPr>
          <p:cNvSpPr txBox="1"/>
          <p:nvPr/>
        </p:nvSpPr>
        <p:spPr>
          <a:xfrm>
            <a:off x="1560169" y="3244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738AA-E97D-E790-D693-7B3F035782F9}"/>
              </a:ext>
            </a:extLst>
          </p:cNvPr>
          <p:cNvSpPr txBox="1"/>
          <p:nvPr/>
        </p:nvSpPr>
        <p:spPr>
          <a:xfrm>
            <a:off x="5352794" y="3244334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Orange chatbot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1C9E16-0BC3-C79E-128C-2D0C44BDB42E}"/>
              </a:ext>
            </a:extLst>
          </p:cNvPr>
          <p:cNvCxnSpPr/>
          <p:nvPr/>
        </p:nvCxnSpPr>
        <p:spPr>
          <a:xfrm>
            <a:off x="2415247" y="2770784"/>
            <a:ext cx="331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68DA84-BA49-344D-5C05-DB83CD156846}"/>
              </a:ext>
            </a:extLst>
          </p:cNvPr>
          <p:cNvCxnSpPr/>
          <p:nvPr/>
        </p:nvCxnSpPr>
        <p:spPr>
          <a:xfrm>
            <a:off x="6553200" y="2718105"/>
            <a:ext cx="3891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DF88C6-CAA4-6F7E-B277-4ECB021AEE21}"/>
              </a:ext>
            </a:extLst>
          </p:cNvPr>
          <p:cNvSpPr txBox="1"/>
          <p:nvPr/>
        </p:nvSpPr>
        <p:spPr>
          <a:xfrm>
            <a:off x="2561942" y="2433184"/>
            <a:ext cx="287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Gives the URL of the website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3A9F1-EEB4-6FAC-172F-58B77743CC90}"/>
              </a:ext>
            </a:extLst>
          </p:cNvPr>
          <p:cNvSpPr txBox="1"/>
          <p:nvPr/>
        </p:nvSpPr>
        <p:spPr>
          <a:xfrm>
            <a:off x="6386228" y="2247564"/>
            <a:ext cx="412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text content from the website is extracted </a:t>
            </a:r>
            <a:br>
              <a:rPr lang="en-US" sz="1400" dirty="0"/>
            </a:br>
            <a:r>
              <a:rPr lang="en-US" sz="1400" dirty="0"/>
              <a:t>using Beautiful soup PY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9AEDB-50A7-410C-CA94-A7D373663F28}"/>
              </a:ext>
            </a:extLst>
          </p:cNvPr>
          <p:cNvSpPr txBox="1"/>
          <p:nvPr/>
        </p:nvSpPr>
        <p:spPr>
          <a:xfrm>
            <a:off x="10318639" y="313245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Gemini AI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33B27-154C-7B70-A5D9-602D7F063E5E}"/>
              </a:ext>
            </a:extLst>
          </p:cNvPr>
          <p:cNvSpPr txBox="1"/>
          <p:nvPr/>
        </p:nvSpPr>
        <p:spPr>
          <a:xfrm>
            <a:off x="5444240" y="263951"/>
            <a:ext cx="188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Website Chat</a:t>
            </a:r>
            <a:endParaRPr lang="en-SG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FFAAEE-58D9-EFE6-6199-EB611789B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73" y="199190"/>
            <a:ext cx="2433687" cy="7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3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User">
            <a:extLst>
              <a:ext uri="{FF2B5EF4-FFF2-40B4-BE49-F238E27FC236}">
                <a16:creationId xmlns:a16="http://schemas.microsoft.com/office/drawing/2014/main" id="{10D86C0A-001F-15FB-DB4A-5DD3FC68F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437" y="2171766"/>
            <a:ext cx="1092678" cy="1092678"/>
          </a:xfrm>
          <a:prstGeom prst="rect">
            <a:avLst/>
          </a:prstGeom>
        </p:spPr>
      </p:pic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06331941-8F16-0EDC-E50A-70BC990E2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2231" y="2260905"/>
            <a:ext cx="914400" cy="914400"/>
          </a:xfrm>
          <a:prstGeom prst="rect">
            <a:avLst/>
          </a:prstGeom>
        </p:spPr>
      </p:pic>
      <p:pic>
        <p:nvPicPr>
          <p:cNvPr id="4" name="Graphic 3" descr="Call center">
            <a:extLst>
              <a:ext uri="{FF2B5EF4-FFF2-40B4-BE49-F238E27FC236}">
                <a16:creationId xmlns:a16="http://schemas.microsoft.com/office/drawing/2014/main" id="{384967B1-E647-C4FB-B421-AA575B962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26090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BD579-5308-AF23-A311-37D499259360}"/>
              </a:ext>
            </a:extLst>
          </p:cNvPr>
          <p:cNvSpPr txBox="1"/>
          <p:nvPr/>
        </p:nvSpPr>
        <p:spPr>
          <a:xfrm>
            <a:off x="1560169" y="3244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7DBB6-3B1D-77D6-1A0E-C4051814C980}"/>
              </a:ext>
            </a:extLst>
          </p:cNvPr>
          <p:cNvSpPr txBox="1"/>
          <p:nvPr/>
        </p:nvSpPr>
        <p:spPr>
          <a:xfrm>
            <a:off x="5352794" y="3244334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Orange chatbot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7E3B53-2D1A-C260-CF80-1D954BAF72E3}"/>
              </a:ext>
            </a:extLst>
          </p:cNvPr>
          <p:cNvCxnSpPr>
            <a:cxnSpLocks/>
          </p:cNvCxnSpPr>
          <p:nvPr/>
        </p:nvCxnSpPr>
        <p:spPr>
          <a:xfrm>
            <a:off x="1630837" y="2770784"/>
            <a:ext cx="4100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291274-F597-BB6C-C033-9CBC7ECADBA9}"/>
              </a:ext>
            </a:extLst>
          </p:cNvPr>
          <p:cNvCxnSpPr/>
          <p:nvPr/>
        </p:nvCxnSpPr>
        <p:spPr>
          <a:xfrm>
            <a:off x="6553200" y="2718105"/>
            <a:ext cx="3891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CD31E6-A514-467F-589C-A3D8024376F5}"/>
              </a:ext>
            </a:extLst>
          </p:cNvPr>
          <p:cNvSpPr txBox="1"/>
          <p:nvPr/>
        </p:nvSpPr>
        <p:spPr>
          <a:xfrm>
            <a:off x="1748956" y="2188339"/>
            <a:ext cx="3936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Uploads multiple resumes (limit-100) </a:t>
            </a:r>
            <a:br>
              <a:rPr lang="en-US" sz="1600" dirty="0"/>
            </a:br>
            <a:r>
              <a:rPr lang="en-US" sz="1600" dirty="0"/>
              <a:t>&amp; gives the job description and requirements</a:t>
            </a:r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2CC42-8619-1FF7-0A6D-057229976C05}"/>
              </a:ext>
            </a:extLst>
          </p:cNvPr>
          <p:cNvSpPr txBox="1"/>
          <p:nvPr/>
        </p:nvSpPr>
        <p:spPr>
          <a:xfrm>
            <a:off x="6374609" y="2223894"/>
            <a:ext cx="412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Each resume is given its own score and the best fit </a:t>
            </a:r>
            <a:br>
              <a:rPr lang="en-US" sz="1400" dirty="0"/>
            </a:br>
            <a:r>
              <a:rPr lang="en-US" sz="1400" dirty="0"/>
              <a:t>applicant by score is ranked on the 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0F4DA-0CD9-3B29-8EF6-8408DC0557B0}"/>
              </a:ext>
            </a:extLst>
          </p:cNvPr>
          <p:cNvSpPr txBox="1"/>
          <p:nvPr/>
        </p:nvSpPr>
        <p:spPr>
          <a:xfrm>
            <a:off x="10318639" y="313245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Gemini AI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BAEEA-6C70-B48E-6C20-7201C35B78E4}"/>
              </a:ext>
            </a:extLst>
          </p:cNvPr>
          <p:cNvSpPr txBox="1"/>
          <p:nvPr/>
        </p:nvSpPr>
        <p:spPr>
          <a:xfrm>
            <a:off x="1535583" y="2770801"/>
            <a:ext cx="4330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 further asks question and preferred applicant details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A29D5-9154-AF90-F10C-8F247CEE979C}"/>
              </a:ext>
            </a:extLst>
          </p:cNvPr>
          <p:cNvSpPr txBox="1"/>
          <p:nvPr/>
        </p:nvSpPr>
        <p:spPr>
          <a:xfrm>
            <a:off x="5444240" y="263951"/>
            <a:ext cx="239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 Screener</a:t>
            </a:r>
            <a:endParaRPr lang="en-SG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C319ED-FD5A-750F-2F12-0BE510EFB8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73" y="199190"/>
            <a:ext cx="2433687" cy="7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User">
            <a:extLst>
              <a:ext uri="{FF2B5EF4-FFF2-40B4-BE49-F238E27FC236}">
                <a16:creationId xmlns:a16="http://schemas.microsoft.com/office/drawing/2014/main" id="{465828E6-5548-B545-8FF1-0529F4B8C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569" y="2224445"/>
            <a:ext cx="1092678" cy="1092678"/>
          </a:xfrm>
          <a:prstGeom prst="rect">
            <a:avLst/>
          </a:prstGeom>
        </p:spPr>
      </p:pic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14D7A0A6-4FEC-7C9D-917B-B01572ED3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2231" y="2260905"/>
            <a:ext cx="914400" cy="914400"/>
          </a:xfrm>
          <a:prstGeom prst="rect">
            <a:avLst/>
          </a:prstGeom>
        </p:spPr>
      </p:pic>
      <p:pic>
        <p:nvPicPr>
          <p:cNvPr id="4" name="Graphic 3" descr="Call center">
            <a:extLst>
              <a:ext uri="{FF2B5EF4-FFF2-40B4-BE49-F238E27FC236}">
                <a16:creationId xmlns:a16="http://schemas.microsoft.com/office/drawing/2014/main" id="{0DB31754-0404-D55A-F1E2-3AB2B6DB5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26090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9697A6-69F3-4BE6-5F79-B69A13AD7D5A}"/>
              </a:ext>
            </a:extLst>
          </p:cNvPr>
          <p:cNvSpPr txBox="1"/>
          <p:nvPr/>
        </p:nvSpPr>
        <p:spPr>
          <a:xfrm>
            <a:off x="1560169" y="3244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D4500-F20D-D1FE-239D-DC2DB4DA2B1C}"/>
              </a:ext>
            </a:extLst>
          </p:cNvPr>
          <p:cNvSpPr txBox="1"/>
          <p:nvPr/>
        </p:nvSpPr>
        <p:spPr>
          <a:xfrm>
            <a:off x="5352794" y="3244334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Orange chatbot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810CCC-0894-4344-CABF-DB33AB3F3DDC}"/>
              </a:ext>
            </a:extLst>
          </p:cNvPr>
          <p:cNvCxnSpPr/>
          <p:nvPr/>
        </p:nvCxnSpPr>
        <p:spPr>
          <a:xfrm>
            <a:off x="2415247" y="2770784"/>
            <a:ext cx="331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6125FF-B2AD-B003-0C89-04C43D571AC8}"/>
              </a:ext>
            </a:extLst>
          </p:cNvPr>
          <p:cNvCxnSpPr/>
          <p:nvPr/>
        </p:nvCxnSpPr>
        <p:spPr>
          <a:xfrm>
            <a:off x="6553200" y="2718105"/>
            <a:ext cx="3891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4E8D01-9926-40D8-B312-2DEA06E4E369}"/>
              </a:ext>
            </a:extLst>
          </p:cNvPr>
          <p:cNvSpPr txBox="1"/>
          <p:nvPr/>
        </p:nvSpPr>
        <p:spPr>
          <a:xfrm>
            <a:off x="2767373" y="2363359"/>
            <a:ext cx="26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ask general questions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E5965-27C4-32C7-8E71-25CEDBBA18D7}"/>
              </a:ext>
            </a:extLst>
          </p:cNvPr>
          <p:cNvSpPr txBox="1"/>
          <p:nvPr/>
        </p:nvSpPr>
        <p:spPr>
          <a:xfrm>
            <a:off x="6443997" y="2380505"/>
            <a:ext cx="412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Responds to question and can do normal conversation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2C106-C67C-00F3-ED97-583D7A09DB66}"/>
              </a:ext>
            </a:extLst>
          </p:cNvPr>
          <p:cNvSpPr txBox="1"/>
          <p:nvPr/>
        </p:nvSpPr>
        <p:spPr>
          <a:xfrm>
            <a:off x="10318639" y="313245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Gemini AI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EA1CC-1A1F-1100-CB96-6FF745B5F4D0}"/>
              </a:ext>
            </a:extLst>
          </p:cNvPr>
          <p:cNvSpPr txBox="1"/>
          <p:nvPr/>
        </p:nvSpPr>
        <p:spPr>
          <a:xfrm>
            <a:off x="5205831" y="199190"/>
            <a:ext cx="179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Normal Chat</a:t>
            </a:r>
            <a:endParaRPr lang="en-SG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D44128-BC0A-E7B7-0922-473F63E6C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73" y="199190"/>
            <a:ext cx="2433687" cy="7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3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218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PRASATH.M</dc:creator>
  <cp:lastModifiedBy>Gokul Prasath Murugan</cp:lastModifiedBy>
  <cp:revision>6</cp:revision>
  <dcterms:created xsi:type="dcterms:W3CDTF">2025-01-03T10:24:28Z</dcterms:created>
  <dcterms:modified xsi:type="dcterms:W3CDTF">2025-02-06T06:11:54Z</dcterms:modified>
</cp:coreProperties>
</file>