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7" r:id="rId3"/>
    <p:sldMasterId id="2147483721" r:id="rId4"/>
    <p:sldMasterId id="2147483733" r:id="rId5"/>
    <p:sldMasterId id="2147483745" r:id="rId6"/>
    <p:sldMasterId id="2147483758" r:id="rId7"/>
  </p:sldMasterIdLst>
  <p:notesMasterIdLst>
    <p:notesMasterId r:id="rId20"/>
  </p:notesMasterIdLst>
  <p:sldIdLst>
    <p:sldId id="256" r:id="rId8"/>
    <p:sldId id="269" r:id="rId9"/>
    <p:sldId id="275" r:id="rId10"/>
    <p:sldId id="277" r:id="rId11"/>
    <p:sldId id="288" r:id="rId12"/>
    <p:sldId id="457" r:id="rId13"/>
    <p:sldId id="458" r:id="rId14"/>
    <p:sldId id="452" r:id="rId15"/>
    <p:sldId id="453" r:id="rId16"/>
    <p:sldId id="454" r:id="rId17"/>
    <p:sldId id="455" r:id="rId18"/>
    <p:sldId id="456" r:id="rId19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rgio" initials="G" lastIdx="1" clrIdx="0">
    <p:extLst>
      <p:ext uri="{19B8F6BF-5375-455C-9EA6-DF929625EA0E}">
        <p15:presenceInfo xmlns:p15="http://schemas.microsoft.com/office/powerpoint/2012/main" userId="Giorg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6BBEB"/>
    <a:srgbClr val="F3EBF9"/>
    <a:srgbClr val="EADBF5"/>
    <a:srgbClr val="E4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0T15:39:25.1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0,'0'4941,"0"-4921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0T15:41:55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1,'3007'0,"-2987"0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0T15:42:08.0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0,'0'0,"4"0,6 0,4 0,4 0,3 0,2 0,-3 0,-1 0,0 0,1 0,1 0,-3 0,-1 0,2 0,0 0,2 0,0 0,2 0,0 0,0 0,1 0,-1 0,1 0,-1 0,0 0,1 0,-1 0,1 0,-1 0,0 0,1 0,-1 0,0 0,0 0,1 0,-1 0,0 0,1 0,-1 0,0 0,1 0,-1 0,0 0,1 0,-1 0,0 0,0 0,1 0,-1 0,0 0,0 0,1 0,-1 0,1 0,-1 0,0 0,0 0,1 0,4 0,0 0,0 0,-1 0,-1 0,-1 0,0 0,-2 0,1 0,-1 0,0 0,0 0,0 0,0 0,0 0,1 0,-1 0,0 0,1 0,-1 0,0 0,1 0,-1 0,0 0,0 0,1 0,-1 0,0 0,1 0,-1 0,0 0,1 0,-1 0,0 0,1 0,-1 0,0 0,0 0,1 0,-1 0,0 0,1 0,-1 0,0 0,1 0,-1 0,0 0,1 0,-1 0,0 0,0 0,1 0,-1 0,0 0,1 0,-1 0,0 0,5 0,0 0,0 0,0 0,-2 0,-1 0,-1 0,0 0,-1 0,0 0,1 0,-1 0,0 0,0 0,0 0,0 0,1 0,-1 0,0 0,1 0,-1 0,0 0,1 0,-1 0,0 0,-4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0T15:42:21.0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505.61816"/>
      <inkml:brushProperty name="anchorY" value="-1270.00012"/>
      <inkml:brushProperty name="scaleFactor" value="0.5"/>
    </inkml:brush>
  </inkml:definitions>
  <inkml:trace contextRef="#ctx0" brushRef="#br0">0 2220,'0'0,"0"-4,0-6,0 1,0-5,0-2,0-3,0-2,0-1,0-1,0-1,0 0,0 0,0 1,0-1,0 1,0-1,0 1,0-1,0 1,0 0,0 0,0-1,0 1,0 0,0-1,0 1,0 0,0 0,0-1,0 1,0 0,0-1,0 1,0 0,0-1,0 1,0 0,0-1,0 1,0 0,0 0,0-1,0 1,0 0,0-1,0 1,0 0,0-1,0 1,0 0,0-1,0 1,0 0,0 0,0-1,0 1,0 0,0-1,0 1,0 0,0-1,0 1,0 0,0 0,0-1,0 1,0 0,0-1,0 1,0 0,0-1,0 1,0 0,0-1,0 1,0 0,0 0,0-1,0 1,0 0,0-1,0 1,0 0,0-1,0 1,0 0,0 0,0-1,0 1,0 0,0-1,0 1,0 0,0-1,0 6,0-1,0 1,0 3,0-1,0 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0T15:42:32.2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775.61816"/>
      <inkml:brushProperty name="anchorY" value="-319.71979"/>
      <inkml:brushProperty name="scaleFactor" value="0.5"/>
    </inkml:brush>
  </inkml:definitions>
  <inkml:trace contextRef="#ctx0" brushRef="#br0">3236 0,'0'0,"-5"0,-4 0,-5 0,-4 0,-3 0,-2 0,-1 0,0 0,0 0,0 0,0 0,0 0,0 0,1 0,0 0,-1 0,1 0,0 0,-1 0,1 0,0 0,0 0,-1 0,1 0,-5 0,0 0,0 0,1 0,1 0,0 0,2 0,0 0,1 0,0 0,0 0,0 0,0 0,0 0,-1 0,1 0,0 0,-1 0,1 0,0 0,-1 0,1 0,0 0,0 0,-1 0,1 0,0 0,-1 0,1 0,0 0,-1 0,1 0,0 0,-1 0,1 0,0 0,0 0,-1 0,1 0,0 0,-1 0,1 0,0 0,-1 0,1 0,0 0,0 0,-1 0,1 0,0 0,-1 0,1 0,0 0,-1 0,1 0,0 0,0 0,-1 0,1 0,0 0,-1 0,1 0,0 0,-1 0,1 0,0 0,-1 0,1 0,0 0,0 0,-1 0,1 0,0 0,-1 0,1 0,0 0,-1 0,1 0,0 0,-1 0,1 0,0 0,0 0,-1 0,1 0,0 0,0 0,-1 0,1 0,-1 0,1 0,0 0,-1 0,1 0,0 0,0 0,-1 0,1 0,0 0,0 0,-1 0,1 0,-1 0,1 0,0 0,0 0,-1 0,1 0,0 0,0 0,-1 0,1 0,0 0,-1 0,1 0,4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0T15:42:44.5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269.82727"/>
      <inkml:brushProperty name="anchorY" value="950.28094"/>
      <inkml:brushProperty name="scaleFactor" value="0.5"/>
    </inkml:brush>
  </inkml:definitions>
  <inkml:trace contextRef="#ctx0" brushRef="#br0">0 1,'0'0,"0"4,0 6,0 4,0 4,0 3,0 2,0 1,0 0,0 0,0 1,0 3,0 1,0-1,0-1,0-1,0-1,0 0,0-2,0 1,0-1,0 0,0 0,0 0,0 0,0 1,0-1,0 0,0 0,0 1,0-1,0 0,0 1,0-1,0 0,0 1,0-1,0 0,0 0,0 1,0-1,0 0,0 1,0-1,0 0,0 1,0 4,0 0,0 0,0-1,0-1,0-5,0-2,0 0,0 0,0 2,0 0,0 1,0 1,0 0,0 0,0-4,0 0,0 0,0 0,0 2,0 0,0 2,0-1,0 2,0-1,0 1,0-1,0 0,0 1,0-1,0 1,0-1,0 0,0 1,0-1,0 0,0 1,0-1,0 0,0 0,0 1,0-1,0 0,0 1,0-1,0 0,0 1,0-1,0 0,0 0,0 1,0-1,0 0,0 1,0-1,0-4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0T15:39:33.2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1,'0'4987,"0"-4967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0T15:39:42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0,'3123'0,"-3103"0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0T15:39:54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0,'3031'0,"-3011"0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0T15:40:12.6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0,'0'4522,"0"-4502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0T15:40:29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0,'5756'0,"-5736"0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0T15:40:41.3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2280,'0'-2262,"0"2244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0T15:40:56.5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2701 1,'-2681'0,"2661"0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0T15:41:12.2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2303,'0'-2297,"0"2291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C9BCD-5E83-42FD-9810-0F8B34F0E9DA}" type="datetimeFigureOut">
              <a:rPr lang="it-IT" smtClean="0"/>
              <a:t>11/10/2022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080B2-F762-482B-B0FB-10FAD773DC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48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PPT_ScienzeFarmaceutiche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" y="609600"/>
            <a:ext cx="914082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52700" y="3184525"/>
            <a:ext cx="64389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65400" y="2743200"/>
            <a:ext cx="6883400" cy="4191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7449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3833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396289" y="2336800"/>
            <a:ext cx="1947862" cy="3454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2552701" y="2336800"/>
            <a:ext cx="5691188" cy="34544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58673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36100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72435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8431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3446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23167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511796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985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3577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60802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813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61286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2919557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57A1BB7-E2CA-4415-BB77-7C1578960FF8}" type="datetime1">
              <a:rPr lang="it-IT" altLang="it-IT"/>
              <a:pPr>
                <a:defRPr/>
              </a:pPr>
              <a:t>11/10/2022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338BD1EF-8C88-41C9-8D93-AE5C8618C6E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540241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80861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95985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87913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33400" y="1333500"/>
            <a:ext cx="41148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00600" y="1333500"/>
            <a:ext cx="41148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964376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841778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49203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259347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8069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9367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2517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605652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19900" y="-228600"/>
            <a:ext cx="2095500" cy="5676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33400" y="-228600"/>
            <a:ext cx="6134100" cy="56769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378639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PPT_Informatica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52700" y="3184525"/>
            <a:ext cx="64389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65400" y="2743200"/>
            <a:ext cx="6883400" cy="4191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823088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680286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080076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71750" y="3048000"/>
            <a:ext cx="3810000" cy="274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34150" y="3048000"/>
            <a:ext cx="3810000" cy="274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052189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4728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71750" y="3048000"/>
            <a:ext cx="3810000" cy="2743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34150" y="3048000"/>
            <a:ext cx="3810000" cy="2743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448155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2191625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7869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824206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14842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501567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396288" y="2336800"/>
            <a:ext cx="1947862" cy="3454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2552700" y="2336800"/>
            <a:ext cx="5691188" cy="34544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773405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Trebuchet MS"/>
                <a:cs typeface="Trebuchet MS"/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401475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682421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604998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3023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1255951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712635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0490430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42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592973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476467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931001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21552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640265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90689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0419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66488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9752710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393053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7924563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4773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000434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427390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212579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292198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C63B74A-F381-4C95-8310-F4E46D040638}" type="datetime1">
              <a:rPr lang="it-IT" altLang="it-IT"/>
              <a:pPr/>
              <a:t>11/10/2022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124A6C7-DB70-4B54-92F7-68DDAA22980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988747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2889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56036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22778085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639230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33400" y="13335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00600" y="13335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160441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7671179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633153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235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6456356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436607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2522378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19900" y="-228600"/>
            <a:ext cx="2095500" cy="5676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33400" y="-228600"/>
            <a:ext cx="6134100" cy="56769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5888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2563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40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9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2700" y="2336800"/>
            <a:ext cx="7772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1750" y="3048000"/>
            <a:ext cx="7772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947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 i="1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050">
          <a:solidFill>
            <a:schemeClr val="bg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bg1"/>
          </a:solidFill>
          <a:latin typeface="+mn-lt"/>
          <a:ea typeface="ヒラギノ角ゴ Pro W3" charset="-128"/>
          <a:cs typeface="ヒラギノ角ゴ Pro W3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050">
          <a:solidFill>
            <a:schemeClr val="bg1"/>
          </a:solidFill>
          <a:latin typeface="+mn-lt"/>
          <a:ea typeface="ヒラギノ角ゴ Pro W3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bg1"/>
          </a:solidFill>
          <a:latin typeface="+mn-lt"/>
          <a:ea typeface="Geneva" pitchFamily="-112" charset="-128"/>
          <a:cs typeface="Geneva" pitchFamily="-84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bg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bg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bg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4"/>
          <p:cNvSpPr>
            <a:spLocks noChangeShapeType="1"/>
          </p:cNvSpPr>
          <p:nvPr/>
        </p:nvSpPr>
        <p:spPr bwMode="auto">
          <a:xfrm flipV="1">
            <a:off x="0" y="906464"/>
            <a:ext cx="9144000" cy="7937"/>
          </a:xfrm>
          <a:prstGeom prst="line">
            <a:avLst/>
          </a:prstGeom>
          <a:noFill/>
          <a:ln w="9525">
            <a:solidFill>
              <a:srgbClr val="1721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 sz="1800"/>
          </a:p>
        </p:txBody>
      </p:sp>
      <p:pic>
        <p:nvPicPr>
          <p:cNvPr id="2051" name="Immagine 9" descr="PPT_ScienzeFarmaceutiche-03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4277"/>
            <a:ext cx="9144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79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Geneva" pitchFamily="-112" charset="-128"/>
          <a:cs typeface="Geneva" pitchFamily="-84" charset="-128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4"/>
          <p:cNvSpPr>
            <a:spLocks noChangeShapeType="1"/>
          </p:cNvSpPr>
          <p:nvPr/>
        </p:nvSpPr>
        <p:spPr bwMode="auto">
          <a:xfrm>
            <a:off x="533400" y="906463"/>
            <a:ext cx="8610600" cy="0"/>
          </a:xfrm>
          <a:prstGeom prst="line">
            <a:avLst/>
          </a:prstGeom>
          <a:noFill/>
          <a:ln w="9525">
            <a:solidFill>
              <a:srgbClr val="1721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 sz="18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335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3077" name="Immagine 10" descr="PPT_ScienzeFarmaceutiche-07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05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41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71B5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rgbClr val="424242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rgbClr val="424242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rgbClr val="424242"/>
          </a:solidFill>
          <a:latin typeface="+mn-lt"/>
          <a:ea typeface="ヒラギノ角ゴ Pro W3" charset="-128"/>
          <a:cs typeface="ヒラギノ角ゴ Pro W3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rgbClr val="424242"/>
          </a:solidFill>
          <a:latin typeface="+mn-lt"/>
          <a:ea typeface="ヒラギノ角ゴ Pro W3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424242"/>
          </a:solidFill>
          <a:latin typeface="+mn-lt"/>
          <a:ea typeface="Geneva" pitchFamily="-112" charset="-128"/>
          <a:cs typeface="Geneva" pitchFamily="-84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424242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424242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424242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424242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2700" y="2336800"/>
            <a:ext cx="7772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1750" y="3048000"/>
            <a:ext cx="7772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2663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i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magine 8" descr="PPT_Informatica-0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7450"/>
            <a:ext cx="9144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0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0" y="906463"/>
            <a:ext cx="9144000" cy="7937"/>
          </a:xfrm>
          <a:prstGeom prst="line">
            <a:avLst/>
          </a:prstGeom>
          <a:noFill/>
          <a:ln w="9525">
            <a:solidFill>
              <a:srgbClr val="1721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it-IT"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25603" name="Immagine 10" descr="PPT_Informatica-03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1100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02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533400" y="906463"/>
            <a:ext cx="8610600" cy="0"/>
          </a:xfrm>
          <a:prstGeom prst="line">
            <a:avLst/>
          </a:prstGeom>
          <a:noFill/>
          <a:ln w="9525">
            <a:solidFill>
              <a:srgbClr val="17217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it-IT">
              <a:latin typeface="Arial" pitchFamily="-105" charset="0"/>
              <a:ea typeface="ＭＳ Ｐゴシック" pitchFamily="-105" charset="-128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335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38917" name="Immagine 10" descr="PPT_Informatica-07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05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83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2424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2424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2424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2424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2424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2424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2424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2424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24242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8.xml"/><Relationship Id="rId4" Type="http://schemas.openxmlformats.org/officeDocument/2006/relationships/hyperlink" Target="https://github.com/insarcar/funkyduc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0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jp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5.xm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image" Target="../media/image11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42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12.png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39.png"/><Relationship Id="rId11" Type="http://schemas.openxmlformats.org/officeDocument/2006/relationships/customXml" Target="../ink/ink4.xml"/><Relationship Id="rId24" Type="http://schemas.openxmlformats.org/officeDocument/2006/relationships/image" Target="../media/image48.png"/><Relationship Id="rId32" Type="http://schemas.openxmlformats.org/officeDocument/2006/relationships/image" Target="../media/image52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50.png"/><Relationship Id="rId10" Type="http://schemas.openxmlformats.org/officeDocument/2006/relationships/image" Target="../media/image41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38.PNG"/><Relationship Id="rId9" Type="http://schemas.openxmlformats.org/officeDocument/2006/relationships/customXml" Target="../ink/ink3.xml"/><Relationship Id="rId14" Type="http://schemas.openxmlformats.org/officeDocument/2006/relationships/image" Target="../media/image43.png"/><Relationship Id="rId22" Type="http://schemas.openxmlformats.org/officeDocument/2006/relationships/image" Target="../media/image47.png"/><Relationship Id="rId27" Type="http://schemas.openxmlformats.org/officeDocument/2006/relationships/customXml" Target="../ink/ink12.xml"/><Relationship Id="rId30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384663" y="4100971"/>
            <a:ext cx="6438900" cy="816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it-IT" sz="1800" i="1" dirty="0"/>
              <a:t>Matteo Insarauto  </a:t>
            </a:r>
            <a:br>
              <a:rPr lang="it-IT" sz="1800" i="1" dirty="0"/>
            </a:br>
            <a:r>
              <a:rPr lang="it-IT" sz="1800" i="1" dirty="0" err="1"/>
              <a:t>a.a</a:t>
            </a:r>
            <a:r>
              <a:rPr lang="it-IT" sz="1800" i="1" dirty="0"/>
              <a:t>. 2021-2022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384664" y="2743199"/>
            <a:ext cx="5204144" cy="12818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None/>
            </a:pPr>
            <a:r>
              <a:rPr lang="it-IT" sz="2800" i="0" dirty="0"/>
              <a:t>Sviluppo di un processore di dinamica ottimizzato per cordofoni come plugin VST</a:t>
            </a:r>
            <a:endParaRPr lang="en-US" sz="2800" i="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3" y="4993837"/>
            <a:ext cx="1290416" cy="12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5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C:\Users\Euronics PC\Progetti\Matlab\Lezione sint\FM_4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2" t="15741" r="27719" b="19984"/>
          <a:stretch/>
        </p:blipFill>
        <p:spPr bwMode="auto">
          <a:xfrm>
            <a:off x="3888336" y="1980696"/>
            <a:ext cx="5255664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piè di pagina 3"/>
          <p:cNvSpPr txBox="1">
            <a:spLocks/>
          </p:cNvSpPr>
          <p:nvPr/>
        </p:nvSpPr>
        <p:spPr bwMode="auto">
          <a:xfrm>
            <a:off x="1066800" y="6289935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LIM: Laboratorio di Informatica Musicale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www.lim.di.unimi.it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0" y="6300577"/>
            <a:ext cx="534938" cy="534938"/>
          </a:xfrm>
          <a:prstGeom prst="rect">
            <a:avLst/>
          </a:prstGeom>
        </p:spPr>
      </p:pic>
      <p:sp>
        <p:nvSpPr>
          <p:cNvPr id="11" name="Titolo 3"/>
          <p:cNvSpPr txBox="1">
            <a:spLocks/>
          </p:cNvSpPr>
          <p:nvPr/>
        </p:nvSpPr>
        <p:spPr bwMode="auto">
          <a:xfrm>
            <a:off x="832354" y="-50333"/>
            <a:ext cx="839369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  <a:cs typeface="+mj-cs"/>
              </a:rPr>
              <a:t>Test </a:t>
            </a:r>
            <a:r>
              <a:rPr kumimoji="0" lang="en-GB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  <a:cs typeface="+mj-cs"/>
              </a:rPr>
              <a:t>sul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  <a:cs typeface="+mj-cs"/>
              </a:rPr>
              <a:t> </a:t>
            </a:r>
            <a:r>
              <a:rPr kumimoji="0" lang="en-GB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  <a:cs typeface="+mj-cs"/>
              </a:rPr>
              <a:t>prototipo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  <a:cs typeface="+mj-cs"/>
              </a:rPr>
              <a:t> (2/3)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67C91A3-FCF5-5760-AED2-E7A7B023BB1A}"/>
              </a:ext>
            </a:extLst>
          </p:cNvPr>
          <p:cNvSpPr txBox="1"/>
          <p:nvPr/>
        </p:nvSpPr>
        <p:spPr>
          <a:xfrm>
            <a:off x="832354" y="1120586"/>
            <a:ext cx="782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Test delle feature su sample di chitarra e basso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312669-454C-7600-E0D9-029AFB74C530}"/>
              </a:ext>
            </a:extLst>
          </p:cNvPr>
          <p:cNvSpPr txBox="1"/>
          <p:nvPr/>
        </p:nvSpPr>
        <p:spPr>
          <a:xfrm>
            <a:off x="5234730" y="6414157"/>
            <a:ext cx="65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>
                <a:solidFill>
                  <a:schemeClr val="bg1"/>
                </a:solidFill>
              </a:rPr>
              <a:t>9/11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DB9763F-D73D-B638-C00C-A59301667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59" y="1515392"/>
            <a:ext cx="3009047" cy="448542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7264D79-9A14-BC63-A5F2-470C51EA4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9" y="1605239"/>
            <a:ext cx="2917408" cy="435744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7BFED6-646A-CFC6-F75A-43CE9FFDE290}"/>
              </a:ext>
            </a:extLst>
          </p:cNvPr>
          <p:cNvSpPr txBox="1"/>
          <p:nvPr/>
        </p:nvSpPr>
        <p:spPr>
          <a:xfrm>
            <a:off x="553673" y="2105637"/>
            <a:ext cx="553998" cy="26844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dirty="0" err="1"/>
              <a:t>CoBE</a:t>
            </a:r>
            <a:r>
              <a:rPr lang="it-IT" dirty="0"/>
              <a:t> RMS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DFF6F5B-8AF3-63D3-BCB1-A86AD065CB19}"/>
              </a:ext>
            </a:extLst>
          </p:cNvPr>
          <p:cNvSpPr txBox="1"/>
          <p:nvPr/>
        </p:nvSpPr>
        <p:spPr>
          <a:xfrm>
            <a:off x="4957731" y="2290195"/>
            <a:ext cx="553998" cy="24999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dirty="0" err="1"/>
              <a:t>CoBE</a:t>
            </a:r>
            <a:r>
              <a:rPr lang="it-IT" dirty="0"/>
              <a:t> Peak</a:t>
            </a:r>
          </a:p>
        </p:txBody>
      </p:sp>
    </p:spTree>
    <p:extLst>
      <p:ext uri="{BB962C8B-B14F-4D97-AF65-F5344CB8AC3E}">
        <p14:creationId xmlns:p14="http://schemas.microsoft.com/office/powerpoint/2010/main" val="343123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C:\Users\Euronics PC\Progetti\Matlab\Lezione sint\FM_4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2" t="15741" r="27719" b="19984"/>
          <a:stretch/>
        </p:blipFill>
        <p:spPr bwMode="auto">
          <a:xfrm>
            <a:off x="3888336" y="1980696"/>
            <a:ext cx="5255664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piè di pagina 3"/>
          <p:cNvSpPr txBox="1">
            <a:spLocks/>
          </p:cNvSpPr>
          <p:nvPr/>
        </p:nvSpPr>
        <p:spPr bwMode="auto">
          <a:xfrm>
            <a:off x="1066800" y="6289935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LIM: Laboratorio di Informatica Musicale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www.lim.di.unimi.it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0" y="6300577"/>
            <a:ext cx="534938" cy="534938"/>
          </a:xfrm>
          <a:prstGeom prst="rect">
            <a:avLst/>
          </a:prstGeom>
        </p:spPr>
      </p:pic>
      <p:sp>
        <p:nvSpPr>
          <p:cNvPr id="11" name="Titolo 3"/>
          <p:cNvSpPr txBox="1">
            <a:spLocks/>
          </p:cNvSpPr>
          <p:nvPr/>
        </p:nvSpPr>
        <p:spPr bwMode="auto">
          <a:xfrm>
            <a:off x="832354" y="-50333"/>
            <a:ext cx="839369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  <a:cs typeface="+mj-cs"/>
              </a:rPr>
              <a:t>Test </a:t>
            </a:r>
            <a:r>
              <a:rPr kumimoji="0" lang="en-GB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  <a:cs typeface="+mj-cs"/>
              </a:rPr>
              <a:t>sul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  <a:cs typeface="+mj-cs"/>
              </a:rPr>
              <a:t> </a:t>
            </a:r>
            <a:r>
              <a:rPr kumimoji="0" lang="en-GB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  <a:cs typeface="+mj-cs"/>
              </a:rPr>
              <a:t>prototipo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  <a:cs typeface="+mj-cs"/>
              </a:rPr>
              <a:t> (3/3)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69A5E8E-C2FD-DDAA-086C-A33126CD178D}"/>
              </a:ext>
            </a:extLst>
          </p:cNvPr>
          <p:cNvSpPr txBox="1"/>
          <p:nvPr/>
        </p:nvSpPr>
        <p:spPr>
          <a:xfrm>
            <a:off x="5234730" y="6414157"/>
            <a:ext cx="65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>
                <a:solidFill>
                  <a:schemeClr val="bg1"/>
                </a:solidFill>
              </a:rPr>
              <a:t>10/11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6C1EA6-CB42-E043-912D-9D650B8B3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89401"/>
            <a:ext cx="3275940" cy="47752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FE68BE1-A5E0-0F98-2160-3C582F5A3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730" y="1189401"/>
            <a:ext cx="3226262" cy="470065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BB7469-081E-6873-9593-AB2BA344A525}"/>
              </a:ext>
            </a:extLst>
          </p:cNvPr>
          <p:cNvSpPr txBox="1"/>
          <p:nvPr/>
        </p:nvSpPr>
        <p:spPr>
          <a:xfrm>
            <a:off x="512802" y="1593909"/>
            <a:ext cx="553998" cy="286064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dirty="0"/>
              <a:t>Crest </a:t>
            </a:r>
            <a:r>
              <a:rPr lang="it-IT" dirty="0" err="1"/>
              <a:t>Factor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F28C8E-8BE1-D8DA-3936-6A59F818FFBB}"/>
              </a:ext>
            </a:extLst>
          </p:cNvPr>
          <p:cNvSpPr txBox="1"/>
          <p:nvPr/>
        </p:nvSpPr>
        <p:spPr>
          <a:xfrm>
            <a:off x="4435073" y="2250794"/>
            <a:ext cx="923330" cy="23564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dirty="0"/>
              <a:t>Basso (Crest e </a:t>
            </a:r>
            <a:r>
              <a:rPr lang="it-IT" dirty="0" err="1"/>
              <a:t>CoBE</a:t>
            </a:r>
            <a:r>
              <a:rPr lang="it-IT" dirty="0"/>
              <a:t> Peak)</a:t>
            </a:r>
          </a:p>
        </p:txBody>
      </p:sp>
    </p:spTree>
    <p:extLst>
      <p:ext uri="{BB962C8B-B14F-4D97-AF65-F5344CB8AC3E}">
        <p14:creationId xmlns:p14="http://schemas.microsoft.com/office/powerpoint/2010/main" val="336541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C:\Users\Euronics PC\Progetti\Matlab\Lezione sint\FM_4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2" t="15741" r="27719" b="19984"/>
          <a:stretch/>
        </p:blipFill>
        <p:spPr bwMode="auto">
          <a:xfrm>
            <a:off x="3888336" y="1980696"/>
            <a:ext cx="5255664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piè di pagina 3"/>
          <p:cNvSpPr txBox="1">
            <a:spLocks/>
          </p:cNvSpPr>
          <p:nvPr/>
        </p:nvSpPr>
        <p:spPr bwMode="auto">
          <a:xfrm>
            <a:off x="1066800" y="6289935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LIM: Laboratorio di Informatica Musicale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www.lim.di.unimi.it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0" y="6300577"/>
            <a:ext cx="534938" cy="534938"/>
          </a:xfrm>
          <a:prstGeom prst="rect">
            <a:avLst/>
          </a:prstGeom>
        </p:spPr>
      </p:pic>
      <p:sp>
        <p:nvSpPr>
          <p:cNvPr id="11" name="Titolo 3"/>
          <p:cNvSpPr txBox="1">
            <a:spLocks/>
          </p:cNvSpPr>
          <p:nvPr/>
        </p:nvSpPr>
        <p:spPr bwMode="auto">
          <a:xfrm>
            <a:off x="832354" y="-50333"/>
            <a:ext cx="839369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 err="1">
                <a:latin typeface="Trebuchet MS"/>
                <a:ea typeface="ＭＳ Ｐゴシック"/>
              </a:rPr>
              <a:t>Valutazione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071B50"/>
              </a:solidFill>
              <a:effectLst/>
              <a:uLnTx/>
              <a:uFillTx/>
              <a:latin typeface="Trebuchet MS"/>
              <a:ea typeface="ＭＳ Ｐゴシック"/>
              <a:cs typeface="+mj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6AD477-2AA2-BE96-15CB-6E17E2B9BE76}"/>
              </a:ext>
            </a:extLst>
          </p:cNvPr>
          <p:cNvSpPr txBox="1"/>
          <p:nvPr/>
        </p:nvSpPr>
        <p:spPr>
          <a:xfrm>
            <a:off x="5234730" y="6414157"/>
            <a:ext cx="65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9/9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B55F53A-EA76-A871-5443-24BE6F27F2BD}"/>
              </a:ext>
            </a:extLst>
          </p:cNvPr>
          <p:cNvSpPr txBox="1"/>
          <p:nvPr/>
        </p:nvSpPr>
        <p:spPr>
          <a:xfrm>
            <a:off x="643198" y="1051789"/>
            <a:ext cx="80436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Questionario: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2 domande per la profilazione del campione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3 domande per la performance delle funzionalità principali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Risultati: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2 profili di utenza più rilevanti (inesperto ed esperto)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Numero di parametri </a:t>
            </a:r>
            <a:r>
              <a:rPr lang="it-IT" sz="1600" dirty="0">
                <a:sym typeface="Wingdings" panose="05000000000000000000" pitchFamily="2" charset="2"/>
              </a:rPr>
              <a:t></a:t>
            </a:r>
            <a:endParaRPr lang="it-I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Sensibilità ai transienti </a:t>
            </a:r>
            <a:r>
              <a:rPr lang="it-IT" sz="1600" dirty="0">
                <a:sym typeface="Wingdings" panose="05000000000000000000" pitchFamily="2" charset="2"/>
              </a:rPr>
              <a:t>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Soluzione per il </a:t>
            </a:r>
            <a:r>
              <a:rPr lang="it-IT" sz="1600" i="1" dirty="0"/>
              <a:t>sound </a:t>
            </a:r>
            <a:r>
              <a:rPr lang="it-IT" sz="1600" dirty="0"/>
              <a:t>«analogico» </a:t>
            </a:r>
            <a:r>
              <a:rPr lang="it-IT" sz="1600" dirty="0">
                <a:sym typeface="Wingdings" panose="05000000000000000000" pitchFamily="2" charset="2"/>
              </a:rPr>
              <a:t> (</a:t>
            </a:r>
            <a:r>
              <a:rPr lang="it-IT" sz="1600" dirty="0"/>
              <a:t>con qualche incertezza)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 conclusione risultati soddisfacenti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Cosa migliorare?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Saturazione del suono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Supporto per basso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/>
          </a:p>
          <a:p>
            <a:r>
              <a:rPr lang="it-IT" sz="1600" dirty="0">
                <a:hlinkClick r:id="rId4"/>
              </a:rPr>
              <a:t>https://github.com/insarcar/funkyduck</a:t>
            </a:r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043246-389C-B68D-2228-D33A4B65594F}"/>
              </a:ext>
            </a:extLst>
          </p:cNvPr>
          <p:cNvSpPr txBox="1"/>
          <p:nvPr/>
        </p:nvSpPr>
        <p:spPr>
          <a:xfrm>
            <a:off x="6425385" y="5588959"/>
            <a:ext cx="2800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GRAZIE!</a:t>
            </a:r>
          </a:p>
        </p:txBody>
      </p:sp>
    </p:spTree>
    <p:extLst>
      <p:ext uri="{BB962C8B-B14F-4D97-AF65-F5344CB8AC3E}">
        <p14:creationId xmlns:p14="http://schemas.microsoft.com/office/powerpoint/2010/main" val="1058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9" descr="C:\Users\Euronics PC\Progetti\Matlab\Lezione sint\FM_4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2" t="15741" r="27719" b="19984"/>
          <a:stretch/>
        </p:blipFill>
        <p:spPr bwMode="auto">
          <a:xfrm>
            <a:off x="3888336" y="2571750"/>
            <a:ext cx="5255664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un compressore?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941379" y="1082180"/>
            <a:ext cx="7629542" cy="185268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Necessità di un sound con le seguenti caratteristiche:</a:t>
            </a:r>
          </a:p>
          <a:p>
            <a:r>
              <a:rPr lang="it-IT" dirty="0"/>
              <a:t>Transienti, in particolare </a:t>
            </a:r>
            <a:r>
              <a:rPr lang="it-IT" i="1" dirty="0"/>
              <a:t>ghost note, </a:t>
            </a:r>
            <a:r>
              <a:rPr lang="it-IT" dirty="0"/>
              <a:t>in risalto</a:t>
            </a:r>
          </a:p>
          <a:p>
            <a:r>
              <a:rPr lang="it-IT" dirty="0"/>
              <a:t>Leggera saturazione, per un </a:t>
            </a:r>
            <a:r>
              <a:rPr lang="it-IT" i="1" dirty="0" err="1"/>
              <a:t>analog</a:t>
            </a:r>
            <a:r>
              <a:rPr lang="it-IT" i="1" dirty="0"/>
              <a:t> feeling</a:t>
            </a:r>
          </a:p>
          <a:p>
            <a:pPr marL="0" indent="0">
              <a:buNone/>
            </a:pPr>
            <a:r>
              <a:rPr lang="it-IT" dirty="0"/>
              <a:t>Altra </a:t>
            </a:r>
            <a:r>
              <a:rPr lang="it-IT" i="1" dirty="0"/>
              <a:t>feature</a:t>
            </a:r>
            <a:r>
              <a:rPr lang="it-IT" dirty="0"/>
              <a:t> importante: </a:t>
            </a:r>
          </a:p>
          <a:p>
            <a:r>
              <a:rPr lang="it-IT" dirty="0"/>
              <a:t>Pochi parametri utente, ma buoni</a:t>
            </a: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" y="347126"/>
            <a:ext cx="534938" cy="53493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C61E3E9-EF1A-F03D-5F37-21BBE1D295A2}"/>
              </a:ext>
            </a:extLst>
          </p:cNvPr>
          <p:cNvSpPr txBox="1"/>
          <p:nvPr/>
        </p:nvSpPr>
        <p:spPr>
          <a:xfrm>
            <a:off x="14990" y="1082180"/>
            <a:ext cx="53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1/9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12332DB-524A-60A6-079E-20F55330F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49" y="3429000"/>
            <a:ext cx="1725859" cy="261013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EEB7C0F-CB75-3D72-C377-44B23A064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34" y="3429000"/>
            <a:ext cx="2307845" cy="264022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848CFD7-2087-B451-0191-74F7B6F51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49" y="3394761"/>
            <a:ext cx="1654790" cy="26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4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9" descr="C:\Users\Euronics PC\Progetti\Matlab\Lezione sint\FM_4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2" t="15741" r="27719" b="19984"/>
          <a:stretch/>
        </p:blipFill>
        <p:spPr bwMode="auto">
          <a:xfrm>
            <a:off x="3888336" y="2571750"/>
            <a:ext cx="5255664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un compressore?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941379" y="1326741"/>
            <a:ext cx="7629542" cy="4971510"/>
          </a:xfrm>
        </p:spPr>
        <p:txBody>
          <a:bodyPr/>
          <a:lstStyle/>
          <a:p>
            <a:pPr marL="0" indent="0">
              <a:buNone/>
            </a:pPr>
            <a:endParaRPr lang="it-IT" sz="1200" dirty="0"/>
          </a:p>
          <a:p>
            <a:r>
              <a:rPr lang="it-IT" dirty="0"/>
              <a:t>Sistema non lineare tempo variante</a:t>
            </a:r>
          </a:p>
          <a:p>
            <a:r>
              <a:rPr lang="it-IT" dirty="0"/>
              <a:t>Riduce l’intensità sonora quando supera una certa soglia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" y="347126"/>
            <a:ext cx="534938" cy="53493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9AE2762-9D7F-D48A-35F8-12185DFE5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63" y="3098570"/>
            <a:ext cx="4124901" cy="314368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3C9372A-CBAE-1CA8-9F28-3693F62896AA}"/>
              </a:ext>
            </a:extLst>
          </p:cNvPr>
          <p:cNvSpPr txBox="1"/>
          <p:nvPr/>
        </p:nvSpPr>
        <p:spPr>
          <a:xfrm>
            <a:off x="14990" y="1082180"/>
            <a:ext cx="53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2/9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60997B8-ACDC-FB52-61C5-46E418EE37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84" y="2912255"/>
            <a:ext cx="1390844" cy="36200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89A4523-6811-1187-F627-66F4ABFDD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476" y="2931521"/>
            <a:ext cx="1752845" cy="39058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9A44E23-4C35-DEAF-8D63-4F502DC956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364" y="3274256"/>
            <a:ext cx="3810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5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piè di pagina 3"/>
          <p:cNvSpPr txBox="1">
            <a:spLocks/>
          </p:cNvSpPr>
          <p:nvPr/>
        </p:nvSpPr>
        <p:spPr bwMode="auto">
          <a:xfrm>
            <a:off x="1066800" y="6289935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000" dirty="0">
                <a:solidFill>
                  <a:srgbClr val="FFFFFF"/>
                </a:solidFill>
                <a:latin typeface="Trebuchet MS" panose="020B0603020202020204" pitchFamily="34" charset="0"/>
              </a:rPr>
              <a:t>LIM: Laboratorio di Informatica Musicale</a:t>
            </a:r>
          </a:p>
          <a:p>
            <a:r>
              <a:rPr lang="it-IT" altLang="it-IT" sz="1000" dirty="0">
                <a:solidFill>
                  <a:srgbClr val="FFFFFF"/>
                </a:solidFill>
                <a:latin typeface="Trebuchet MS" panose="020B0603020202020204" pitchFamily="34" charset="0"/>
              </a:rPr>
              <a:t>www.lim.di.unimi.it</a:t>
            </a:r>
            <a:endParaRPr lang="it-IT" altLang="it-IT" sz="1400" dirty="0">
              <a:solidFill>
                <a:srgbClr val="000000"/>
              </a:solidFill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0" y="6300577"/>
            <a:ext cx="534938" cy="534938"/>
          </a:xfrm>
          <a:prstGeom prst="rect">
            <a:avLst/>
          </a:prstGeom>
        </p:spPr>
      </p:pic>
      <p:pic>
        <p:nvPicPr>
          <p:cNvPr id="10" name="Picture 19" descr="C:\Users\Euronics PC\Progetti\Matlab\Lezione sint\FM_4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9" t="15741" r="27719" b="19984"/>
          <a:stretch/>
        </p:blipFill>
        <p:spPr bwMode="auto">
          <a:xfrm>
            <a:off x="3896882" y="1980693"/>
            <a:ext cx="524711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olo 3"/>
          <p:cNvSpPr txBox="1">
            <a:spLocks/>
          </p:cNvSpPr>
          <p:nvPr/>
        </p:nvSpPr>
        <p:spPr bwMode="auto"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</a:rPr>
              <a:t>Il </a:t>
            </a:r>
            <a:r>
              <a:rPr kumimoji="0" lang="en-GB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</a:rPr>
              <a:t>prototipo</a:t>
            </a:r>
            <a:r>
              <a:rPr lang="en-GB" kern="0" dirty="0">
                <a:latin typeface="Trebuchet MS"/>
                <a:ea typeface="ＭＳ Ｐゴシック"/>
              </a:rPr>
              <a:t>: feedforward, auto A/R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071B50"/>
              </a:solidFill>
              <a:effectLst/>
              <a:uLnTx/>
              <a:uFillTx/>
              <a:latin typeface="Trebuchet MS"/>
              <a:ea typeface="ＭＳ Ｐゴシック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CE069E-C34E-217D-3353-81FD39259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1" y="937392"/>
            <a:ext cx="5530850" cy="324276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3F876-E17D-793F-6B9D-982066A90DD2}"/>
              </a:ext>
            </a:extLst>
          </p:cNvPr>
          <p:cNvSpPr txBox="1"/>
          <p:nvPr/>
        </p:nvSpPr>
        <p:spPr>
          <a:xfrm>
            <a:off x="5351202" y="6414157"/>
            <a:ext cx="53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3/9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24B79C8-E781-AFF9-3099-DDF3BE230E83}"/>
              </a:ext>
            </a:extLst>
          </p:cNvPr>
          <p:cNvSpPr txBox="1"/>
          <p:nvPr/>
        </p:nvSpPr>
        <p:spPr>
          <a:xfrm>
            <a:off x="5879706" y="937392"/>
            <a:ext cx="30032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Sviluppato in </a:t>
            </a:r>
            <a:r>
              <a:rPr lang="it-IT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Transient</a:t>
            </a:r>
            <a:r>
              <a:rPr lang="it-IT" sz="1800" dirty="0"/>
              <a:t> </a:t>
            </a:r>
            <a:r>
              <a:rPr lang="it-IT" sz="1800" dirty="0" err="1"/>
              <a:t>detection</a:t>
            </a:r>
            <a:r>
              <a:rPr lang="it-IT" sz="1800" dirty="0"/>
              <a:t>: inviluppo e </a:t>
            </a:r>
            <a:r>
              <a:rPr lang="it-IT" sz="1800" i="1" dirty="0" err="1"/>
              <a:t>transient</a:t>
            </a:r>
            <a:r>
              <a:rPr lang="it-IT" sz="1800" i="1" dirty="0"/>
              <a:t> </a:t>
            </a:r>
            <a:r>
              <a:rPr lang="it-IT" sz="1800" i="1" dirty="0" err="1"/>
              <a:t>factor</a:t>
            </a:r>
            <a:endParaRPr lang="it-IT" sz="1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Gain computer: calcola il segnale di </a:t>
            </a:r>
            <a:r>
              <a:rPr lang="it-IT" sz="1800" i="1" dirty="0"/>
              <a:t>gain </a:t>
            </a:r>
            <a:r>
              <a:rPr lang="it-IT" sz="1800" i="1" dirty="0" err="1"/>
              <a:t>reduction</a:t>
            </a:r>
            <a:endParaRPr lang="it-IT" sz="1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Auto </a:t>
            </a:r>
            <a:r>
              <a:rPr lang="it-IT" sz="1800" dirty="0" err="1"/>
              <a:t>attack</a:t>
            </a:r>
            <a:r>
              <a:rPr lang="it-IT" sz="1800" dirty="0"/>
              <a:t>/release filter: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Elimina distorsioni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Modula i tempi di azione del compressore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Gain control: applica </a:t>
            </a:r>
            <a:r>
              <a:rPr lang="it-IT" sz="1800" i="1" dirty="0"/>
              <a:t>gain </a:t>
            </a:r>
            <a:r>
              <a:rPr lang="it-IT" sz="1800" i="1" dirty="0" err="1"/>
              <a:t>reduction</a:t>
            </a:r>
            <a:r>
              <a:rPr lang="it-IT" sz="1800" i="1" dirty="0"/>
              <a:t> </a:t>
            </a:r>
            <a:r>
              <a:rPr lang="it-IT" sz="1800" dirty="0"/>
              <a:t>e </a:t>
            </a:r>
            <a:r>
              <a:rPr lang="it-IT" sz="1800" i="1" dirty="0" err="1"/>
              <a:t>makeup</a:t>
            </a:r>
            <a:r>
              <a:rPr lang="it-IT" sz="1800" i="1" dirty="0"/>
              <a:t> gain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73D2DD-4119-CA47-818C-FA06EE19C11D}"/>
              </a:ext>
            </a:extLst>
          </p:cNvPr>
          <p:cNvSpPr txBox="1"/>
          <p:nvPr/>
        </p:nvSpPr>
        <p:spPr>
          <a:xfrm>
            <a:off x="335560" y="4540057"/>
            <a:ext cx="356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Soft clip: distorsione non lineare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Limita morbidamente le ampiezze in [-1,1]</a:t>
            </a:r>
          </a:p>
        </p:txBody>
      </p:sp>
    </p:spTree>
    <p:extLst>
      <p:ext uri="{BB962C8B-B14F-4D97-AF65-F5344CB8AC3E}">
        <p14:creationId xmlns:p14="http://schemas.microsoft.com/office/powerpoint/2010/main" val="274741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C:\Users\Euronics PC\Progetti\Matlab\Lezione sint\FM_4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2" t="15741" r="27719" b="19984"/>
          <a:stretch/>
        </p:blipFill>
        <p:spPr bwMode="auto">
          <a:xfrm>
            <a:off x="3888336" y="1980696"/>
            <a:ext cx="5255664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piè di pagina 3"/>
          <p:cNvSpPr txBox="1">
            <a:spLocks/>
          </p:cNvSpPr>
          <p:nvPr/>
        </p:nvSpPr>
        <p:spPr bwMode="auto">
          <a:xfrm>
            <a:off x="1066800" y="6289935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000" dirty="0">
                <a:solidFill>
                  <a:srgbClr val="FFFFFF"/>
                </a:solidFill>
                <a:latin typeface="Trebuchet MS" panose="020B0603020202020204" pitchFamily="34" charset="0"/>
              </a:rPr>
              <a:t>LIM: Laboratorio di Informatica Musicale</a:t>
            </a:r>
          </a:p>
          <a:p>
            <a:r>
              <a:rPr lang="it-IT" altLang="it-IT" sz="1000" dirty="0">
                <a:solidFill>
                  <a:srgbClr val="FFFFFF"/>
                </a:solidFill>
                <a:latin typeface="Trebuchet MS" panose="020B0603020202020204" pitchFamily="34" charset="0"/>
              </a:rPr>
              <a:t>www.lim.di.unimi.it</a:t>
            </a:r>
            <a:endParaRPr lang="it-IT" altLang="it-IT" sz="1400" dirty="0">
              <a:solidFill>
                <a:srgbClr val="000000"/>
              </a:solidFill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0" y="6300577"/>
            <a:ext cx="534938" cy="534938"/>
          </a:xfrm>
          <a:prstGeom prst="rect">
            <a:avLst/>
          </a:prstGeom>
        </p:spPr>
      </p:pic>
      <p:sp>
        <p:nvSpPr>
          <p:cNvPr id="11" name="Titolo 3"/>
          <p:cNvSpPr txBox="1">
            <a:spLocks/>
          </p:cNvSpPr>
          <p:nvPr/>
        </p:nvSpPr>
        <p:spPr bwMode="auto">
          <a:xfrm>
            <a:off x="869950" y="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</a:rPr>
              <a:t>Transient detection</a:t>
            </a:r>
          </a:p>
        </p:txBody>
      </p:sp>
      <p:sp>
        <p:nvSpPr>
          <p:cNvPr id="13" name="Segnaposto contenuto 4"/>
          <p:cNvSpPr txBox="1">
            <a:spLocks/>
          </p:cNvSpPr>
          <p:nvPr/>
        </p:nvSpPr>
        <p:spPr bwMode="auto">
          <a:xfrm>
            <a:off x="869950" y="1321203"/>
            <a:ext cx="7772400" cy="461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2424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2424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42424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Trebuchet MS"/>
                <a:ea typeface="ＭＳ Ｐゴシック"/>
              </a:rPr>
              <a:t>Crest factor</a:t>
            </a:r>
            <a:r>
              <a:rPr kumimoji="0" lang="en-GB" sz="2400" b="0" i="0" u="none" strike="noStrike" kern="0" cap="none" spc="0" normalizeH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Trebuchet MS"/>
                <a:ea typeface="ＭＳ Ｐゴシック"/>
              </a:rPr>
              <a:t> :</a:t>
            </a:r>
            <a:b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Trebuchet MS"/>
                <a:ea typeface="ＭＳ Ｐゴシック"/>
              </a:rPr>
            </a:b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Trebuchet MS"/>
              <a:ea typeface="ＭＳ Ｐゴシック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Trebuchet MS"/>
                <a:ea typeface="ＭＳ Ｐゴシック"/>
              </a:rPr>
              <a:t>CoBE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Trebuchet MS"/>
                <a:ea typeface="ＭＳ Ｐゴシック"/>
              </a:rPr>
              <a:t>: 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Trebuchet MS"/>
                <a:ea typeface="ＭＳ Ｐゴシック"/>
              </a:rPr>
              <a:t>Calcolato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Trebuchet MS"/>
                <a:ea typeface="ＭＳ Ｐゴシック"/>
              </a:rPr>
              <a:t> con RMS follower o peak follower</a:t>
            </a:r>
            <a:b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Trebuchet MS"/>
                <a:ea typeface="ＭＳ Ｐゴシック"/>
              </a:rPr>
            </a:b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Trebuchet MS"/>
              <a:ea typeface="ＭＳ Ｐゴシック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b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Trebuchet MS"/>
                <a:ea typeface="ＭＳ Ｐゴシック"/>
              </a:rPr>
            </a:b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Trebuchet MS"/>
              <a:ea typeface="ＭＳ Ｐゴシック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63766D-68CA-2E43-6123-F4D7CF0BC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20243"/>
            <a:ext cx="2074508" cy="283468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402F95A-618F-BE15-EC8E-B93759376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411" y="1354754"/>
            <a:ext cx="1352739" cy="40963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B6A987-4685-357F-1D41-3EB01DD8176E}"/>
              </a:ext>
            </a:extLst>
          </p:cNvPr>
          <p:cNvSpPr txBox="1"/>
          <p:nvPr/>
        </p:nvSpPr>
        <p:spPr>
          <a:xfrm>
            <a:off x="3380749" y="2430002"/>
            <a:ext cx="4893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CoBE</a:t>
            </a:r>
            <a:r>
              <a:rPr lang="it-IT" dirty="0"/>
              <a:t> filtrato con </a:t>
            </a:r>
            <a:r>
              <a:rPr lang="it-IT" i="1" dirty="0" err="1"/>
              <a:t>butterworth</a:t>
            </a:r>
            <a:r>
              <a:rPr lang="it-IT" dirty="0"/>
              <a:t> passa alto, con taglio a 25 </a:t>
            </a:r>
            <a:r>
              <a:rPr lang="it-IT" dirty="0" err="1"/>
              <a:t>hZ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Entrambi vengono scalati in [1,6]: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9FAD050-FCA4-B184-0DB2-99F306502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331" y="4015844"/>
            <a:ext cx="3505689" cy="81926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01186F9-EE23-E52D-A6E4-6179598B55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95" y="4858097"/>
            <a:ext cx="2753109" cy="790685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ACC3B69-38BD-1253-5886-59014ABDB762}"/>
              </a:ext>
            </a:extLst>
          </p:cNvPr>
          <p:cNvSpPr txBox="1"/>
          <p:nvPr/>
        </p:nvSpPr>
        <p:spPr>
          <a:xfrm>
            <a:off x="5351202" y="6414157"/>
            <a:ext cx="53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27687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C:\Users\Euronics PC\Progetti\Matlab\Lezione sint\FM_4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2" t="15741" r="27719" b="19984"/>
          <a:stretch/>
        </p:blipFill>
        <p:spPr bwMode="auto">
          <a:xfrm>
            <a:off x="3888336" y="1980696"/>
            <a:ext cx="5255664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piè di pagina 3"/>
          <p:cNvSpPr txBox="1">
            <a:spLocks/>
          </p:cNvSpPr>
          <p:nvPr/>
        </p:nvSpPr>
        <p:spPr bwMode="auto">
          <a:xfrm>
            <a:off x="1066800" y="6289935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000" dirty="0">
                <a:solidFill>
                  <a:srgbClr val="FFFFFF"/>
                </a:solidFill>
                <a:latin typeface="Trebuchet MS" panose="020B0603020202020204" pitchFamily="34" charset="0"/>
              </a:rPr>
              <a:t>LIM: Laboratorio di Informatica Musicale</a:t>
            </a:r>
          </a:p>
          <a:p>
            <a:r>
              <a:rPr lang="it-IT" altLang="it-IT" sz="1000" dirty="0">
                <a:solidFill>
                  <a:srgbClr val="FFFFFF"/>
                </a:solidFill>
                <a:latin typeface="Trebuchet MS" panose="020B0603020202020204" pitchFamily="34" charset="0"/>
              </a:rPr>
              <a:t>www.lim.di.unimi.it</a:t>
            </a:r>
            <a:endParaRPr lang="it-IT" altLang="it-IT" sz="1400" dirty="0">
              <a:solidFill>
                <a:srgbClr val="000000"/>
              </a:solidFill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0" y="6300577"/>
            <a:ext cx="534938" cy="534938"/>
          </a:xfrm>
          <a:prstGeom prst="rect">
            <a:avLst/>
          </a:prstGeom>
        </p:spPr>
      </p:pic>
      <p:sp>
        <p:nvSpPr>
          <p:cNvPr id="11" name="Titolo 3"/>
          <p:cNvSpPr txBox="1">
            <a:spLocks/>
          </p:cNvSpPr>
          <p:nvPr/>
        </p:nvSpPr>
        <p:spPr bwMode="auto">
          <a:xfrm>
            <a:off x="869949" y="0"/>
            <a:ext cx="839369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</a:rPr>
              <a:t>Auto attack/release filter</a:t>
            </a:r>
          </a:p>
        </p:txBody>
      </p:sp>
      <p:sp>
        <p:nvSpPr>
          <p:cNvPr id="13" name="Segnaposto contenuto 4"/>
          <p:cNvSpPr txBox="1">
            <a:spLocks/>
          </p:cNvSpPr>
          <p:nvPr/>
        </p:nvSpPr>
        <p:spPr bwMode="auto">
          <a:xfrm>
            <a:off x="869949" y="1270586"/>
            <a:ext cx="7772400" cy="49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2424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2424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42424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24242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it-IT" i="1" kern="0" dirty="0" err="1">
                <a:latin typeface="Trebuchet MS"/>
                <a:ea typeface="ＭＳ Ｐゴシック"/>
              </a:rPr>
              <a:t>Smoothing</a:t>
            </a:r>
            <a:r>
              <a:rPr lang="it-IT" i="1" kern="0" dirty="0">
                <a:latin typeface="Trebuchet MS"/>
                <a:ea typeface="ＭＳ Ｐゴシック"/>
              </a:rPr>
              <a:t> filter</a:t>
            </a:r>
          </a:p>
          <a:p>
            <a:pPr>
              <a:defRPr/>
            </a:pPr>
            <a:r>
              <a:rPr lang="it-IT" i="1" kern="0" dirty="0">
                <a:latin typeface="Trebuchet MS"/>
                <a:ea typeface="ＭＳ Ｐゴシック"/>
              </a:rPr>
              <a:t>Branching filter</a:t>
            </a:r>
            <a:r>
              <a:rPr lang="it-IT" kern="0" dirty="0">
                <a:latin typeface="Trebuchet MS"/>
                <a:ea typeface="ＭＳ Ｐゴシック"/>
              </a:rPr>
              <a:t>:</a:t>
            </a:r>
          </a:p>
          <a:p>
            <a:pPr marL="0" lvl="0" indent="0">
              <a:buNone/>
              <a:defRPr/>
            </a:pPr>
            <a:endParaRPr lang="it-IT" sz="1800" kern="0" dirty="0">
              <a:latin typeface="Trebuchet MS"/>
              <a:ea typeface="ＭＳ Ｐゴシック"/>
            </a:endParaRPr>
          </a:p>
          <a:p>
            <a:pPr marL="0" lvl="0" indent="0">
              <a:buNone/>
              <a:defRPr/>
            </a:pPr>
            <a:endParaRPr lang="it-IT" sz="1200" kern="0" dirty="0">
              <a:latin typeface="Trebuchet MS"/>
              <a:ea typeface="ＭＳ Ｐゴシック"/>
            </a:endParaRPr>
          </a:p>
          <a:p>
            <a:pPr lvl="0">
              <a:defRPr/>
            </a:pPr>
            <a:r>
              <a:rPr lang="it-IT" kern="0" dirty="0">
                <a:latin typeface="Trebuchet MS"/>
                <a:ea typeface="ＭＳ Ｐゴシック"/>
              </a:rPr>
              <a:t>Costanti temporali calcolate tramite </a:t>
            </a:r>
            <a:r>
              <a:rPr lang="it-IT" i="1" kern="0" dirty="0" err="1">
                <a:latin typeface="Trebuchet MS"/>
                <a:ea typeface="ＭＳ Ｐゴシック"/>
              </a:rPr>
              <a:t>transient</a:t>
            </a:r>
            <a:r>
              <a:rPr lang="it-IT" i="1" kern="0" dirty="0">
                <a:latin typeface="Trebuchet MS"/>
                <a:ea typeface="ＭＳ Ｐゴシック"/>
              </a:rPr>
              <a:t> </a:t>
            </a:r>
            <a:r>
              <a:rPr lang="it-IT" i="1" kern="0" dirty="0" err="1">
                <a:latin typeface="Trebuchet MS"/>
                <a:ea typeface="ＭＳ Ｐゴシック"/>
              </a:rPr>
              <a:t>factor</a:t>
            </a:r>
            <a:r>
              <a:rPr lang="it-IT" i="1" kern="0" dirty="0">
                <a:latin typeface="Trebuchet MS"/>
                <a:ea typeface="ＭＳ Ｐゴシック"/>
              </a:rPr>
              <a:t> </a:t>
            </a:r>
            <a:r>
              <a:rPr lang="it-IT" kern="0" dirty="0">
                <a:latin typeface="Trebuchet MS"/>
                <a:ea typeface="ＭＳ Ｐゴシック"/>
              </a:rPr>
              <a:t>e</a:t>
            </a:r>
            <a:r>
              <a:rPr lang="it-IT" i="1" kern="0" dirty="0">
                <a:latin typeface="Trebuchet MS"/>
                <a:ea typeface="ＭＳ Ｐゴシック"/>
              </a:rPr>
              <a:t> </a:t>
            </a:r>
            <a:r>
              <a:rPr lang="it-IT" i="1" kern="0" dirty="0" err="1">
                <a:latin typeface="Trebuchet MS"/>
                <a:ea typeface="ＭＳ Ｐゴシック"/>
              </a:rPr>
              <a:t>sensitivity</a:t>
            </a:r>
            <a:r>
              <a:rPr lang="it-IT" i="1" kern="0" dirty="0">
                <a:latin typeface="Trebuchet MS"/>
                <a:ea typeface="ＭＳ Ｐゴシック"/>
              </a:rPr>
              <a:t>, </a:t>
            </a:r>
            <a:r>
              <a:rPr lang="it-IT" kern="0" dirty="0">
                <a:latin typeface="Trebuchet MS"/>
                <a:ea typeface="ＭＳ Ｐゴシック"/>
              </a:rPr>
              <a:t>a partire da valori massimi e minimi hard </a:t>
            </a:r>
            <a:r>
              <a:rPr lang="it-IT" kern="0" dirty="0" err="1">
                <a:latin typeface="Trebuchet MS"/>
                <a:ea typeface="ＭＳ Ｐゴシック"/>
              </a:rPr>
              <a:t>coded</a:t>
            </a:r>
            <a:endParaRPr lang="it-IT" i="1" kern="0" dirty="0">
              <a:latin typeface="Trebuchet MS"/>
              <a:ea typeface="ＭＳ Ｐゴシック"/>
            </a:endParaRPr>
          </a:p>
          <a:p>
            <a:pPr lvl="0">
              <a:defRPr/>
            </a:pPr>
            <a:r>
              <a:rPr lang="it-IT" sz="1200" i="1" kern="0" dirty="0" err="1">
                <a:latin typeface="Trebuchet MS"/>
                <a:ea typeface="ＭＳ Ｐゴシック"/>
              </a:rPr>
              <a:t>Instrument</a:t>
            </a:r>
            <a:r>
              <a:rPr lang="it-IT" sz="1200" i="1" kern="0" dirty="0">
                <a:latin typeface="Trebuchet MS"/>
                <a:ea typeface="ＭＳ Ｐゴシック"/>
              </a:rPr>
              <a:t> determina i tempi massimi e minimi hard-</a:t>
            </a:r>
            <a:r>
              <a:rPr lang="it-IT" sz="1200" i="1" kern="0" dirty="0" err="1">
                <a:latin typeface="Trebuchet MS"/>
                <a:ea typeface="ＭＳ Ｐゴシック"/>
              </a:rPr>
              <a:t>coded</a:t>
            </a:r>
            <a:endParaRPr lang="it-IT" sz="1200" kern="0" dirty="0">
              <a:latin typeface="Trebuchet MS"/>
              <a:ea typeface="ＭＳ Ｐゴシック"/>
            </a:endParaRPr>
          </a:p>
          <a:p>
            <a:pPr lvl="0">
              <a:defRPr/>
            </a:pPr>
            <a:r>
              <a:rPr lang="it-IT" i="1" kern="0" dirty="0" err="1">
                <a:latin typeface="Trebuchet MS"/>
                <a:ea typeface="ＭＳ Ｐゴシック"/>
              </a:rPr>
              <a:t>Sensitivity</a:t>
            </a:r>
            <a:r>
              <a:rPr lang="it-IT" i="1" kern="0" dirty="0">
                <a:latin typeface="Trebuchet MS"/>
                <a:ea typeface="ＭＳ Ｐゴシック"/>
              </a:rPr>
              <a:t>:</a:t>
            </a:r>
          </a:p>
          <a:p>
            <a:pPr>
              <a:buFont typeface="+mj-lt"/>
              <a:buAutoNum type="arabicPeriod"/>
              <a:defRPr/>
            </a:pPr>
            <a:r>
              <a:rPr lang="it-IT" sz="1400" kern="0" dirty="0">
                <a:latin typeface="Trebuchet MS"/>
                <a:ea typeface="ＭＳ Ｐゴシック"/>
              </a:rPr>
              <a:t>Modula tra i tempi massimi e minimi</a:t>
            </a:r>
          </a:p>
          <a:p>
            <a:pPr>
              <a:buFont typeface="+mj-lt"/>
              <a:buAutoNum type="arabicPeriod"/>
              <a:defRPr/>
            </a:pPr>
            <a:r>
              <a:rPr lang="it-IT" sz="1400" kern="0" dirty="0">
                <a:latin typeface="Trebuchet MS"/>
                <a:ea typeface="ＭＳ Ｐゴシック"/>
              </a:rPr>
              <a:t>Varia l’effetto del </a:t>
            </a:r>
            <a:r>
              <a:rPr lang="it-IT" sz="1400" kern="0" dirty="0" err="1">
                <a:latin typeface="Trebuchet MS"/>
                <a:ea typeface="ＭＳ Ｐゴシック"/>
              </a:rPr>
              <a:t>transient</a:t>
            </a:r>
            <a:r>
              <a:rPr lang="it-IT" sz="1400" kern="0" dirty="0">
                <a:latin typeface="Trebuchet MS"/>
                <a:ea typeface="ＭＳ Ｐゴシック"/>
              </a:rPr>
              <a:t> </a:t>
            </a:r>
            <a:r>
              <a:rPr lang="it-IT" sz="1400" kern="0" dirty="0" err="1">
                <a:latin typeface="Trebuchet MS"/>
                <a:ea typeface="ＭＳ Ｐゴシック"/>
              </a:rPr>
              <a:t>factor</a:t>
            </a:r>
            <a:endParaRPr lang="it-IT" sz="1400" kern="0" dirty="0">
              <a:latin typeface="Trebuchet MS"/>
              <a:ea typeface="ＭＳ Ｐゴシック"/>
            </a:endParaRPr>
          </a:p>
          <a:p>
            <a:pPr>
              <a:buFont typeface="+mj-lt"/>
              <a:buAutoNum type="arabicPeriod"/>
              <a:defRPr/>
            </a:pPr>
            <a:r>
              <a:rPr lang="it-IT" sz="1400" kern="0" dirty="0">
                <a:latin typeface="Trebuchet MS"/>
                <a:ea typeface="ＭＳ Ｐゴシック"/>
              </a:rPr>
              <a:t>Riduce i tempi base ricavati </a:t>
            </a:r>
          </a:p>
          <a:p>
            <a:pPr lvl="0">
              <a:defRPr/>
            </a:pPr>
            <a:endParaRPr lang="it-IT" kern="0" dirty="0">
              <a:latin typeface="Trebuchet MS"/>
              <a:ea typeface="ＭＳ Ｐゴシック"/>
            </a:endParaRPr>
          </a:p>
          <a:p>
            <a:pPr lvl="0">
              <a:defRPr/>
            </a:pPr>
            <a:endParaRPr lang="it-IT" kern="0" dirty="0">
              <a:latin typeface="Trebuchet MS"/>
              <a:ea typeface="ＭＳ Ｐゴシック"/>
            </a:endParaRPr>
          </a:p>
          <a:p>
            <a:pPr marL="0" lvl="0" indent="0">
              <a:buNone/>
              <a:defRPr/>
            </a:pPr>
            <a:br>
              <a:rPr lang="it-IT" sz="1200" kern="0" dirty="0">
                <a:latin typeface="Trebuchet MS"/>
                <a:ea typeface="ＭＳ Ｐゴシック"/>
              </a:rPr>
            </a:br>
            <a:endParaRPr lang="it-IT" sz="1200" kern="0" dirty="0">
              <a:latin typeface="Trebuchet MS"/>
              <a:ea typeface="ＭＳ Ｐゴシック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F78F2A-8C51-321F-4668-A302C73C1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5" y="5299705"/>
            <a:ext cx="3604721" cy="64604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293FD98-B4DD-09FB-1B1A-BE9C9AF17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95" y="5365028"/>
            <a:ext cx="1076475" cy="45726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FFB19DB-6E73-088C-DFF9-83FBF05B56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17" y="5326923"/>
            <a:ext cx="2086266" cy="533474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70FE7F5B-53B7-C456-F9AD-E322FF595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99" y="2167205"/>
            <a:ext cx="3762900" cy="59063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0D0E83E1-3203-4F0B-FC63-F1E3724623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930" y="5473357"/>
            <a:ext cx="1066949" cy="257211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647414E-AEE6-6EE9-74CF-8920D45C7FCF}"/>
              </a:ext>
            </a:extLst>
          </p:cNvPr>
          <p:cNvSpPr txBox="1"/>
          <p:nvPr/>
        </p:nvSpPr>
        <p:spPr>
          <a:xfrm>
            <a:off x="5234730" y="6414157"/>
            <a:ext cx="65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5/9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611E937-B85A-90FD-97AF-297C9C52FD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29" y="1193243"/>
            <a:ext cx="2181529" cy="76210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4774E91-77C2-3030-DA87-8ABCF8CF92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58" y="1166632"/>
            <a:ext cx="2476846" cy="800212"/>
          </a:xfrm>
          <a:prstGeom prst="rect">
            <a:avLst/>
          </a:prstGeom>
        </p:spPr>
      </p:pic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CA672DED-231A-E571-EC3A-0F91513B34E8}"/>
              </a:ext>
            </a:extLst>
          </p:cNvPr>
          <p:cNvSpPr/>
          <p:nvPr/>
        </p:nvSpPr>
        <p:spPr>
          <a:xfrm>
            <a:off x="3822446" y="5504255"/>
            <a:ext cx="395107" cy="1788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6D67AB74-EA61-4737-B7E5-1977B2C8A3F7}"/>
              </a:ext>
            </a:extLst>
          </p:cNvPr>
          <p:cNvSpPr/>
          <p:nvPr/>
        </p:nvSpPr>
        <p:spPr>
          <a:xfrm>
            <a:off x="5233916" y="5533321"/>
            <a:ext cx="395107" cy="1788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11353CE0-8493-7B1C-AC67-EE5627E1B822}"/>
              </a:ext>
            </a:extLst>
          </p:cNvPr>
          <p:cNvSpPr/>
          <p:nvPr/>
        </p:nvSpPr>
        <p:spPr>
          <a:xfrm flipV="1">
            <a:off x="3645055" y="1483107"/>
            <a:ext cx="323029" cy="1521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CC19561E-6FCF-699F-0263-FABF84C156FF}"/>
              </a:ext>
            </a:extLst>
          </p:cNvPr>
          <p:cNvSpPr/>
          <p:nvPr/>
        </p:nvSpPr>
        <p:spPr>
          <a:xfrm>
            <a:off x="7569823" y="5512559"/>
            <a:ext cx="395107" cy="1788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857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C:\Users\Euronics PC\Progetti\Matlab\Lezione sint\FM_4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2" t="15741" r="27719" b="19984"/>
          <a:stretch/>
        </p:blipFill>
        <p:spPr bwMode="auto">
          <a:xfrm>
            <a:off x="3888336" y="1953351"/>
            <a:ext cx="5255664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piè di pagina 3"/>
          <p:cNvSpPr txBox="1">
            <a:spLocks/>
          </p:cNvSpPr>
          <p:nvPr/>
        </p:nvSpPr>
        <p:spPr bwMode="auto">
          <a:xfrm>
            <a:off x="1066800" y="6289935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000" dirty="0">
                <a:solidFill>
                  <a:srgbClr val="FFFFFF"/>
                </a:solidFill>
                <a:latin typeface="Trebuchet MS" panose="020B0603020202020204" pitchFamily="34" charset="0"/>
              </a:rPr>
              <a:t>LIM: Laboratorio di Informatica Musicale</a:t>
            </a:r>
          </a:p>
          <a:p>
            <a:r>
              <a:rPr lang="it-IT" altLang="it-IT" sz="1000" dirty="0">
                <a:solidFill>
                  <a:srgbClr val="FFFFFF"/>
                </a:solidFill>
                <a:latin typeface="Trebuchet MS" panose="020B0603020202020204" pitchFamily="34" charset="0"/>
              </a:rPr>
              <a:t>www.lim.di.unimi.it</a:t>
            </a:r>
            <a:endParaRPr lang="it-IT" altLang="it-IT" sz="1400" dirty="0">
              <a:solidFill>
                <a:srgbClr val="000000"/>
              </a:solidFill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0" y="6300577"/>
            <a:ext cx="534938" cy="534938"/>
          </a:xfrm>
          <a:prstGeom prst="rect">
            <a:avLst/>
          </a:prstGeom>
        </p:spPr>
      </p:pic>
      <p:sp>
        <p:nvSpPr>
          <p:cNvPr id="11" name="Titolo 3"/>
          <p:cNvSpPr txBox="1">
            <a:spLocks/>
          </p:cNvSpPr>
          <p:nvPr/>
        </p:nvSpPr>
        <p:spPr bwMode="auto">
          <a:xfrm>
            <a:off x="869949" y="-4564"/>
            <a:ext cx="839369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</a:rPr>
              <a:t>Feature </a:t>
            </a:r>
            <a:r>
              <a:rPr kumimoji="0" lang="en-GB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</a:rPr>
              <a:t>secondarie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071B50"/>
              </a:solidFill>
              <a:effectLst/>
              <a:uLnTx/>
              <a:uFillTx/>
              <a:latin typeface="Trebuchet MS"/>
              <a:ea typeface="ＭＳ Ｐゴシック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647414E-AEE6-6EE9-74CF-8920D45C7FCF}"/>
              </a:ext>
            </a:extLst>
          </p:cNvPr>
          <p:cNvSpPr txBox="1"/>
          <p:nvPr/>
        </p:nvSpPr>
        <p:spPr>
          <a:xfrm>
            <a:off x="5234730" y="6414157"/>
            <a:ext cx="65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6/9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A83CDE-701B-57BB-DB65-094FF1A2A8AD}"/>
              </a:ext>
            </a:extLst>
          </p:cNvPr>
          <p:cNvSpPr txBox="1"/>
          <p:nvPr/>
        </p:nvSpPr>
        <p:spPr>
          <a:xfrm>
            <a:off x="869949" y="1098958"/>
            <a:ext cx="75442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Parametri di compressione impliciti: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Ratio           Mappa lineare in funzione di </a:t>
            </a:r>
            <a:r>
              <a:rPr lang="it-IT" sz="1600" i="1" dirty="0" err="1"/>
              <a:t>Compression</a:t>
            </a:r>
            <a:endParaRPr lang="it-IT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 err="1"/>
              <a:t>Threshold</a:t>
            </a:r>
            <a:r>
              <a:rPr lang="it-IT" sz="1600" dirty="0"/>
              <a:t>        </a:t>
            </a:r>
            <a:r>
              <a:rPr lang="it-IT" sz="1600" i="1" dirty="0"/>
              <a:t>Negative </a:t>
            </a:r>
            <a:r>
              <a:rPr lang="it-IT" sz="1600" i="1" dirty="0" err="1"/>
              <a:t>Gompertz</a:t>
            </a:r>
            <a:r>
              <a:rPr lang="it-IT" sz="1600" dirty="0"/>
              <a:t> in funzione di </a:t>
            </a:r>
            <a:r>
              <a:rPr lang="it-IT" sz="1600" i="1" dirty="0" err="1"/>
              <a:t>Compression</a:t>
            </a:r>
            <a:endParaRPr lang="it-IT" sz="16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Auto </a:t>
            </a:r>
            <a:r>
              <a:rPr lang="it-IT" dirty="0" err="1"/>
              <a:t>Knee</a:t>
            </a:r>
            <a:r>
              <a:rPr lang="it-IT" dirty="0"/>
              <a:t>: calcolo automatico basato su una stima filtrata (con t = 40ms) della </a:t>
            </a:r>
            <a:r>
              <a:rPr lang="it-IT" i="1" dirty="0"/>
              <a:t>gain </a:t>
            </a:r>
            <a:r>
              <a:rPr lang="it-IT" i="1" dirty="0" err="1"/>
              <a:t>reduction</a:t>
            </a:r>
            <a:r>
              <a:rPr lang="it-IT" i="1" dirty="0"/>
              <a:t> 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02D02DE-2EA3-65DE-1E46-6B02B7EC0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15" y="2113530"/>
            <a:ext cx="2759279" cy="206945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4EBD531-4EA2-5C7F-5243-8C7C097FB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5" y="5007720"/>
            <a:ext cx="676369" cy="257211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D0066FAF-6C55-20DD-D2D4-81D7289B8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14" y="5315265"/>
            <a:ext cx="857370" cy="24768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DBFC5A0A-2DF6-7FCF-1D1F-F98E8666CA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94" y="5190807"/>
            <a:ext cx="2800741" cy="33342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F26CE009-C6D3-0EEA-91CE-72C7701D42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5" y="5603705"/>
            <a:ext cx="1066949" cy="257211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DDE37267-0EB8-2042-7F29-02F1ED62B8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77" y="5124123"/>
            <a:ext cx="1752845" cy="466790"/>
          </a:xfrm>
          <a:prstGeom prst="rect">
            <a:avLst/>
          </a:prstGeom>
        </p:spPr>
      </p:pic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03D36182-11A5-E754-7026-DCE6A19EE1C5}"/>
              </a:ext>
            </a:extLst>
          </p:cNvPr>
          <p:cNvSpPr/>
          <p:nvPr/>
        </p:nvSpPr>
        <p:spPr>
          <a:xfrm>
            <a:off x="1921385" y="1562382"/>
            <a:ext cx="341324" cy="1192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B759B32D-0613-BD0B-6862-54F2C5234D96}"/>
              </a:ext>
            </a:extLst>
          </p:cNvPr>
          <p:cNvSpPr/>
          <p:nvPr/>
        </p:nvSpPr>
        <p:spPr>
          <a:xfrm>
            <a:off x="2262709" y="1811150"/>
            <a:ext cx="341324" cy="1192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A6D869A3-1574-22D1-855C-CEAB6970A0E5}"/>
              </a:ext>
            </a:extLst>
          </p:cNvPr>
          <p:cNvSpPr/>
          <p:nvPr/>
        </p:nvSpPr>
        <p:spPr>
          <a:xfrm>
            <a:off x="2303564" y="5315265"/>
            <a:ext cx="344243" cy="1025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92971B88-54D0-E1D4-5322-974736237D80}"/>
              </a:ext>
            </a:extLst>
          </p:cNvPr>
          <p:cNvSpPr/>
          <p:nvPr/>
        </p:nvSpPr>
        <p:spPr>
          <a:xfrm>
            <a:off x="5616282" y="5306267"/>
            <a:ext cx="344243" cy="1025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89CB6750-A4C1-A94B-6CED-EBF148EA7F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58" y="2821553"/>
            <a:ext cx="1381318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8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C:\Users\Euronics PC\Progetti\Matlab\Lezione sint\FM_4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2" t="15741" r="27719" b="19984"/>
          <a:stretch/>
        </p:blipFill>
        <p:spPr bwMode="auto">
          <a:xfrm>
            <a:off x="3888336" y="2003685"/>
            <a:ext cx="5255664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piè di pagina 3"/>
          <p:cNvSpPr txBox="1">
            <a:spLocks/>
          </p:cNvSpPr>
          <p:nvPr/>
        </p:nvSpPr>
        <p:spPr bwMode="auto">
          <a:xfrm>
            <a:off x="1066800" y="6289935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LIM: Laboratorio di Informatica Musicale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www.lim.di.unimi.it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0" y="6300577"/>
            <a:ext cx="534938" cy="534938"/>
          </a:xfrm>
          <a:prstGeom prst="rect">
            <a:avLst/>
          </a:prstGeom>
        </p:spPr>
      </p:pic>
      <p:sp>
        <p:nvSpPr>
          <p:cNvPr id="11" name="Titolo 3"/>
          <p:cNvSpPr txBox="1">
            <a:spLocks/>
          </p:cNvSpPr>
          <p:nvPr/>
        </p:nvSpPr>
        <p:spPr bwMode="auto">
          <a:xfrm>
            <a:off x="671086" y="-28106"/>
            <a:ext cx="839369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  <a:cs typeface="+mj-cs"/>
              </a:rPr>
              <a:t>Sviluppo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  <a:cs typeface="+mj-cs"/>
              </a:rPr>
              <a:t> del plugin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3CAC2BA-5229-B704-0BA8-F98438F7B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4" y="2628773"/>
            <a:ext cx="3860758" cy="2532516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2C68545-6093-B5C0-3ACD-19572E37A960}"/>
              </a:ext>
            </a:extLst>
          </p:cNvPr>
          <p:cNvSpPr txBox="1"/>
          <p:nvPr/>
        </p:nvSpPr>
        <p:spPr>
          <a:xfrm>
            <a:off x="5234730" y="6414157"/>
            <a:ext cx="65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>
                <a:solidFill>
                  <a:schemeClr val="bg1"/>
                </a:solidFill>
              </a:rPr>
              <a:t>7/9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32E8A2-0E50-D035-35F9-0043DE1D1D01}"/>
              </a:ext>
            </a:extLst>
          </p:cNvPr>
          <p:cNvSpPr txBox="1"/>
          <p:nvPr/>
        </p:nvSpPr>
        <p:spPr>
          <a:xfrm>
            <a:off x="545284" y="1300294"/>
            <a:ext cx="7885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Sviluppato in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</a:t>
            </a:r>
            <a:r>
              <a:rPr lang="it-IT" dirty="0"/>
              <a:t>con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Projucer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/>
              <a:t>(framework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JUCE</a:t>
            </a:r>
            <a:r>
              <a:rPr lang="it-IT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DSP: </a:t>
            </a:r>
            <a:r>
              <a:rPr lang="it-IT" dirty="0" err="1"/>
              <a:t>porting</a:t>
            </a:r>
            <a:r>
              <a:rPr lang="it-IT" dirty="0"/>
              <a:t> del prototipo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UI: sviluppata con </a:t>
            </a:r>
            <a:r>
              <a:rPr lang="it-IT" i="1" dirty="0"/>
              <a:t>tool </a:t>
            </a:r>
            <a:r>
              <a:rPr lang="it-IT" dirty="0"/>
              <a:t>apposito, più qualche</a:t>
            </a:r>
            <a:r>
              <a:rPr lang="it-IT" i="1" dirty="0"/>
              <a:t> override</a:t>
            </a:r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E11C43E7-BBF4-07CF-557F-95BF8EE94E79}"/>
                  </a:ext>
                </a:extLst>
              </p14:cNvPr>
              <p14:cNvContentPartPr/>
              <p14:nvPr/>
            </p14:nvContentPartPr>
            <p14:xfrm>
              <a:off x="1032312" y="2969369"/>
              <a:ext cx="360" cy="1786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E11C43E7-BBF4-07CF-557F-95BF8EE94E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3312" y="2960369"/>
                <a:ext cx="18000" cy="180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5EF3DB30-35EC-855B-1202-E06201E22562}"/>
                  </a:ext>
                </a:extLst>
              </p14:cNvPr>
              <p14:cNvContentPartPr/>
              <p14:nvPr/>
            </p14:nvContentPartPr>
            <p14:xfrm>
              <a:off x="2147952" y="2952449"/>
              <a:ext cx="360" cy="180324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5EF3DB30-35EC-855B-1202-E06201E225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39312" y="2943809"/>
                <a:ext cx="18000" cy="18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56B43B8C-34B9-3DC3-3A9E-082E612812A3}"/>
                  </a:ext>
                </a:extLst>
              </p14:cNvPr>
              <p14:cNvContentPartPr/>
              <p14:nvPr/>
            </p14:nvContentPartPr>
            <p14:xfrm>
              <a:off x="1056792" y="2994209"/>
              <a:ext cx="113184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56B43B8C-34B9-3DC3-3A9E-082E612812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7792" y="2985209"/>
                <a:ext cx="1149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70B111BA-469C-F761-22AD-A64E9834C1A9}"/>
                  </a:ext>
                </a:extLst>
              </p14:cNvPr>
              <p14:cNvContentPartPr/>
              <p14:nvPr/>
            </p14:nvContentPartPr>
            <p14:xfrm>
              <a:off x="1039872" y="4772609"/>
              <a:ext cx="1098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70B111BA-469C-F761-22AD-A64E9834C1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0872" y="4763609"/>
                <a:ext cx="1116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8CA0D280-D11E-3D14-602D-38E87D504CD6}"/>
                  </a:ext>
                </a:extLst>
              </p14:cNvPr>
              <p14:cNvContentPartPr/>
              <p14:nvPr/>
            </p14:nvContentPartPr>
            <p14:xfrm>
              <a:off x="2212392" y="3019769"/>
              <a:ext cx="360" cy="163512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8CA0D280-D11E-3D14-602D-38E87D504C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03392" y="3010769"/>
                <a:ext cx="18000" cy="16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8110D86F-9CC7-6F88-61F2-555E717A18F9}"/>
                  </a:ext>
                </a:extLst>
              </p14:cNvPr>
              <p14:cNvContentPartPr/>
              <p14:nvPr/>
            </p14:nvContentPartPr>
            <p14:xfrm>
              <a:off x="2222832" y="4666409"/>
              <a:ext cx="2079720" cy="3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8110D86F-9CC7-6F88-61F2-555E717A18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14192" y="4657409"/>
                <a:ext cx="2097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4654F5E0-7341-03DD-7898-61C52B89D295}"/>
                  </a:ext>
                </a:extLst>
              </p14:cNvPr>
              <p14:cNvContentPartPr/>
              <p14:nvPr/>
            </p14:nvContentPartPr>
            <p14:xfrm>
              <a:off x="4284192" y="3851729"/>
              <a:ext cx="360" cy="82080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4654F5E0-7341-03DD-7898-61C52B89D29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75192" y="3842729"/>
                <a:ext cx="1800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14EFF03E-A2DC-5C17-C67C-6235E493650C}"/>
                  </a:ext>
                </a:extLst>
              </p14:cNvPr>
              <p14:cNvContentPartPr/>
              <p14:nvPr/>
            </p14:nvContentPartPr>
            <p14:xfrm>
              <a:off x="3289152" y="3878369"/>
              <a:ext cx="972720" cy="36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14EFF03E-A2DC-5C17-C67C-6235E49365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80152" y="3869729"/>
                <a:ext cx="990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C93B4B25-FF5F-C659-3960-7050CDBF60B6}"/>
                  </a:ext>
                </a:extLst>
              </p14:cNvPr>
              <p14:cNvContentPartPr/>
              <p14:nvPr/>
            </p14:nvContentPartPr>
            <p14:xfrm>
              <a:off x="3268632" y="3012929"/>
              <a:ext cx="360" cy="82944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C93B4B25-FF5F-C659-3960-7050CDBF60B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9632" y="3003929"/>
                <a:ext cx="1800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DC2C2A93-CFA9-FE08-EAC4-C1BC3D7BD36F}"/>
                  </a:ext>
                </a:extLst>
              </p14:cNvPr>
              <p14:cNvContentPartPr/>
              <p14:nvPr/>
            </p14:nvContentPartPr>
            <p14:xfrm>
              <a:off x="2214192" y="3020129"/>
              <a:ext cx="1090080" cy="360"/>
            </p14:xfrm>
          </p:contentPart>
        </mc:Choice>
        <mc:Fallback xmlns=""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DC2C2A93-CFA9-FE08-EAC4-C1BC3D7BD36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05552" y="3011489"/>
                <a:ext cx="1107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37" name="Input penna 36">
                <a:extLst>
                  <a:ext uri="{FF2B5EF4-FFF2-40B4-BE49-F238E27FC236}">
                    <a16:creationId xmlns:a16="http://schemas.microsoft.com/office/drawing/2014/main" id="{DDD45BEB-D66D-DC42-952A-29AAF7689FDC}"/>
                  </a:ext>
                </a:extLst>
              </p14:cNvPr>
              <p14:cNvContentPartPr/>
              <p14:nvPr/>
            </p14:nvContentPartPr>
            <p14:xfrm>
              <a:off x="3321912" y="3838769"/>
              <a:ext cx="1165320" cy="360"/>
            </p14:xfrm>
          </p:contentPart>
        </mc:Choice>
        <mc:Fallback xmlns="">
          <p:pic>
            <p:nvPicPr>
              <p:cNvPr id="37" name="Input penna 36">
                <a:extLst>
                  <a:ext uri="{FF2B5EF4-FFF2-40B4-BE49-F238E27FC236}">
                    <a16:creationId xmlns:a16="http://schemas.microsoft.com/office/drawing/2014/main" id="{DDD45BEB-D66D-DC42-952A-29AAF7689FD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03912" y="3820769"/>
                <a:ext cx="1200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38" name="Input penna 37">
                <a:extLst>
                  <a:ext uri="{FF2B5EF4-FFF2-40B4-BE49-F238E27FC236}">
                    <a16:creationId xmlns:a16="http://schemas.microsoft.com/office/drawing/2014/main" id="{B305179B-8903-9FCD-A6F9-FC40402DFD13}"/>
                  </a:ext>
                </a:extLst>
              </p14:cNvPr>
              <p14:cNvContentPartPr/>
              <p14:nvPr/>
            </p14:nvContentPartPr>
            <p14:xfrm>
              <a:off x="4481472" y="3025889"/>
              <a:ext cx="360" cy="799560"/>
            </p14:xfrm>
          </p:contentPart>
        </mc:Choice>
        <mc:Fallback xmlns="">
          <p:pic>
            <p:nvPicPr>
              <p:cNvPr id="38" name="Input penna 37">
                <a:extLst>
                  <a:ext uri="{FF2B5EF4-FFF2-40B4-BE49-F238E27FC236}">
                    <a16:creationId xmlns:a16="http://schemas.microsoft.com/office/drawing/2014/main" id="{B305179B-8903-9FCD-A6F9-FC40402DFD1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63472" y="3007889"/>
                <a:ext cx="3600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CCF8DBDE-3E45-0986-EB21-9AEF10143A24}"/>
                  </a:ext>
                </a:extLst>
              </p14:cNvPr>
              <p14:cNvContentPartPr/>
              <p14:nvPr/>
            </p14:nvContentPartPr>
            <p14:xfrm>
              <a:off x="3297792" y="3010409"/>
              <a:ext cx="1165320" cy="36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CCF8DBDE-3E45-0986-EB21-9AEF10143A2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79792" y="2992409"/>
                <a:ext cx="1200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E9BE74FE-3DF1-C196-AD5B-5374707ECAFF}"/>
                  </a:ext>
                </a:extLst>
              </p14:cNvPr>
              <p14:cNvContentPartPr/>
              <p14:nvPr/>
            </p14:nvContentPartPr>
            <p14:xfrm>
              <a:off x="3289512" y="3036329"/>
              <a:ext cx="360" cy="82980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E9BE74FE-3DF1-C196-AD5B-5374707ECAF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71512" y="3018689"/>
                <a:ext cx="36000" cy="8654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2A6E5DA-B688-4C9C-A5D5-DC746C4F7CA9}"/>
              </a:ext>
            </a:extLst>
          </p:cNvPr>
          <p:cNvSpPr txBox="1"/>
          <p:nvPr/>
        </p:nvSpPr>
        <p:spPr>
          <a:xfrm>
            <a:off x="4710983" y="2761815"/>
            <a:ext cx="424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Tre gruppi funzionali: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/>
              <a:t>    Compressione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FF0000"/>
                </a:solidFill>
              </a:rPr>
              <a:t>    Sensibilità ai transienti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00B0F0"/>
                </a:solidFill>
              </a:rPr>
              <a:t>    Compensazione e saturazione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D9A3D5C-650F-F2C3-20AA-8392E2F7E716}"/>
              </a:ext>
            </a:extLst>
          </p:cNvPr>
          <p:cNvSpPr txBox="1"/>
          <p:nvPr/>
        </p:nvSpPr>
        <p:spPr>
          <a:xfrm>
            <a:off x="5451312" y="4932945"/>
            <a:ext cx="3380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Classe </a:t>
            </a:r>
            <a:r>
              <a:rPr lang="it-IT" sz="1400" dirty="0" err="1"/>
              <a:t>Meter</a:t>
            </a:r>
            <a:r>
              <a:rPr lang="it-IT" sz="1400" dirty="0"/>
              <a:t>, con timer, connessa alla variabile atomica contenente i massimi dei buffer </a:t>
            </a:r>
            <a:r>
              <a:rPr lang="it-IT" sz="1400" dirty="0" err="1"/>
              <a:t>pre</a:t>
            </a:r>
            <a:r>
              <a:rPr lang="it-IT" sz="1400" dirty="0"/>
              <a:t>-clip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77723F7B-838D-A7D3-30D2-72D1A5030D3A}"/>
              </a:ext>
            </a:extLst>
          </p:cNvPr>
          <p:cNvSpPr/>
          <p:nvPr/>
        </p:nvSpPr>
        <p:spPr>
          <a:xfrm>
            <a:off x="5528487" y="4962450"/>
            <a:ext cx="3226412" cy="67960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9AB303DA-D9E1-D7D8-4372-987F45DE5A64}"/>
              </a:ext>
            </a:extLst>
          </p:cNvPr>
          <p:cNvCxnSpPr/>
          <p:nvPr/>
        </p:nvCxnSpPr>
        <p:spPr>
          <a:xfrm flipH="1" flipV="1">
            <a:off x="4370664" y="3640822"/>
            <a:ext cx="1157823" cy="1321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52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C:\Users\Euronics PC\Progetti\Matlab\Lezione sint\FM_4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2" t="15741" r="27719" b="19984"/>
          <a:stretch/>
        </p:blipFill>
        <p:spPr bwMode="auto">
          <a:xfrm>
            <a:off x="3888336" y="1980696"/>
            <a:ext cx="5255664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piè di pagina 3"/>
          <p:cNvSpPr txBox="1">
            <a:spLocks/>
          </p:cNvSpPr>
          <p:nvPr/>
        </p:nvSpPr>
        <p:spPr bwMode="auto">
          <a:xfrm>
            <a:off x="1066800" y="6289935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LIM: Laboratorio di Informatica Musicale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www.lim.di.unimi.it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0" y="6300577"/>
            <a:ext cx="534938" cy="534938"/>
          </a:xfrm>
          <a:prstGeom prst="rect">
            <a:avLst/>
          </a:prstGeom>
        </p:spPr>
      </p:pic>
      <p:sp>
        <p:nvSpPr>
          <p:cNvPr id="11" name="Titolo 3"/>
          <p:cNvSpPr txBox="1">
            <a:spLocks/>
          </p:cNvSpPr>
          <p:nvPr/>
        </p:nvSpPr>
        <p:spPr bwMode="auto">
          <a:xfrm>
            <a:off x="832354" y="-50333"/>
            <a:ext cx="839369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71B50"/>
                </a:solidFill>
                <a:latin typeface="Trebuchet MS" pitchFamily="-105" charset="0"/>
                <a:ea typeface="ＭＳ Ｐゴシック" pitchFamily="-105" charset="-128"/>
                <a:cs typeface="ＭＳ Ｐゴシック" pitchFamily="-105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  <a:cs typeface="+mj-cs"/>
              </a:rPr>
              <a:t>Test </a:t>
            </a:r>
            <a:r>
              <a:rPr kumimoji="0" lang="en-GB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  <a:cs typeface="+mj-cs"/>
              </a:rPr>
              <a:t>sul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  <a:cs typeface="+mj-cs"/>
              </a:rPr>
              <a:t> </a:t>
            </a:r>
            <a:r>
              <a:rPr kumimoji="0" lang="en-GB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71B50"/>
                </a:solidFill>
                <a:effectLst/>
                <a:uLnTx/>
                <a:uFillTx/>
                <a:latin typeface="Trebuchet MS"/>
                <a:ea typeface="ＭＳ Ｐゴシック"/>
                <a:cs typeface="+mj-cs"/>
              </a:rPr>
              <a:t>prototipo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071B50"/>
              </a:solidFill>
              <a:effectLst/>
              <a:uLnTx/>
              <a:uFillTx/>
              <a:latin typeface="Trebuchet MS"/>
              <a:ea typeface="ＭＳ Ｐゴシック"/>
              <a:cs typeface="+mj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67C91A3-FCF5-5760-AED2-E7A7B023BB1A}"/>
              </a:ext>
            </a:extLst>
          </p:cNvPr>
          <p:cNvSpPr txBox="1"/>
          <p:nvPr/>
        </p:nvSpPr>
        <p:spPr>
          <a:xfrm>
            <a:off x="832354" y="1120586"/>
            <a:ext cx="782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Test dei </a:t>
            </a:r>
            <a:r>
              <a:rPr lang="it-IT" i="1" dirty="0" err="1"/>
              <a:t>transient</a:t>
            </a:r>
            <a:r>
              <a:rPr lang="it-IT" i="1" dirty="0"/>
              <a:t> </a:t>
            </a:r>
            <a:r>
              <a:rPr lang="it-IT" i="1" dirty="0" err="1"/>
              <a:t>factor</a:t>
            </a:r>
            <a:r>
              <a:rPr lang="it-IT" i="1" dirty="0"/>
              <a:t> </a:t>
            </a:r>
            <a:r>
              <a:rPr lang="it-IT" dirty="0"/>
              <a:t>su segnali limite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56F17E0-7F02-141F-1791-DB593C327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876"/>
            <a:ext cx="4753759" cy="3828247"/>
          </a:xfrm>
          <a:prstGeom prst="rect">
            <a:avLst/>
          </a:prstGeom>
        </p:spPr>
      </p:pic>
      <p:pic>
        <p:nvPicPr>
          <p:cNvPr id="8" name="Immagine 7" descr="Immagine che contiene testo, metro da misura">
            <a:extLst>
              <a:ext uri="{FF2B5EF4-FFF2-40B4-BE49-F238E27FC236}">
                <a16:creationId xmlns:a16="http://schemas.microsoft.com/office/drawing/2014/main" id="{0F2B8C01-7041-F890-D6EE-F7ABD092D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45811"/>
            <a:ext cx="4471332" cy="380396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B942D95-F737-DB08-20EB-BFD3EC511AC6}"/>
              </a:ext>
            </a:extLst>
          </p:cNvPr>
          <p:cNvSpPr txBox="1"/>
          <p:nvPr/>
        </p:nvSpPr>
        <p:spPr>
          <a:xfrm>
            <a:off x="5234730" y="6414157"/>
            <a:ext cx="65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387009461"/>
      </p:ext>
    </p:extLst>
  </p:cSld>
  <p:clrMapOvr>
    <a:masterClrMapping/>
  </p:clrMapOvr>
</p:sld>
</file>

<file path=ppt/theme/theme1.xml><?xml version="1.0" encoding="utf-8"?>
<a:theme xmlns:a="http://schemas.openxmlformats.org/drawingml/2006/main" name="copertine">
  <a:themeElements>
    <a:clrScheme name="Presentazione vuo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zione vuota">
      <a:majorFont>
        <a:latin typeface="Trebuchet MS"/>
        <a:ea typeface="ＭＳ Ｐゴシック"/>
        <a:cs typeface="ＭＳ Ｐゴシック"/>
      </a:majorFont>
      <a:minorFont>
        <a:latin typeface="Trebuchet M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Presentazione vuo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iorgio Presti.pptx" id="{180868F7-CE58-4E2E-BC3E-7C94BAD82D83}" vid="{F4F9902D-5579-484B-9DB7-CC0F2434371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iorgio Presti.pptx" id="{180868F7-CE58-4E2E-BC3E-7C94BAD82D83}" vid="{6BD3EB78-0314-4A96-AC9A-4D63FD644D82}"/>
    </a:ext>
  </a:extLst>
</a:theme>
</file>

<file path=ppt/theme/theme3.xml><?xml version="1.0" encoding="utf-8"?>
<a:theme xmlns:a="http://schemas.openxmlformats.org/drawingml/2006/main" name="1_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i Office">
      <a:majorFont>
        <a:latin typeface="Trebuchet MS"/>
        <a:ea typeface="ＭＳ Ｐゴシック"/>
        <a:cs typeface="ＭＳ Ｐゴシック"/>
      </a:majorFont>
      <a:minorFont>
        <a:latin typeface="Trebuchet M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iorgio Presti.pptx" id="{180868F7-CE58-4E2E-BC3E-7C94BAD82D83}" vid="{EEDFC18E-0251-4477-AE06-6990B3068B50}"/>
    </a:ext>
  </a:extLst>
</a:theme>
</file>

<file path=ppt/theme/theme4.xml><?xml version="1.0" encoding="utf-8"?>
<a:theme xmlns:a="http://schemas.openxmlformats.org/drawingml/2006/main" name="UNIMI">
  <a:themeElements>
    <a:clrScheme name="Presentazione vuo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zione vuota">
      <a:majorFont>
        <a:latin typeface="Trebuchet MS"/>
        <a:ea typeface="ＭＳ Ｐゴシック"/>
        <a:cs typeface="ＭＳ Ｐゴシック"/>
      </a:majorFont>
      <a:minorFont>
        <a:latin typeface="Trebuchet M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Presentazione vuo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zione vuo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zione vuo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iorgio Presti.pptx" id="{180868F7-CE58-4E2E-BC3E-7C94BAD82D83}" vid="{EF9A2B1A-6D94-4D31-AADB-8FDE2B42FBF6}"/>
    </a:ext>
  </a:extLst>
</a:theme>
</file>

<file path=ppt/theme/theme5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iorgio Presti.pptx" id="{180868F7-CE58-4E2E-BC3E-7C94BAD82D83}" vid="{BC67150E-BE2D-4049-89FA-B23F37DD5465}"/>
    </a:ext>
  </a:extLst>
</a:theme>
</file>

<file path=ppt/theme/theme6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iorgio Presti.pptx" id="{180868F7-CE58-4E2E-BC3E-7C94BAD82D83}" vid="{58F1676F-047B-41DA-B02E-BD50BFCF9346}"/>
    </a:ext>
  </a:extLst>
</a:theme>
</file>

<file path=ppt/theme/theme7.xml><?xml version="1.0" encoding="utf-8"?>
<a:theme xmlns:a="http://schemas.openxmlformats.org/drawingml/2006/main" name="4_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i Office">
      <a:majorFont>
        <a:latin typeface="Trebuchet MS"/>
        <a:ea typeface="ＭＳ Ｐゴシック"/>
        <a:cs typeface="ＭＳ Ｐゴシック"/>
      </a:majorFont>
      <a:minorFont>
        <a:latin typeface="Trebuchet M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iorgio Presti.pptx" id="{180868F7-CE58-4E2E-BC3E-7C94BAD82D83}" vid="{64E218A7-84F3-4F17-AA58-79B0BF411A8C}"/>
    </a:ext>
  </a:extLst>
</a:theme>
</file>

<file path=ppt/theme/theme8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Giorgio Presti</Template>
  <TotalTime>6752</TotalTime>
  <Words>600</Words>
  <Application>Microsoft Office PowerPoint</Application>
  <PresentationFormat>Presentazione su schermo (4:3)</PresentationFormat>
  <Paragraphs>121</Paragraphs>
  <Slides>12</Slides>
  <Notes>0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7</vt:i4>
      </vt:variant>
      <vt:variant>
        <vt:lpstr>Titoli diapositive</vt:lpstr>
      </vt:variant>
      <vt:variant>
        <vt:i4>12</vt:i4>
      </vt:variant>
    </vt:vector>
  </HeadingPairs>
  <TitlesOfParts>
    <vt:vector size="22" baseType="lpstr">
      <vt:lpstr>Arial</vt:lpstr>
      <vt:lpstr>Calibri</vt:lpstr>
      <vt:lpstr>Trebuchet MS</vt:lpstr>
      <vt:lpstr>copertine</vt:lpstr>
      <vt:lpstr>Tema di Office</vt:lpstr>
      <vt:lpstr>1_Tema di Office</vt:lpstr>
      <vt:lpstr>UNIMI</vt:lpstr>
      <vt:lpstr>3</vt:lpstr>
      <vt:lpstr>3_Tema di Office</vt:lpstr>
      <vt:lpstr>4_Tema di Office</vt:lpstr>
      <vt:lpstr>Matteo Insarauto   a.a. 2021-2022</vt:lpstr>
      <vt:lpstr>Perché un compressore?</vt:lpstr>
      <vt:lpstr>Cos’è un compressore?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 Ruolo @ LIM</dc:title>
  <dc:creator>Giorgio</dc:creator>
  <cp:lastModifiedBy>Matteo Insarauto</cp:lastModifiedBy>
  <cp:revision>350</cp:revision>
  <dcterms:created xsi:type="dcterms:W3CDTF">2020-04-14T12:42:39Z</dcterms:created>
  <dcterms:modified xsi:type="dcterms:W3CDTF">2022-10-11T17:37:41Z</dcterms:modified>
</cp:coreProperties>
</file>