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2" r:id="rId5"/>
    <p:sldId id="265" r:id="rId6"/>
    <p:sldId id="263" r:id="rId7"/>
    <p:sldId id="261" r:id="rId8"/>
    <p:sldId id="260" r:id="rId9"/>
    <p:sldId id="259" r:id="rId10"/>
    <p:sldId id="258"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AE4BA0C-A19E-4543-8E14-0474A44A2AA5}" type="slidenum">
              <a:rPr lang="fr-FR" smtClean="0"/>
              <a:t>‹#›</a:t>
            </a:fld>
            <a:endParaRPr lang="fr-FR" dirty="0"/>
          </a:p>
        </p:txBody>
      </p:sp>
    </p:spTree>
    <p:extLst>
      <p:ext uri="{BB962C8B-B14F-4D97-AF65-F5344CB8AC3E}">
        <p14:creationId xmlns:p14="http://schemas.microsoft.com/office/powerpoint/2010/main" val="267533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848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80218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262361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B982A73-7EE8-4A74-B11D-368EB5FB3D86}" type="datetimeFigureOut">
              <a:rPr lang="fr-FR" smtClean="0"/>
              <a:t>04/02/2014</a:t>
            </a:fld>
            <a:endParaRPr lang="fr-FR" dirty="0"/>
          </a:p>
        </p:txBody>
      </p:sp>
      <p:sp>
        <p:nvSpPr>
          <p:cNvPr id="5" name="Footer Placeholder 4"/>
          <p:cNvSpPr>
            <a:spLocks noGrp="1"/>
          </p:cNvSpPr>
          <p:nvPr>
            <p:ph type="ftr" sz="quarter" idx="11"/>
          </p:nvPr>
        </p:nvSpPr>
        <p:spPr>
          <a:xfrm>
            <a:off x="2182708" y="6272784"/>
            <a:ext cx="6327648" cy="365125"/>
          </a:xfrm>
        </p:spPr>
        <p:txBody>
          <a:bodyPr/>
          <a:lstStyle/>
          <a:p>
            <a:endParaRPr lang="fr-FR"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AE4BA0C-A19E-4543-8E14-0474A44A2AA5}" type="slidenum">
              <a:rPr lang="fr-FR" smtClean="0"/>
              <a:t>‹#›</a:t>
            </a:fld>
            <a:endParaRPr lang="fr-FR" dirty="0"/>
          </a:p>
        </p:txBody>
      </p:sp>
    </p:spTree>
    <p:extLst>
      <p:ext uri="{BB962C8B-B14F-4D97-AF65-F5344CB8AC3E}">
        <p14:creationId xmlns:p14="http://schemas.microsoft.com/office/powerpoint/2010/main" val="9780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14652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95303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346842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59228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82A73-7EE8-4A74-B11D-368EB5FB3D86}" type="datetimeFigureOut">
              <a:rPr lang="fr-FR" smtClean="0"/>
              <a:t>04/02/2014</a:t>
            </a:fld>
            <a:endParaRPr lang="fr-FR" dirty="0"/>
          </a:p>
        </p:txBody>
      </p:sp>
      <p:sp>
        <p:nvSpPr>
          <p:cNvPr id="6" name="Footer Placeholder 5"/>
          <p:cNvSpPr>
            <a:spLocks noGrp="1"/>
          </p:cNvSpPr>
          <p:nvPr>
            <p:ph type="ftr" sz="quarter" idx="11"/>
          </p:nvPr>
        </p:nvSpPr>
        <p:spPr/>
        <p:txBody>
          <a:bodyPr/>
          <a:lstStyle/>
          <a:p>
            <a:endParaRPr lang="fr-FR"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118685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82A73-7EE8-4A74-B11D-368EB5FB3D86}" type="datetimeFigureOut">
              <a:rPr lang="fr-FR" smtClean="0"/>
              <a:t>04/02/2014</a:t>
            </a:fld>
            <a:endParaRPr lang="fr-FR"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E4BA0C-A19E-4543-8E14-0474A44A2AA5}" type="slidenum">
              <a:rPr lang="fr-FR" smtClean="0"/>
              <a:t>‹#›</a:t>
            </a:fld>
            <a:endParaRPr lang="fr-FR" dirty="0"/>
          </a:p>
        </p:txBody>
      </p:sp>
    </p:spTree>
    <p:extLst>
      <p:ext uri="{BB962C8B-B14F-4D97-AF65-F5344CB8AC3E}">
        <p14:creationId xmlns:p14="http://schemas.microsoft.com/office/powerpoint/2010/main" val="347047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B982A73-7EE8-4A74-B11D-368EB5FB3D86}" type="datetimeFigureOut">
              <a:rPr lang="fr-FR" smtClean="0"/>
              <a:t>04/02/2014</a:t>
            </a:fld>
            <a:endParaRPr lang="fr-FR"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AE4BA0C-A19E-4543-8E14-0474A44A2AA5}" type="slidenum">
              <a:rPr lang="fr-FR" smtClean="0"/>
              <a:t>‹#›</a:t>
            </a:fld>
            <a:endParaRPr lang="fr-FR" dirty="0"/>
          </a:p>
        </p:txBody>
      </p:sp>
    </p:spTree>
    <p:extLst>
      <p:ext uri="{BB962C8B-B14F-4D97-AF65-F5344CB8AC3E}">
        <p14:creationId xmlns:p14="http://schemas.microsoft.com/office/powerpoint/2010/main" val="4092812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1193" y="857960"/>
            <a:ext cx="10058400" cy="3566160"/>
          </a:xfrm>
        </p:spPr>
        <p:txBody>
          <a:bodyPr>
            <a:normAutofit/>
          </a:bodyPr>
          <a:lstStyle/>
          <a:p>
            <a:pPr algn="ctr"/>
            <a:r>
              <a:rPr lang="fr-FR" sz="9600" dirty="0">
                <a:ln w="0"/>
                <a:solidFill>
                  <a:schemeClr val="accent4">
                    <a:lumMod val="75000"/>
                  </a:schemeClr>
                </a:solidFill>
                <a:effectLst>
                  <a:outerShdw blurRad="38100" dist="19050" dir="2700000" algn="tl" rotWithShape="0">
                    <a:schemeClr val="dk1">
                      <a:alpha val="40000"/>
                    </a:schemeClr>
                  </a:outerShdw>
                </a:effectLst>
                <a:latin typeface="+mn-lt"/>
                <a:ea typeface="+mn-ea"/>
                <a:cs typeface="+mn-cs"/>
              </a:rPr>
              <a:t>Formation #7</a:t>
            </a:r>
          </a:p>
        </p:txBody>
      </p:sp>
      <p:sp>
        <p:nvSpPr>
          <p:cNvPr id="3" name="Subtitle 2"/>
          <p:cNvSpPr>
            <a:spLocks noGrp="1"/>
          </p:cNvSpPr>
          <p:nvPr>
            <p:ph type="subTitle" idx="1"/>
          </p:nvPr>
        </p:nvSpPr>
        <p:spPr/>
        <p:txBody>
          <a:bodyPr>
            <a:normAutofit/>
          </a:bodyPr>
          <a:lstStyle/>
          <a:p>
            <a:pPr algn="ctr"/>
            <a:r>
              <a:rPr lang="fr-FR" sz="4400" b="1" dirty="0" smtClean="0">
                <a:solidFill>
                  <a:srgbClr val="002060"/>
                </a:solidFill>
                <a:effectLst>
                  <a:outerShdw blurRad="38100" dist="38100" dir="2700000" algn="tl">
                    <a:srgbClr val="000000">
                      <a:alpha val="43137"/>
                    </a:srgbClr>
                  </a:outerShdw>
                </a:effectLst>
                <a:latin typeface="Chaparral Pro Light" panose="02060403030505090203" pitchFamily="18" charset="0"/>
              </a:rPr>
              <a:t>Broadcast Receiver</a:t>
            </a:r>
            <a:endParaRPr lang="fr-FR" sz="4400" b="1" dirty="0">
              <a:solidFill>
                <a:srgbClr val="002060"/>
              </a:solidFill>
              <a:effectLst>
                <a:outerShdw blurRad="38100" dist="38100" dir="2700000" algn="tl">
                  <a:srgbClr val="000000">
                    <a:alpha val="43137"/>
                  </a:srgbClr>
                </a:outerShdw>
              </a:effectLst>
              <a:latin typeface="Chaparral Pro Light" panose="02060403030505090203" pitchFamily="18" charset="0"/>
            </a:endParaRPr>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187095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286603"/>
            <a:ext cx="9631680" cy="1450757"/>
          </a:xfrm>
        </p:spPr>
        <p:txBody>
          <a:bodyPr>
            <a:normAutofit fontScale="90000"/>
          </a:bodyPr>
          <a:lstStyle/>
          <a:p>
            <a:r>
              <a:rPr lang="fr-FR" dirty="0"/>
              <a:t>Comment implémenter et utiliser ce mécanisme ? </a:t>
            </a:r>
            <a:r>
              <a:rPr lang="fr-FR" dirty="0" smtClean="0"/>
              <a:t>(5) </a:t>
            </a:r>
            <a:r>
              <a:rPr lang="fr-FR" sz="2400" dirty="0"/>
              <a:t>–L’action à faire-</a:t>
            </a:r>
            <a:endParaRPr lang="fr-FR" dirty="0"/>
          </a:p>
        </p:txBody>
      </p:sp>
      <p:sp>
        <p:nvSpPr>
          <p:cNvPr id="7" name="Content Placeholder 6"/>
          <p:cNvSpPr>
            <a:spLocks noGrp="1"/>
          </p:cNvSpPr>
          <p:nvPr>
            <p:ph idx="1"/>
          </p:nvPr>
        </p:nvSpPr>
        <p:spPr>
          <a:xfrm>
            <a:off x="2014508" y="1845734"/>
            <a:ext cx="9141172" cy="4023360"/>
          </a:xfrm>
        </p:spPr>
        <p:txBody>
          <a:bodyPr/>
          <a:lstStyle/>
          <a:p>
            <a:pPr>
              <a:buFont typeface="Wingdings" panose="05000000000000000000" pitchFamily="2" charset="2"/>
              <a:buChar char="q"/>
            </a:pPr>
            <a:r>
              <a:rPr lang="fr-FR" dirty="0" smtClean="0"/>
              <a:t>Dans la méthode </a:t>
            </a:r>
            <a:r>
              <a:rPr lang="fr-FR" b="1" i="1" dirty="0" smtClean="0"/>
              <a:t>onReceive(Context,Intent)</a:t>
            </a:r>
            <a:r>
              <a:rPr lang="fr-FR" dirty="0" smtClean="0"/>
              <a:t> à implémenter, on utilise généralement le 2</a:t>
            </a:r>
            <a:r>
              <a:rPr lang="fr-FR" baseline="30000" dirty="0" smtClean="0"/>
              <a:t>ème</a:t>
            </a:r>
            <a:r>
              <a:rPr lang="fr-FR" dirty="0" smtClean="0"/>
              <a:t> paramètre de type </a:t>
            </a:r>
            <a:r>
              <a:rPr lang="fr-FR" b="1" dirty="0" smtClean="0"/>
              <a:t>Intent</a:t>
            </a:r>
            <a:r>
              <a:rPr lang="fr-FR" dirty="0" smtClean="0"/>
              <a:t> pour vérifier l’événement qu’il a capté (Dans le cas ou un seul </a:t>
            </a:r>
            <a:r>
              <a:rPr lang="fr-FR" b="1" dirty="0" smtClean="0"/>
              <a:t>Receiver</a:t>
            </a:r>
            <a:r>
              <a:rPr lang="fr-FR" dirty="0" smtClean="0"/>
              <a:t> pour plus qu’un Broadcast) et aussi pour extraire les données relatives à l’événement attendu pour compléter le traitement à faire,</a:t>
            </a:r>
          </a:p>
          <a:p>
            <a:pPr>
              <a:buFont typeface="Wingdings" panose="05000000000000000000" pitchFamily="2" charset="2"/>
              <a:buChar char="q"/>
            </a:pPr>
            <a:endParaRPr lang="fr-FR" dirty="0"/>
          </a:p>
          <a:p>
            <a:pPr>
              <a:buFont typeface="Wingdings" panose="05000000000000000000" pitchFamily="2" charset="2"/>
              <a:buChar char="q"/>
            </a:pPr>
            <a:r>
              <a:rPr lang="fr-FR" dirty="0" smtClean="0"/>
              <a:t>Dans l’exemple pratique qui suit, il s’agit d’une simple application qui permet de rejeter les appels vers/depuis une liste de numéros interdits. Pour cela on doit veiller à intercepter deux Broadcasts: Celui des appels sortant (du type ordonné) et celui des appels entrant (Vu que le blocage complet de ces appels est délicat, il suffirait juste de mettre le téléphone en mode Silencieux sans vibreur quand un numéro interdit fait l’appel). </a:t>
            </a:r>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2546964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
        <p:nvSpPr>
          <p:cNvPr id="2" name="Rectangle 1"/>
          <p:cNvSpPr/>
          <p:nvPr/>
        </p:nvSpPr>
        <p:spPr>
          <a:xfrm>
            <a:off x="2389592" y="2516575"/>
            <a:ext cx="7361311" cy="1569660"/>
          </a:xfrm>
          <a:prstGeom prst="rect">
            <a:avLst/>
          </a:prstGeom>
          <a:noFill/>
        </p:spPr>
        <p:txBody>
          <a:bodyPr wrap="non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Pr>
              <a:t>Au </a:t>
            </a:r>
            <a:r>
              <a:rPr lang="fr-FR" sz="9600" b="1" cap="none" spc="0" dirty="0" smtClean="0">
                <a:ln w="22225">
                  <a:solidFill>
                    <a:schemeClr val="accent2"/>
                  </a:solidFill>
                  <a:prstDash val="solid"/>
                </a:ln>
                <a:solidFill>
                  <a:schemeClr val="accent2">
                    <a:lumMod val="40000"/>
                    <a:lumOff val="60000"/>
                  </a:schemeClr>
                </a:solidFill>
                <a:effectLst/>
              </a:rPr>
              <a:t>pratique</a:t>
            </a:r>
            <a:r>
              <a:rPr lang="en-US" sz="9600" b="1" cap="none" spc="0" dirty="0" smtClean="0">
                <a:ln w="22225">
                  <a:solidFill>
                    <a:schemeClr val="accent2"/>
                  </a:solidFill>
                  <a:prstDash val="solid"/>
                </a:ln>
                <a:solidFill>
                  <a:schemeClr val="accent2">
                    <a:lumMod val="40000"/>
                    <a:lumOff val="60000"/>
                  </a:schemeClr>
                </a:solidFill>
                <a:effectLst/>
              </a:rPr>
              <a:t> …</a:t>
            </a:r>
            <a:endParaRPr lang="en-US"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82048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
        <p:nvSpPr>
          <p:cNvPr id="9" name="Title 8"/>
          <p:cNvSpPr>
            <a:spLocks noGrp="1"/>
          </p:cNvSpPr>
          <p:nvPr>
            <p:ph type="title"/>
          </p:nvPr>
        </p:nvSpPr>
        <p:spPr>
          <a:xfrm>
            <a:off x="1524000" y="286603"/>
            <a:ext cx="9631680" cy="1450757"/>
          </a:xfrm>
        </p:spPr>
        <p:txBody>
          <a:bodyPr/>
          <a:lstStyle/>
          <a:p>
            <a:r>
              <a:rPr lang="fr-FR" dirty="0" smtClean="0"/>
              <a:t>Avant-propos</a:t>
            </a:r>
            <a:endParaRPr lang="fr-FR" dirty="0"/>
          </a:p>
        </p:txBody>
      </p:sp>
      <p:sp>
        <p:nvSpPr>
          <p:cNvPr id="10" name="Content Placeholder 9"/>
          <p:cNvSpPr>
            <a:spLocks noGrp="1"/>
          </p:cNvSpPr>
          <p:nvPr>
            <p:ph idx="1"/>
          </p:nvPr>
        </p:nvSpPr>
        <p:spPr>
          <a:xfrm>
            <a:off x="2014508" y="1845734"/>
            <a:ext cx="9141171" cy="4168700"/>
          </a:xfrm>
        </p:spPr>
        <p:txBody>
          <a:bodyPr/>
          <a:lstStyle/>
          <a:p>
            <a:pPr>
              <a:buFont typeface="Wingdings" panose="05000000000000000000" pitchFamily="2" charset="2"/>
              <a:buChar char="q"/>
            </a:pPr>
            <a:r>
              <a:rPr lang="fr-FR" dirty="0" smtClean="0"/>
              <a:t> Après le </a:t>
            </a:r>
            <a:r>
              <a:rPr lang="fr-FR" b="1" dirty="0" smtClean="0"/>
              <a:t>Google Cloud Messaging </a:t>
            </a:r>
            <a:r>
              <a:rPr lang="fr-FR" dirty="0" smtClean="0"/>
              <a:t>et les </a:t>
            </a:r>
            <a:r>
              <a:rPr lang="fr-FR" b="1" dirty="0" smtClean="0"/>
              <a:t>Fragments</a:t>
            </a:r>
            <a:r>
              <a:rPr lang="fr-FR" dirty="0" smtClean="0"/>
              <a:t>, on avance un peu plus pour aborder un nouvel coin du Système Android qui est le </a:t>
            </a:r>
            <a:r>
              <a:rPr lang="fr-FR" b="1" dirty="0" smtClean="0"/>
              <a:t>Broadcast Receiver</a:t>
            </a:r>
            <a:r>
              <a:rPr lang="fr-FR" dirty="0" smtClean="0"/>
              <a:t>.</a:t>
            </a:r>
          </a:p>
          <a:p>
            <a:pPr>
              <a:buFont typeface="Wingdings" panose="05000000000000000000" pitchFamily="2" charset="2"/>
              <a:buChar char="q"/>
            </a:pPr>
            <a:endParaRPr lang="fr-FR" dirty="0"/>
          </a:p>
          <a:p>
            <a:pPr>
              <a:buFont typeface="Wingdings" panose="05000000000000000000" pitchFamily="2" charset="2"/>
              <a:buChar char="q"/>
            </a:pPr>
            <a:r>
              <a:rPr lang="fr-FR" dirty="0" smtClean="0"/>
              <a:t>Au cours du développement de nos applications, on a besoin dans plusieurs cas qu’on soit notifié d’un événement qui se produit dans le téléphone mobile pour qu’on puisse adapter les applications face è ces événements comme il faut : Appel/SMS entrant , Connexion internet devenu disponible, changement d’un paramètre dans la configuration du téléphone, batterie faible, Ecouteur branché,… etc. </a:t>
            </a:r>
          </a:p>
          <a:p>
            <a:pPr>
              <a:buFont typeface="Wingdings" panose="05000000000000000000" pitchFamily="2" charset="2"/>
              <a:buChar char="q"/>
            </a:pPr>
            <a:endParaRPr lang="fr-FR" dirty="0" smtClean="0"/>
          </a:p>
          <a:p>
            <a:pPr>
              <a:buFont typeface="Wingdings" panose="05000000000000000000" pitchFamily="2" charset="2"/>
              <a:buChar char="q"/>
            </a:pPr>
            <a:r>
              <a:rPr lang="fr-FR" dirty="0" smtClean="0"/>
              <a:t> Pour cela, le système Android nous prépare le «sol» pour bien gérer ce besoin à travers les ‘</a:t>
            </a:r>
            <a:r>
              <a:rPr lang="fr-FR" b="1" dirty="0" smtClean="0"/>
              <a:t>Broadcast Receivers</a:t>
            </a:r>
            <a:r>
              <a:rPr lang="fr-FR" dirty="0" smtClean="0"/>
              <a:t>’</a:t>
            </a:r>
          </a:p>
        </p:txBody>
      </p:sp>
    </p:spTree>
    <p:extLst>
      <p:ext uri="{BB962C8B-B14F-4D97-AF65-F5344CB8AC3E}">
        <p14:creationId xmlns:p14="http://schemas.microsoft.com/office/powerpoint/2010/main" val="53837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6603"/>
            <a:ext cx="9631680" cy="1450757"/>
          </a:xfrm>
        </p:spPr>
        <p:txBody>
          <a:bodyPr>
            <a:normAutofit/>
          </a:bodyPr>
          <a:lstStyle/>
          <a:p>
            <a:r>
              <a:rPr lang="fr-FR" dirty="0" smtClean="0"/>
              <a:t>Une définition générale </a:t>
            </a:r>
            <a:endParaRPr lang="fr-FR" dirty="0"/>
          </a:p>
        </p:txBody>
      </p:sp>
      <p:sp>
        <p:nvSpPr>
          <p:cNvPr id="6" name="Content Placeholder 5"/>
          <p:cNvSpPr>
            <a:spLocks noGrp="1"/>
          </p:cNvSpPr>
          <p:nvPr>
            <p:ph idx="1"/>
          </p:nvPr>
        </p:nvSpPr>
        <p:spPr>
          <a:xfrm>
            <a:off x="2014508" y="1845733"/>
            <a:ext cx="9141172" cy="4297489"/>
          </a:xfrm>
        </p:spPr>
        <p:txBody>
          <a:bodyPr/>
          <a:lstStyle/>
          <a:p>
            <a:pPr>
              <a:buFont typeface="Wingdings" panose="05000000000000000000" pitchFamily="2" charset="2"/>
              <a:buChar char="q"/>
            </a:pPr>
            <a:r>
              <a:rPr lang="fr-FR" dirty="0" smtClean="0"/>
              <a:t>Quand un événement se produit dans le téléphone mobile, le Système fait une sorte d’</a:t>
            </a:r>
            <a:r>
              <a:rPr lang="fr-FR" b="1" dirty="0" smtClean="0"/>
              <a:t>émission</a:t>
            </a:r>
            <a:r>
              <a:rPr lang="fr-FR" dirty="0" smtClean="0"/>
              <a:t> du déroulement de cet événement. Ce mécanisme peut se généraliser entre les applications entre eux par des émissions propres à eux qu’il définissent.</a:t>
            </a:r>
          </a:p>
          <a:p>
            <a:pPr>
              <a:buFont typeface="Wingdings" panose="05000000000000000000" pitchFamily="2" charset="2"/>
              <a:buChar char="q"/>
            </a:pPr>
            <a:endParaRPr lang="fr-FR" dirty="0" smtClean="0"/>
          </a:p>
          <a:p>
            <a:pPr>
              <a:buFont typeface="Wingdings" panose="05000000000000000000" pitchFamily="2" charset="2"/>
              <a:buChar char="q"/>
            </a:pPr>
            <a:r>
              <a:rPr lang="fr-FR" dirty="0" smtClean="0"/>
              <a:t>A ce temps là intervient le </a:t>
            </a:r>
            <a:r>
              <a:rPr lang="fr-FR" b="1" dirty="0" smtClean="0"/>
              <a:t>Broadcast Receiver : </a:t>
            </a:r>
            <a:r>
              <a:rPr lang="fr-FR" dirty="0" smtClean="0"/>
              <a:t>C’est un composant Android qui peut être illustré comme une sorte d’</a:t>
            </a:r>
            <a:r>
              <a:rPr lang="fr-FR" b="1" dirty="0" smtClean="0"/>
              <a:t>antenne (Receiver)</a:t>
            </a:r>
            <a:r>
              <a:rPr lang="fr-FR" dirty="0" smtClean="0"/>
              <a:t> qui est destinée à capter une émission d’un événement bien particulier.</a:t>
            </a:r>
          </a:p>
          <a:p>
            <a:pPr>
              <a:buFont typeface="Wingdings" panose="05000000000000000000" pitchFamily="2" charset="2"/>
              <a:buChar char="q"/>
            </a:pPr>
            <a:endParaRPr lang="fr-FR" b="1" dirty="0"/>
          </a:p>
          <a:p>
            <a:pPr>
              <a:buFont typeface="Wingdings" panose="05000000000000000000" pitchFamily="2" charset="2"/>
              <a:buChar char="q"/>
            </a:pPr>
            <a:r>
              <a:rPr lang="fr-FR" dirty="0" smtClean="0"/>
              <a:t>Donc pour utiliser ce mécanisme, il suffit de :</a:t>
            </a:r>
          </a:p>
          <a:p>
            <a:pPr marL="749808" lvl="1" indent="-457200">
              <a:buFont typeface="+mj-lt"/>
              <a:buAutoNum type="arabicPeriod"/>
            </a:pPr>
            <a:r>
              <a:rPr lang="fr-FR" dirty="0" smtClean="0"/>
              <a:t>Créer le </a:t>
            </a:r>
            <a:r>
              <a:rPr lang="fr-FR" b="1" dirty="0" smtClean="0"/>
              <a:t>Receiver</a:t>
            </a:r>
          </a:p>
          <a:p>
            <a:pPr marL="749808" lvl="1" indent="-457200">
              <a:buFont typeface="+mj-lt"/>
              <a:buAutoNum type="arabicPeriod"/>
            </a:pPr>
            <a:r>
              <a:rPr lang="fr-FR" dirty="0" smtClean="0"/>
              <a:t>Mettre le </a:t>
            </a:r>
            <a:r>
              <a:rPr lang="fr-FR" b="1" dirty="0" smtClean="0"/>
              <a:t>Receiver </a:t>
            </a:r>
            <a:r>
              <a:rPr lang="fr-FR" dirty="0" smtClean="0"/>
              <a:t>sur la bonne voie (le diriger à capter un événement spécifique)</a:t>
            </a:r>
          </a:p>
          <a:p>
            <a:pPr marL="749808" lvl="1" indent="-457200">
              <a:buFont typeface="+mj-lt"/>
              <a:buAutoNum type="arabicPeriod"/>
            </a:pPr>
            <a:r>
              <a:rPr lang="fr-FR" dirty="0" smtClean="0"/>
              <a:t>Décider quoi faire face à cet événement </a:t>
            </a:r>
          </a:p>
          <a:p>
            <a:pPr marL="749808" lvl="1" indent="-457200">
              <a:buFont typeface="+mj-lt"/>
              <a:buAutoNum type="arabicPeriod"/>
            </a:pPr>
            <a:endParaRPr lang="fr-FR" dirty="0"/>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2357928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286603"/>
            <a:ext cx="9631680" cy="1450757"/>
          </a:xfrm>
        </p:spPr>
        <p:txBody>
          <a:bodyPr/>
          <a:lstStyle/>
          <a:p>
            <a:r>
              <a:rPr lang="fr-FR" dirty="0" smtClean="0"/>
              <a:t>Types de Broadcasts (1)</a:t>
            </a:r>
            <a:endParaRPr lang="fr-FR" dirty="0"/>
          </a:p>
        </p:txBody>
      </p:sp>
      <p:sp>
        <p:nvSpPr>
          <p:cNvPr id="7" name="Content Placeholder 6"/>
          <p:cNvSpPr>
            <a:spLocks noGrp="1"/>
          </p:cNvSpPr>
          <p:nvPr>
            <p:ph idx="1"/>
          </p:nvPr>
        </p:nvSpPr>
        <p:spPr>
          <a:xfrm>
            <a:off x="2014508" y="1845734"/>
            <a:ext cx="9141172" cy="4023360"/>
          </a:xfrm>
        </p:spPr>
        <p:txBody>
          <a:bodyPr/>
          <a:lstStyle/>
          <a:p>
            <a:pPr marL="749808" lvl="1" indent="-457200">
              <a:buFont typeface="+mj-lt"/>
              <a:buAutoNum type="alphaUcPeriod"/>
            </a:pPr>
            <a:r>
              <a:rPr lang="fr-FR" b="1" dirty="0" smtClean="0"/>
              <a:t>Broadcasts normales </a:t>
            </a:r>
            <a:r>
              <a:rPr lang="fr-FR" dirty="0" smtClean="0"/>
              <a:t>: Ce type d’émission est asynchrone où le système (ou resp. l’application qui émet ) n’attend aucun résultat de cette émission et l’ordre des Reveivers qui interceptent cette émission n’est pat définit à l’avance</a:t>
            </a:r>
          </a:p>
          <a:p>
            <a:pPr marL="749808" lvl="1" indent="-457200">
              <a:buFont typeface="+mj-lt"/>
              <a:buAutoNum type="alphaUcPeriod"/>
            </a:pPr>
            <a:endParaRPr lang="fr-FR" dirty="0"/>
          </a:p>
          <a:p>
            <a:pPr marL="749808" lvl="1" indent="-457200">
              <a:buFont typeface="+mj-lt"/>
              <a:buAutoNum type="alphaUcPeriod"/>
            </a:pPr>
            <a:r>
              <a:rPr lang="fr-FR" b="1" dirty="0" smtClean="0"/>
              <a:t>Broadcasts ordonnées </a:t>
            </a:r>
            <a:r>
              <a:rPr lang="fr-FR" dirty="0" smtClean="0"/>
              <a:t>: Ce type d’émission est intercepté par un seul Receiver en un temps donné. Dans ce cas, chaque </a:t>
            </a:r>
            <a:r>
              <a:rPr lang="fr-FR" b="1" dirty="0" smtClean="0"/>
              <a:t>Receiver</a:t>
            </a:r>
            <a:r>
              <a:rPr lang="fr-FR" dirty="0" smtClean="0"/>
              <a:t> qui capte cette émission exécute sa tâche et laisse la main au Receiver suivant (l’ordre est indiqué par la priorité indiqué lors de la déclaration du Receiver), cela rassemble bien au Design Pattern du « </a:t>
            </a:r>
            <a:r>
              <a:rPr lang="fr-FR" b="1" dirty="0" smtClean="0"/>
              <a:t>Chain of Responsability </a:t>
            </a:r>
            <a:r>
              <a:rPr lang="fr-FR" dirty="0" smtClean="0"/>
              <a:t>» . Dans certains cas, il y a une possibilité qu’un </a:t>
            </a:r>
            <a:r>
              <a:rPr lang="fr-FR" b="1" dirty="0" smtClean="0"/>
              <a:t>Receiver</a:t>
            </a:r>
            <a:r>
              <a:rPr lang="fr-FR" dirty="0" smtClean="0"/>
              <a:t> consomme cette émission et l’annule d’où elle ne va pas être intercepté par les </a:t>
            </a:r>
            <a:r>
              <a:rPr lang="fr-FR" b="1" dirty="0" smtClean="0"/>
              <a:t>Receivers</a:t>
            </a:r>
            <a:r>
              <a:rPr lang="fr-FR" dirty="0" smtClean="0"/>
              <a:t> qui suivent.</a:t>
            </a:r>
            <a:br>
              <a:rPr lang="fr-FR" dirty="0" smtClean="0"/>
            </a:br>
            <a:r>
              <a:rPr lang="fr-FR" dirty="0" smtClean="0"/>
              <a:t>Ce type est utilisé par exemple pour le </a:t>
            </a:r>
            <a:r>
              <a:rPr lang="fr-FR" b="1" dirty="0" smtClean="0"/>
              <a:t>Broadcast</a:t>
            </a:r>
            <a:r>
              <a:rPr lang="fr-FR" dirty="0" smtClean="0"/>
              <a:t> de l’événement d’un appel sortant ou on a la possibilité de réécrire/modifier le numéro à appeler ou même refuser l’appel (Cela va être plus clair avec l’exemple pratique)</a:t>
            </a:r>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149769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286603"/>
            <a:ext cx="9631680" cy="1450757"/>
          </a:xfrm>
        </p:spPr>
        <p:txBody>
          <a:bodyPr/>
          <a:lstStyle/>
          <a:p>
            <a:r>
              <a:rPr lang="fr-FR" dirty="0" smtClean="0"/>
              <a:t>Types de Broadcasts (2)</a:t>
            </a:r>
            <a:endParaRPr lang="fr-FR" dirty="0"/>
          </a:p>
        </p:txBody>
      </p:sp>
      <p:sp>
        <p:nvSpPr>
          <p:cNvPr id="7" name="Content Placeholder 6"/>
          <p:cNvSpPr>
            <a:spLocks noGrp="1"/>
          </p:cNvSpPr>
          <p:nvPr>
            <p:ph idx="1"/>
          </p:nvPr>
        </p:nvSpPr>
        <p:spPr>
          <a:xfrm>
            <a:off x="2014508" y="1845734"/>
            <a:ext cx="9141172" cy="4023360"/>
          </a:xfrm>
        </p:spPr>
        <p:txBody>
          <a:bodyPr/>
          <a:lstStyle/>
          <a:p>
            <a:pPr marL="635508" lvl="1" indent="-342900">
              <a:buFont typeface="+mj-lt"/>
              <a:buAutoNum type="alphaUcPeriod" startAt="3"/>
            </a:pPr>
            <a:r>
              <a:rPr lang="fr-FR" b="1" dirty="0" smtClean="0"/>
              <a:t>Sticky Broadcasts </a:t>
            </a:r>
            <a:r>
              <a:rPr lang="fr-FR" dirty="0" smtClean="0"/>
              <a:t>: Dans les 2 types qui précèdent, quand les </a:t>
            </a:r>
            <a:r>
              <a:rPr lang="fr-FR" b="1" dirty="0" smtClean="0"/>
              <a:t>Receivers</a:t>
            </a:r>
            <a:r>
              <a:rPr lang="fr-FR" dirty="0" smtClean="0"/>
              <a:t> consomment l’émission, cette dernière ne serait plus disponible. Pour ce type de </a:t>
            </a:r>
            <a:r>
              <a:rPr lang="fr-FR" b="1" dirty="0" smtClean="0"/>
              <a:t>Broadcast</a:t>
            </a:r>
            <a:r>
              <a:rPr lang="fr-FR" dirty="0" smtClean="0"/>
              <a:t>, elle reste disponible à l’écoute à tout moment. L’exemple le plus pertinent de ce type est le </a:t>
            </a:r>
            <a:r>
              <a:rPr lang="fr-FR" b="1" dirty="0" smtClean="0"/>
              <a:t>Broadcast</a:t>
            </a:r>
            <a:r>
              <a:rPr lang="fr-FR" dirty="0" smtClean="0"/>
              <a:t> du niveau de la batterie car c’est une informations disponible à tout moment.</a:t>
            </a:r>
            <a:endParaRPr lang="fr-FR" dirty="0"/>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763266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286603"/>
            <a:ext cx="9631680" cy="1450757"/>
          </a:xfrm>
        </p:spPr>
        <p:txBody>
          <a:bodyPr>
            <a:normAutofit fontScale="90000"/>
          </a:bodyPr>
          <a:lstStyle/>
          <a:p>
            <a:r>
              <a:rPr lang="fr-FR" dirty="0" smtClean="0"/>
              <a:t>Comment implémenter et utiliser ce mécanisme ? (1)</a:t>
            </a:r>
            <a:endParaRPr lang="fr-FR" dirty="0"/>
          </a:p>
        </p:txBody>
      </p:sp>
      <p:sp>
        <p:nvSpPr>
          <p:cNvPr id="7" name="Content Placeholder 6"/>
          <p:cNvSpPr>
            <a:spLocks noGrp="1"/>
          </p:cNvSpPr>
          <p:nvPr>
            <p:ph idx="1"/>
          </p:nvPr>
        </p:nvSpPr>
        <p:spPr>
          <a:xfrm>
            <a:off x="1918952" y="1845734"/>
            <a:ext cx="9236728" cy="4413398"/>
          </a:xfrm>
        </p:spPr>
        <p:txBody>
          <a:bodyPr/>
          <a:lstStyle/>
          <a:p>
            <a:r>
              <a:rPr lang="fr-FR" dirty="0" smtClean="0"/>
              <a:t>Pour configurer un </a:t>
            </a:r>
            <a:r>
              <a:rPr lang="fr-FR" b="1" dirty="0" smtClean="0"/>
              <a:t>Broadcast Receiver</a:t>
            </a:r>
            <a:r>
              <a:rPr lang="fr-FR" dirty="0" smtClean="0"/>
              <a:t> on 2 méthodes :</a:t>
            </a:r>
          </a:p>
          <a:p>
            <a:pPr marL="749808" lvl="1" indent="-457200">
              <a:buFont typeface="+mj-lt"/>
              <a:buAutoNum type="arabicPeriod"/>
            </a:pPr>
            <a:r>
              <a:rPr lang="fr-FR" b="1" dirty="0" smtClean="0"/>
              <a:t>Méthode dynamique </a:t>
            </a:r>
            <a:r>
              <a:rPr lang="fr-FR" dirty="0" smtClean="0"/>
              <a:t>où toute l’implémentation se fait dans le code Java de l’application. L’apport de cette méthode est dans sa flexibilité dans le fait où on peut activer/désactiver le </a:t>
            </a:r>
            <a:r>
              <a:rPr lang="fr-FR" b="1" dirty="0" smtClean="0"/>
              <a:t>Receiver</a:t>
            </a:r>
            <a:r>
              <a:rPr lang="fr-FR" dirty="0" smtClean="0"/>
              <a:t> pour optimiser les ressources.</a:t>
            </a:r>
          </a:p>
          <a:p>
            <a:pPr marL="749808" lvl="1" indent="-457200">
              <a:buFont typeface="+mj-lt"/>
              <a:buAutoNum type="arabicPeriod"/>
            </a:pPr>
            <a:endParaRPr lang="fr-FR" dirty="0"/>
          </a:p>
          <a:p>
            <a:pPr marL="749808" lvl="1" indent="-457200">
              <a:buFont typeface="+mj-lt"/>
              <a:buAutoNum type="arabicPeriod"/>
            </a:pPr>
            <a:r>
              <a:rPr lang="fr-FR" b="1" dirty="0" smtClean="0"/>
              <a:t>Méthode statique </a:t>
            </a:r>
            <a:r>
              <a:rPr lang="fr-FR" dirty="0" smtClean="0"/>
              <a:t>où la définition du Receiver et sa configuration se fait au niveau du fichier </a:t>
            </a:r>
            <a:r>
              <a:rPr lang="fr-FR" i="1" dirty="0" smtClean="0"/>
              <a:t>AndroidManifest.xml </a:t>
            </a:r>
            <a:r>
              <a:rPr lang="fr-FR" dirty="0" smtClean="0"/>
              <a:t>et la partie ou on définit « Que fait l’application à ce moment » est au niveau du code Java de l’application . Dans ce qui suit, le méthode statique serait utilisée.</a:t>
            </a:r>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spTree>
    <p:extLst>
      <p:ext uri="{BB962C8B-B14F-4D97-AF65-F5344CB8AC3E}">
        <p14:creationId xmlns:p14="http://schemas.microsoft.com/office/powerpoint/2010/main" val="3708958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1" y="0"/>
            <a:ext cx="9826580" cy="1736371"/>
          </a:xfrm>
        </p:spPr>
        <p:txBody>
          <a:bodyPr>
            <a:normAutofit fontScale="90000"/>
          </a:bodyPr>
          <a:lstStyle/>
          <a:p>
            <a:r>
              <a:rPr lang="fr-FR" dirty="0"/>
              <a:t>Comment implémenter et utiliser ce mécanisme ? </a:t>
            </a:r>
            <a:r>
              <a:rPr lang="fr-FR" dirty="0" smtClean="0"/>
              <a:t>(2) </a:t>
            </a:r>
            <a:r>
              <a:rPr lang="fr-FR" dirty="0" smtClean="0"/>
              <a:t/>
            </a:r>
            <a:br>
              <a:rPr lang="fr-FR" dirty="0" smtClean="0"/>
            </a:br>
            <a:r>
              <a:rPr lang="fr-FR" sz="2400" dirty="0" smtClean="0"/>
              <a:t>–</a:t>
            </a:r>
            <a:r>
              <a:rPr lang="fr-FR" sz="2400" dirty="0"/>
              <a:t>AndroidManifest.xml-</a:t>
            </a:r>
          </a:p>
        </p:txBody>
      </p:sp>
      <p:sp>
        <p:nvSpPr>
          <p:cNvPr id="7" name="Content Placeholder 6"/>
          <p:cNvSpPr>
            <a:spLocks noGrp="1"/>
          </p:cNvSpPr>
          <p:nvPr>
            <p:ph idx="1"/>
          </p:nvPr>
        </p:nvSpPr>
        <p:spPr/>
        <p:txBody>
          <a:bodyPr/>
          <a:lstStyle/>
          <a:p>
            <a:endParaRPr lang="fr-FR" dirty="0" smtClean="0">
              <a:latin typeface="Baskerville Old Face" panose="02020602080505020303" pitchFamily="18" charset="0"/>
            </a:endParaRPr>
          </a:p>
          <a:p>
            <a:endParaRPr lang="fr-FR" dirty="0"/>
          </a:p>
        </p:txBody>
      </p:sp>
      <p:sp>
        <p:nvSpPr>
          <p:cNvPr id="4" name="Shape 85"/>
          <p:cNvSpPr/>
          <p:nvPr/>
        </p:nvSpPr>
        <p:spPr>
          <a:xfrm>
            <a:off x="398387" y="203987"/>
            <a:ext cx="1125614" cy="1318047"/>
          </a:xfrm>
          <a:prstGeom prst="rect">
            <a:avLst/>
          </a:prstGeom>
          <a:blipFill>
            <a:blip r:embed="rId2"/>
            <a:stretch>
              <a:fillRect/>
            </a:stretch>
          </a:blipFill>
        </p:spPr>
      </p:sp>
      <p:pic>
        <p:nvPicPr>
          <p:cNvPr id="12" name="Picture 11"/>
          <p:cNvPicPr>
            <a:picLocks noChangeAspect="1"/>
          </p:cNvPicPr>
          <p:nvPr/>
        </p:nvPicPr>
        <p:blipFill>
          <a:blip r:embed="rId3"/>
          <a:stretch>
            <a:fillRect/>
          </a:stretch>
        </p:blipFill>
        <p:spPr>
          <a:xfrm>
            <a:off x="1292181" y="1845733"/>
            <a:ext cx="9007102" cy="4503551"/>
          </a:xfrm>
          <a:prstGeom prst="rect">
            <a:avLst/>
          </a:prstGeom>
        </p:spPr>
      </p:pic>
      <p:sp>
        <p:nvSpPr>
          <p:cNvPr id="5" name="Shape 86"/>
          <p:cNvSpPr/>
          <p:nvPr/>
        </p:nvSpPr>
        <p:spPr>
          <a:xfrm rot="-249052">
            <a:off x="-35571" y="5153300"/>
            <a:ext cx="1993531" cy="1634695"/>
          </a:xfrm>
          <a:prstGeom prst="rect">
            <a:avLst/>
          </a:prstGeom>
          <a:blipFill>
            <a:blip r:embed="rId4"/>
            <a:stretch>
              <a:fillRect/>
            </a:stretch>
          </a:blipFill>
        </p:spPr>
      </p:sp>
    </p:spTree>
    <p:extLst>
      <p:ext uri="{BB962C8B-B14F-4D97-AF65-F5344CB8AC3E}">
        <p14:creationId xmlns:p14="http://schemas.microsoft.com/office/powerpoint/2010/main" val="4208907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5"/>
          <p:cNvSpPr/>
          <p:nvPr/>
        </p:nvSpPr>
        <p:spPr>
          <a:xfrm>
            <a:off x="398386" y="198937"/>
            <a:ext cx="1125614" cy="1318047"/>
          </a:xfrm>
          <a:prstGeom prst="rect">
            <a:avLst/>
          </a:prstGeom>
          <a:blipFill>
            <a:blip r:embed="rId2"/>
            <a:stretch>
              <a:fillRect/>
            </a:stretch>
          </a:blipFill>
        </p:spPr>
      </p:sp>
      <p:sp>
        <p:nvSpPr>
          <p:cNvPr id="6" name="Title 5"/>
          <p:cNvSpPr>
            <a:spLocks noGrp="1"/>
          </p:cNvSpPr>
          <p:nvPr>
            <p:ph type="title"/>
          </p:nvPr>
        </p:nvSpPr>
        <p:spPr>
          <a:xfrm>
            <a:off x="1524000" y="286603"/>
            <a:ext cx="9631680" cy="1450757"/>
          </a:xfrm>
        </p:spPr>
        <p:txBody>
          <a:bodyPr>
            <a:normAutofit fontScale="90000"/>
          </a:bodyPr>
          <a:lstStyle/>
          <a:p>
            <a:r>
              <a:rPr lang="fr-FR" dirty="0"/>
              <a:t>Comment implémenter et utiliser ce mécanisme ? </a:t>
            </a:r>
            <a:r>
              <a:rPr lang="fr-FR" dirty="0" smtClean="0"/>
              <a:t>(3) </a:t>
            </a:r>
            <a:r>
              <a:rPr lang="fr-FR" sz="2400" dirty="0" smtClean="0"/>
              <a:t>–Exemples d’actions de filtrage-</a:t>
            </a:r>
            <a:endParaRPr lang="fr-FR"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53815162"/>
              </p:ext>
            </p:extLst>
          </p:nvPr>
        </p:nvGraphicFramePr>
        <p:xfrm>
          <a:off x="1352282" y="2734905"/>
          <a:ext cx="10058400" cy="2494280"/>
        </p:xfrm>
        <a:graphic>
          <a:graphicData uri="http://schemas.openxmlformats.org/drawingml/2006/table">
            <a:tbl>
              <a:tblPr firstRow="1" bandRow="1">
                <a:tableStyleId>{5C22544A-7EE6-4342-B048-85BDC9FD1C3A}</a:tableStyleId>
              </a:tblPr>
              <a:tblGrid>
                <a:gridCol w="5537915"/>
                <a:gridCol w="4520485"/>
              </a:tblGrid>
              <a:tr h="370840">
                <a:tc>
                  <a:txBody>
                    <a:bodyPr/>
                    <a:lstStyle/>
                    <a:p>
                      <a:pPr algn="ctr"/>
                      <a:r>
                        <a:rPr lang="fr-FR" dirty="0" smtClean="0"/>
                        <a:t>Evènement</a:t>
                      </a:r>
                      <a:endParaRPr lang="fr-FR" dirty="0"/>
                    </a:p>
                  </a:txBody>
                  <a:tcPr/>
                </a:tc>
                <a:tc>
                  <a:txBody>
                    <a:bodyPr/>
                    <a:lstStyle/>
                    <a:p>
                      <a:pPr algn="ctr"/>
                      <a:r>
                        <a:rPr lang="fr-FR" dirty="0" smtClean="0"/>
                        <a:t>Description</a:t>
                      </a:r>
                      <a:endParaRPr lang="fr-FR" dirty="0"/>
                    </a:p>
                  </a:txBody>
                  <a:tcPr/>
                </a:tc>
              </a:tr>
              <a:tr h="370840">
                <a:tc>
                  <a:txBody>
                    <a:bodyPr/>
                    <a:lstStyle/>
                    <a:p>
                      <a:r>
                        <a:rPr lang="fr-FR" dirty="0" smtClean="0"/>
                        <a:t>android.intent.action.BOOT_COMPLETED</a:t>
                      </a:r>
                      <a:endParaRPr lang="fr-FR" dirty="0"/>
                    </a:p>
                  </a:txBody>
                  <a:tcPr/>
                </a:tc>
                <a:tc>
                  <a:txBody>
                    <a:bodyPr/>
                    <a:lstStyle/>
                    <a:p>
                      <a:r>
                        <a:rPr lang="fr-FR" dirty="0" smtClean="0"/>
                        <a:t>Le</a:t>
                      </a:r>
                      <a:r>
                        <a:rPr lang="fr-FR" baseline="0" dirty="0" smtClean="0"/>
                        <a:t> téléphone est bien démarré</a:t>
                      </a:r>
                      <a:endParaRPr lang="fr-FR" dirty="0"/>
                    </a:p>
                  </a:txBody>
                  <a:tcPr/>
                </a:tc>
              </a:tr>
              <a:tr h="370840">
                <a:tc>
                  <a:txBody>
                    <a:bodyPr/>
                    <a:lstStyle/>
                    <a:p>
                      <a:r>
                        <a:rPr lang="fr-FR" dirty="0" smtClean="0"/>
                        <a:t>android.intent.action.ACTION_POWER_CONNECTED</a:t>
                      </a:r>
                      <a:endParaRPr lang="fr-FR" dirty="0"/>
                    </a:p>
                  </a:txBody>
                  <a:tcPr/>
                </a:tc>
                <a:tc>
                  <a:txBody>
                    <a:bodyPr/>
                    <a:lstStyle/>
                    <a:p>
                      <a:r>
                        <a:rPr lang="fr-FR" dirty="0" smtClean="0"/>
                        <a:t>Le téléphone</a:t>
                      </a:r>
                      <a:r>
                        <a:rPr lang="fr-FR" baseline="0" dirty="0" smtClean="0"/>
                        <a:t> est connecté au chargeur</a:t>
                      </a:r>
                      <a:endParaRPr lang="fr-FR" dirty="0"/>
                    </a:p>
                  </a:txBody>
                  <a:tcPr/>
                </a:tc>
              </a:tr>
              <a:tr h="370840">
                <a:tc>
                  <a:txBody>
                    <a:bodyPr/>
                    <a:lstStyle/>
                    <a:p>
                      <a:r>
                        <a:rPr lang="fr-FR" dirty="0" smtClean="0"/>
                        <a:t>android.intent.action.ACTION_POWER_DISCONNECTED</a:t>
                      </a:r>
                      <a:endParaRPr lang="fr-FR" dirty="0"/>
                    </a:p>
                  </a:txBody>
                  <a:tcPr/>
                </a:tc>
                <a:tc>
                  <a:txBody>
                    <a:bodyPr/>
                    <a:lstStyle/>
                    <a:p>
                      <a:r>
                        <a:rPr lang="fr-FR" dirty="0" smtClean="0"/>
                        <a:t>Le chargeur</a:t>
                      </a:r>
                      <a:r>
                        <a:rPr lang="fr-FR" baseline="0" dirty="0" smtClean="0"/>
                        <a:t> est déconnecté</a:t>
                      </a:r>
                      <a:endParaRPr lang="fr-FR" dirty="0"/>
                    </a:p>
                  </a:txBody>
                  <a:tcPr/>
                </a:tc>
              </a:tr>
              <a:tr h="370840">
                <a:tc>
                  <a:txBody>
                    <a:bodyPr/>
                    <a:lstStyle/>
                    <a:p>
                      <a:r>
                        <a:rPr lang="fr-FR" dirty="0" smtClean="0"/>
                        <a:t>android.intent.action.BATTERY_LOW</a:t>
                      </a:r>
                      <a:endParaRPr lang="fr-FR" dirty="0"/>
                    </a:p>
                  </a:txBody>
                  <a:tcPr/>
                </a:tc>
                <a:tc>
                  <a:txBody>
                    <a:bodyPr/>
                    <a:lstStyle/>
                    <a:p>
                      <a:r>
                        <a:rPr lang="fr-FR" dirty="0" smtClean="0"/>
                        <a:t>La batterie</a:t>
                      </a:r>
                      <a:r>
                        <a:rPr lang="fr-FR" baseline="0" dirty="0" smtClean="0"/>
                        <a:t> est faible</a:t>
                      </a:r>
                      <a:endParaRPr lang="fr-FR" dirty="0"/>
                    </a:p>
                  </a:txBody>
                  <a:tcPr/>
                </a:tc>
              </a:tr>
              <a:tr h="370840">
                <a:tc>
                  <a:txBody>
                    <a:bodyPr/>
                    <a:lstStyle/>
                    <a:p>
                      <a:r>
                        <a:rPr lang="fr-FR" dirty="0" smtClean="0"/>
                        <a:t>android.intent.action.BATTERY_OKAY</a:t>
                      </a:r>
                      <a:endParaRPr lang="fr-FR" dirty="0"/>
                    </a:p>
                  </a:txBody>
                  <a:tcPr/>
                </a:tc>
                <a:tc>
                  <a:txBody>
                    <a:bodyPr/>
                    <a:lstStyle/>
                    <a:p>
                      <a:r>
                        <a:rPr lang="fr-FR" dirty="0" smtClean="0"/>
                        <a:t>La batterie</a:t>
                      </a:r>
                      <a:r>
                        <a:rPr lang="fr-FR" baseline="0" dirty="0" smtClean="0"/>
                        <a:t> est en bonne état</a:t>
                      </a:r>
                      <a:endParaRPr lang="fr-FR" dirty="0"/>
                    </a:p>
                  </a:txBody>
                  <a:tcPr/>
                </a:tc>
              </a:tr>
            </a:tbl>
          </a:graphicData>
        </a:graphic>
      </p:graphicFrame>
      <p:sp>
        <p:nvSpPr>
          <p:cNvPr id="5" name="Shape 86"/>
          <p:cNvSpPr/>
          <p:nvPr/>
        </p:nvSpPr>
        <p:spPr>
          <a:xfrm rot="-249052">
            <a:off x="-35571" y="5153300"/>
            <a:ext cx="1993531" cy="1634695"/>
          </a:xfrm>
          <a:prstGeom prst="rect">
            <a:avLst/>
          </a:prstGeom>
          <a:blipFill>
            <a:blip r:embed="rId3"/>
            <a:stretch>
              <a:fillRect/>
            </a:stretch>
          </a:blipFill>
        </p:spPr>
      </p:sp>
      <p:sp>
        <p:nvSpPr>
          <p:cNvPr id="9" name="TextBox 8"/>
          <p:cNvSpPr txBox="1"/>
          <p:nvPr/>
        </p:nvSpPr>
        <p:spPr>
          <a:xfrm>
            <a:off x="1352282" y="1983346"/>
            <a:ext cx="9803398" cy="646331"/>
          </a:xfrm>
          <a:prstGeom prst="rect">
            <a:avLst/>
          </a:prstGeom>
          <a:noFill/>
        </p:spPr>
        <p:txBody>
          <a:bodyPr wrap="square" rtlCol="0">
            <a:spAutoFit/>
          </a:bodyPr>
          <a:lstStyle/>
          <a:p>
            <a:r>
              <a:rPr lang="fr-FR" dirty="0" smtClean="0"/>
              <a:t>La plupart des </a:t>
            </a:r>
            <a:r>
              <a:rPr lang="fr-FR" b="1" dirty="0" smtClean="0"/>
              <a:t>Broadcasts</a:t>
            </a:r>
            <a:r>
              <a:rPr lang="fr-FR" dirty="0" smtClean="0"/>
              <a:t> principales du système sont déclarées comme des champs </a:t>
            </a:r>
            <a:r>
              <a:rPr lang="fr-FR" i="1" dirty="0" smtClean="0"/>
              <a:t>public static final </a:t>
            </a:r>
            <a:r>
              <a:rPr lang="fr-FR" dirty="0" smtClean="0"/>
              <a:t>de la classe </a:t>
            </a:r>
            <a:r>
              <a:rPr lang="fr-FR" b="1" dirty="0" smtClean="0"/>
              <a:t>Intent</a:t>
            </a:r>
            <a:endParaRPr lang="fr-FR" b="1" dirty="0"/>
          </a:p>
        </p:txBody>
      </p:sp>
    </p:spTree>
    <p:extLst>
      <p:ext uri="{BB962C8B-B14F-4D97-AF65-F5344CB8AC3E}">
        <p14:creationId xmlns:p14="http://schemas.microsoft.com/office/powerpoint/2010/main" val="1099580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286603"/>
            <a:ext cx="9631680" cy="1450757"/>
          </a:xfrm>
        </p:spPr>
        <p:txBody>
          <a:bodyPr>
            <a:normAutofit fontScale="90000"/>
          </a:bodyPr>
          <a:lstStyle/>
          <a:p>
            <a:r>
              <a:rPr lang="fr-FR" dirty="0"/>
              <a:t>Comment implémenter et utiliser ce mécanisme ? </a:t>
            </a:r>
            <a:r>
              <a:rPr lang="fr-FR" dirty="0" smtClean="0"/>
              <a:t>(4) </a:t>
            </a:r>
            <a:r>
              <a:rPr lang="fr-FR" sz="2400" dirty="0" smtClean="0"/>
              <a:t>–L’action à faire-</a:t>
            </a:r>
            <a:endParaRPr lang="fr-FR" dirty="0"/>
          </a:p>
        </p:txBody>
      </p:sp>
      <p:sp>
        <p:nvSpPr>
          <p:cNvPr id="7" name="Content Placeholder 6"/>
          <p:cNvSpPr>
            <a:spLocks noGrp="1"/>
          </p:cNvSpPr>
          <p:nvPr>
            <p:ph idx="1"/>
          </p:nvPr>
        </p:nvSpPr>
        <p:spPr/>
        <p:txBody>
          <a:bodyPr/>
          <a:lstStyle/>
          <a:p>
            <a:r>
              <a:rPr lang="fr-FR" dirty="0" smtClean="0"/>
              <a:t>Dans la déclaration au niveau du fichier </a:t>
            </a:r>
            <a:r>
              <a:rPr lang="fr-FR" i="1" dirty="0" smtClean="0"/>
              <a:t>AndroidManifest.xml</a:t>
            </a:r>
            <a:r>
              <a:rPr lang="fr-FR" dirty="0" smtClean="0"/>
              <a:t>, un nom de classe est indiqué comme nom de ce </a:t>
            </a:r>
            <a:r>
              <a:rPr lang="fr-FR" b="1" dirty="0" smtClean="0"/>
              <a:t>Receiver.</a:t>
            </a:r>
            <a:r>
              <a:rPr lang="fr-FR" dirty="0" smtClean="0"/>
              <a:t> Cette classe doit obligatoirement hériter de la classe abstraite </a:t>
            </a:r>
            <a:r>
              <a:rPr lang="fr-FR" b="1" dirty="0" smtClean="0"/>
              <a:t>BroadcastReceiver</a:t>
            </a:r>
            <a:r>
              <a:rPr lang="fr-FR" dirty="0" smtClean="0"/>
              <a:t> où il y a une seule méthode à implémenter :</a:t>
            </a:r>
            <a:br>
              <a:rPr lang="fr-FR" dirty="0" smtClean="0"/>
            </a:br>
            <a:endParaRPr lang="fr-FR" dirty="0" smtClean="0"/>
          </a:p>
          <a:p>
            <a:endParaRPr lang="fr-FR" dirty="0"/>
          </a:p>
        </p:txBody>
      </p:sp>
      <p:sp>
        <p:nvSpPr>
          <p:cNvPr id="4" name="Shape 85"/>
          <p:cNvSpPr/>
          <p:nvPr/>
        </p:nvSpPr>
        <p:spPr>
          <a:xfrm>
            <a:off x="398386" y="198937"/>
            <a:ext cx="1125614" cy="1318047"/>
          </a:xfrm>
          <a:prstGeom prst="rect">
            <a:avLst/>
          </a:prstGeom>
          <a:blipFill>
            <a:blip r:embed="rId2"/>
            <a:stretch>
              <a:fillRect/>
            </a:stretch>
          </a:blipFill>
        </p:spPr>
      </p:sp>
      <p:sp>
        <p:nvSpPr>
          <p:cNvPr id="5" name="Shape 86"/>
          <p:cNvSpPr/>
          <p:nvPr/>
        </p:nvSpPr>
        <p:spPr>
          <a:xfrm rot="-249052">
            <a:off x="-35571" y="5153300"/>
            <a:ext cx="1993531" cy="1634695"/>
          </a:xfrm>
          <a:prstGeom prst="rect">
            <a:avLst/>
          </a:prstGeom>
          <a:blipFill>
            <a:blip r:embed="rId3"/>
            <a:stretch>
              <a:fillRect/>
            </a:stretch>
          </a:blipFill>
        </p:spPr>
      </p:sp>
      <p:pic>
        <p:nvPicPr>
          <p:cNvPr id="8" name="Picture 7"/>
          <p:cNvPicPr>
            <a:picLocks noChangeAspect="1"/>
          </p:cNvPicPr>
          <p:nvPr/>
        </p:nvPicPr>
        <p:blipFill>
          <a:blip r:embed="rId4"/>
          <a:stretch>
            <a:fillRect/>
          </a:stretch>
        </p:blipFill>
        <p:spPr>
          <a:xfrm>
            <a:off x="2382594" y="3074297"/>
            <a:ext cx="6943612" cy="27335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3844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693</TotalTime>
  <Words>772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Baskerville Old Face</vt:lpstr>
      <vt:lpstr>Chaparral Pro Light</vt:lpstr>
      <vt:lpstr>Rockwell</vt:lpstr>
      <vt:lpstr>Rockwell Condensed</vt:lpstr>
      <vt:lpstr>Wingdings</vt:lpstr>
      <vt:lpstr>Wood Type</vt:lpstr>
      <vt:lpstr>Formation #7</vt:lpstr>
      <vt:lpstr>Avant-propos</vt:lpstr>
      <vt:lpstr>Une définition générale </vt:lpstr>
      <vt:lpstr>Types de Broadcasts (1)</vt:lpstr>
      <vt:lpstr>Types de Broadcasts (2)</vt:lpstr>
      <vt:lpstr>Comment implémenter et utiliser ce mécanisme ? (1)</vt:lpstr>
      <vt:lpstr>Comment implémenter et utiliser ce mécanisme ? (2)  –AndroidManifest.xml-</vt:lpstr>
      <vt:lpstr>Comment implémenter et utiliser ce mécanisme ? (3) –Exemples d’actions de filtrage-</vt:lpstr>
      <vt:lpstr>Comment implémenter et utiliser ce mécanisme ? (4) –L’action à faire-</vt:lpstr>
      <vt:lpstr>Comment implémenter et utiliser ce mécanisme ? (5) –L’action à faire-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#7</dc:title>
  <dc:creator>NetMonster Mah</dc:creator>
  <cp:lastModifiedBy>NetMonster Mah</cp:lastModifiedBy>
  <cp:revision>26</cp:revision>
  <dcterms:created xsi:type="dcterms:W3CDTF">2014-02-03T16:42:50Z</dcterms:created>
  <dcterms:modified xsi:type="dcterms:W3CDTF">2014-02-04T23:34:08Z</dcterms:modified>
</cp:coreProperties>
</file>