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60" r:id="rId3"/>
    <p:sldId id="265" r:id="rId4"/>
    <p:sldId id="353" r:id="rId5"/>
    <p:sldId id="354" r:id="rId6"/>
    <p:sldId id="355" r:id="rId7"/>
    <p:sldId id="356" r:id="rId8"/>
    <p:sldId id="312" r:id="rId9"/>
    <p:sldId id="361" r:id="rId10"/>
    <p:sldId id="352" r:id="rId11"/>
    <p:sldId id="307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59" r:id="rId21"/>
    <p:sldId id="323" r:id="rId22"/>
    <p:sldId id="358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6" r:id="rId33"/>
    <p:sldId id="338" r:id="rId34"/>
    <p:sldId id="362" r:id="rId35"/>
    <p:sldId id="335" r:id="rId36"/>
    <p:sldId id="339" r:id="rId37"/>
    <p:sldId id="340" r:id="rId38"/>
    <p:sldId id="345" r:id="rId39"/>
    <p:sldId id="346" r:id="rId40"/>
    <p:sldId id="343" r:id="rId41"/>
    <p:sldId id="344" r:id="rId42"/>
    <p:sldId id="342" r:id="rId43"/>
    <p:sldId id="347" r:id="rId44"/>
    <p:sldId id="348" r:id="rId45"/>
    <p:sldId id="349" r:id="rId46"/>
    <p:sldId id="350" r:id="rId47"/>
    <p:sldId id="351" r:id="rId48"/>
    <p:sldId id="357" r:id="rId49"/>
    <p:sldId id="363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04" autoAdjust="0"/>
  </p:normalViewPr>
  <p:slideViewPr>
    <p:cSldViewPr snapToGrid="0">
      <p:cViewPr varScale="1">
        <p:scale>
          <a:sx n="68" d="100"/>
          <a:sy n="68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1038B-6BD1-4CF0-AE8E-9546BEE64713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21EAE-B6B7-4A15-9146-4B71E32FB1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28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solide de l’appli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33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lang="fr-FR" baseline="0" dirty="0" smtClean="0"/>
              <a:t> MAITRISER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364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Caused</a:t>
            </a:r>
            <a:r>
              <a:rPr lang="fr-FR" dirty="0" smtClean="0"/>
              <a:t> by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7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teste avec un if : rien ne s’affiche sur la console</a:t>
            </a:r>
          </a:p>
          <a:p>
            <a:r>
              <a:rPr lang="fr-FR" dirty="0" smtClean="0"/>
              <a:t>Je</a:t>
            </a:r>
            <a:r>
              <a:rPr lang="fr-FR" baseline="0" dirty="0" smtClean="0"/>
              <a:t> veux m’en assurer : je rajoute un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… </a:t>
            </a:r>
          </a:p>
          <a:p>
            <a:r>
              <a:rPr lang="fr-FR" baseline="0" dirty="0" smtClean="0"/>
              <a:t>En fin de compte, ca encombre le code source, je peux facilement l’oublier là, ça peut même causer le crash de l’appli si j’ai trop modifié le code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baseline="0" dirty="0" smtClean="0"/>
              <a:t>Code hyper mal organisé, moche et « sale »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fr-FR" baseline="0" dirty="0" err="1" smtClean="0"/>
              <a:t>Rq</a:t>
            </a:r>
            <a:r>
              <a:rPr lang="fr-FR" baseline="0" dirty="0" smtClean="0"/>
              <a:t>: il est préférable d’utiliser </a:t>
            </a:r>
            <a:r>
              <a:rPr lang="fr-FR" baseline="0" dirty="0" err="1" smtClean="0"/>
              <a:t>Log.d</a:t>
            </a:r>
            <a:r>
              <a:rPr lang="fr-FR" baseline="0" dirty="0" smtClean="0"/>
              <a:t>()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fr-FR" baseline="0" dirty="0" err="1" smtClean="0"/>
              <a:t>Rq</a:t>
            </a:r>
            <a:r>
              <a:rPr lang="fr-FR" baseline="0" dirty="0" smtClean="0"/>
              <a:t>: cette technique reste la plus utilisée certes, car c la plus « rapide » parfois, mais voilà comment on suit une erreur surtout si cette dernière est difficile à localiser… </a:t>
            </a:r>
            <a:r>
              <a:rPr lang="fr-FR" baseline="0" dirty="0" err="1" smtClean="0"/>
              <a:t>Debugging</a:t>
            </a:r>
            <a:r>
              <a:rPr lang="fr-FR" baseline="0" dirty="0" smtClean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2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23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497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5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</a:t>
            </a:r>
            <a:r>
              <a:rPr lang="fr-FR" baseline="0" dirty="0" smtClean="0"/>
              <a:t> n’est pas du Débogage, mais c’est les Tests unitaires.</a:t>
            </a:r>
          </a:p>
          <a:p>
            <a:r>
              <a:rPr lang="fr-FR" dirty="0" smtClean="0"/>
              <a:t>Comment s’assurer que les</a:t>
            </a:r>
            <a:r>
              <a:rPr lang="fr-FR" baseline="0" dirty="0" smtClean="0"/>
              <a:t> fonctions que j’ai développées répondent correctement à mes appels :</a:t>
            </a:r>
          </a:p>
          <a:p>
            <a:r>
              <a:rPr lang="fr-FR" baseline="0" dirty="0" smtClean="0"/>
              <a:t>Résultat correct quand je le veux, et crashe quand je le veux aussi :p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45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tuto</a:t>
            </a:r>
            <a:r>
              <a:rPr lang="fr-FR" baseline="0" dirty="0" smtClean="0"/>
              <a:t> simple sur comment faire le test unitaire sur la fonction Additionner dans une calculatrice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605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</a:t>
            </a:r>
            <a:r>
              <a:rPr lang="fr-FR" baseline="0" dirty="0" smtClean="0"/>
              <a:t> le monde connait, personne n’applique vraiment, personne ne comprend vraiment quand utiliser </a:t>
            </a:r>
            <a:r>
              <a:rPr lang="fr-FR" baseline="0" dirty="0" err="1" smtClean="0"/>
              <a:t>onStart</a:t>
            </a:r>
            <a:r>
              <a:rPr lang="fr-FR" baseline="0" dirty="0" smtClean="0"/>
              <a:t>() </a:t>
            </a:r>
            <a:r>
              <a:rPr lang="fr-FR" baseline="0" dirty="0" err="1" smtClean="0"/>
              <a:t>onPause</a:t>
            </a:r>
            <a:r>
              <a:rPr lang="fr-FR" baseline="0" dirty="0" smtClean="0"/>
              <a:t>()…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SQLite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MediaPlayer</a:t>
            </a:r>
            <a:r>
              <a:rPr lang="fr-FR" baseline="0" dirty="0" smtClean="0"/>
              <a:t>… plusieurs cas où on doit implémenter </a:t>
            </a:r>
            <a:r>
              <a:rPr lang="fr-FR" baseline="0" dirty="0" err="1" smtClean="0"/>
              <a:t>onStart</a:t>
            </a:r>
            <a:r>
              <a:rPr lang="fr-FR" baseline="0" dirty="0" smtClean="0"/>
              <a:t>(), </a:t>
            </a:r>
            <a:r>
              <a:rPr lang="fr-FR" baseline="0" dirty="0" err="1" smtClean="0"/>
              <a:t>onResume</a:t>
            </a:r>
            <a:r>
              <a:rPr lang="fr-FR" baseline="0" dirty="0" smtClean="0"/>
              <a:t>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2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02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de passer</a:t>
            </a:r>
            <a:r>
              <a:rPr lang="fr-FR" baseline="0" dirty="0" smtClean="0"/>
              <a:t> au </a:t>
            </a:r>
            <a:r>
              <a:rPr lang="fr-FR" baseline="0" dirty="0" smtClean="0"/>
              <a:t>design, comment travailler en groupe, et « </a:t>
            </a:r>
            <a:r>
              <a:rPr lang="fr-FR" baseline="0" dirty="0" err="1" smtClean="0"/>
              <a:t>versionner</a:t>
            </a:r>
            <a:r>
              <a:rPr lang="fr-FR" baseline="0" dirty="0" smtClean="0"/>
              <a:t> » mon code source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82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plus connus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43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versionning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63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travail collaboratif : </a:t>
            </a:r>
            <a:r>
              <a:rPr lang="fr-FR" dirty="0" err="1" smtClean="0"/>
              <a:t>old</a:t>
            </a:r>
            <a:r>
              <a:rPr lang="fr-FR" dirty="0" smtClean="0"/>
              <a:t> </a:t>
            </a:r>
            <a:r>
              <a:rPr lang="fr-FR" dirty="0" err="1" smtClean="0"/>
              <a:t>school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D216A-7664-48DA-A9CC-8FF3BD2BFBF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93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SourceTree</a:t>
            </a:r>
            <a:r>
              <a:rPr lang="fr-FR" baseline="0" dirty="0" smtClean="0"/>
              <a:t> : la plus belle interface sur Windows jusque là, et propose la console </a:t>
            </a:r>
            <a:r>
              <a:rPr lang="fr-FR" baseline="0" dirty="0" err="1" smtClean="0"/>
              <a:t>MsysGit</a:t>
            </a:r>
            <a:r>
              <a:rPr lang="fr-FR" baseline="0" dirty="0" smtClean="0"/>
              <a:t> pour les adeptes des lignes de commande</a:t>
            </a:r>
          </a:p>
          <a:p>
            <a:r>
              <a:rPr lang="fr-FR" baseline="0" dirty="0" err="1" smtClean="0"/>
              <a:t>Github</a:t>
            </a:r>
            <a:r>
              <a:rPr lang="fr-FR" baseline="0" dirty="0" smtClean="0"/>
              <a:t> : serveur Git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013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Enfin :D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517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ne fais pas</a:t>
            </a:r>
            <a:r>
              <a:rPr lang="fr-FR" baseline="0" dirty="0" smtClean="0"/>
              <a:t> une application comme moi je la veux… c’est pas moi qui décide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211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ces applis ont réussi</a:t>
            </a:r>
            <a:r>
              <a:rPr lang="fr-FR" baseline="0" dirty="0" smtClean="0"/>
              <a:t> ?</a:t>
            </a:r>
            <a:endParaRPr lang="fr-FR" dirty="0" smtClean="0"/>
          </a:p>
          <a:p>
            <a:r>
              <a:rPr lang="fr-FR" dirty="0" err="1" smtClean="0"/>
              <a:t>Flappy</a:t>
            </a:r>
            <a:r>
              <a:rPr lang="fr-FR" dirty="0" smtClean="0"/>
              <a:t> </a:t>
            </a:r>
            <a:r>
              <a:rPr lang="fr-FR" dirty="0" err="1" smtClean="0"/>
              <a:t>bird</a:t>
            </a:r>
            <a:r>
              <a:rPr lang="fr-FR" dirty="0" smtClean="0"/>
              <a:t> : Une </a:t>
            </a:r>
            <a:r>
              <a:rPr lang="fr-FR" dirty="0" smtClean="0"/>
              <a:t>touche peut tout FAIRE !</a:t>
            </a:r>
          </a:p>
          <a:p>
            <a:r>
              <a:rPr lang="fr-FR" dirty="0" err="1" smtClean="0"/>
              <a:t>Angry</a:t>
            </a:r>
            <a:r>
              <a:rPr lang="fr-FR" dirty="0" smtClean="0"/>
              <a:t> </a:t>
            </a:r>
            <a:r>
              <a:rPr lang="fr-FR" dirty="0" err="1" smtClean="0"/>
              <a:t>Birds</a:t>
            </a:r>
            <a:r>
              <a:rPr lang="fr-FR" dirty="0" smtClean="0"/>
              <a:t> : Système </a:t>
            </a:r>
            <a:r>
              <a:rPr lang="fr-FR" dirty="0" smtClean="0"/>
              <a:t>intelligent et original, </a:t>
            </a:r>
            <a:r>
              <a:rPr lang="fr-FR" dirty="0" smtClean="0"/>
              <a:t>complexe dans le fond</a:t>
            </a:r>
            <a:r>
              <a:rPr lang="fr-FR" baseline="0" dirty="0" smtClean="0"/>
              <a:t> (lois physiques, gravité, projectiles ..) mais reste simple d’utilisation pour l’utilisateur final</a:t>
            </a:r>
          </a:p>
          <a:p>
            <a:r>
              <a:rPr lang="fr-FR" baseline="0" dirty="0" err="1" smtClean="0"/>
              <a:t>Duolingo</a:t>
            </a:r>
            <a:r>
              <a:rPr lang="fr-FR" baseline="0" dirty="0" smtClean="0"/>
              <a:t> : élue appli n°1 de l’année 2013. une appli pour apprendre les langues, c’est la seule qui s’est distinguée parmi pleins d’autres sur le marché. Pourquoi ?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407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User story simple, l’utilisateur ne se perd jamais, il sait où il est, et comment revenir en arrière. Utilisent les fragments à fortes doses ! Les </a:t>
            </a:r>
            <a:r>
              <a:rPr lang="fr-FR" baseline="0" dirty="0" err="1" smtClean="0"/>
              <a:t>touch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backs</a:t>
            </a:r>
            <a:r>
              <a:rPr lang="fr-FR" baseline="0" dirty="0" smtClean="0"/>
              <a:t>, les messages d’erreurs…</a:t>
            </a:r>
          </a:p>
          <a:p>
            <a:r>
              <a:rPr lang="fr-FR" baseline="0" dirty="0" smtClean="0"/>
              <a:t>Les couleurs : normalement dans une appli, il faut utiliser au maximum 3 couleurs. </a:t>
            </a:r>
            <a:r>
              <a:rPr lang="fr-FR" baseline="0" dirty="0" err="1" smtClean="0"/>
              <a:t>Duolingo</a:t>
            </a:r>
            <a:r>
              <a:rPr lang="fr-FR" baseline="0" dirty="0" smtClean="0"/>
              <a:t> ca au-delà pour certaines interfaces. Ces dernières sont restées malgré cela jolies à regarder. C’est </a:t>
            </a:r>
            <a:r>
              <a:rPr lang="fr-FR" baseline="0" dirty="0" err="1" smtClean="0"/>
              <a:t>parceque</a:t>
            </a:r>
            <a:r>
              <a:rPr lang="fr-FR" baseline="0" dirty="0" smtClean="0"/>
              <a:t> ces couleurs viennent de la palette de couleurs d’Android ! À voir après ;)</a:t>
            </a:r>
            <a:endParaRPr lang="fr-FR" baseline="0" dirty="0" smtClean="0"/>
          </a:p>
          <a:p>
            <a:r>
              <a:rPr lang="fr-FR" baseline="0" dirty="0" smtClean="0"/>
              <a:t>Les </a:t>
            </a:r>
            <a:r>
              <a:rPr lang="fr-FR" baseline="0" dirty="0" smtClean="0"/>
              <a:t>animations : fluides, soft, on se rend même pas compte qu’elles existent mais elle rajoutent un plus sans le savoir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961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Faut savoir s’exprimer !</a:t>
            </a:r>
          </a:p>
          <a:p>
            <a:r>
              <a:rPr lang="fr-FR" baseline="0" dirty="0" smtClean="0"/>
              <a:t>Etre bref (une phrase)</a:t>
            </a:r>
          </a:p>
          <a:p>
            <a:r>
              <a:rPr lang="fr-FR" baseline="0" dirty="0" smtClean="0"/>
              <a:t>Etre clair (utiliser les chiffres)</a:t>
            </a:r>
          </a:p>
          <a:p>
            <a:r>
              <a:rPr lang="fr-FR" baseline="0" dirty="0" smtClean="0"/>
              <a:t>Ne jamais parler de trucs techniques (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)</a:t>
            </a:r>
          </a:p>
          <a:p>
            <a:r>
              <a:rPr lang="fr-FR" baseline="0" dirty="0" smtClean="0"/>
              <a:t>Donner des solutions en cas d’erreur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34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</a:t>
            </a:r>
            <a:r>
              <a:rPr lang="fr-FR" baseline="0" dirty="0" smtClean="0"/>
              <a:t> le monde connait, mais personne n’applique</a:t>
            </a:r>
          </a:p>
          <a:p>
            <a:r>
              <a:rPr lang="fr-FR" baseline="0" dirty="0" smtClean="0"/>
              <a:t>Utile de le savoir, surtout quand on </a:t>
            </a:r>
            <a:r>
              <a:rPr lang="fr-FR" baseline="0" dirty="0" err="1" smtClean="0"/>
              <a:t>travailel</a:t>
            </a:r>
            <a:r>
              <a:rPr lang="fr-FR" baseline="0" dirty="0" smtClean="0"/>
              <a:t> sur </a:t>
            </a:r>
            <a:r>
              <a:rPr lang="fr-FR" baseline="0" dirty="0" err="1" smtClean="0"/>
              <a:t>SQLite</a:t>
            </a:r>
            <a:r>
              <a:rPr lang="fr-FR" baseline="0" dirty="0" smtClean="0"/>
              <a:t> ou </a:t>
            </a:r>
            <a:r>
              <a:rPr lang="fr-FR" baseline="0" dirty="0" err="1" smtClean="0"/>
              <a:t>MediaPlayer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531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La fonction principale : prend des photos</a:t>
            </a:r>
          </a:p>
          <a:p>
            <a:r>
              <a:rPr lang="fr-FR" baseline="0" dirty="0" smtClean="0"/>
              <a:t>D’autres fonctions secondaires sont cachées derrière la photo de l’appareil photo (le petit triangle indique qu’il y a un menu derrière)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220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32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Comment créer un projet avec des fragments directement avec Eclipse</a:t>
            </a:r>
          </a:p>
          <a:p>
            <a:r>
              <a:rPr lang="fr-FR" baseline="0" dirty="0" smtClean="0"/>
              <a:t>Créer une activité, qui propose une flèche pour revenir en arrière par défaut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295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Vos commentaires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Les deux ne sont pas bien faites. Quoique la deuxième est bien meilleure que la première.</a:t>
            </a:r>
          </a:p>
          <a:p>
            <a:r>
              <a:rPr lang="fr-FR" baseline="0" dirty="0" smtClean="0"/>
              <a:t>Les problèmes : 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Background image ? </a:t>
            </a:r>
            <a:r>
              <a:rPr lang="fr-FR" baseline="0" dirty="0" smtClean="0"/>
              <a:t>Flat design ? Il est où ?</a:t>
            </a:r>
            <a:endParaRPr lang="fr-FR" dirty="0" smtClean="0"/>
          </a:p>
          <a:p>
            <a:r>
              <a:rPr lang="fr-FR" baseline="0" dirty="0" err="1" smtClean="0"/>
              <a:t>margin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padding</a:t>
            </a:r>
            <a:r>
              <a:rPr lang="fr-FR" baseline="0" dirty="0" smtClean="0"/>
              <a:t>, ils sont où ? </a:t>
            </a:r>
            <a:endParaRPr lang="fr-FR" baseline="0" dirty="0" smtClean="0"/>
          </a:p>
          <a:p>
            <a:r>
              <a:rPr lang="fr-FR" baseline="0" dirty="0" smtClean="0"/>
              <a:t>Les boutons sont pas à la mode, il faut utiliser les </a:t>
            </a:r>
            <a:r>
              <a:rPr lang="fr-FR" baseline="0" dirty="0" err="1" smtClean="0"/>
              <a:t>ImageViews</a:t>
            </a:r>
            <a:r>
              <a:rPr lang="fr-FR" baseline="0" dirty="0" smtClean="0"/>
              <a:t> </a:t>
            </a:r>
            <a:endParaRPr lang="fr-FR" baseline="0" dirty="0" smtClean="0"/>
          </a:p>
          <a:p>
            <a:r>
              <a:rPr lang="fr-FR" baseline="0" dirty="0" smtClean="0"/>
              <a:t>Inscription, Consultation … faut cliquer dessus ? Je ne le savais pas :/</a:t>
            </a:r>
          </a:p>
          <a:p>
            <a:r>
              <a:rPr lang="fr-FR" baseline="0" dirty="0" err="1" smtClean="0"/>
              <a:t>Get</a:t>
            </a:r>
            <a:r>
              <a:rPr lang="fr-FR" baseline="0" dirty="0" smtClean="0"/>
              <a:t> a job : </a:t>
            </a:r>
          </a:p>
          <a:p>
            <a:r>
              <a:rPr lang="fr-FR" baseline="0" dirty="0" smtClean="0"/>
              <a:t>Un fragment qui glisse à gauche au lieu d’un </a:t>
            </a:r>
            <a:r>
              <a:rPr lang="fr-FR" baseline="0" dirty="0" err="1" smtClean="0"/>
              <a:t>dashboard</a:t>
            </a:r>
            <a:r>
              <a:rPr lang="fr-FR" baseline="0" dirty="0" smtClean="0"/>
              <a:t>, c’est mieux non ? (les </a:t>
            </a:r>
            <a:r>
              <a:rPr lang="fr-FR" baseline="0" dirty="0" err="1" smtClean="0"/>
              <a:t>dashboards</a:t>
            </a:r>
            <a:r>
              <a:rPr lang="fr-FR" baseline="0" dirty="0" smtClean="0"/>
              <a:t> restent utilisables que dans les jeux)</a:t>
            </a:r>
          </a:p>
          <a:p>
            <a:r>
              <a:rPr lang="fr-FR" baseline="0" dirty="0" smtClean="0"/>
              <a:t>Icone « </a:t>
            </a:r>
            <a:r>
              <a:rPr lang="fr-FR" baseline="0" dirty="0" err="1" smtClean="0"/>
              <a:t>étaindre</a:t>
            </a:r>
            <a:r>
              <a:rPr lang="fr-FR" baseline="0" dirty="0" smtClean="0"/>
              <a:t> » ? Est-ce nécessaire de mettre une icone de ce genre dans des applications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Icone Settings : icone bien choisie </a:t>
            </a:r>
            <a:r>
              <a:rPr lang="fr-FR" baseline="0" dirty="0" smtClean="0">
                <a:sym typeface="Wingdings" panose="05000000000000000000" pitchFamily="2" charset="2"/>
              </a:rPr>
              <a:t> (c’est l’icone proposée par </a:t>
            </a:r>
            <a:r>
              <a:rPr lang="fr-FR" baseline="0" dirty="0" err="1" smtClean="0">
                <a:sym typeface="Wingdings" panose="05000000000000000000" pitchFamily="2" charset="2"/>
              </a:rPr>
              <a:t>android</a:t>
            </a:r>
            <a:r>
              <a:rPr lang="fr-FR" baseline="0" dirty="0" smtClean="0">
                <a:sym typeface="Wingdings" panose="05000000000000000000" pitchFamily="2" charset="2"/>
              </a:rPr>
              <a:t> par défaut pour les settings)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Icone </a:t>
            </a:r>
            <a:r>
              <a:rPr lang="fr-FR" baseline="0" dirty="0" err="1" smtClean="0">
                <a:sym typeface="Wingdings" panose="05000000000000000000" pitchFamily="2" charset="2"/>
              </a:rPr>
              <a:t>android</a:t>
            </a:r>
            <a:r>
              <a:rPr lang="fr-FR" baseline="0" dirty="0" smtClean="0">
                <a:sym typeface="Wingdings" panose="05000000000000000000" pitchFamily="2" charset="2"/>
              </a:rPr>
              <a:t> ? Ca veut dire quoi ? Au fait il s’agissait d’un About Me :/ mais c’est pas du tout nécessaire de la mettre au devant de la scène comme ça. On aurait pu la cacher derrière un menu non?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374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Quand je clique, le bouton/image… doit répondre à mon clic. </a:t>
            </a:r>
          </a:p>
          <a:p>
            <a:r>
              <a:rPr lang="fr-FR" baseline="0" dirty="0" smtClean="0"/>
              <a:t>So, au cas où je clique et rien ne se passe, je saurai que j’ai mal cliqué ;)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367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Meghir</a:t>
            </a:r>
            <a:r>
              <a:rPr lang="fr-FR" dirty="0" smtClean="0"/>
              <a:t> </a:t>
            </a:r>
            <a:r>
              <a:rPr lang="fr-FR" dirty="0" smtClean="0"/>
              <a:t>t5alwidh</a:t>
            </a:r>
          </a:p>
          <a:p>
            <a:r>
              <a:rPr lang="fr-FR" baseline="0" dirty="0" smtClean="0"/>
              <a:t>Une seule police : </a:t>
            </a:r>
            <a:r>
              <a:rPr lang="fr-FR" baseline="0" dirty="0" err="1" smtClean="0"/>
              <a:t>Roboto</a:t>
            </a:r>
            <a:r>
              <a:rPr lang="fr-FR" baseline="0" dirty="0" smtClean="0"/>
              <a:t> !</a:t>
            </a:r>
          </a:p>
          <a:p>
            <a:r>
              <a:rPr lang="fr-FR" baseline="0" dirty="0" smtClean="0"/>
              <a:t>Sinon, choisissez une autre police qui s’accorde avec votre appli, et appliquez là à toutes vos interfaces.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67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Si vous êtes dans ces couleurs là, tout va bien pour vous ;)</a:t>
            </a:r>
          </a:p>
          <a:p>
            <a:r>
              <a:rPr lang="fr-FR" baseline="0" dirty="0" smtClean="0"/>
              <a:t>Si vous vous aventurez en dehors … :p assumez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530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Un icône « recherche » ? </a:t>
            </a:r>
          </a:p>
          <a:p>
            <a:r>
              <a:rPr lang="fr-FR" baseline="0" dirty="0" smtClean="0"/>
              <a:t>Direction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 image …. NON !!!</a:t>
            </a:r>
          </a:p>
          <a:p>
            <a:r>
              <a:rPr lang="fr-FR" baseline="0" dirty="0" smtClean="0"/>
              <a:t>UTILISEZ LES ICONES PAR DEFAUT !!!! Je vous jure c’est beaucoup plus joli et « </a:t>
            </a:r>
            <a:r>
              <a:rPr lang="fr-FR" baseline="0" dirty="0" err="1" smtClean="0"/>
              <a:t>finou</a:t>
            </a:r>
            <a:r>
              <a:rPr lang="fr-FR" baseline="0" dirty="0" smtClean="0"/>
              <a:t> » que des boutons personnalisés. </a:t>
            </a:r>
          </a:p>
          <a:p>
            <a:r>
              <a:rPr lang="fr-FR" baseline="0" dirty="0" smtClean="0"/>
              <a:t>Ils se trouvent par défaut sur votre PC, dans un dossier sous le répertoire de votre ADT bundle (</a:t>
            </a:r>
            <a:r>
              <a:rPr lang="fr-FR" baseline="0" dirty="0" err="1" smtClean="0"/>
              <a:t>sdk</a:t>
            </a:r>
            <a:r>
              <a:rPr lang="fr-FR" baseline="0" dirty="0" smtClean="0"/>
              <a:t>). Servez vous de là ;)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405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Résolutions</a:t>
            </a:r>
            <a:r>
              <a:rPr lang="fr-FR" baseline="0" dirty="0" smtClean="0"/>
              <a:t> différentes ? Que faire ? </a:t>
            </a:r>
          </a:p>
          <a:p>
            <a:r>
              <a:rPr lang="fr-FR" baseline="0" dirty="0" smtClean="0"/>
              <a:t>Android </a:t>
            </a:r>
            <a:r>
              <a:rPr lang="fr-FR" baseline="0" dirty="0" err="1" smtClean="0"/>
              <a:t>Assets</a:t>
            </a:r>
            <a:r>
              <a:rPr lang="fr-FR" baseline="0" dirty="0" smtClean="0"/>
              <a:t> Studio </a:t>
            </a:r>
          </a:p>
          <a:p>
            <a:r>
              <a:rPr lang="fr-FR" baseline="0" dirty="0" smtClean="0"/>
              <a:t>Mieux encore : 9.patch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306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y’a des captures d’écran</a:t>
            </a:r>
            <a:r>
              <a:rPr lang="fr-FR" baseline="0" dirty="0" smtClean="0"/>
              <a:t> dans la présentation, cherchez les ;)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8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de passer</a:t>
            </a:r>
            <a:r>
              <a:rPr lang="fr-FR" baseline="0" dirty="0" smtClean="0"/>
              <a:t> au </a:t>
            </a:r>
            <a:r>
              <a:rPr lang="fr-FR" baseline="0" dirty="0" smtClean="0"/>
              <a:t>design… Comment travailler en groupe?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92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1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solide de l’appli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67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Bien évidemment l’image</a:t>
            </a:r>
            <a:r>
              <a:rPr lang="fr-FR" baseline="0" dirty="0" smtClean="0"/>
              <a:t> de droite est plus lisible, organisée.</a:t>
            </a:r>
          </a:p>
          <a:p>
            <a:r>
              <a:rPr lang="fr-FR" baseline="0" dirty="0" smtClean="0"/>
              <a:t>Les packages les plus utilisés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73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CamelCase</a:t>
            </a:r>
            <a:r>
              <a:rPr lang="fr-FR" dirty="0" smtClean="0"/>
              <a:t>,</a:t>
            </a:r>
            <a:r>
              <a:rPr lang="fr-FR" baseline="0" dirty="0" smtClean="0"/>
              <a:t> nom significatifs, encapsulation (</a:t>
            </a:r>
            <a:r>
              <a:rPr lang="fr-FR" baseline="0" dirty="0" err="1" smtClean="0"/>
              <a:t>private</a:t>
            </a:r>
            <a:r>
              <a:rPr lang="fr-FR" baseline="0" dirty="0" smtClean="0"/>
              <a:t>), </a:t>
            </a:r>
            <a:r>
              <a:rPr lang="fr-FR" baseline="0" dirty="0" err="1" smtClean="0"/>
              <a:t>francais</a:t>
            </a:r>
            <a:r>
              <a:rPr lang="fr-FR" baseline="0" dirty="0" smtClean="0"/>
              <a:t> vs anglais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71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21EAE-B6B7-4A15-9146-4B71E32FB11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3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61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4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1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0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45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0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77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6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6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50E8-56F2-47BD-AFA4-D144DB5583BF}" type="datetimeFigureOut">
              <a:rPr lang="fr-FR" smtClean="0"/>
              <a:t>28/02/2014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55F7-C71E-4243-B15C-924046544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4O8bW4PD8bA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code.tutsplus.com/tutorials/android-sdk-unit-testing-with-the-junit-testing-framework--mobile-421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insatandroidclubadmin.github.io/Android-Hackathon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15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660424" y="1548432"/>
            <a:ext cx="10744175" cy="3631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15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Formation #8 :</a:t>
            </a:r>
          </a:p>
          <a:p>
            <a:pPr marL="0" marR="0" lvl="0" indent="0" algn="ctr" rtl="0">
              <a:buSzPct val="25000"/>
              <a:buNone/>
            </a:pPr>
            <a:r>
              <a:rPr lang="fr-FR" sz="1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PERFECT </a:t>
            </a:r>
            <a:r>
              <a:rPr lang="fr-FR" sz="1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</a:p>
          <a:p>
            <a:pPr marL="0" marR="0" lvl="0" indent="0" algn="r" rtl="0">
              <a:buSzPct val="25000"/>
              <a:buNone/>
            </a:pPr>
            <a:endParaRPr lang="fr-FR" sz="2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buSzPct val="25000"/>
              <a:buNone/>
            </a:pPr>
            <a:r>
              <a:rPr lang="fr-FR" sz="2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Meriem Selmi</a:t>
            </a:r>
            <a:endParaRPr lang="fr-FR" sz="20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76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616118" y="113030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3800" b="0" i="0" u="none" strike="noStrike" cap="none" baseline="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Code source</a:t>
            </a:r>
          </a:p>
          <a:p>
            <a:pPr marL="0" marR="0" lvl="0" indent="0" algn="ctr" rtl="0">
              <a:buSzPct val="25000"/>
              <a:buNone/>
            </a:pPr>
            <a:r>
              <a:rPr lang="fr-FR" sz="54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Tout commence par là...</a:t>
            </a:r>
            <a:endParaRPr lang="fr-FR" sz="48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1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Shape 152"/>
          <p:cNvSpPr/>
          <p:nvPr/>
        </p:nvSpPr>
        <p:spPr>
          <a:xfrm>
            <a:off x="2714064" y="295836"/>
            <a:ext cx="6824662" cy="756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buSzPct val="50000"/>
            </a:pPr>
            <a:r>
              <a:rPr lang="fr-FR" sz="36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Code Source</a:t>
            </a:r>
            <a:endParaRPr lang="fr-FR" sz="3600" b="1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608192" y="5698214"/>
            <a:ext cx="103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Packages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058" y="1613883"/>
            <a:ext cx="3364662" cy="35350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668" y="1272307"/>
            <a:ext cx="3023235" cy="44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Shape 152"/>
          <p:cNvSpPr/>
          <p:nvPr/>
        </p:nvSpPr>
        <p:spPr>
          <a:xfrm>
            <a:off x="2714064" y="295836"/>
            <a:ext cx="6824662" cy="756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buSzPct val="50000"/>
            </a:pPr>
            <a:r>
              <a:rPr lang="fr-FR" sz="36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Code Source</a:t>
            </a:r>
            <a:endParaRPr lang="fr-FR" sz="3600" b="1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07239" y="5882880"/>
            <a:ext cx="203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Classes et attributs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039" y="2162983"/>
            <a:ext cx="4910867" cy="260889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87458" y="5513547"/>
            <a:ext cx="167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English </a:t>
            </a:r>
            <a:r>
              <a:rPr lang="fr-FR" dirty="0" err="1" smtClean="0"/>
              <a:t>please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" name="Shape 152"/>
          <p:cNvSpPr/>
          <p:nvPr/>
        </p:nvSpPr>
        <p:spPr>
          <a:xfrm>
            <a:off x="2714064" y="295836"/>
            <a:ext cx="6824662" cy="756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buSzPct val="50000"/>
            </a:pPr>
            <a:r>
              <a:rPr lang="fr-FR" sz="36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Code Source</a:t>
            </a:r>
            <a:endParaRPr lang="fr-FR" sz="3600" b="1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7896" y="1965877"/>
            <a:ext cx="10722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« Un code source se lit comme un journal »</a:t>
            </a:r>
          </a:p>
          <a:p>
            <a:pPr algn="ctr"/>
            <a:endParaRPr lang="fr-FR" sz="3600" dirty="0" smtClean="0"/>
          </a:p>
          <a:p>
            <a:pPr algn="ctr"/>
            <a:r>
              <a:rPr lang="fr-FR" sz="3600" dirty="0" smtClean="0"/>
              <a:t>« Il raconte une histoire »</a:t>
            </a:r>
          </a:p>
          <a:p>
            <a:pPr algn="ctr"/>
            <a:endParaRPr lang="fr-FR" sz="3600" dirty="0" smtClean="0"/>
          </a:p>
          <a:p>
            <a:pPr algn="ctr"/>
            <a:r>
              <a:rPr lang="fr-FR" sz="3600" dirty="0" smtClean="0"/>
              <a:t>« N’importe qui d’autre (à par toi) peut le comprendre »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5854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Shape 152"/>
          <p:cNvSpPr/>
          <p:nvPr/>
        </p:nvSpPr>
        <p:spPr>
          <a:xfrm>
            <a:off x="2714064" y="295836"/>
            <a:ext cx="6824662" cy="756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buSzPct val="50000"/>
            </a:pPr>
            <a:r>
              <a:rPr lang="fr-FR" sz="36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Code Source</a:t>
            </a:r>
            <a:endParaRPr lang="fr-FR" sz="3600" b="1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://image.slidesharecdn.com/coder-proprement-111225132838-phpapp01/95/slide-1-728.jpg?cb=13248476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26" y="1517123"/>
            <a:ext cx="3697218" cy="45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294351" y="3525183"/>
            <a:ext cx="4294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Indentation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Noms significatifs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Méthodes/fonctions </a:t>
            </a:r>
            <a:r>
              <a:rPr lang="fr-FR" dirty="0" smtClean="0"/>
              <a:t>et ordre d’écriture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Commentaires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God</a:t>
            </a:r>
            <a:r>
              <a:rPr lang="fr-FR" dirty="0" smtClean="0"/>
              <a:t> Classes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6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052" name="Picture 4" descr="software-bug-sig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32" y="1354344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52"/>
          <p:cNvSpPr/>
          <p:nvPr/>
        </p:nvSpPr>
        <p:spPr>
          <a:xfrm>
            <a:off x="1223407" y="3525078"/>
            <a:ext cx="9945350" cy="23135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38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Bug </a:t>
            </a:r>
            <a:r>
              <a:rPr lang="fr-FR" sz="1380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Tracking</a:t>
            </a:r>
            <a:endParaRPr lang="fr-FR" sz="13800" b="0" i="0" u="none" strike="noStrike" cap="none" baseline="0" dirty="0" smtClean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1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18" y="1051985"/>
            <a:ext cx="9596024" cy="5523141"/>
          </a:xfrm>
          <a:prstGeom prst="rect">
            <a:avLst/>
          </a:prstGeom>
        </p:spPr>
      </p:pic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5" name="Shape 152"/>
          <p:cNvSpPr/>
          <p:nvPr/>
        </p:nvSpPr>
        <p:spPr>
          <a:xfrm>
            <a:off x="2714064" y="295836"/>
            <a:ext cx="6824662" cy="756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buSzPct val="50000"/>
            </a:pPr>
            <a:r>
              <a:rPr lang="fr-FR" sz="360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My</a:t>
            </a:r>
            <a:r>
              <a:rPr lang="fr-FR" sz="36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code bugs :O</a:t>
            </a:r>
            <a:endParaRPr lang="fr-FR" sz="3600" b="1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26394" y="4687099"/>
            <a:ext cx="4409083" cy="58726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Shape 152"/>
          <p:cNvSpPr/>
          <p:nvPr/>
        </p:nvSpPr>
        <p:spPr>
          <a:xfrm>
            <a:off x="2714064" y="295836"/>
            <a:ext cx="6824662" cy="756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buSzPct val="50000"/>
            </a:pPr>
            <a:r>
              <a:rPr lang="fr-FR" sz="36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Bug </a:t>
            </a:r>
            <a:r>
              <a:rPr lang="fr-FR" sz="360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Tracking</a:t>
            </a:r>
            <a:endParaRPr lang="fr-FR" sz="3600" b="1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55305" y="1763874"/>
            <a:ext cx="10722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i</a:t>
            </a:r>
            <a:r>
              <a:rPr lang="fr-FR" sz="3600" dirty="0" smtClean="0"/>
              <a:t>f(</a:t>
            </a:r>
            <a:r>
              <a:rPr lang="fr-FR" sz="3600" dirty="0" err="1" smtClean="0"/>
              <a:t>textField</a:t>
            </a:r>
            <a:r>
              <a:rPr lang="fr-FR" sz="3600" dirty="0" smtClean="0"/>
              <a:t> != </a:t>
            </a:r>
            <a:r>
              <a:rPr lang="fr-FR" sz="3600" dirty="0" err="1" smtClean="0"/>
              <a:t>null</a:t>
            </a:r>
            <a:r>
              <a:rPr lang="fr-FR" sz="3600" dirty="0" smtClean="0"/>
              <a:t>){</a:t>
            </a:r>
          </a:p>
          <a:p>
            <a:r>
              <a:rPr lang="fr-FR" sz="3600" dirty="0" smtClean="0"/>
              <a:t>	</a:t>
            </a:r>
            <a:r>
              <a:rPr lang="fr-FR" sz="3600" dirty="0" err="1" smtClean="0"/>
              <a:t>System.out.println</a:t>
            </a:r>
            <a:r>
              <a:rPr lang="fr-FR" sz="3600" dirty="0" smtClean="0"/>
              <a:t>(‘’ </a:t>
            </a:r>
            <a:r>
              <a:rPr lang="fr-FR" sz="3600" dirty="0" err="1" smtClean="0"/>
              <a:t>yeeeeeeeeeesss</a:t>
            </a:r>
            <a:r>
              <a:rPr lang="fr-FR" sz="3600" dirty="0" smtClean="0"/>
              <a:t> ’’);</a:t>
            </a:r>
            <a:endParaRPr lang="fr-FR" sz="3600" dirty="0"/>
          </a:p>
          <a:p>
            <a:r>
              <a:rPr lang="fr-FR" sz="3600" dirty="0" smtClean="0"/>
              <a:t>}</a:t>
            </a:r>
          </a:p>
          <a:p>
            <a:r>
              <a:rPr lang="fr-FR" sz="3600" dirty="0" err="1"/>
              <a:t>e</a:t>
            </a:r>
            <a:r>
              <a:rPr lang="fr-FR" sz="3600" dirty="0" err="1" smtClean="0"/>
              <a:t>lse</a:t>
            </a:r>
            <a:r>
              <a:rPr lang="fr-FR" sz="3600" dirty="0" smtClean="0"/>
              <a:t>{</a:t>
            </a:r>
          </a:p>
          <a:p>
            <a:r>
              <a:rPr lang="fr-FR" sz="3600" dirty="0" smtClean="0"/>
              <a:t>	</a:t>
            </a:r>
            <a:r>
              <a:rPr lang="fr-FR" sz="3600" dirty="0"/>
              <a:t> </a:t>
            </a:r>
            <a:r>
              <a:rPr lang="fr-FR" sz="3600" dirty="0" err="1"/>
              <a:t>System.out.println</a:t>
            </a:r>
            <a:r>
              <a:rPr lang="fr-FR" sz="3600" dirty="0" smtClean="0"/>
              <a:t>(‘’</a:t>
            </a:r>
            <a:r>
              <a:rPr lang="fr-FR" sz="3600" dirty="0" smtClean="0">
                <a:sym typeface="Wingdings" panose="05000000000000000000" pitchFamily="2" charset="2"/>
              </a:rPr>
              <a:t>:(((((((((((</a:t>
            </a:r>
            <a:r>
              <a:rPr lang="fr-FR" sz="3600" dirty="0" smtClean="0"/>
              <a:t>’’);</a:t>
            </a:r>
            <a:endParaRPr lang="fr-FR" sz="3600" dirty="0"/>
          </a:p>
          <a:p>
            <a:r>
              <a:rPr lang="fr-FR" sz="3600" dirty="0" smtClean="0"/>
              <a:t>}</a:t>
            </a:r>
          </a:p>
        </p:txBody>
      </p:sp>
      <p:sp>
        <p:nvSpPr>
          <p:cNvPr id="6" name="Multiplier 5"/>
          <p:cNvSpPr/>
          <p:nvPr/>
        </p:nvSpPr>
        <p:spPr>
          <a:xfrm>
            <a:off x="694212" y="594418"/>
            <a:ext cx="10371352" cy="5605242"/>
          </a:xfrm>
          <a:prstGeom prst="mathMultiply">
            <a:avLst>
              <a:gd name="adj1" fmla="val 101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311318" y="1250738"/>
            <a:ext cx="9945350" cy="21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3800" b="0" i="0" u="none" strike="noStrike" cap="none" baseline="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Debugging</a:t>
            </a:r>
            <a:endParaRPr lang="fr-FR" sz="48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38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616118" y="1130300"/>
            <a:ext cx="9945350" cy="21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3800" b="0" i="0" u="none" strike="noStrike" cap="none" baseline="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Debug</a:t>
            </a:r>
            <a:endParaRPr lang="fr-FR" sz="48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7" y="326602"/>
            <a:ext cx="116300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15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660424" y="1548432"/>
            <a:ext cx="10744175" cy="3631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15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 menu …</a:t>
            </a:r>
          </a:p>
        </p:txBody>
      </p:sp>
    </p:spTree>
    <p:extLst>
      <p:ext uri="{BB962C8B-B14F-4D97-AF65-F5344CB8AC3E}">
        <p14:creationId xmlns:p14="http://schemas.microsoft.com/office/powerpoint/2010/main" val="768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" name="Rectangle 2"/>
          <p:cNvSpPr/>
          <p:nvPr/>
        </p:nvSpPr>
        <p:spPr>
          <a:xfrm>
            <a:off x="1208715" y="3036516"/>
            <a:ext cx="9870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hlinkClick r:id="rId5"/>
              </a:rPr>
              <a:t>http://</a:t>
            </a:r>
            <a:r>
              <a:rPr lang="fr-FR" sz="3600" dirty="0" smtClean="0">
                <a:hlinkClick r:id="rId5"/>
              </a:rPr>
              <a:t>www.youtube.com/watch?v=4O8bW4PD8bA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25490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311318" y="1250738"/>
            <a:ext cx="9945350" cy="21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3800" b="0" i="0" u="none" strike="noStrike" cap="none" baseline="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JUnit</a:t>
            </a:r>
            <a:r>
              <a:rPr lang="fr-FR" sz="13800" b="0" i="0" u="none" strike="noStrike" cap="none" baseline="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3</a:t>
            </a:r>
            <a:endParaRPr lang="fr-FR" sz="48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154" y="3815714"/>
            <a:ext cx="6395085" cy="36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2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311318" y="1250738"/>
            <a:ext cx="9945350" cy="21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4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  <a:hlinkClick r:id="rId5"/>
              </a:rPr>
              <a:t>http://code.tutsplus.com/tutorials/android-sdk-unit-testing-with-the-junit-testing-framework--</a:t>
            </a:r>
            <a:r>
              <a:rPr lang="fr-FR" sz="48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  <a:hlinkClick r:id="rId5"/>
              </a:rPr>
              <a:t>mobile-421</a:t>
            </a:r>
            <a:endParaRPr lang="fr-FR" sz="4800" dirty="0" smtClean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endParaRPr lang="fr-FR" sz="16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154" y="3815714"/>
            <a:ext cx="6395085" cy="36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616118" y="113030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3800" b="0" i="0" u="none" strike="noStrike" cap="none" baseline="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Ativity</a:t>
            </a:r>
            <a:r>
              <a:rPr lang="fr-FR" sz="13800" b="0" i="0" u="none" strike="noStrike" cap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fr-FR" sz="13800" b="0" i="0" u="none" strike="noStrike" cap="none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Lifecycle</a:t>
            </a:r>
            <a:endParaRPr lang="fr-FR" sz="48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3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Shape 152"/>
          <p:cNvSpPr/>
          <p:nvPr/>
        </p:nvSpPr>
        <p:spPr>
          <a:xfrm>
            <a:off x="490504" y="2904875"/>
            <a:ext cx="6824662" cy="756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buSzPct val="50000"/>
            </a:pPr>
            <a:r>
              <a:rPr lang="fr-FR" sz="36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Cycle de vie d’une </a:t>
            </a:r>
            <a:r>
              <a:rPr lang="fr-FR" sz="3600" b="1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Activity</a:t>
            </a:r>
            <a:endParaRPr lang="fr-FR" sz="3600" b="1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 descr="http://developer.android.com/images/activity_lifecyc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03" y="125412"/>
            <a:ext cx="488632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8336232" y="795200"/>
            <a:ext cx="1852796" cy="4934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206054" y="6440488"/>
            <a:ext cx="298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6"/>
              </a:rPr>
              <a:t>http</a:t>
            </a:r>
            <a:r>
              <a:rPr lang="fr-FR" dirty="0">
                <a:hlinkClick r:id="rId6"/>
              </a:rPr>
              <a:t>://developer.android.com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616118" y="113030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1500" b="0" i="0" u="none" strike="noStrike" cap="none" baseline="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Version Control </a:t>
            </a:r>
            <a:r>
              <a:rPr lang="fr-FR" sz="11500" b="0" i="0" u="none" strike="noStrike" cap="none" baseline="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Systems</a:t>
            </a:r>
            <a:endParaRPr lang="fr-FR" sz="44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36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t="14310" r="15608" b="14677"/>
          <a:stretch/>
        </p:blipFill>
        <p:spPr>
          <a:xfrm>
            <a:off x="6484428" y="2120955"/>
            <a:ext cx="4443409" cy="244840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7" name="Image 6" descr="C:\Users\Meriem\Desktop\logo_svn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0123" y="2325025"/>
            <a:ext cx="2762917" cy="2134953"/>
          </a:xfrm>
          <a:prstGeom prst="roundRect">
            <a:avLst>
              <a:gd name="adj" fmla="val 35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64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71" y="1696143"/>
            <a:ext cx="1638300" cy="2073917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467637" y="274334"/>
            <a:ext cx="8596668" cy="1320800"/>
          </a:xfrm>
        </p:spPr>
        <p:txBody>
          <a:bodyPr/>
          <a:lstStyle/>
          <a:p>
            <a:pPr algn="r"/>
            <a:r>
              <a:rPr lang="fr-FR" dirty="0" smtClean="0"/>
              <a:t>Logiciel de gestion de version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60" y="1696143"/>
            <a:ext cx="1638300" cy="20739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62042" y="6140367"/>
            <a:ext cx="12245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Version </a:t>
            </a:r>
            <a:r>
              <a:rPr lang="fr-FR" sz="20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endParaRPr lang="fr-FR" sz="200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6122" y="6141714"/>
            <a:ext cx="12245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Version</a:t>
            </a:r>
            <a:r>
              <a:rPr lang="fr-FR" sz="2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20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fr-FR" sz="200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64658" y="6140365"/>
            <a:ext cx="12245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Version</a:t>
            </a:r>
            <a:r>
              <a:rPr lang="fr-FR" sz="2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20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60" y="1691184"/>
            <a:ext cx="1638300" cy="207391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71" y="1686225"/>
            <a:ext cx="1638300" cy="207391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30" y="1774836"/>
            <a:ext cx="941338" cy="94133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30" y="1791763"/>
            <a:ext cx="941338" cy="94133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30" y="1774836"/>
            <a:ext cx="941338" cy="94133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88" y="1686225"/>
            <a:ext cx="1638300" cy="207391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77" y="1686225"/>
            <a:ext cx="1638300" cy="20739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77" y="1681266"/>
            <a:ext cx="1638300" cy="207391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88" y="1676307"/>
            <a:ext cx="1638300" cy="207391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47" y="1764918"/>
            <a:ext cx="941338" cy="94133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47" y="1781845"/>
            <a:ext cx="941338" cy="94133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47" y="1764918"/>
            <a:ext cx="941338" cy="941338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2705423" y="6167210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Commit</a:t>
            </a:r>
            <a:r>
              <a:rPr lang="fr-FR" dirty="0" smtClean="0"/>
              <a:t> </a:t>
            </a:r>
            <a:r>
              <a:rPr lang="fr-FR" sz="20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125411" y="617085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Commit</a:t>
            </a:r>
            <a:r>
              <a:rPr lang="fr-FR" dirty="0" smtClean="0"/>
              <a:t> </a:t>
            </a:r>
            <a:r>
              <a:rPr lang="fr-FR" sz="20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endParaRPr lang="fr-FR" sz="200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691159" y="6183158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Commit</a:t>
            </a:r>
            <a:r>
              <a:rPr lang="fr-FR" dirty="0" smtClean="0"/>
              <a:t> </a:t>
            </a:r>
            <a:r>
              <a:rPr lang="fr-FR" sz="20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endParaRPr lang="fr-FR" sz="200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2457551"/>
            <a:ext cx="551100" cy="5511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48" y="2476139"/>
            <a:ext cx="551100" cy="5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9596 -0.00139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9596 -0.00139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9505 3.7037E-7 " pathEditMode="relative" rAng="0" ptsTypes="AA">
                                      <p:cBhvr>
                                        <p:cTn id="56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9505 2.59259E-6 " pathEditMode="relative" rAng="0" ptsTypes="AA">
                                      <p:cBhvr>
                                        <p:cTn id="58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50"/>
                            </p:stCondLst>
                            <p:childTnLst>
                              <p:par>
                                <p:cTn id="6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97 0.00162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6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97 0.00162 " pathEditMode="relative" rAng="0" ptsTypes="AA">
                                      <p:cBhvr>
                                        <p:cTn id="63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50"/>
                            </p:stCondLst>
                            <p:childTnLst>
                              <p:par>
                                <p:cTn id="6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2.29167E-6 0.00023 " pathEditMode="relative" rAng="0" ptsTypes="AA">
                                      <p:cBhvr>
                                        <p:cTn id="66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00023 " pathEditMode="relative" rAng="0" ptsTypes="AA">
                                      <p:cBhvr>
                                        <p:cTn id="68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65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12943 0.3784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18912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32331 0.37847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72" y="1891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6719 0.37384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18681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-0.12956 0.37777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1888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26354 0.37315 " pathEditMode="relative" rAng="0" ptsTypes="AA">
                                      <p:cBhvr>
                                        <p:cTn id="2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18657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06718 0.37616 " pathEditMode="relative" rAng="0" ptsTypes="AA">
                                      <p:cBhvr>
                                        <p:cTn id="2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18796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1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  <p:bldP spid="11" grpId="1"/>
      <p:bldP spid="11" grpId="2"/>
      <p:bldP spid="14" grpId="0"/>
      <p:bldP spid="14" grpId="1"/>
      <p:bldP spid="14" grpId="2"/>
      <p:bldP spid="27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467637" y="274334"/>
            <a:ext cx="8596668" cy="1320800"/>
          </a:xfrm>
        </p:spPr>
        <p:txBody>
          <a:bodyPr/>
          <a:lstStyle/>
          <a:p>
            <a:pPr algn="r"/>
            <a:r>
              <a:rPr lang="fr-FR" dirty="0" smtClean="0"/>
              <a:t>Logiciel de gestion de version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207" y="2094324"/>
            <a:ext cx="1899874" cy="189987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229088" y="3884652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prstClr val="black"/>
                </a:solidFill>
              </a:rPr>
              <a:t>Pineapple</a:t>
            </a:r>
            <a:r>
              <a:rPr lang="fr-FR" dirty="0" smtClean="0">
                <a:solidFill>
                  <a:prstClr val="black"/>
                </a:solidFill>
              </a:rPr>
              <a:t> (2).zip</a:t>
            </a:r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926" y="4053840"/>
            <a:ext cx="2035977" cy="203597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2790727" y="5980271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prstClr val="black"/>
                </a:solidFill>
              </a:rPr>
              <a:t>Pineapple</a:t>
            </a:r>
            <a:r>
              <a:rPr lang="fr-FR" dirty="0" smtClean="0">
                <a:solidFill>
                  <a:prstClr val="black"/>
                </a:solidFill>
              </a:rPr>
              <a:t> Gdim.zip</a:t>
            </a:r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91" y="2103012"/>
            <a:ext cx="2609850" cy="31432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7529" y="2823960"/>
            <a:ext cx="2524678" cy="21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6657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9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6619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9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85026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1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0.9664 -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1467637" y="274334"/>
            <a:ext cx="8596668" cy="1320800"/>
          </a:xfrm>
        </p:spPr>
        <p:txBody>
          <a:bodyPr/>
          <a:lstStyle/>
          <a:p>
            <a:pPr algn="r"/>
            <a:r>
              <a:rPr lang="fr-FR" dirty="0" smtClean="0"/>
              <a:t>Logiciel de gestion de version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210" y="2095200"/>
            <a:ext cx="1900800" cy="19008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229088" y="3884652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prstClr val="black"/>
                </a:solidFill>
              </a:rPr>
              <a:t>Pineapple</a:t>
            </a:r>
            <a:r>
              <a:rPr lang="fr-FR" dirty="0" smtClean="0">
                <a:solidFill>
                  <a:prstClr val="black"/>
                </a:solidFill>
              </a:rPr>
              <a:t> (2).zip</a:t>
            </a:r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769" y="4065804"/>
            <a:ext cx="2024013" cy="202401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2790727" y="5980271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prstClr val="black"/>
                </a:solidFill>
              </a:rPr>
              <a:t>Pineapple</a:t>
            </a:r>
            <a:r>
              <a:rPr lang="fr-FR" dirty="0" smtClean="0">
                <a:solidFill>
                  <a:prstClr val="black"/>
                </a:solidFill>
              </a:rPr>
              <a:t> Gdim.zip</a:t>
            </a:r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915" y="1771978"/>
            <a:ext cx="1242228" cy="159984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928" y="4612005"/>
            <a:ext cx="1399299" cy="180213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112" y="1455420"/>
            <a:ext cx="1368576" cy="176256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439" y="2405330"/>
            <a:ext cx="1140975" cy="14694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904" y="4688415"/>
            <a:ext cx="996800" cy="128376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282" y="2973705"/>
            <a:ext cx="1399299" cy="180213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91" y="2103012"/>
            <a:ext cx="2609850" cy="314325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7529" y="2823960"/>
            <a:ext cx="2524678" cy="21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75 -0.00417 L -0.66575 -1.48148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81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367 2.96296E-6 L -0.66198 2.96296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836 -2.59259E-6 L -0.85143 -2.59259E-6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6445 2.22222E-6 L -0.96641 2.22222E-6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0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5.55112E-17 L -0.43698 5.55112E-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1.0582 -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1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98632 -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2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87891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4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1.04206 -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-0.77877 -3.703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616118" y="113030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3800" b="0" i="0" u="none" strike="noStrike" cap="none" baseline="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Code source</a:t>
            </a:r>
          </a:p>
          <a:p>
            <a:pPr marL="0" marR="0" lvl="0" indent="0" algn="ctr" rtl="0">
              <a:buSzPct val="25000"/>
              <a:buNone/>
            </a:pPr>
            <a:r>
              <a:rPr lang="fr-FR" sz="54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Tout commence par là...</a:t>
            </a:r>
            <a:endParaRPr lang="fr-FR" sz="48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0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1467637" y="274334"/>
            <a:ext cx="8596668" cy="1320800"/>
          </a:xfrm>
        </p:spPr>
        <p:txBody>
          <a:bodyPr/>
          <a:lstStyle/>
          <a:p>
            <a:pPr algn="r"/>
            <a:r>
              <a:rPr lang="fr-FR" dirty="0" smtClean="0"/>
              <a:t>Logiciel de gestion de version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501" t="6599" r="18750" b="14401"/>
          <a:stretch/>
        </p:blipFill>
        <p:spPr>
          <a:xfrm>
            <a:off x="12299274" y="335280"/>
            <a:ext cx="9235440" cy="6019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18626" t="28000" r="30249" b="24600"/>
          <a:stretch/>
        </p:blipFill>
        <p:spPr>
          <a:xfrm>
            <a:off x="12249150" y="1920240"/>
            <a:ext cx="6233160" cy="36118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102" y="335280"/>
            <a:ext cx="8829264" cy="623316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915" y="1771978"/>
            <a:ext cx="1242228" cy="159984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928" y="4612005"/>
            <a:ext cx="1399299" cy="180213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112" y="1455420"/>
            <a:ext cx="1368576" cy="176256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439" y="2405330"/>
            <a:ext cx="1140975" cy="146943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904" y="4688415"/>
            <a:ext cx="996800" cy="128376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282" y="2973705"/>
            <a:ext cx="1399299" cy="18021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91" y="2103012"/>
            <a:ext cx="2609850" cy="31432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7529" y="2823960"/>
            <a:ext cx="2524678" cy="21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91094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7656 5.55112E-17 L -0.43698 5.55112E-17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7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64 -3.7037E-7 L -1.0582 -3.7037E-7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4127 -7.40741E-7 L -0.98632 -7.40741E-7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4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5586 -4.81481E-6 L -0.87891 -4.81481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4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096 -3.33333E-6 L -1.04206 -3.33333E-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4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7174 -3.7037E-6 L -0.77877 -3.7037E-6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467637" y="274334"/>
            <a:ext cx="8596668" cy="1320800"/>
          </a:xfrm>
        </p:spPr>
        <p:txBody>
          <a:bodyPr/>
          <a:lstStyle/>
          <a:p>
            <a:pPr algn="r"/>
            <a:r>
              <a:rPr lang="fr-FR" dirty="0" smtClean="0"/>
              <a:t>Logiciel de gestion de version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102" y="335280"/>
            <a:ext cx="8829264" cy="62331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5501" t="6599" r="18750" b="14401"/>
          <a:stretch/>
        </p:blipFill>
        <p:spPr>
          <a:xfrm>
            <a:off x="12299274" y="335280"/>
            <a:ext cx="9235440" cy="6019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19303" t="28717" r="30778" b="25250"/>
          <a:stretch/>
        </p:blipFill>
        <p:spPr>
          <a:xfrm>
            <a:off x="12381875" y="3117954"/>
            <a:ext cx="6086008" cy="350769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91" y="2103012"/>
            <a:ext cx="2609850" cy="31432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7529" y="2823960"/>
            <a:ext cx="2524678" cy="21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381 -7.40741E-7 L -0.91094 -7.40741E-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4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99896 -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53489 3.33333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467637" y="274334"/>
            <a:ext cx="8596668" cy="1320800"/>
          </a:xfrm>
        </p:spPr>
        <p:txBody>
          <a:bodyPr/>
          <a:lstStyle/>
          <a:p>
            <a:pPr algn="r"/>
            <a:r>
              <a:rPr lang="fr-FR" dirty="0" smtClean="0"/>
              <a:t>Logiciel de gestion de version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376785" y="4591400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3200" dirty="0" smtClean="0">
                <a:solidFill>
                  <a:schemeClr val="bg1">
                    <a:lumMod val="75000"/>
                  </a:schemeClr>
                </a:solidFill>
              </a:rPr>
              <a:t>PULL</a:t>
            </a:r>
            <a:r>
              <a:rPr lang="fr-FR" sz="4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fr-FR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82752" y="3822492"/>
            <a:ext cx="7289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Git le fait en UNE SEULE commande :p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7799" r="27125" b="10400"/>
          <a:stretch/>
        </p:blipFill>
        <p:spPr>
          <a:xfrm>
            <a:off x="12299274" y="335280"/>
            <a:ext cx="8884920" cy="62331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5501" t="6599" r="18750" b="14401"/>
          <a:stretch/>
        </p:blipFill>
        <p:spPr>
          <a:xfrm>
            <a:off x="12299274" y="335280"/>
            <a:ext cx="9235440" cy="6019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19303" t="28717" r="30778" b="25250"/>
          <a:stretch/>
        </p:blipFill>
        <p:spPr>
          <a:xfrm>
            <a:off x="12381875" y="3117954"/>
            <a:ext cx="6086008" cy="350769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91" y="2103012"/>
            <a:ext cx="2609850" cy="31432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7529" y="2823960"/>
            <a:ext cx="2524678" cy="21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15 -1.48148E-6 L -0.99896 -1.48148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5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645 3.33333E-6 L -0.53489 3.33333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401002"/>
            <a:ext cx="9403148" cy="57559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8" y="2803815"/>
            <a:ext cx="3864332" cy="149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616118" y="113030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11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 </a:t>
            </a:r>
            <a:r>
              <a:rPr lang="fr-FR" sz="1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Story</a:t>
            </a:r>
          </a:p>
          <a:p>
            <a:pPr lvl="0" algn="ctr">
              <a:buSzPct val="25000"/>
            </a:pPr>
            <a:r>
              <a:rPr lang="fr-FR" sz="1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&amp; Design</a:t>
            </a:r>
            <a:endParaRPr lang="fr-FR" sz="4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0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Shape 152"/>
          <p:cNvSpPr/>
          <p:nvPr/>
        </p:nvSpPr>
        <p:spPr>
          <a:xfrm>
            <a:off x="1616118" y="113030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11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 </a:t>
            </a:r>
            <a:r>
              <a:rPr lang="fr-FR" sz="1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Story</a:t>
            </a:r>
          </a:p>
          <a:p>
            <a:pPr lvl="0" algn="ctr">
              <a:buSzPct val="25000"/>
            </a:pPr>
            <a:r>
              <a:rPr lang="fr-FR" sz="6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« As a user, I </a:t>
            </a:r>
            <a:r>
              <a:rPr lang="fr-FR" sz="6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want</a:t>
            </a:r>
            <a:r>
              <a:rPr lang="fr-FR" sz="6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… »</a:t>
            </a:r>
          </a:p>
          <a:p>
            <a:pPr lvl="0" algn="ctr">
              <a:buSzPct val="25000"/>
            </a:pPr>
            <a:endParaRPr lang="fr-FR" sz="6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fr-FR" sz="6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ATTENTION ! </a:t>
            </a:r>
          </a:p>
          <a:p>
            <a:pPr lvl="0" algn="ctr">
              <a:buSzPct val="25000"/>
            </a:pPr>
            <a:endParaRPr lang="fr-FR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02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mpoweruser.com/wp-content/uploads/2014/02/flappy-Bird-Windows-Phon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3"/>
          <a:stretch/>
        </p:blipFill>
        <p:spPr bwMode="auto">
          <a:xfrm>
            <a:off x="1693227" y="1371917"/>
            <a:ext cx="328866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pic>
        <p:nvPicPr>
          <p:cNvPr id="5124" name="Picture 4" descr="http://www.mobygames.com/images/shots/l/541874-angry-birds-ipad-screenshot-each-level-features-differen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88"/>
          <a:stretch/>
        </p:blipFill>
        <p:spPr bwMode="auto">
          <a:xfrm>
            <a:off x="5213032" y="1402574"/>
            <a:ext cx="3233743" cy="43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337560" y="436699"/>
            <a:ext cx="633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T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علاش</a:t>
            </a:r>
            <a:r>
              <a:rPr lang="ar-T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؟؟؟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6" name="Picture 6" descr="http://www.android-mt.com/wp-content/uploads/2013/05/duolingo-29-mai-2013-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" b="8478"/>
          <a:stretch/>
        </p:blipFill>
        <p:spPr bwMode="auto">
          <a:xfrm>
            <a:off x="8668688" y="1371917"/>
            <a:ext cx="298292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3.ggpht.com/DuZwBNABV3-G6VigBg5UbBX6nCpX2en8V1xu1SrHYxNwJ2Swf7VkZfM7ZYxTua5LNg=w3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455" y="518019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à coins arrondis 9"/>
          <p:cNvSpPr/>
          <p:nvPr/>
        </p:nvSpPr>
        <p:spPr>
          <a:xfrm>
            <a:off x="3034352" y="3711738"/>
            <a:ext cx="1034178" cy="9059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c 2"/>
          <p:cNvSpPr/>
          <p:nvPr/>
        </p:nvSpPr>
        <p:spPr>
          <a:xfrm>
            <a:off x="6044861" y="3886200"/>
            <a:ext cx="4556760" cy="853440"/>
          </a:xfrm>
          <a:prstGeom prst="arc">
            <a:avLst>
              <a:gd name="adj1" fmla="val 11478596"/>
              <a:gd name="adj2" fmla="val 16377656"/>
            </a:avLst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3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ZoneTexte 1"/>
          <p:cNvSpPr txBox="1"/>
          <p:nvPr/>
        </p:nvSpPr>
        <p:spPr>
          <a:xfrm>
            <a:off x="3337560" y="436699"/>
            <a:ext cx="633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Duolingo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 descr="http://img.xatakandroid.com/2013/11/Duolingo-2-0-Androi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26" y="1021474"/>
            <a:ext cx="9552305" cy="530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957" y="1403650"/>
            <a:ext cx="161925" cy="247650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1541039" y="954859"/>
            <a:ext cx="1034178" cy="9059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278337" y="1336387"/>
            <a:ext cx="517089" cy="3821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3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616118" y="5537200"/>
            <a:ext cx="10210122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Bien s’exprimer en peu de mots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545" y="645296"/>
            <a:ext cx="7649092" cy="70026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545" y="1790700"/>
            <a:ext cx="7700190" cy="11327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6545" y="3313566"/>
            <a:ext cx="7700190" cy="92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616118" y="5537200"/>
            <a:ext cx="10210122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Les actions les plus importantes sont mises en valeur</a:t>
            </a:r>
            <a:endParaRPr lang="fr-FR" sz="3200" dirty="0"/>
          </a:p>
        </p:txBody>
      </p:sp>
      <p:pic>
        <p:nvPicPr>
          <p:cNvPr id="13314" name="Picture 2" descr="http://developer.android.com/design/media/principles_make_important_fa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63" y="1613883"/>
            <a:ext cx="5550831" cy="277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052" name="Picture 4" descr="software-bug-sig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32" y="1354344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52"/>
          <p:cNvSpPr/>
          <p:nvPr/>
        </p:nvSpPr>
        <p:spPr>
          <a:xfrm>
            <a:off x="1223407" y="3525078"/>
            <a:ext cx="9945350" cy="23135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38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Bug </a:t>
            </a:r>
            <a:r>
              <a:rPr lang="fr-FR" sz="1380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Tracking</a:t>
            </a:r>
            <a:endParaRPr lang="fr-FR" sz="13800" b="0" i="0" u="none" strike="noStrike" cap="none" baseline="0" dirty="0" smtClean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4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7" y="1585912"/>
            <a:ext cx="3248025" cy="3686175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053311" y="5537200"/>
            <a:ext cx="10210122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Des photos, c’est plus captivant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477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" name="Shape 152"/>
          <p:cNvSpPr/>
          <p:nvPr/>
        </p:nvSpPr>
        <p:spPr>
          <a:xfrm>
            <a:off x="1616118" y="173026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1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Eclipse</a:t>
            </a:r>
          </a:p>
          <a:p>
            <a:pPr lvl="0" algn="ctr">
              <a:buSzPct val="25000"/>
            </a:pPr>
            <a:r>
              <a:rPr lang="fr-FR" sz="6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 petit tour</a:t>
            </a:r>
          </a:p>
        </p:txBody>
      </p:sp>
    </p:spTree>
    <p:extLst>
      <p:ext uri="{BB962C8B-B14F-4D97-AF65-F5344CB8AC3E}">
        <p14:creationId xmlns:p14="http://schemas.microsoft.com/office/powerpoint/2010/main" val="9819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240" y="295836"/>
            <a:ext cx="3163824" cy="527304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295836"/>
            <a:ext cx="3163824" cy="527304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616118" y="5537200"/>
            <a:ext cx="10210122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Background, </a:t>
            </a:r>
            <a:r>
              <a:rPr lang="fr-FR" sz="3200" dirty="0" err="1" smtClean="0"/>
              <a:t>margins</a:t>
            </a:r>
            <a:r>
              <a:rPr lang="fr-FR" sz="3200" dirty="0" smtClean="0"/>
              <a:t>, user feed-back, </a:t>
            </a:r>
            <a:r>
              <a:rPr lang="fr-FR" sz="3200" dirty="0" err="1" smtClean="0"/>
              <a:t>unnecessary</a:t>
            </a:r>
            <a:r>
              <a:rPr lang="fr-FR" sz="3200" dirty="0" smtClean="0"/>
              <a:t> actions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453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315105" y="5634099"/>
            <a:ext cx="10210122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err="1" smtClean="0"/>
              <a:t>Touch</a:t>
            </a:r>
            <a:r>
              <a:rPr lang="fr-FR" sz="3200" dirty="0" smtClean="0"/>
              <a:t> </a:t>
            </a:r>
            <a:r>
              <a:rPr lang="fr-FR" sz="3200" dirty="0" err="1" smtClean="0"/>
              <a:t>feed</a:t>
            </a:r>
            <a:r>
              <a:rPr lang="fr-FR" sz="3200" dirty="0" smtClean="0"/>
              <a:t> back</a:t>
            </a:r>
            <a:endParaRPr lang="fr-FR" sz="3200" dirty="0"/>
          </a:p>
        </p:txBody>
      </p:sp>
      <p:pic>
        <p:nvPicPr>
          <p:cNvPr id="2" name="touch_feedback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53334" y="545654"/>
            <a:ext cx="3131185" cy="5164119"/>
          </a:xfrm>
          <a:prstGeom prst="rect">
            <a:avLst/>
          </a:prstGeom>
        </p:spPr>
      </p:pic>
      <p:pic>
        <p:nvPicPr>
          <p:cNvPr id="14338" name="Picture 2" descr="http://developer.android.com/design/media/touch_feedback_states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17"/>
          <a:stretch/>
        </p:blipFill>
        <p:spPr bwMode="auto">
          <a:xfrm>
            <a:off x="7432799" y="1465443"/>
            <a:ext cx="2344148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924934" y="5209268"/>
            <a:ext cx="10210122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Polices simples</a:t>
            </a:r>
            <a:endParaRPr lang="fr-FR" sz="3200" dirty="0"/>
          </a:p>
        </p:txBody>
      </p:sp>
      <p:pic>
        <p:nvPicPr>
          <p:cNvPr id="15362" name="Picture 2" descr="http://developer.android.com/design/media/typography_m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26" y="295836"/>
            <a:ext cx="4381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461894" y="5180194"/>
            <a:ext cx="10210122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Android </a:t>
            </a:r>
            <a:r>
              <a:rPr lang="fr-FR" sz="3200" dirty="0" err="1" smtClean="0"/>
              <a:t>color</a:t>
            </a:r>
            <a:r>
              <a:rPr lang="fr-FR" sz="3200" dirty="0" smtClean="0"/>
              <a:t> palette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502" y="1188720"/>
            <a:ext cx="72294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461894" y="5180194"/>
            <a:ext cx="10210122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Android default </a:t>
            </a:r>
            <a:r>
              <a:rPr lang="fr-FR" sz="3200" dirty="0" err="1" smtClean="0"/>
              <a:t>icons</a:t>
            </a:r>
            <a:endParaRPr lang="fr-FR" sz="3200" dirty="0"/>
          </a:p>
        </p:txBody>
      </p:sp>
      <p:pic>
        <p:nvPicPr>
          <p:cNvPr id="16386" name="Picture 2" descr="http://developer.android.com/design/media/iconography_actionbar_sty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82" y="806163"/>
            <a:ext cx="4233545" cy="42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1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461894" y="5180194"/>
            <a:ext cx="10210122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Différents écrans, différentes densités</a:t>
            </a:r>
            <a:endParaRPr lang="fr-FR" sz="3200" dirty="0"/>
          </a:p>
        </p:txBody>
      </p:sp>
      <p:pic>
        <p:nvPicPr>
          <p:cNvPr id="1026" name="Picture 2" descr="http://developer.android.com/design/media/devices_displays_m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57" y="954859"/>
            <a:ext cx="60864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15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485925" y="2435784"/>
            <a:ext cx="9945350" cy="3631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15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Samma3ni</a:t>
            </a:r>
            <a:endParaRPr lang="fr-FR" sz="115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61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" name="Shape 15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471857" y="1830874"/>
            <a:ext cx="9945350" cy="3631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6000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5"/>
              </a:rPr>
              <a:t>http://insatandroidclubadmin.github.io/Android-Hackathon/</a:t>
            </a:r>
            <a:endParaRPr lang="fr-FR" sz="6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endParaRPr lang="fr-FR" sz="6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fr-FR" sz="6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Open source sur </a:t>
            </a:r>
            <a:r>
              <a:rPr lang="fr-FR" sz="60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endParaRPr lang="fr-FR" sz="6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fr-FR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Compte : </a:t>
            </a:r>
            <a:r>
              <a:rPr lang="fr-FR" sz="32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insatandroidclubadmin</a:t>
            </a:r>
            <a:endParaRPr lang="fr-FR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endParaRPr lang="fr-FR" sz="6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0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616118" y="113030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3800" b="0" i="0" u="none" strike="noStrike" cap="none" baseline="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Ativity</a:t>
            </a:r>
            <a:r>
              <a:rPr lang="fr-FR" sz="13800" b="0" i="0" u="none" strike="noStrike" cap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fr-FR" sz="13800" b="0" i="0" u="none" strike="noStrike" cap="none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Lifecycle</a:t>
            </a:r>
            <a:endParaRPr lang="fr-FR" sz="48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8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616118" y="113030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1500" b="0" i="0" u="none" strike="noStrike" cap="none" baseline="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Version Control </a:t>
            </a:r>
            <a:r>
              <a:rPr lang="fr-FR" sz="11500" b="0" i="0" u="none" strike="noStrike" cap="none" baseline="0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Systems</a:t>
            </a:r>
            <a:endParaRPr lang="fr-FR" sz="4400" b="0" i="0" u="none" strike="noStrike" cap="none" baseline="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43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7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" name="Shape 17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616118" y="1130300"/>
            <a:ext cx="9945350" cy="433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fr-FR" sz="11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User </a:t>
            </a:r>
            <a:r>
              <a:rPr lang="fr-FR" sz="1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Story</a:t>
            </a:r>
          </a:p>
          <a:p>
            <a:pPr lvl="0" algn="ctr">
              <a:buSzPct val="25000"/>
            </a:pPr>
            <a:r>
              <a:rPr lang="fr-FR" sz="1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&amp; Design</a:t>
            </a:r>
            <a:endParaRPr lang="fr-FR" sz="4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15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1485925" y="2435784"/>
            <a:ext cx="9945350" cy="3631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15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Samma3ni</a:t>
            </a:r>
            <a:endParaRPr lang="fr-FR" sz="115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5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3"/>
          <p:cNvSpPr/>
          <p:nvPr/>
        </p:nvSpPr>
        <p:spPr>
          <a:xfrm rot="-249052">
            <a:off x="56547" y="5250199"/>
            <a:ext cx="1993531" cy="16346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Shape 154"/>
          <p:cNvSpPr/>
          <p:nvPr/>
        </p:nvSpPr>
        <p:spPr>
          <a:xfrm>
            <a:off x="490504" y="295836"/>
            <a:ext cx="1125614" cy="131804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52"/>
          <p:cNvSpPr/>
          <p:nvPr/>
        </p:nvSpPr>
        <p:spPr>
          <a:xfrm>
            <a:off x="660424" y="1548432"/>
            <a:ext cx="10744175" cy="3631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buSzPct val="25000"/>
              <a:buNone/>
            </a:pPr>
            <a:r>
              <a:rPr lang="fr-FR" sz="11500" b="0" i="0" u="none" strike="noStrike" cap="none" baseline="0" dirty="0" err="1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fr-FR" sz="115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Go </a:t>
            </a:r>
            <a:r>
              <a:rPr lang="fr-FR" sz="1150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:)</a:t>
            </a:r>
            <a:endParaRPr lang="fr-FR" sz="11500" b="0" i="0" u="none" strike="noStrike" cap="none" baseline="0" dirty="0" smtClea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3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1063</Words>
  <Application>Microsoft Office PowerPoint</Application>
  <PresentationFormat>Grand écran</PresentationFormat>
  <Paragraphs>205</Paragraphs>
  <Slides>49</Slides>
  <Notes>39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Logiciel de gestion de version</vt:lpstr>
      <vt:lpstr>Logiciel de gestion de version</vt:lpstr>
      <vt:lpstr>Logiciel de gestion de version</vt:lpstr>
      <vt:lpstr>Logiciel de gestion de version</vt:lpstr>
      <vt:lpstr>Logiciel de gestion de version</vt:lpstr>
      <vt:lpstr>Logiciel de gestion de version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Bien s’exprimer en peu de mots</vt:lpstr>
      <vt:lpstr>Les actions les plus importantes sont mises en valeur</vt:lpstr>
      <vt:lpstr>Des photos, c’est plus captivant</vt:lpstr>
      <vt:lpstr>Présentation PowerPoint</vt:lpstr>
      <vt:lpstr>Background, margins, user feed-back, unnecessary actions</vt:lpstr>
      <vt:lpstr>Touch feed back</vt:lpstr>
      <vt:lpstr>Polices simples</vt:lpstr>
      <vt:lpstr>Android color palette</vt:lpstr>
      <vt:lpstr>Android default icons</vt:lpstr>
      <vt:lpstr>Différents écrans, différentes densités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Balkis Khouni</dc:creator>
  <cp:lastModifiedBy>Meriem Selmi</cp:lastModifiedBy>
  <cp:revision>323</cp:revision>
  <dcterms:created xsi:type="dcterms:W3CDTF">2013-12-03T13:43:28Z</dcterms:created>
  <dcterms:modified xsi:type="dcterms:W3CDTF">2014-02-28T01:46:35Z</dcterms:modified>
</cp:coreProperties>
</file>