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8"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07-07-2019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07-07-2019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07-07-2019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07-07-2019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07-07-2019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07-07-2019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07-07-2019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smtClean="0"/>
              <a:t>Ravi Dhir</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smtClean="0"/>
              <a:t>Observing the Data, we can make the below inferences:</a:t>
            </a:r>
          </a:p>
          <a:p>
            <a:r>
              <a:rPr lang="en-IN" sz="2400" b="1" dirty="0" smtClean="0"/>
              <a:t>Venture</a:t>
            </a:r>
            <a:r>
              <a:rPr lang="en-IN" sz="2400" dirty="0" smtClean="0"/>
              <a:t> is the best suited Funding Type considering the range </a:t>
            </a:r>
            <a:r>
              <a:rPr lang="en-IN" sz="2400" dirty="0" smtClean="0"/>
              <a:t>of investment of Sparks Fund.</a:t>
            </a:r>
          </a:p>
          <a:p>
            <a:r>
              <a:rPr lang="en-IN" sz="2400" dirty="0" smtClean="0"/>
              <a:t>The Top three countries to invest are</a:t>
            </a:r>
          </a:p>
          <a:p>
            <a:pPr lvl="1"/>
            <a:r>
              <a:rPr lang="en-IN" sz="1800" b="1" dirty="0" smtClean="0"/>
              <a:t>United States of America</a:t>
            </a:r>
          </a:p>
          <a:p>
            <a:pPr lvl="1"/>
            <a:r>
              <a:rPr lang="en-IN" sz="1800" b="1" dirty="0" smtClean="0"/>
              <a:t>United Kingdom</a:t>
            </a:r>
          </a:p>
          <a:p>
            <a:pPr lvl="1"/>
            <a:r>
              <a:rPr lang="en-IN" sz="1800" b="1" dirty="0" smtClean="0"/>
              <a:t>India</a:t>
            </a:r>
            <a:endParaRPr lang="en-IN" sz="1800" b="1" dirty="0"/>
          </a:p>
          <a:p>
            <a:r>
              <a:rPr lang="en-IN" sz="2400" dirty="0" smtClean="0"/>
              <a:t>The best sectors for investment are:</a:t>
            </a:r>
          </a:p>
          <a:p>
            <a:pPr lvl="1"/>
            <a:r>
              <a:rPr lang="en-IN" sz="1800" b="1" dirty="0"/>
              <a:t>Others</a:t>
            </a:r>
          </a:p>
          <a:p>
            <a:pPr lvl="1"/>
            <a:r>
              <a:rPr lang="en-IN" sz="1800" b="1" dirty="0"/>
              <a:t>Social, Finance, Analytics, Advertising</a:t>
            </a:r>
          </a:p>
          <a:p>
            <a:pPr lvl="1"/>
            <a:r>
              <a:rPr lang="en-IN" sz="1800" b="1" dirty="0" err="1"/>
              <a:t>Cleantech</a:t>
            </a:r>
            <a:r>
              <a:rPr lang="en-IN" sz="1800" b="1" dirty="0"/>
              <a:t> / Semiconductors / News, Search and </a:t>
            </a:r>
            <a:r>
              <a:rPr lang="en-IN" sz="1800" b="1" dirty="0" smtClean="0"/>
              <a:t>Messaging</a:t>
            </a:r>
          </a:p>
          <a:p>
            <a:endParaRPr lang="en-IN" sz="2400" dirty="0"/>
          </a:p>
          <a:p>
            <a:pPr marL="457200" lvl="1" indent="0">
              <a:buNone/>
            </a:pPr>
            <a:endParaRPr lang="en-IN" sz="1800" dirty="0" smtClean="0"/>
          </a:p>
          <a:p>
            <a:pPr lvl="1"/>
            <a:endParaRPr lang="en-IN" sz="1800" dirty="0" smtClean="0"/>
          </a:p>
        </p:txBody>
      </p:sp>
      <p:sp>
        <p:nvSpPr>
          <p:cNvPr id="5" name="Title 1"/>
          <p:cNvSpPr>
            <a:spLocks noGrp="1"/>
          </p:cNvSpPr>
          <p:nvPr>
            <p:ph type="title"/>
          </p:nvPr>
        </p:nvSpPr>
        <p:spPr>
          <a:xfrm>
            <a:off x="1136469" y="640080"/>
            <a:ext cx="9313817" cy="856138"/>
          </a:xfrm>
        </p:spPr>
        <p:txBody>
          <a:bodyPr>
            <a:noAutofit/>
          </a:bodyPr>
          <a:lstStyle/>
          <a:p>
            <a:r>
              <a:rPr lang="en-IN" sz="5400" b="1" dirty="0"/>
              <a:t> </a:t>
            </a:r>
            <a:r>
              <a:rPr lang="en-IN" b="1" dirty="0" smtClean="0"/>
              <a:t>Final Verdict with CEO</a:t>
            </a:r>
            <a:endParaRPr lang="en-IN" b="1" dirty="0"/>
          </a:p>
        </p:txBody>
      </p:sp>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smtClean="0"/>
              <a:t>The CEO of Sparks Fund is looking forward to invest in few companies of various sectors across the globe and needs to figure out the best investment for the company.</a:t>
            </a:r>
          </a:p>
          <a:p>
            <a:pPr marL="0" indent="0">
              <a:buNone/>
            </a:pPr>
            <a:r>
              <a:rPr lang="en-IN" sz="2400" dirty="0" smtClean="0"/>
              <a:t>She has a few constraints:</a:t>
            </a:r>
          </a:p>
          <a:p>
            <a:r>
              <a:rPr lang="en-US" sz="2400" dirty="0" smtClean="0"/>
              <a:t>The investment amount is limited from </a:t>
            </a:r>
            <a:r>
              <a:rPr lang="en-US" sz="2400" b="1" dirty="0" smtClean="0"/>
              <a:t>5 </a:t>
            </a:r>
            <a:r>
              <a:rPr lang="en-US" sz="2400" b="1" dirty="0"/>
              <a:t>to 15 million USD</a:t>
            </a:r>
            <a:r>
              <a:rPr lang="en-US" sz="2400" dirty="0"/>
              <a:t> per round of </a:t>
            </a:r>
            <a:r>
              <a:rPr lang="en-US" sz="2400" dirty="0" smtClean="0"/>
              <a:t>investment.</a:t>
            </a:r>
          </a:p>
          <a:p>
            <a:r>
              <a:rPr lang="en-US" sz="2400" dirty="0" smtClean="0"/>
              <a:t>The investment must be in a English speaking country.</a:t>
            </a:r>
            <a:endParaRPr lang="en-IN" sz="2400" dirty="0" smtClean="0"/>
          </a:p>
          <a:p>
            <a:pPr marL="0" indent="0">
              <a:buNone/>
            </a:pPr>
            <a:endParaRPr lang="en-IN" sz="1400" dirty="0" smtClean="0"/>
          </a:p>
          <a:p>
            <a:pPr marL="0" indent="0">
              <a:buNone/>
            </a:pPr>
            <a:r>
              <a:rPr lang="en-IN" sz="2400" dirty="0" smtClean="0"/>
              <a:t>Other important thing  keep in mind is to invest </a:t>
            </a:r>
            <a:r>
              <a:rPr lang="en-IN" sz="2400" b="1" dirty="0" smtClean="0"/>
              <a:t>where others are investing.</a:t>
            </a:r>
            <a:endParaRPr lang="en-IN" sz="2400" b="1" dirty="0"/>
          </a:p>
        </p:txBody>
      </p:sp>
      <p:sp>
        <p:nvSpPr>
          <p:cNvPr id="5" name="Title 1"/>
          <p:cNvSpPr>
            <a:spLocks noGrp="1"/>
          </p:cNvSpPr>
          <p:nvPr>
            <p:ph type="title"/>
          </p:nvPr>
        </p:nvSpPr>
        <p:spPr>
          <a:xfrm>
            <a:off x="1136469" y="640080"/>
            <a:ext cx="9313817" cy="856138"/>
          </a:xfrm>
        </p:spPr>
        <p:txBody>
          <a:bodyPr>
            <a:normAutofit/>
          </a:bodyPr>
          <a:lstStyle/>
          <a:p>
            <a:r>
              <a:rPr lang="en-IN" sz="5400" b="1" dirty="0"/>
              <a:t> </a:t>
            </a:r>
            <a:r>
              <a:rPr lang="en-IN" b="1" dirty="0" smtClean="0"/>
              <a:t>Sparks Fund Investment Analysis</a:t>
            </a:r>
            <a:endParaRPr lang="en-IN" b="1"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240420" y="240315"/>
            <a:ext cx="9313817" cy="856138"/>
          </a:xfrm>
        </p:spPr>
        <p:txBody>
          <a:bodyPr>
            <a:noAutofit/>
          </a:bodyPr>
          <a:lstStyle/>
          <a:p>
            <a:r>
              <a:rPr lang="en-IN" sz="5400" b="1" dirty="0"/>
              <a:t> </a:t>
            </a:r>
            <a:r>
              <a:rPr lang="en-IN" b="1" dirty="0" smtClean="0"/>
              <a:t>Understanding the Process</a:t>
            </a:r>
            <a:endParaRPr lang="en-IN" b="1" dirty="0"/>
          </a:p>
        </p:txBody>
      </p:sp>
      <p:sp>
        <p:nvSpPr>
          <p:cNvPr id="2" name="Rectangle 1"/>
          <p:cNvSpPr/>
          <p:nvPr/>
        </p:nvSpPr>
        <p:spPr>
          <a:xfrm>
            <a:off x="231818" y="1545832"/>
            <a:ext cx="2266681" cy="13519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 multiple Data Sets (country, rounds)</a:t>
            </a:r>
            <a:endParaRPr lang="en-IN" dirty="0"/>
          </a:p>
        </p:txBody>
      </p:sp>
      <p:sp>
        <p:nvSpPr>
          <p:cNvPr id="4" name="Rectangle 3"/>
          <p:cNvSpPr/>
          <p:nvPr/>
        </p:nvSpPr>
        <p:spPr>
          <a:xfrm>
            <a:off x="231818" y="3309870"/>
            <a:ext cx="2266681" cy="1313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Load Other Dependencies (Country – via web scraping)</a:t>
            </a:r>
            <a:endParaRPr lang="en-IN" dirty="0"/>
          </a:p>
        </p:txBody>
      </p:sp>
      <p:sp>
        <p:nvSpPr>
          <p:cNvPr id="6" name="Rectangle 5"/>
          <p:cNvSpPr/>
          <p:nvPr/>
        </p:nvSpPr>
        <p:spPr>
          <a:xfrm>
            <a:off x="115909" y="1431822"/>
            <a:ext cx="2524259" cy="329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Arrow 6"/>
          <p:cNvSpPr/>
          <p:nvPr/>
        </p:nvSpPr>
        <p:spPr>
          <a:xfrm>
            <a:off x="2640168" y="2923868"/>
            <a:ext cx="412124" cy="3087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3116686" y="1534855"/>
            <a:ext cx="2743199" cy="628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Explore the Dataset (using info, describe)</a:t>
            </a:r>
            <a:endParaRPr lang="en-IN" dirty="0"/>
          </a:p>
        </p:txBody>
      </p:sp>
      <p:sp>
        <p:nvSpPr>
          <p:cNvPr id="12" name="Rectangle 11"/>
          <p:cNvSpPr/>
          <p:nvPr/>
        </p:nvSpPr>
        <p:spPr>
          <a:xfrm>
            <a:off x="3116686" y="2292439"/>
            <a:ext cx="2743199" cy="605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Massage the Data and put it in desirable format</a:t>
            </a:r>
            <a:endParaRPr lang="en-IN" dirty="0"/>
          </a:p>
        </p:txBody>
      </p:sp>
      <p:sp>
        <p:nvSpPr>
          <p:cNvPr id="13" name="Rectangle 12"/>
          <p:cNvSpPr/>
          <p:nvPr/>
        </p:nvSpPr>
        <p:spPr>
          <a:xfrm>
            <a:off x="3116686" y="3155323"/>
            <a:ext cx="2743199" cy="643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Remove the Unwanted Rows and Fill Null Values</a:t>
            </a:r>
            <a:endParaRPr lang="en-IN" dirty="0"/>
          </a:p>
        </p:txBody>
      </p:sp>
      <p:sp>
        <p:nvSpPr>
          <p:cNvPr id="14" name="Rectangle 13"/>
          <p:cNvSpPr/>
          <p:nvPr/>
        </p:nvSpPr>
        <p:spPr>
          <a:xfrm>
            <a:off x="3116686" y="4005328"/>
            <a:ext cx="2743199" cy="631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t>Adjust the Data Types to improve performance of Data Frame</a:t>
            </a:r>
            <a:endParaRPr lang="en-IN" sz="1400" dirty="0"/>
          </a:p>
        </p:txBody>
      </p:sp>
      <p:sp>
        <p:nvSpPr>
          <p:cNvPr id="15" name="Rectangle 14"/>
          <p:cNvSpPr/>
          <p:nvPr/>
        </p:nvSpPr>
        <p:spPr>
          <a:xfrm>
            <a:off x="3052292" y="1431822"/>
            <a:ext cx="2936383" cy="329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6465192" y="1534855"/>
            <a:ext cx="2395471" cy="75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Identify the </a:t>
            </a:r>
            <a:r>
              <a:rPr lang="en-IN" dirty="0"/>
              <a:t> </a:t>
            </a:r>
            <a:r>
              <a:rPr lang="en-IN" dirty="0" smtClean="0"/>
              <a:t>data for interested investment type</a:t>
            </a:r>
            <a:endParaRPr lang="en-IN" dirty="0"/>
          </a:p>
        </p:txBody>
      </p:sp>
      <p:sp>
        <p:nvSpPr>
          <p:cNvPr id="17" name="Rectangle 16"/>
          <p:cNvSpPr/>
          <p:nvPr/>
        </p:nvSpPr>
        <p:spPr>
          <a:xfrm>
            <a:off x="6465192" y="2601533"/>
            <a:ext cx="2395471" cy="759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Figure out the best Invent Type Based on Data</a:t>
            </a:r>
            <a:endParaRPr lang="en-IN" dirty="0"/>
          </a:p>
        </p:txBody>
      </p:sp>
      <p:sp>
        <p:nvSpPr>
          <p:cNvPr id="18" name="Rectangle 17"/>
          <p:cNvSpPr/>
          <p:nvPr/>
        </p:nvSpPr>
        <p:spPr>
          <a:xfrm>
            <a:off x="6323526" y="1431821"/>
            <a:ext cx="2665926" cy="3294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5988675" y="2962139"/>
            <a:ext cx="334851" cy="30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465192" y="3702674"/>
            <a:ext cx="2395471" cy="61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Filter the Data to use Identified Type Only</a:t>
            </a:r>
            <a:endParaRPr lang="en-IN" dirty="0"/>
          </a:p>
        </p:txBody>
      </p:sp>
      <p:sp>
        <p:nvSpPr>
          <p:cNvPr id="23" name="Rectangle 22"/>
          <p:cNvSpPr/>
          <p:nvPr/>
        </p:nvSpPr>
        <p:spPr>
          <a:xfrm>
            <a:off x="9280391" y="1524245"/>
            <a:ext cx="2756079" cy="75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Group the Data Based on Countries to identify top countries</a:t>
            </a:r>
            <a:endParaRPr lang="en-IN" dirty="0"/>
          </a:p>
        </p:txBody>
      </p:sp>
      <p:sp>
        <p:nvSpPr>
          <p:cNvPr id="24" name="Rectangle 23"/>
          <p:cNvSpPr/>
          <p:nvPr/>
        </p:nvSpPr>
        <p:spPr>
          <a:xfrm>
            <a:off x="9285668" y="2498501"/>
            <a:ext cx="2756079" cy="1204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Figure out the English Speaking Countries and merge the result to identify top countries</a:t>
            </a:r>
            <a:endParaRPr lang="en-IN" dirty="0"/>
          </a:p>
        </p:txBody>
      </p:sp>
      <p:sp>
        <p:nvSpPr>
          <p:cNvPr id="25" name="Rectangle 24"/>
          <p:cNvSpPr/>
          <p:nvPr/>
        </p:nvSpPr>
        <p:spPr>
          <a:xfrm>
            <a:off x="9296401" y="3841887"/>
            <a:ext cx="2745346" cy="62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Filter the Data to use Top Countries Only</a:t>
            </a:r>
            <a:endParaRPr lang="en-IN" dirty="0"/>
          </a:p>
        </p:txBody>
      </p:sp>
      <p:sp>
        <p:nvSpPr>
          <p:cNvPr id="27" name="Rectangle 26"/>
          <p:cNvSpPr/>
          <p:nvPr/>
        </p:nvSpPr>
        <p:spPr>
          <a:xfrm>
            <a:off x="9244885" y="1406067"/>
            <a:ext cx="2848377" cy="3369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8989452" y="2897746"/>
            <a:ext cx="255433" cy="334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6297770" y="5087155"/>
            <a:ext cx="2555295" cy="579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Identify The Primary Sectors </a:t>
            </a:r>
            <a:endParaRPr lang="en-IN" dirty="0"/>
          </a:p>
        </p:txBody>
      </p:sp>
      <p:sp>
        <p:nvSpPr>
          <p:cNvPr id="30" name="Rectangle 29"/>
          <p:cNvSpPr/>
          <p:nvPr/>
        </p:nvSpPr>
        <p:spPr>
          <a:xfrm>
            <a:off x="6297770" y="6001555"/>
            <a:ext cx="2555295" cy="55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Map the primary sector with main sector</a:t>
            </a:r>
            <a:endParaRPr lang="en-IN" dirty="0"/>
          </a:p>
        </p:txBody>
      </p:sp>
      <p:sp>
        <p:nvSpPr>
          <p:cNvPr id="31" name="Rectangle 30"/>
          <p:cNvSpPr/>
          <p:nvPr/>
        </p:nvSpPr>
        <p:spPr>
          <a:xfrm>
            <a:off x="9182637" y="5087155"/>
            <a:ext cx="2743200" cy="579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Figure out top 3 sectors for each country</a:t>
            </a:r>
            <a:endParaRPr lang="en-IN" dirty="0"/>
          </a:p>
        </p:txBody>
      </p:sp>
      <p:sp>
        <p:nvSpPr>
          <p:cNvPr id="32" name="Rectangle 31"/>
          <p:cNvSpPr/>
          <p:nvPr/>
        </p:nvSpPr>
        <p:spPr>
          <a:xfrm>
            <a:off x="9182637" y="6001555"/>
            <a:ext cx="2743200" cy="553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rgbClr val="FF0000"/>
                </a:solidFill>
              </a:rPr>
              <a:t>Figure out the Best company in the Top Sector</a:t>
            </a:r>
            <a:endParaRPr lang="en-IN" dirty="0">
              <a:solidFill>
                <a:srgbClr val="FF0000"/>
              </a:solidFill>
            </a:endParaRPr>
          </a:p>
        </p:txBody>
      </p:sp>
      <p:sp>
        <p:nvSpPr>
          <p:cNvPr id="33" name="Rectangle 32"/>
          <p:cNvSpPr/>
          <p:nvPr/>
        </p:nvSpPr>
        <p:spPr>
          <a:xfrm>
            <a:off x="6168989" y="4984125"/>
            <a:ext cx="5872766" cy="1712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own Arrow 34"/>
          <p:cNvSpPr/>
          <p:nvPr/>
        </p:nvSpPr>
        <p:spPr>
          <a:xfrm>
            <a:off x="10450286" y="4775916"/>
            <a:ext cx="535393" cy="2082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Arrow Connector 36"/>
          <p:cNvCxnSpPr>
            <a:stCxn id="2" idx="2"/>
            <a:endCxn id="4" idx="0"/>
          </p:cNvCxnSpPr>
          <p:nvPr/>
        </p:nvCxnSpPr>
        <p:spPr>
          <a:xfrm>
            <a:off x="1365159" y="2897746"/>
            <a:ext cx="0" cy="412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353059" y="2163651"/>
            <a:ext cx="12879" cy="11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365938" y="2897746"/>
            <a:ext cx="0" cy="257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353059" y="3799267"/>
            <a:ext cx="0" cy="206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6" idx="2"/>
            <a:endCxn id="17" idx="0"/>
          </p:cNvCxnSpPr>
          <p:nvPr/>
        </p:nvCxnSpPr>
        <p:spPr>
          <a:xfrm>
            <a:off x="7662928" y="2292439"/>
            <a:ext cx="0" cy="30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7" idx="2"/>
            <a:endCxn id="20" idx="0"/>
          </p:cNvCxnSpPr>
          <p:nvPr/>
        </p:nvCxnSpPr>
        <p:spPr>
          <a:xfrm>
            <a:off x="7662928" y="3361383"/>
            <a:ext cx="0" cy="34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606915" y="2281829"/>
            <a:ext cx="5277" cy="216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0643471" y="3738857"/>
            <a:ext cx="0" cy="60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9" idx="3"/>
          </p:cNvCxnSpPr>
          <p:nvPr/>
        </p:nvCxnSpPr>
        <p:spPr>
          <a:xfrm>
            <a:off x="8853065" y="5376930"/>
            <a:ext cx="329572" cy="19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5400000" flipH="1" flipV="1">
            <a:off x="10161431" y="5666704"/>
            <a:ext cx="12700" cy="127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31" idx="2"/>
            <a:endCxn id="30" idx="0"/>
          </p:cNvCxnSpPr>
          <p:nvPr/>
        </p:nvCxnSpPr>
        <p:spPr>
          <a:xfrm rot="5400000">
            <a:off x="8897403" y="4344720"/>
            <a:ext cx="334851" cy="2978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0" idx="3"/>
            <a:endCxn id="32" idx="1"/>
          </p:cNvCxnSpPr>
          <p:nvPr/>
        </p:nvCxnSpPr>
        <p:spPr>
          <a:xfrm>
            <a:off x="8853065" y="6278451"/>
            <a:ext cx="329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p:cNvSpPr/>
          <p:nvPr/>
        </p:nvSpPr>
        <p:spPr>
          <a:xfrm>
            <a:off x="2768957" y="5100034"/>
            <a:ext cx="2910625" cy="1287887"/>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Plot the Visuals for CEO</a:t>
            </a:r>
            <a:endParaRPr lang="en-IN" dirty="0"/>
          </a:p>
        </p:txBody>
      </p:sp>
      <p:sp>
        <p:nvSpPr>
          <p:cNvPr id="63" name="Right Arrow 62"/>
          <p:cNvSpPr/>
          <p:nvPr/>
        </p:nvSpPr>
        <p:spPr>
          <a:xfrm rot="10800000">
            <a:off x="5653824" y="5537916"/>
            <a:ext cx="502276" cy="4636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p:cNvSpPr txBox="1"/>
          <p:nvPr/>
        </p:nvSpPr>
        <p:spPr>
          <a:xfrm>
            <a:off x="135254" y="1181050"/>
            <a:ext cx="1075359" cy="307777"/>
          </a:xfrm>
          <a:prstGeom prst="rect">
            <a:avLst/>
          </a:prstGeom>
          <a:noFill/>
        </p:spPr>
        <p:txBody>
          <a:bodyPr wrap="none" rtlCol="0">
            <a:spAutoFit/>
          </a:bodyPr>
          <a:lstStyle/>
          <a:p>
            <a:r>
              <a:rPr lang="en-IN" sz="1400" dirty="0" smtClean="0"/>
              <a:t>Extract Data</a:t>
            </a:r>
            <a:endParaRPr lang="en-IN" sz="1400" dirty="0"/>
          </a:p>
        </p:txBody>
      </p:sp>
      <p:sp>
        <p:nvSpPr>
          <p:cNvPr id="65" name="TextBox 64"/>
          <p:cNvSpPr txBox="1"/>
          <p:nvPr/>
        </p:nvSpPr>
        <p:spPr>
          <a:xfrm>
            <a:off x="3056609" y="1178903"/>
            <a:ext cx="2008820" cy="307777"/>
          </a:xfrm>
          <a:prstGeom prst="rect">
            <a:avLst/>
          </a:prstGeom>
          <a:noFill/>
        </p:spPr>
        <p:txBody>
          <a:bodyPr wrap="none" rtlCol="0">
            <a:spAutoFit/>
          </a:bodyPr>
          <a:lstStyle/>
          <a:p>
            <a:r>
              <a:rPr lang="en-IN" sz="1400" dirty="0" smtClean="0"/>
              <a:t>Transform and Load Data</a:t>
            </a:r>
            <a:endParaRPr lang="en-IN" sz="1400" dirty="0"/>
          </a:p>
        </p:txBody>
      </p:sp>
      <p:sp>
        <p:nvSpPr>
          <p:cNvPr id="66" name="TextBox 65"/>
          <p:cNvSpPr txBox="1"/>
          <p:nvPr/>
        </p:nvSpPr>
        <p:spPr>
          <a:xfrm>
            <a:off x="6250581" y="1191782"/>
            <a:ext cx="2624373" cy="307777"/>
          </a:xfrm>
          <a:prstGeom prst="rect">
            <a:avLst/>
          </a:prstGeom>
          <a:noFill/>
        </p:spPr>
        <p:txBody>
          <a:bodyPr wrap="none" rtlCol="0">
            <a:spAutoFit/>
          </a:bodyPr>
          <a:lstStyle/>
          <a:p>
            <a:r>
              <a:rPr lang="en-IN" sz="1400" dirty="0" smtClean="0"/>
              <a:t>Identify the Correct Funding Type</a:t>
            </a:r>
            <a:endParaRPr lang="en-IN" sz="1400" dirty="0"/>
          </a:p>
        </p:txBody>
      </p:sp>
      <p:sp>
        <p:nvSpPr>
          <p:cNvPr id="67" name="TextBox 66"/>
          <p:cNvSpPr txBox="1"/>
          <p:nvPr/>
        </p:nvSpPr>
        <p:spPr>
          <a:xfrm>
            <a:off x="9035690" y="1125793"/>
            <a:ext cx="3239477" cy="307777"/>
          </a:xfrm>
          <a:prstGeom prst="rect">
            <a:avLst/>
          </a:prstGeom>
          <a:noFill/>
        </p:spPr>
        <p:txBody>
          <a:bodyPr wrap="none" rtlCol="0">
            <a:spAutoFit/>
          </a:bodyPr>
          <a:lstStyle/>
          <a:p>
            <a:r>
              <a:rPr lang="en-IN" sz="1400" dirty="0" smtClean="0"/>
              <a:t>Identify the Best Countries for investment</a:t>
            </a:r>
            <a:endParaRPr lang="en-IN" sz="1400" dirty="0"/>
          </a:p>
        </p:txBody>
      </p:sp>
      <p:sp>
        <p:nvSpPr>
          <p:cNvPr id="68" name="TextBox 67"/>
          <p:cNvSpPr txBox="1"/>
          <p:nvPr/>
        </p:nvSpPr>
        <p:spPr>
          <a:xfrm>
            <a:off x="6132522" y="4731331"/>
            <a:ext cx="3436005" cy="307777"/>
          </a:xfrm>
          <a:prstGeom prst="rect">
            <a:avLst/>
          </a:prstGeom>
          <a:noFill/>
        </p:spPr>
        <p:txBody>
          <a:bodyPr wrap="none" rtlCol="0">
            <a:spAutoFit/>
          </a:bodyPr>
          <a:lstStyle/>
          <a:p>
            <a:r>
              <a:rPr lang="en-IN" sz="1400" dirty="0" smtClean="0"/>
              <a:t>Identify the Sectors and Companies to invest</a:t>
            </a:r>
            <a:endParaRPr lang="en-IN" sz="1400" dirty="0"/>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Funding Type Analysis</a:t>
            </a:r>
            <a:endParaRPr lang="en-IN" sz="2800" dirty="0"/>
          </a:p>
        </p:txBody>
      </p:sp>
      <p:sp>
        <p:nvSpPr>
          <p:cNvPr id="3" name="Content Placeholder 2"/>
          <p:cNvSpPr>
            <a:spLocks noGrp="1"/>
          </p:cNvSpPr>
          <p:nvPr>
            <p:ph idx="1"/>
          </p:nvPr>
        </p:nvSpPr>
        <p:spPr/>
        <p:txBody>
          <a:bodyPr>
            <a:normAutofit/>
          </a:bodyPr>
          <a:lstStyle/>
          <a:p>
            <a:r>
              <a:rPr lang="en-IN" sz="2000" dirty="0" smtClean="0"/>
              <a:t>From a list </a:t>
            </a:r>
            <a:r>
              <a:rPr lang="en-IN" sz="2000" dirty="0" smtClean="0"/>
              <a:t>of interested investment types, we analyse the best Funding type that is suited for Sparks Fund.</a:t>
            </a:r>
          </a:p>
          <a:p>
            <a:r>
              <a:rPr lang="en-IN" sz="2000" dirty="0" smtClean="0"/>
              <a:t>The Budget is 5 to 15 million USD and we are looking in the data where others have invested.</a:t>
            </a:r>
          </a:p>
          <a:p>
            <a:r>
              <a:rPr lang="en-IN" sz="2000" dirty="0" smtClean="0"/>
              <a:t>We Find the investment done in each Funding Type by others to identify the best Type for Sparks Fund</a:t>
            </a:r>
          </a:p>
          <a:p>
            <a:endParaRPr lang="en-IN" sz="2000" dirty="0"/>
          </a:p>
          <a:p>
            <a:endParaRPr lang="en-IN" sz="2000" dirty="0" smtClean="0"/>
          </a:p>
          <a:p>
            <a:endParaRPr lang="en-IN" sz="2000" dirty="0"/>
          </a:p>
          <a:p>
            <a:endParaRPr lang="en-IN" sz="2000" dirty="0" smtClean="0"/>
          </a:p>
          <a:p>
            <a:endParaRPr lang="en-IN" sz="2000" dirty="0"/>
          </a:p>
          <a:p>
            <a:r>
              <a:rPr lang="en-IN" sz="2000" dirty="0" smtClean="0"/>
              <a:t>We conclude that </a:t>
            </a:r>
            <a:r>
              <a:rPr lang="en-IN" sz="2000" b="1" dirty="0" smtClean="0"/>
              <a:t>Venture</a:t>
            </a:r>
            <a:r>
              <a:rPr lang="en-IN" sz="2000" dirty="0" smtClean="0"/>
              <a:t> is the best suited type for out investment.</a:t>
            </a:r>
            <a:endParaRPr lang="en-IN" sz="2000" dirty="0"/>
          </a:p>
        </p:txBody>
      </p:sp>
      <p:pic>
        <p:nvPicPr>
          <p:cNvPr id="4" name="Picture 3"/>
          <p:cNvPicPr>
            <a:picLocks noChangeAspect="1"/>
          </p:cNvPicPr>
          <p:nvPr/>
        </p:nvPicPr>
        <p:blipFill>
          <a:blip r:embed="rId2"/>
          <a:stretch>
            <a:fillRect/>
          </a:stretch>
        </p:blipFill>
        <p:spPr>
          <a:xfrm>
            <a:off x="793432" y="3434970"/>
            <a:ext cx="10391775" cy="1533525"/>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t> </a:t>
            </a:r>
            <a:r>
              <a:rPr lang="en-IN" b="1" dirty="0" smtClean="0"/>
              <a:t>Country Analysis</a:t>
            </a:r>
            <a:endParaRPr lang="en-IN" b="1" dirty="0"/>
          </a:p>
        </p:txBody>
      </p:sp>
      <p:sp>
        <p:nvSpPr>
          <p:cNvPr id="3" name="Content Placeholder 2"/>
          <p:cNvSpPr>
            <a:spLocks noGrp="1"/>
          </p:cNvSpPr>
          <p:nvPr>
            <p:ph idx="1"/>
          </p:nvPr>
        </p:nvSpPr>
        <p:spPr/>
        <p:txBody>
          <a:bodyPr>
            <a:normAutofit lnSpcReduction="10000"/>
          </a:bodyPr>
          <a:lstStyle/>
          <a:p>
            <a:r>
              <a:rPr lang="en-IN" sz="2000" dirty="0" smtClean="0"/>
              <a:t>For the identified Venture Type, we will now identify the country where most have invested.</a:t>
            </a:r>
          </a:p>
          <a:p>
            <a:r>
              <a:rPr lang="en-IN" sz="2000" dirty="0" smtClean="0"/>
              <a:t>The country must be have English as an Official Language.</a:t>
            </a:r>
          </a:p>
          <a:p>
            <a:r>
              <a:rPr lang="en-IN" sz="2000" dirty="0" smtClean="0"/>
              <a:t>Result Set – Top 3 Most heavily invested English Speaking Countries</a:t>
            </a:r>
          </a:p>
          <a:p>
            <a:endParaRPr lang="en-IN" sz="2000" dirty="0"/>
          </a:p>
          <a:p>
            <a:endParaRPr lang="en-IN" sz="2000" dirty="0" smtClean="0"/>
          </a:p>
          <a:p>
            <a:endParaRPr lang="en-IN" sz="2000" dirty="0"/>
          </a:p>
          <a:p>
            <a:endParaRPr lang="en-IN" sz="2000" dirty="0" smtClean="0"/>
          </a:p>
          <a:p>
            <a:endParaRPr lang="en-IN" sz="2000" dirty="0"/>
          </a:p>
          <a:p>
            <a:r>
              <a:rPr lang="en-IN" sz="2000" dirty="0" smtClean="0"/>
              <a:t>We Identify  below as top three countries for investment:</a:t>
            </a:r>
          </a:p>
          <a:p>
            <a:pPr lvl="1"/>
            <a:r>
              <a:rPr lang="en-IN" sz="1600" dirty="0" smtClean="0"/>
              <a:t>USA</a:t>
            </a:r>
          </a:p>
          <a:p>
            <a:pPr lvl="1"/>
            <a:r>
              <a:rPr lang="en-IN" sz="1600" dirty="0" smtClean="0"/>
              <a:t>GBR</a:t>
            </a:r>
          </a:p>
          <a:p>
            <a:pPr lvl="1"/>
            <a:r>
              <a:rPr lang="en-IN" sz="1600" dirty="0" smtClean="0"/>
              <a:t>IND</a:t>
            </a:r>
            <a:endParaRPr lang="en-IN" sz="1600" dirty="0"/>
          </a:p>
        </p:txBody>
      </p:sp>
      <p:pic>
        <p:nvPicPr>
          <p:cNvPr id="4" name="Picture 3"/>
          <p:cNvPicPr>
            <a:picLocks noChangeAspect="1"/>
          </p:cNvPicPr>
          <p:nvPr/>
        </p:nvPicPr>
        <p:blipFill>
          <a:blip r:embed="rId2"/>
          <a:stretch>
            <a:fillRect/>
          </a:stretch>
        </p:blipFill>
        <p:spPr>
          <a:xfrm>
            <a:off x="793432" y="3102601"/>
            <a:ext cx="10391775" cy="1657350"/>
          </a:xfrm>
          <a:prstGeom prst="rect">
            <a:avLst/>
          </a:prstGeom>
        </p:spPr>
      </p:pic>
    </p:spTree>
    <p:extLst>
      <p:ext uri="{BB962C8B-B14F-4D97-AF65-F5344CB8AC3E}">
        <p14:creationId xmlns:p14="http://schemas.microsoft.com/office/powerpoint/2010/main" val="13029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Sector Analysis</a:t>
            </a:r>
            <a:endParaRPr lang="en-IN" sz="2800" dirty="0"/>
          </a:p>
        </p:txBody>
      </p:sp>
      <p:sp>
        <p:nvSpPr>
          <p:cNvPr id="3" name="Content Placeholder 2"/>
          <p:cNvSpPr>
            <a:spLocks noGrp="1"/>
          </p:cNvSpPr>
          <p:nvPr>
            <p:ph idx="1"/>
          </p:nvPr>
        </p:nvSpPr>
        <p:spPr>
          <a:xfrm>
            <a:off x="404949" y="1854926"/>
            <a:ext cx="11168742" cy="4584511"/>
          </a:xfrm>
        </p:spPr>
        <p:txBody>
          <a:bodyPr>
            <a:normAutofit/>
          </a:bodyPr>
          <a:lstStyle/>
          <a:p>
            <a:r>
              <a:rPr lang="en-IN" sz="2000" dirty="0" smtClean="0"/>
              <a:t>We now identify the three best sectors amongst the identified countries for investment.</a:t>
            </a:r>
          </a:p>
          <a:p>
            <a:r>
              <a:rPr lang="en-IN" sz="2000" dirty="0" smtClean="0"/>
              <a:t>The sectors must be mapped as a Main Sector to cover various primary business sectors</a:t>
            </a:r>
          </a:p>
          <a:p>
            <a:r>
              <a:rPr lang="en-IN" sz="2000" dirty="0" smtClean="0"/>
              <a:t>Result Set - Top three sectors in each county.</a:t>
            </a:r>
          </a:p>
          <a:p>
            <a:endParaRPr lang="en-IN" sz="2000" dirty="0"/>
          </a:p>
          <a:p>
            <a:endParaRPr lang="en-IN" sz="2000" dirty="0" smtClean="0"/>
          </a:p>
          <a:p>
            <a:endParaRPr lang="en-IN" sz="2000" dirty="0"/>
          </a:p>
          <a:p>
            <a:endParaRPr lang="en-IN" sz="2000" dirty="0" smtClean="0"/>
          </a:p>
          <a:p>
            <a:endParaRPr lang="en-IN" sz="2000" dirty="0"/>
          </a:p>
          <a:p>
            <a:r>
              <a:rPr lang="en-IN" sz="2000" dirty="0" smtClean="0"/>
              <a:t>We Identify below as top sectors in each country:</a:t>
            </a:r>
          </a:p>
          <a:p>
            <a:pPr lvl="1"/>
            <a:r>
              <a:rPr lang="en-IN" sz="1600" dirty="0" smtClean="0"/>
              <a:t>Others</a:t>
            </a:r>
          </a:p>
          <a:p>
            <a:pPr lvl="1"/>
            <a:r>
              <a:rPr lang="en-IN" sz="1600" dirty="0"/>
              <a:t>Social, Finance, Analytics, </a:t>
            </a:r>
            <a:r>
              <a:rPr lang="en-IN" sz="1600" dirty="0" smtClean="0"/>
              <a:t>Advertising</a:t>
            </a:r>
          </a:p>
          <a:p>
            <a:pPr lvl="1"/>
            <a:r>
              <a:rPr lang="en-IN" sz="1600" dirty="0" err="1"/>
              <a:t>Cleantech</a:t>
            </a:r>
            <a:r>
              <a:rPr lang="en-IN" sz="1600" dirty="0"/>
              <a:t> / </a:t>
            </a:r>
            <a:r>
              <a:rPr lang="en-IN" sz="1600" dirty="0" smtClean="0"/>
              <a:t>Semiconductors / </a:t>
            </a:r>
            <a:r>
              <a:rPr lang="en-IN" sz="1600" dirty="0"/>
              <a:t>News, Search and Messaging</a:t>
            </a:r>
            <a:endParaRPr lang="en-IN" sz="1600" dirty="0" smtClean="0"/>
          </a:p>
          <a:p>
            <a:pPr lvl="1"/>
            <a:endParaRPr lang="en-IN" sz="1600" b="1" dirty="0" smtClean="0"/>
          </a:p>
          <a:p>
            <a:pPr lvl="1"/>
            <a:endParaRPr lang="en-IN" sz="1600" dirty="0"/>
          </a:p>
        </p:txBody>
      </p:sp>
      <p:pic>
        <p:nvPicPr>
          <p:cNvPr id="4" name="Picture 3"/>
          <p:cNvPicPr>
            <a:picLocks noChangeAspect="1"/>
          </p:cNvPicPr>
          <p:nvPr/>
        </p:nvPicPr>
        <p:blipFill>
          <a:blip r:embed="rId2"/>
          <a:stretch>
            <a:fillRect/>
          </a:stretch>
        </p:blipFill>
        <p:spPr>
          <a:xfrm>
            <a:off x="210489" y="3090997"/>
            <a:ext cx="4120484" cy="1687066"/>
          </a:xfrm>
          <a:prstGeom prst="rect">
            <a:avLst/>
          </a:prstGeom>
        </p:spPr>
      </p:pic>
      <p:pic>
        <p:nvPicPr>
          <p:cNvPr id="5" name="Picture 4"/>
          <p:cNvPicPr>
            <a:picLocks noChangeAspect="1"/>
          </p:cNvPicPr>
          <p:nvPr/>
        </p:nvPicPr>
        <p:blipFill>
          <a:blip r:embed="rId3"/>
          <a:stretch>
            <a:fillRect/>
          </a:stretch>
        </p:blipFill>
        <p:spPr>
          <a:xfrm>
            <a:off x="4525433" y="3117357"/>
            <a:ext cx="3990203" cy="1660706"/>
          </a:xfrm>
          <a:prstGeom prst="rect">
            <a:avLst/>
          </a:prstGeom>
        </p:spPr>
      </p:pic>
      <p:pic>
        <p:nvPicPr>
          <p:cNvPr id="6" name="Picture 5"/>
          <p:cNvPicPr>
            <a:picLocks noChangeAspect="1"/>
          </p:cNvPicPr>
          <p:nvPr/>
        </p:nvPicPr>
        <p:blipFill>
          <a:blip r:embed="rId4"/>
          <a:stretch>
            <a:fillRect/>
          </a:stretch>
        </p:blipFill>
        <p:spPr>
          <a:xfrm>
            <a:off x="8121143" y="3116822"/>
            <a:ext cx="4041065" cy="1661241"/>
          </a:xfrm>
          <a:prstGeom prst="rect">
            <a:avLst/>
          </a:prstGeom>
        </p:spPr>
      </p:pic>
    </p:spTree>
    <p:extLst>
      <p:ext uri="{BB962C8B-B14F-4D97-AF65-F5344CB8AC3E}">
        <p14:creationId xmlns:p14="http://schemas.microsoft.com/office/powerpoint/2010/main" val="56751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Autofit/>
          </a:bodyPr>
          <a:lstStyle/>
          <a:p>
            <a:r>
              <a:rPr lang="en-US" sz="1600" b="1" dirty="0"/>
              <a:t>A plot showing the fraction of total investments (globally) in venture, seed, and private equity, and the average amount of investment in each funding type. This chart should make it clear that a certain funding type (FT) is best suited for Spark Funds.</a:t>
            </a:r>
            <a:endParaRPr lang="en-IN" sz="1200" dirty="0"/>
          </a:p>
        </p:txBody>
      </p:sp>
      <p:pic>
        <p:nvPicPr>
          <p:cNvPr id="4" name="Picture 3"/>
          <p:cNvPicPr>
            <a:picLocks noChangeAspect="1"/>
          </p:cNvPicPr>
          <p:nvPr/>
        </p:nvPicPr>
        <p:blipFill>
          <a:blip r:embed="rId2"/>
          <a:stretch>
            <a:fillRect/>
          </a:stretch>
        </p:blipFill>
        <p:spPr>
          <a:xfrm>
            <a:off x="147521" y="2485624"/>
            <a:ext cx="11954144" cy="3361386"/>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Autofit/>
          </a:bodyPr>
          <a:lstStyle/>
          <a:p>
            <a:r>
              <a:rPr lang="en-US" sz="1800" b="1" dirty="0"/>
              <a:t>A plot showing the top 9 countries against the total amount of investments of funding type FT. This should make the top 3 countries (Country 1, Country 2, and Country 3) very clear.</a:t>
            </a:r>
            <a:endParaRPr lang="en-IN" sz="1400" dirty="0"/>
          </a:p>
        </p:txBody>
      </p:sp>
      <p:pic>
        <p:nvPicPr>
          <p:cNvPr id="5" name="Picture 4"/>
          <p:cNvPicPr>
            <a:picLocks noChangeAspect="1"/>
          </p:cNvPicPr>
          <p:nvPr/>
        </p:nvPicPr>
        <p:blipFill>
          <a:blip r:embed="rId2"/>
          <a:stretch>
            <a:fillRect/>
          </a:stretch>
        </p:blipFill>
        <p:spPr>
          <a:xfrm>
            <a:off x="1778589" y="1534855"/>
            <a:ext cx="8029575" cy="4572000"/>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noAutofit/>
          </a:bodyPr>
          <a:lstStyle/>
          <a:p>
            <a:r>
              <a:rPr lang="en-US" sz="2000" b="1" dirty="0"/>
              <a:t>A plot showing the number of investments in the top 3 sectors of the top 3 countries on one chart (for the </a:t>
            </a:r>
            <a:r>
              <a:rPr lang="en-US" sz="2000" b="1" dirty="0" smtClean="0"/>
              <a:t>venture FT). </a:t>
            </a:r>
            <a:endParaRPr lang="en-IN" sz="1600" dirty="0"/>
          </a:p>
        </p:txBody>
      </p:sp>
      <p:pic>
        <p:nvPicPr>
          <p:cNvPr id="5" name="Picture 4"/>
          <p:cNvPicPr>
            <a:picLocks noChangeAspect="1"/>
          </p:cNvPicPr>
          <p:nvPr/>
        </p:nvPicPr>
        <p:blipFill>
          <a:blip r:embed="rId2"/>
          <a:stretch>
            <a:fillRect/>
          </a:stretch>
        </p:blipFill>
        <p:spPr>
          <a:xfrm>
            <a:off x="1807441" y="1496218"/>
            <a:ext cx="7971871" cy="4972251"/>
          </a:xfrm>
          <a:prstGeom prst="rect">
            <a:avLst/>
          </a:prstGeo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476</TotalTime>
  <Words>615</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ASSIGNMENT  SUBMISSION </vt:lpstr>
      <vt:lpstr> Sparks Fund Investment Analysis</vt:lpstr>
      <vt:lpstr> Understanding the Process</vt:lpstr>
      <vt:lpstr>Funding Type Analysis</vt:lpstr>
      <vt:lpstr> Country Analysis</vt:lpstr>
      <vt:lpstr>Sector Analysis</vt:lpstr>
      <vt:lpstr>A plot showing the fraction of total investments (globally) in venture, seed, and private equity, and the average amount of investment in each funding type. This chart should make it clear that a certain funding type (FT) is best suited for Spark Funds.</vt:lpstr>
      <vt:lpstr>A plot showing the top 9 countries against the total amount of investments of funding type FT. This should make the top 3 countries (Country 1, Country 2, and Country 3) very clear.</vt:lpstr>
      <vt:lpstr>A plot showing the number of investments in the top 3 sectors of the top 3 countries on one chart (for the venture FT). </vt:lpstr>
      <vt:lpstr> Final Verdict with CEO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Ravi Dhir</cp:lastModifiedBy>
  <cp:revision>48</cp:revision>
  <dcterms:created xsi:type="dcterms:W3CDTF">2016-06-09T08:16:28Z</dcterms:created>
  <dcterms:modified xsi:type="dcterms:W3CDTF">2019-07-07T17:36:33Z</dcterms:modified>
</cp:coreProperties>
</file>