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5" r:id="rId2"/>
    <p:sldId id="256" r:id="rId3"/>
    <p:sldId id="270" r:id="rId4"/>
    <p:sldId id="284" r:id="rId5"/>
    <p:sldId id="258" r:id="rId6"/>
    <p:sldId id="268" r:id="rId7"/>
    <p:sldId id="269" r:id="rId8"/>
    <p:sldId id="260" r:id="rId9"/>
    <p:sldId id="272" r:id="rId10"/>
    <p:sldId id="273" r:id="rId11"/>
    <p:sldId id="262" r:id="rId12"/>
    <p:sldId id="274" r:id="rId13"/>
    <p:sldId id="275" r:id="rId14"/>
    <p:sldId id="264" r:id="rId15"/>
    <p:sldId id="286" r:id="rId16"/>
    <p:sldId id="276" r:id="rId17"/>
    <p:sldId id="277" r:id="rId18"/>
    <p:sldId id="266" r:id="rId19"/>
    <p:sldId id="278" r:id="rId20"/>
    <p:sldId id="279" r:id="rId21"/>
    <p:sldId id="283" r:id="rId22"/>
    <p:sldId id="267" r:id="rId23"/>
    <p:sldId id="282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/>
    <p:restoredTop sz="94737"/>
  </p:normalViewPr>
  <p:slideViewPr>
    <p:cSldViewPr snapToGrid="0">
      <p:cViewPr varScale="1">
        <p:scale>
          <a:sx n="103" d="100"/>
          <a:sy n="10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336B2-518E-824C-AA3D-C659E13B0D31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6B213-F871-0A47-92DB-CCC59E7E19D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462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B213-F871-0A47-92DB-CCC59E7E19DA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478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EC645-B55A-1118-C5A4-5D839639A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A3FF0-44A4-5A0B-F36A-CF84C198C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7C4A2-A57B-A901-EAB2-2F771547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1C09C-990A-8941-62EE-EEA6711D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D6CE2-4708-5FD0-9E34-2918E1DD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3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39BD6-5911-0D0C-C5F9-9978929A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4B62B-6030-B10B-B5F5-C8A040D83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D319D-7F80-48A4-80F7-D725CEA0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7390A-D604-EB64-DEBF-58A5079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17EAF-84E7-EF3F-6536-F14D100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29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5F8471-941A-7605-8C6B-FCE036ED0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79E35-9149-759B-C942-37C020DF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65F7E-6AFA-2D5A-B288-54C248E6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CF767-9960-6BA0-BDB6-C01375D1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A9D46-F3EF-15AD-3D1C-C0460C1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84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6D95-B3FA-7B98-0569-7FB7EC67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33734-E55D-C3F4-ACF6-5A6F64E7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5FE71-2826-1763-A517-0FBDABE1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E1FAB-7024-0014-27EB-FE8C4671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0D361-9C2F-9287-5852-70046E9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2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58E-AB77-6C16-5129-E01B863B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F2949-75F1-0E70-5236-5B085F5B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A6580-4396-D418-72C4-6E27D88D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2782-4AA4-ECF5-A182-E080DC29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D2DE0-040D-BBE1-E022-69EE6385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48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C422-4DAC-F801-DC1E-E1CF8D85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1AEB5-6191-87FE-F095-56AEF472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3487C-04CC-3071-202A-E282EC514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FB31E-354A-418E-7247-05EF28CA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80AA4-FE1D-F7E8-138A-F70B0731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DEDC5-5CDC-5CD6-F5C6-6A0516F4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91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DA6A-C507-C264-8203-4B29AFA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B1898-C7BE-E994-2C80-56730511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C1C16-F567-BECD-FB3C-A806FE7CB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2226C-664F-B63E-0199-E595FFF6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2ECF48-DB00-B150-181C-2141206A5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5FC71E-108F-CE60-5510-94FCB36B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59148-FDED-B2E3-1D23-D893F167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80EAA7-CCE7-CE67-D8AC-5ECFA2CE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99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8A55-A85E-970D-F5BF-EDABAF20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E0EB2-43A6-A9EA-4E51-DCC7734C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7A4CE-8E29-8EE4-DE4E-4537B97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88B85-9B34-2315-22FA-0B486A15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22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3605-B608-2E35-A10F-8162998B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E7DE11-33E9-D246-E327-8FFC1390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DA894-B7E4-2B5C-A000-B6E66779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4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7CE3-EC8B-391A-5884-8C58BF96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1285D-C09E-CB9E-F8C6-F557A17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6A1BA-CBAA-F83A-EF88-F4D9379B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1D5CE-49B4-D79F-F9AE-2519280A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C4C9F-570C-1669-7CC3-1AB32A0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22AE9-3427-71F7-115B-1259F08C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1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65C07-F441-FBDB-7E54-6441E857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FD3F1-D318-453E-3351-61F946DAF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3B97B-63AE-8E16-2A55-B407EA6A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B98DD-B8A6-045D-B0BA-32358DF9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B9FF4-90E5-A1BE-61AC-D7CC3D2F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863ED-A757-38CE-ACEE-CFF09743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77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FAD851-943E-9FD7-EDB1-2A514BD3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E37B-278B-8FD3-1EA0-3C6152E6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6A87A-4B6E-FF3C-80AF-800A5043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2A95-B2A7-444F-85E6-FADE8D16FBA5}" type="datetimeFigureOut">
              <a:rPr kumimoji="1" lang="ko-Kore-KR" altLang="en-US" smtClean="0"/>
              <a:t>2022. 8. 18.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4A37F-7A3C-0C15-1A9A-010868678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5BC0-FB68-4840-3467-EAA428AD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4CA1-DF5A-3846-B0BF-1B9F4534E78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598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1719AD-550E-66CC-02C8-A4629F2C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ko-KR" altLang="en-US" sz="3400">
                <a:solidFill>
                  <a:srgbClr val="FFFFFF"/>
                </a:solidFill>
              </a:rPr>
              <a:t>감성 분석</a:t>
            </a:r>
            <a:r>
              <a:rPr kumimoji="1" lang="en-US" altLang="ko-KR" sz="3400">
                <a:solidFill>
                  <a:srgbClr val="FFFFFF"/>
                </a:solidFill>
              </a:rPr>
              <a:t>(Sentiment) </a:t>
            </a:r>
            <a:r>
              <a:rPr kumimoji="1" lang="en-US" altLang="ko-Kore-KR" sz="3400">
                <a:solidFill>
                  <a:srgbClr val="FFFFFF"/>
                </a:solidFill>
              </a:rPr>
              <a:t>6</a:t>
            </a:r>
            <a:r>
              <a:rPr kumimoji="1" lang="ko-KR" altLang="en-US" sz="3400">
                <a:solidFill>
                  <a:srgbClr val="FFFFFF"/>
                </a:solidFill>
              </a:rPr>
              <a:t> </a:t>
            </a:r>
            <a:r>
              <a:rPr kumimoji="1" lang="ko-Kore-KR" altLang="en-US" sz="3400">
                <a:solidFill>
                  <a:srgbClr val="FFFFFF"/>
                </a:solidFill>
              </a:rPr>
              <a:t>가지</a:t>
            </a:r>
            <a:r>
              <a:rPr kumimoji="1" lang="ko-KR" altLang="en-US" sz="3400">
                <a:solidFill>
                  <a:srgbClr val="FFFFFF"/>
                </a:solidFill>
              </a:rPr>
              <a:t> 모델</a:t>
            </a:r>
            <a:r>
              <a:rPr kumimoji="1" lang="en-US" altLang="ko-KR" sz="3400">
                <a:solidFill>
                  <a:srgbClr val="FFFFFF"/>
                </a:solidFill>
              </a:rPr>
              <a:t> </a:t>
            </a:r>
            <a:r>
              <a:rPr kumimoji="1" lang="ko-KR" altLang="en-US" sz="3400">
                <a:solidFill>
                  <a:srgbClr val="FFFFFF"/>
                </a:solidFill>
              </a:rPr>
              <a:t>정리</a:t>
            </a:r>
            <a:endParaRPr kumimoji="1" lang="ko-Kore-KR" altLang="en-US" sz="34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B3007-58F3-6738-8EB4-B9C2A104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kumimoji="1" lang="en-US" altLang="ko-Kore-KR" sz="2000" dirty="0"/>
              <a:t>Raw</a:t>
            </a:r>
            <a:r>
              <a:rPr kumimoji="1" lang="ko-KR" altLang="en-US" sz="2000" dirty="0"/>
              <a:t> 데이터를 학습한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 모델</a:t>
            </a:r>
            <a:r>
              <a:rPr kumimoji="1" lang="en-US" altLang="ko-KR" sz="2000" dirty="0"/>
              <a:t>(</a:t>
            </a:r>
            <a:r>
              <a:rPr kumimoji="1" lang="en-US" altLang="ko-KR" sz="2000"/>
              <a:t>CNN_aug</a:t>
            </a:r>
            <a:r>
              <a:rPr kumimoji="1" lang="en-US" altLang="ko-KR" sz="2000" dirty="0"/>
              <a:t> / </a:t>
            </a:r>
            <a:r>
              <a:rPr kumimoji="1" lang="en-US" altLang="ko-KR" sz="2000"/>
              <a:t>LSTM_aug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ko-Kore-KR" sz="2000" dirty="0"/>
              <a:t>EDA</a:t>
            </a:r>
            <a:r>
              <a:rPr kumimoji="1" lang="ko-KR" altLang="en-US" sz="2000" dirty="0"/>
              <a:t> 데이터를 학습한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가지 모델</a:t>
            </a:r>
            <a:r>
              <a:rPr kumimoji="1" lang="en-US" altLang="ko-KR" sz="2000" dirty="0"/>
              <a:t>(</a:t>
            </a:r>
            <a:r>
              <a:rPr kumimoji="1" lang="en-US" altLang="ko-KR" sz="2000"/>
              <a:t>CNN_eda</a:t>
            </a:r>
            <a:r>
              <a:rPr kumimoji="1" lang="en-US" altLang="ko-KR" sz="2000" dirty="0"/>
              <a:t> / </a:t>
            </a:r>
            <a:r>
              <a:rPr kumimoji="1" lang="en-US" altLang="ko-KR" sz="2000"/>
              <a:t>LSTM_eda</a:t>
            </a:r>
            <a:r>
              <a:rPr kumimoji="1" lang="en-US" altLang="ko-KR" sz="2000" dirty="0"/>
              <a:t> / </a:t>
            </a:r>
            <a:r>
              <a:rPr kumimoji="1" lang="en-US" altLang="ko-KR" sz="2000"/>
              <a:t>GRU_eda</a:t>
            </a:r>
            <a:r>
              <a:rPr kumimoji="1" lang="en-US" altLang="ko-KR" sz="2000" dirty="0"/>
              <a:t> / LSTM_2layer_eda)</a:t>
            </a:r>
          </a:p>
          <a:p>
            <a:r>
              <a:rPr kumimoji="1" lang="ko-KR" altLang="en-US" sz="2000" dirty="0"/>
              <a:t>평가 및 비교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356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375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CA4B469-98B1-4F93-EEA1-347383B0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639763"/>
            <a:ext cx="4902200" cy="1179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71C9D-515D-58C5-29F9-83216C50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1889125"/>
            <a:ext cx="4902200" cy="43307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38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LSTM_eda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EDA data / LSTM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DA72BE-A435-F518-F014-26FE4D10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3" y="2429804"/>
            <a:ext cx="7333007" cy="357483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BE11FB-D970-C03B-30F6-FAFE2E9C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2" y="2218308"/>
            <a:ext cx="308866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49B155-76A5-F95D-33D4-342215BD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25" y="639763"/>
            <a:ext cx="4651375" cy="413226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91B17CB-39A6-CFFD-A1B3-32F586C8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225" y="4841875"/>
            <a:ext cx="4651375" cy="137795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109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	GRU_eda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EDA data / GRU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E61A7-D229-87C2-F672-6CF769AEA870}"/>
              </a:ext>
            </a:extLst>
          </p:cNvPr>
          <p:cNvSpPr txBox="1"/>
          <p:nvPr/>
        </p:nvSpPr>
        <p:spPr>
          <a:xfrm>
            <a:off x="1166648" y="655591"/>
            <a:ext cx="4929352" cy="23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</a:t>
            </a:r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는 </a:t>
            </a:r>
            <a:r>
              <a:rPr kumimoji="1"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</a:t>
            </a:r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을 경량화한 모델</a:t>
            </a:r>
            <a:endParaRPr kumimoji="1" lang="en-US" alt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66E228-D433-8520-296E-47486A42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14" y="4101280"/>
            <a:ext cx="5491019" cy="189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D1DC7-7105-6271-A59E-B1D23940099D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LSTM</a:t>
            </a:r>
            <a:r>
              <a:rPr kumimoji="1" lang="ko-KR" altLang="en-US" sz="2200" dirty="0"/>
              <a:t>의 경우 </a:t>
            </a:r>
            <a:r>
              <a:rPr kumimoji="1" lang="en-US" altLang="ko-Kore-KR" sz="2200" dirty="0"/>
              <a:t>forget gate, input gate, output gate 3</a:t>
            </a:r>
            <a:r>
              <a:rPr kumimoji="1" lang="ko-KR" altLang="en-US" sz="2200" dirty="0"/>
              <a:t>개의 </a:t>
            </a:r>
            <a:r>
              <a:rPr kumimoji="1" lang="en-US" altLang="ko-Kore-KR" sz="2200" dirty="0"/>
              <a:t>gate</a:t>
            </a:r>
            <a:r>
              <a:rPr kumimoji="1" lang="ko-KR" altLang="en-US" sz="2200" dirty="0"/>
              <a:t>가 있었지만</a:t>
            </a:r>
            <a:r>
              <a:rPr kumimoji="1" lang="en-US" altLang="ko-KR" sz="2200" dirty="0"/>
              <a:t>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GRU</a:t>
            </a:r>
            <a:r>
              <a:rPr kumimoji="1" lang="ko-KR" altLang="en-US" sz="2200" dirty="0"/>
              <a:t>에서는 </a:t>
            </a:r>
            <a:r>
              <a:rPr kumimoji="1" lang="en-US" altLang="ko-Kore-KR" sz="2200" dirty="0"/>
              <a:t>reset gate, update gate 2</a:t>
            </a:r>
            <a:r>
              <a:rPr kumimoji="1" lang="ko-KR" altLang="en-US" sz="2200" dirty="0"/>
              <a:t>개의 </a:t>
            </a:r>
            <a:r>
              <a:rPr kumimoji="1" lang="en-US" altLang="ko-Kore-KR" sz="2200" dirty="0"/>
              <a:t>gate</a:t>
            </a:r>
            <a:r>
              <a:rPr kumimoji="1" lang="ko-KR" altLang="en-US" sz="2200" dirty="0"/>
              <a:t>만을 사용</a:t>
            </a:r>
            <a:endParaRPr kumimoji="1" lang="en-US" altLang="ko-KR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가볍지만 성능은 </a:t>
            </a:r>
            <a:r>
              <a:rPr kumimoji="1" lang="en-US" altLang="ko-KR" sz="2200" dirty="0"/>
              <a:t>LSTM</a:t>
            </a:r>
            <a:r>
              <a:rPr kumimoji="1" lang="ko-KR" altLang="en-US" sz="2200" dirty="0"/>
              <a:t>과 </a:t>
            </a:r>
            <a:r>
              <a:rPr kumimoji="1" lang="ko-KR" altLang="en-US" sz="2200" dirty="0" err="1"/>
              <a:t>비슷</a:t>
            </a:r>
            <a:endParaRPr kumimoji="1"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431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6204CB-3333-FC05-7B4D-176ED6FA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9" y="2373213"/>
            <a:ext cx="7413108" cy="3688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5B7F5E-B3AE-4C94-7BEC-F9D46419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766" y="2218308"/>
            <a:ext cx="295204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10BA11B-BC1A-B1A4-8582-9A36F73F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88" y="639763"/>
            <a:ext cx="4618038" cy="1443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53EED9-34C5-EFA9-1FA3-661AD14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88" y="2151063"/>
            <a:ext cx="4618038" cy="4067175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031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	LSTM_2layer_eda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EDA data / 2 Layer LSTM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4DD3F-910C-3182-7DD2-36D65CD2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446516"/>
            <a:ext cx="6698341" cy="329893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7241FF-4F53-DECA-8EE8-293467A0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14" y="2217815"/>
            <a:ext cx="304834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5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CNN_aug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Raw data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/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1d-convolution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2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7D0BE7-9645-46B6-5B35-BF1F6E2B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25" y="639763"/>
            <a:ext cx="4551363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16E855-15A8-BBC3-0D76-2190697F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2119313"/>
            <a:ext cx="4551363" cy="4100513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971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문서의 그래프와 펜">
            <a:extLst>
              <a:ext uri="{FF2B5EF4-FFF2-40B4-BE49-F238E27FC236}">
                <a16:creationId xmlns:a16="http://schemas.microsoft.com/office/drawing/2014/main" id="{65DFF07F-AD8E-5D41-5DEC-131ED1CB9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2" r="353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551710-CB44-240C-9011-335742A5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kumimoji="1" lang="en-US" altLang="en-US" sz="4000">
                <a:solidFill>
                  <a:srgbClr val="FFFFFF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46089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</a:t>
            </a:r>
            <a:r>
              <a:rPr kumimoji="1" lang="ko-KR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비교</a:t>
            </a:r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(Raw data &amp; </a:t>
            </a:r>
            <a:r>
              <a:rPr kumimoji="1" lang="en-US" altLang="ko-KR" sz="3700" dirty="0">
                <a:solidFill>
                  <a:srgbClr val="FFFFFF"/>
                </a:solidFill>
              </a:rPr>
              <a:t>EDA</a:t>
            </a:r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data)</a:t>
            </a:r>
            <a:endParaRPr kumimoji="1" lang="en-US" alt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BB4CC7-8ABC-F34D-5667-48CA726FB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18976"/>
              </p:ext>
            </p:extLst>
          </p:nvPr>
        </p:nvGraphicFramePr>
        <p:xfrm>
          <a:off x="531017" y="2424533"/>
          <a:ext cx="11129964" cy="3535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70798">
                  <a:extLst>
                    <a:ext uri="{9D8B030D-6E8A-4147-A177-3AD203B41FA5}">
                      <a16:colId xmlns:a16="http://schemas.microsoft.com/office/drawing/2014/main" val="3755389088"/>
                    </a:ext>
                  </a:extLst>
                </a:gridCol>
                <a:gridCol w="2243773">
                  <a:extLst>
                    <a:ext uri="{9D8B030D-6E8A-4147-A177-3AD203B41FA5}">
                      <a16:colId xmlns:a16="http://schemas.microsoft.com/office/drawing/2014/main" val="3812210044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792930447"/>
                    </a:ext>
                  </a:extLst>
                </a:gridCol>
                <a:gridCol w="1802448">
                  <a:extLst>
                    <a:ext uri="{9D8B030D-6E8A-4147-A177-3AD203B41FA5}">
                      <a16:colId xmlns:a16="http://schemas.microsoft.com/office/drawing/2014/main" val="394655633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191053586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Accuracy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Precision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Recall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F1_score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377629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CNN_aug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.8245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.8185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.7877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.8016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42605727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LSTM_aug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.8737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.8662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.8394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.8519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9062985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CNN_eda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0.9348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0.9221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0.9291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0.9255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173600388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US" altLang="ko-Kore-KR" sz="3300"/>
                        <a:t>LSTM_eda</a:t>
                      </a:r>
                      <a:endParaRPr lang="ko-Kore-KR" alt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.9291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.9241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.9185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altLang="ko-Kore-KR" sz="3300" dirty="0"/>
                        <a:t>0</a:t>
                      </a:r>
                      <a:r>
                        <a:rPr lang="en-US" altLang="ko-KR" sz="3300" dirty="0"/>
                        <a:t>.9212</a:t>
                      </a:r>
                      <a:endParaRPr lang="ko-Kore-KR" alt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6982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3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</a:t>
            </a:r>
            <a:r>
              <a:rPr kumimoji="1" lang="ko-KR" alt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비교</a:t>
            </a:r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en-US" altLang="ko-KR" sz="3700" dirty="0">
                <a:solidFill>
                  <a:srgbClr val="FFFFFF"/>
                </a:solidFill>
              </a:rPr>
              <a:t>EDA</a:t>
            </a:r>
            <a:r>
              <a:rPr kumimoji="1" lang="en-US" altLang="ko-KR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data)</a:t>
            </a:r>
            <a:endParaRPr kumimoji="1" lang="en-US" alt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BB4CC7-8ABC-F34D-5667-48CA726FB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6546"/>
              </p:ext>
            </p:extLst>
          </p:nvPr>
        </p:nvGraphicFramePr>
        <p:xfrm>
          <a:off x="432225" y="2284627"/>
          <a:ext cx="11327551" cy="3815495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3128504">
                  <a:extLst>
                    <a:ext uri="{9D8B030D-6E8A-4147-A177-3AD203B41FA5}">
                      <a16:colId xmlns:a16="http://schemas.microsoft.com/office/drawing/2014/main" val="3755389088"/>
                    </a:ext>
                  </a:extLst>
                </a:gridCol>
                <a:gridCol w="2207482">
                  <a:extLst>
                    <a:ext uri="{9D8B030D-6E8A-4147-A177-3AD203B41FA5}">
                      <a16:colId xmlns:a16="http://schemas.microsoft.com/office/drawing/2014/main" val="3812210044"/>
                    </a:ext>
                  </a:extLst>
                </a:gridCol>
                <a:gridCol w="2207482">
                  <a:extLst>
                    <a:ext uri="{9D8B030D-6E8A-4147-A177-3AD203B41FA5}">
                      <a16:colId xmlns:a16="http://schemas.microsoft.com/office/drawing/2014/main" val="792930447"/>
                    </a:ext>
                  </a:extLst>
                </a:gridCol>
                <a:gridCol w="1620458">
                  <a:extLst>
                    <a:ext uri="{9D8B030D-6E8A-4147-A177-3AD203B41FA5}">
                      <a16:colId xmlns:a16="http://schemas.microsoft.com/office/drawing/2014/main" val="394655633"/>
                    </a:ext>
                  </a:extLst>
                </a:gridCol>
                <a:gridCol w="2163625">
                  <a:extLst>
                    <a:ext uri="{9D8B030D-6E8A-4147-A177-3AD203B41FA5}">
                      <a16:colId xmlns:a16="http://schemas.microsoft.com/office/drawing/2014/main" val="2191053586"/>
                    </a:ext>
                  </a:extLst>
                </a:gridCol>
              </a:tblGrid>
              <a:tr h="919807">
                <a:tc>
                  <a:txBody>
                    <a:bodyPr/>
                    <a:lstStyle/>
                    <a:p>
                      <a:endParaRPr lang="ko-Kore-KR" altLang="en-US" sz="3000" b="1" cap="none" spc="0" baseline="0">
                        <a:solidFill>
                          <a:schemeClr val="bg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194325" marB="1943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3000" b="1" cap="none" spc="0" baseline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ko-Kore-KR" altLang="en-US" sz="3000" b="1" cap="none" spc="0" baseline="0">
                        <a:solidFill>
                          <a:schemeClr val="bg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194325" marB="1943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3000" b="1" cap="none" spc="0" baseline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ko-Kore-KR" altLang="en-US" sz="3000" b="1" cap="none" spc="0" baseline="0">
                        <a:solidFill>
                          <a:schemeClr val="bg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194325" marB="1943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3000" b="1" cap="none" spc="0" baseline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ko-Kore-KR" altLang="en-US" sz="3000" b="1" cap="none" spc="0" baseline="0">
                        <a:solidFill>
                          <a:schemeClr val="bg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194325" marB="1943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3000" b="1" cap="none" spc="0" baseline="0">
                          <a:solidFill>
                            <a:schemeClr val="bg1"/>
                          </a:solidFill>
                        </a:rPr>
                        <a:t>F1_score</a:t>
                      </a:r>
                      <a:endParaRPr lang="ko-Kore-KR" altLang="en-US" sz="3000" b="1" cap="none" spc="0" baseline="0">
                        <a:solidFill>
                          <a:schemeClr val="bg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194325" marB="1943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76293"/>
                  </a:ext>
                </a:extLst>
              </a:tr>
              <a:tr h="723922"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CNN_eda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0.9348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0.9221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0.9292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0.9255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605727"/>
                  </a:ext>
                </a:extLst>
              </a:tr>
              <a:tr h="723922"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LSTM_eda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0.9334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0.9289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0.9248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0.9268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2985"/>
                  </a:ext>
                </a:extLst>
              </a:tr>
              <a:tr h="723922"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GRU_eda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0.9291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0.9241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0.9185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0.9212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600388"/>
                  </a:ext>
                </a:extLst>
              </a:tr>
              <a:tr h="723922"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LSTM_2layer_eda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0.9338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0.9275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>
                          <a:solidFill>
                            <a:schemeClr val="tx1"/>
                          </a:solidFill>
                        </a:rPr>
                        <a:t>0.9251</a:t>
                      </a:r>
                      <a:endParaRPr lang="ko-Kore-KR" altLang="en-US" sz="2600" cap="none" spc="0" baseline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600" cap="none" spc="0" baseline="0" dirty="0">
                          <a:solidFill>
                            <a:schemeClr val="tx1"/>
                          </a:solidFill>
                        </a:rPr>
                        <a:t>0.9263</a:t>
                      </a:r>
                      <a:endParaRPr lang="ko-Kore-KR" altLang="en-US" sz="2600" cap="none" spc="0" baseline="0" dirty="0">
                        <a:solidFill>
                          <a:schemeClr val="tx1"/>
                        </a:solidFill>
                        <a:latin typeface="AppleGothic" pitchFamily="2" charset="-127"/>
                      </a:endParaRPr>
                    </a:p>
                  </a:txBody>
                  <a:tcPr marL="136028" marR="97163" marT="63215" marB="19432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29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14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7A02C09-2BF7-C996-5A81-0B8D732B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89" y="2432309"/>
            <a:ext cx="7248382" cy="356982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BD965D0-3B09-E311-3702-7517C238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960" y="2218308"/>
            <a:ext cx="330820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FF863-4659-0F2B-B4C1-DD2833A3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43" y="1843276"/>
            <a:ext cx="5253708" cy="464751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14A4FD9-1D8F-4A54-B7AA-864C28AA7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23" y="367213"/>
            <a:ext cx="5468548" cy="14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LSTM_aug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Raw data / LSTM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A6D56D-9681-21B8-5363-B263DDE11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74" y="2374490"/>
            <a:ext cx="7351725" cy="362072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2059B30-6FFA-9582-3DF0-899D9851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14" y="2218308"/>
            <a:ext cx="3166477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7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BED2B5-2C88-2A05-D310-2D47A2E4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95" y="353963"/>
            <a:ext cx="5062810" cy="1544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0B8B27-1D14-6B1D-F391-F0C1AFA2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95" y="1898345"/>
            <a:ext cx="5062810" cy="4445057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267BD4B-96B5-40C9-E07B-80BC2880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ore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  <a:endParaRPr lang="en-US" alt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586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1C6A8-4383-7B8A-2D7E-B099D83D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8000"/>
              <a:t>	CNN_eda</a:t>
            </a:r>
            <a:endParaRPr kumimoji="1" lang="ko-Kore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05DE-1106-659D-96D3-1EE44A8B9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ore-KR" sz="3200" dirty="0"/>
              <a:t>EDA data / 1d-convolution</a:t>
            </a:r>
            <a:endParaRPr kumimoji="1" lang="ko-Kore-KR" alt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6B78C-F12D-866A-4465-3967D4FA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ore-KR" sz="4000">
                <a:solidFill>
                  <a:srgbClr val="FFFFFF"/>
                </a:solidFill>
              </a:rPr>
              <a:t>Data / Hyper parameter</a:t>
            </a:r>
            <a:endParaRPr kumimoji="1" lang="en-US" altLang="en-US" sz="4000">
              <a:solidFill>
                <a:srgbClr val="FFFFFF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90905D-AB4C-7613-950B-ED294F5F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8" y="2368229"/>
            <a:ext cx="7433139" cy="369798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CB7AA54-1B47-B698-86DA-B5743D67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39" y="2218308"/>
            <a:ext cx="264579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258</Words>
  <Application>Microsoft Macintosh PowerPoint</Application>
  <PresentationFormat>와이드스크린</PresentationFormat>
  <Paragraphs>84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AppleGothic</vt:lpstr>
      <vt:lpstr>Arial</vt:lpstr>
      <vt:lpstr>Calibri</vt:lpstr>
      <vt:lpstr>Calibri Light</vt:lpstr>
      <vt:lpstr>Office 테마</vt:lpstr>
      <vt:lpstr>감성 분석(Sentiment) 6 가지 모델 정리</vt:lpstr>
      <vt:lpstr>CNN_aug</vt:lpstr>
      <vt:lpstr>Data / Hyper parameter</vt:lpstr>
      <vt:lpstr>Metrics</vt:lpstr>
      <vt:lpstr>LSTM_aug</vt:lpstr>
      <vt:lpstr>Data / Hyper parameter</vt:lpstr>
      <vt:lpstr>Metrics</vt:lpstr>
      <vt:lpstr> CNN_eda</vt:lpstr>
      <vt:lpstr>Data / Hyper parameter</vt:lpstr>
      <vt:lpstr>Metrics</vt:lpstr>
      <vt:lpstr>LSTM_eda</vt:lpstr>
      <vt:lpstr>Data / Hyper parameter</vt:lpstr>
      <vt:lpstr>Metrics</vt:lpstr>
      <vt:lpstr> GRU_eda</vt:lpstr>
      <vt:lpstr>PowerPoint 프레젠테이션</vt:lpstr>
      <vt:lpstr>Data / Hyper parameter</vt:lpstr>
      <vt:lpstr>Metrics</vt:lpstr>
      <vt:lpstr> LSTM_2layer_eda</vt:lpstr>
      <vt:lpstr>Data / Hyper parameter</vt:lpstr>
      <vt:lpstr>Metrics</vt:lpstr>
      <vt:lpstr>결과</vt:lpstr>
      <vt:lpstr>Metrics 비교(Raw data &amp; EDA data)</vt:lpstr>
      <vt:lpstr>Metrics 비교(EDA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CNN_aug</dc:title>
  <dc:creator>이인석</dc:creator>
  <cp:lastModifiedBy>이인석</cp:lastModifiedBy>
  <cp:revision>53</cp:revision>
  <dcterms:created xsi:type="dcterms:W3CDTF">2022-08-17T23:56:53Z</dcterms:created>
  <dcterms:modified xsi:type="dcterms:W3CDTF">2022-08-18T07:20:32Z</dcterms:modified>
</cp:coreProperties>
</file>