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9" autoAdjust="0"/>
    <p:restoredTop sz="73244" autoAdjust="0"/>
  </p:normalViewPr>
  <p:slideViewPr>
    <p:cSldViewPr snapToGrid="0">
      <p:cViewPr varScale="1">
        <p:scale>
          <a:sx n="58" d="100"/>
          <a:sy n="58"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EF7AB-7D6B-4704-9707-0B4157019B0A}" type="datetimeFigureOut">
              <a:rPr lang="en-GB" smtClean="0"/>
              <a:t>28/05/2019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3DB12-2093-47C0-BFED-A49432D508E6}" type="slidenum">
              <a:rPr lang="en-GB" smtClean="0"/>
              <a:t>‹#›</a:t>
            </a:fld>
            <a:endParaRPr lang="en-GB"/>
          </a:p>
        </p:txBody>
      </p:sp>
    </p:spTree>
    <p:extLst>
      <p:ext uri="{BB962C8B-B14F-4D97-AF65-F5344CB8AC3E}">
        <p14:creationId xmlns:p14="http://schemas.microsoft.com/office/powerpoint/2010/main" val="307245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layer is the very first layer where we extract features from the images in our datasets. Due to the fact that pixels are only related with the adjacent and close pixels, convolution allows us to preserve the relationship between different parts of an image. Convolution is basically filtering the image with a smaller pixel filter to decrease the size of the image without loosing the relationship between pixels. When we apply convolution to 5x5 image by using a 3x3 filter with 1x1 stride (1 pixel shift at each step). We will end up having a 3x3 output (64% decrease in complexity).</a:t>
            </a:r>
          </a:p>
          <a:p>
            <a:endParaRPr lang="en-GB" dirty="0"/>
          </a:p>
          <a:p>
            <a:r>
              <a:rPr lang="en-US" dirty="0"/>
              <a:t>When constructing CNNs, it is common to insert pooling layers after each convolution layer to reduce the spatial size of the representation to reduce the parameter counts which reduces the computational complexity. In addition, pooling layers also helps with the overfitting problem. Basically we select a pooling size to reduce the amount of the parameters by selecting the maximum, average, or sum values inside these pixels. Max Pooling, one of the most common pooling techniques, may be demonstrated as follows:</a:t>
            </a:r>
          </a:p>
          <a:p>
            <a:endParaRPr lang="en-US" dirty="0"/>
          </a:p>
          <a:p>
            <a:r>
              <a:rPr lang="en-US" dirty="0"/>
              <a:t>A fully connected network is our </a:t>
            </a:r>
            <a:r>
              <a:rPr lang="en-US" dirty="0" err="1"/>
              <a:t>RegularNet</a:t>
            </a:r>
            <a:r>
              <a:rPr lang="en-US" dirty="0"/>
              <a:t> where each parameter is linked to one another to determine the true relation and effect of each parameter on the labels. Since our time-space complexity is vastly reduced thanks to convolution and pooling layers, we can construct a fully connected network in the end to classify our images. A set of fully connected layers looks like this:</a:t>
            </a:r>
          </a:p>
        </p:txBody>
      </p:sp>
      <p:sp>
        <p:nvSpPr>
          <p:cNvPr id="4" name="Slide Number Placeholder 3"/>
          <p:cNvSpPr>
            <a:spLocks noGrp="1"/>
          </p:cNvSpPr>
          <p:nvPr>
            <p:ph type="sldNum" sz="quarter" idx="5"/>
          </p:nvPr>
        </p:nvSpPr>
        <p:spPr/>
        <p:txBody>
          <a:bodyPr/>
          <a:lstStyle/>
          <a:p>
            <a:fld id="{8123DB12-2093-47C0-BFED-A49432D508E6}" type="slidenum">
              <a:rPr lang="en-GB" smtClean="0"/>
              <a:t>3</a:t>
            </a:fld>
            <a:endParaRPr lang="en-GB"/>
          </a:p>
        </p:txBody>
      </p:sp>
    </p:spTree>
    <p:extLst>
      <p:ext uri="{BB962C8B-B14F-4D97-AF65-F5344CB8AC3E}">
        <p14:creationId xmlns:p14="http://schemas.microsoft.com/office/powerpoint/2010/main" val="342493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is the most commonly used activation function in neural networks, especially in CNNs. If you are unsure what activation function to use in your network, </a:t>
            </a:r>
            <a:r>
              <a:rPr lang="en-US" dirty="0" err="1"/>
              <a:t>ReLU</a:t>
            </a:r>
            <a:r>
              <a:rPr lang="en-US" dirty="0"/>
              <a:t> is usually a good first choice.</a:t>
            </a:r>
          </a:p>
          <a:p>
            <a:endParaRPr lang="en-US" dirty="0"/>
          </a:p>
          <a:p>
            <a:r>
              <a:rPr lang="en-US" dirty="0" err="1"/>
              <a:t>ReLU</a:t>
            </a:r>
            <a:r>
              <a:rPr lang="en-US" dirty="0"/>
              <a:t> is linear (identity) for all positive values, and zero for all negative values. This means that:</a:t>
            </a:r>
          </a:p>
          <a:p>
            <a:r>
              <a:rPr lang="en-US" dirty="0"/>
              <a:t>It’s cheap to compute as there is no complicated math. The model can therefore take less time to train or run.</a:t>
            </a:r>
          </a:p>
          <a:p>
            <a:r>
              <a:rPr lang="en-US" dirty="0"/>
              <a:t>It converges faster. Linearity means that the slope doesn’t plateau, or “saturate,” when </a:t>
            </a:r>
            <a:r>
              <a:rPr lang="en-US" i="1" dirty="0"/>
              <a:t>x</a:t>
            </a:r>
            <a:r>
              <a:rPr lang="en-US" dirty="0"/>
              <a:t> gets large. It doesn’t have the vanishing gradient problem suffered by other activation functions like sigmoid or tanh.</a:t>
            </a:r>
          </a:p>
          <a:p>
            <a:r>
              <a:rPr lang="en-US" dirty="0"/>
              <a:t>It’s sparsely activated. Since </a:t>
            </a:r>
            <a:r>
              <a:rPr lang="en-US" dirty="0" err="1"/>
              <a:t>ReLU</a:t>
            </a:r>
            <a:r>
              <a:rPr lang="en-US" dirty="0"/>
              <a:t> is zero for all negative inputs, it’s likely for any given unit to not activate at all. This is often desirable (see below).</a:t>
            </a:r>
          </a:p>
          <a:p>
            <a:endParaRPr lang="en-US" dirty="0"/>
          </a:p>
          <a:p>
            <a:endParaRPr lang="en-US" dirty="0"/>
          </a:p>
          <a:p>
            <a:r>
              <a:rPr lang="en-US" dirty="0"/>
              <a:t>Batch Normalization is used to normalize the input layer as well as hidden layers by adjusting mean and scaling of the activations. Because of this normalizing effect with additional layer in deep neural networks, the network can use higher learning rate without vanishing or exploding gradients. Furthermore, batch normalization regularizes the network such that it is easier to generalize, and it is thus unnecessary to use dropout to mitigate overfitting. </a:t>
            </a:r>
          </a:p>
          <a:p>
            <a:r>
              <a:rPr lang="en-US" dirty="0"/>
              <a:t>Right after calculating the linear function using say, the Dense() or Conv2D() in </a:t>
            </a:r>
            <a:r>
              <a:rPr lang="en-US" dirty="0" err="1"/>
              <a:t>Keras</a:t>
            </a:r>
            <a:r>
              <a:rPr lang="en-US" dirty="0"/>
              <a:t>, we use </a:t>
            </a:r>
            <a:r>
              <a:rPr lang="en-US" dirty="0" err="1"/>
              <a:t>BatchNormalization</a:t>
            </a:r>
            <a:r>
              <a:rPr lang="en-US" dirty="0"/>
              <a:t>() which calculates the linear function in a layer and then we add the non-linearity to the layer using Activation().</a:t>
            </a:r>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123DB12-2093-47C0-BFED-A49432D508E6}" type="slidenum">
              <a:rPr lang="en-GB" smtClean="0"/>
              <a:t>4</a:t>
            </a:fld>
            <a:endParaRPr lang="en-GB"/>
          </a:p>
        </p:txBody>
      </p:sp>
    </p:spTree>
    <p:extLst>
      <p:ext uri="{BB962C8B-B14F-4D97-AF65-F5344CB8AC3E}">
        <p14:creationId xmlns:p14="http://schemas.microsoft.com/office/powerpoint/2010/main" val="169115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stage detector like YOLO and SSD  use something like sliding window detection. One stage is fast and single however 2 stage is more accurate.</a:t>
            </a:r>
          </a:p>
        </p:txBody>
      </p:sp>
      <p:sp>
        <p:nvSpPr>
          <p:cNvPr id="4" name="Slide Number Placeholder 3"/>
          <p:cNvSpPr>
            <a:spLocks noGrp="1"/>
          </p:cNvSpPr>
          <p:nvPr>
            <p:ph type="sldNum" sz="quarter" idx="5"/>
          </p:nvPr>
        </p:nvSpPr>
        <p:spPr/>
        <p:txBody>
          <a:bodyPr/>
          <a:lstStyle/>
          <a:p>
            <a:fld id="{8123DB12-2093-47C0-BFED-A49432D508E6}" type="slidenum">
              <a:rPr lang="en-GB" smtClean="0"/>
              <a:t>5</a:t>
            </a:fld>
            <a:endParaRPr lang="en-GB"/>
          </a:p>
        </p:txBody>
      </p:sp>
    </p:spTree>
    <p:extLst>
      <p:ext uri="{BB962C8B-B14F-4D97-AF65-F5344CB8AC3E}">
        <p14:creationId xmlns:p14="http://schemas.microsoft.com/office/powerpoint/2010/main" val="233175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43B2CD-A95C-4C39-BD4C-2E1E4DFCACA0}" type="datetimeFigureOut">
              <a:rPr lang="en-GB" smtClean="0"/>
              <a:t>27/05/2019</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5740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1468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4701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4039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3B2CD-A95C-4C39-BD4C-2E1E4DFCACA0}" type="datetimeFigureOut">
              <a:rPr lang="en-GB" smtClean="0"/>
              <a:t>27/05/2019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922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3B2CD-A95C-4C39-BD4C-2E1E4DFCACA0}" type="datetimeFigureOut">
              <a:rPr lang="en-GB" smtClean="0"/>
              <a:t>27/05/2019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9567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3B2CD-A95C-4C39-BD4C-2E1E4DFCACA0}" type="datetimeFigureOut">
              <a:rPr lang="en-GB" smtClean="0"/>
              <a:t>27/05/2019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6093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3B2CD-A95C-4C39-BD4C-2E1E4DFCACA0}" type="datetimeFigureOut">
              <a:rPr lang="en-GB" smtClean="0"/>
              <a:t>27/05/2019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32324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3B2CD-A95C-4C39-BD4C-2E1E4DFCACA0}" type="datetimeFigureOut">
              <a:rPr lang="en-GB" smtClean="0"/>
              <a:t>27/05/2019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7203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27/05/2019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02736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27/05/2019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82345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43B2CD-A95C-4C39-BD4C-2E1E4DFCACA0}" type="datetimeFigureOut">
              <a:rPr lang="en-GB" smtClean="0"/>
              <a:t>27/05/2019</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B45B8DF-64F4-48B6-8AEA-BC15308FBA8D}" type="slidenum">
              <a:rPr lang="en-GB" smtClean="0"/>
              <a:t>‹#›</a:t>
            </a:fld>
            <a:endParaRPr lang="en-GB"/>
          </a:p>
        </p:txBody>
      </p:sp>
    </p:spTree>
    <p:extLst>
      <p:ext uri="{BB962C8B-B14F-4D97-AF65-F5344CB8AC3E}">
        <p14:creationId xmlns:p14="http://schemas.microsoft.com/office/powerpoint/2010/main" val="172115402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E448-054D-43D8-95C0-365241474DE9}"/>
              </a:ext>
            </a:extLst>
          </p:cNvPr>
          <p:cNvSpPr>
            <a:spLocks noGrp="1"/>
          </p:cNvSpPr>
          <p:nvPr>
            <p:ph type="ctrTitle"/>
          </p:nvPr>
        </p:nvSpPr>
        <p:spPr/>
        <p:txBody>
          <a:bodyPr>
            <a:normAutofit/>
          </a:bodyPr>
          <a:lstStyle/>
          <a:p>
            <a:r>
              <a:rPr lang="en-US" b="1" dirty="0"/>
              <a:t>Image Processing And Computer Vision</a:t>
            </a:r>
            <a:br>
              <a:rPr lang="en-US" b="1" dirty="0"/>
            </a:br>
            <a:endParaRPr lang="en-GB" dirty="0"/>
          </a:p>
        </p:txBody>
      </p:sp>
      <p:sp>
        <p:nvSpPr>
          <p:cNvPr id="3" name="Subtitle 2">
            <a:extLst>
              <a:ext uri="{FF2B5EF4-FFF2-40B4-BE49-F238E27FC236}">
                <a16:creationId xmlns:a16="http://schemas.microsoft.com/office/drawing/2014/main" id="{FE339D6F-A59E-41C3-89BE-27C274EDF9B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689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4698-47F9-407D-840D-53E8E69E8FB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AB6B3B5-E0AE-40CB-8B94-DA04FB8C954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20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7B8E-8522-41A0-9457-0A457C49E7B9}"/>
              </a:ext>
            </a:extLst>
          </p:cNvPr>
          <p:cNvSpPr>
            <a:spLocks noGrp="1"/>
          </p:cNvSpPr>
          <p:nvPr>
            <p:ph type="title"/>
          </p:nvPr>
        </p:nvSpPr>
        <p:spPr/>
        <p:txBody>
          <a:bodyPr/>
          <a:lstStyle/>
          <a:p>
            <a:r>
              <a:rPr lang="en-GB" b="1" dirty="0"/>
              <a:t>Main Layers in a CNN</a:t>
            </a:r>
            <a:endParaRPr lang="en-GB" dirty="0"/>
          </a:p>
        </p:txBody>
      </p:sp>
      <p:sp>
        <p:nvSpPr>
          <p:cNvPr id="3" name="Content Placeholder 2">
            <a:extLst>
              <a:ext uri="{FF2B5EF4-FFF2-40B4-BE49-F238E27FC236}">
                <a16:creationId xmlns:a16="http://schemas.microsoft.com/office/drawing/2014/main" id="{87851C79-46B6-4577-8B3E-06280A819022}"/>
              </a:ext>
            </a:extLst>
          </p:cNvPr>
          <p:cNvSpPr>
            <a:spLocks noGrp="1"/>
          </p:cNvSpPr>
          <p:nvPr>
            <p:ph idx="1"/>
          </p:nvPr>
        </p:nvSpPr>
        <p:spPr/>
        <p:txBody>
          <a:bodyPr/>
          <a:lstStyle/>
          <a:p>
            <a:r>
              <a:rPr lang="en-GB" b="1" dirty="0"/>
              <a:t>Convolutional Layers</a:t>
            </a:r>
          </a:p>
          <a:p>
            <a:r>
              <a:rPr lang="en-GB" b="1" dirty="0"/>
              <a:t>Pooling Layer</a:t>
            </a:r>
          </a:p>
          <a:p>
            <a:r>
              <a:rPr lang="en-US" b="1" dirty="0"/>
              <a:t>A Set of Fully Connected Layers</a:t>
            </a:r>
          </a:p>
          <a:p>
            <a:endParaRPr lang="en-GB" dirty="0"/>
          </a:p>
        </p:txBody>
      </p:sp>
      <p:pic>
        <p:nvPicPr>
          <p:cNvPr id="5" name="Picture 4" descr="A picture containing map, text&#10;&#10;Description automatically generated">
            <a:extLst>
              <a:ext uri="{FF2B5EF4-FFF2-40B4-BE49-F238E27FC236}">
                <a16:creationId xmlns:a16="http://schemas.microsoft.com/office/drawing/2014/main" id="{644EDD47-4B58-45A5-BB8E-952CC9BC0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669" y="3429000"/>
            <a:ext cx="7620000" cy="2562225"/>
          </a:xfrm>
          <a:prstGeom prst="rect">
            <a:avLst/>
          </a:prstGeom>
        </p:spPr>
      </p:pic>
    </p:spTree>
    <p:extLst>
      <p:ext uri="{BB962C8B-B14F-4D97-AF65-F5344CB8AC3E}">
        <p14:creationId xmlns:p14="http://schemas.microsoft.com/office/powerpoint/2010/main" val="428243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CCCB-8330-4C23-833F-12B9073667FD}"/>
              </a:ext>
            </a:extLst>
          </p:cNvPr>
          <p:cNvSpPr>
            <a:spLocks noGrp="1"/>
          </p:cNvSpPr>
          <p:nvPr>
            <p:ph type="title"/>
          </p:nvPr>
        </p:nvSpPr>
        <p:spPr>
          <a:xfrm>
            <a:off x="1261872" y="365760"/>
            <a:ext cx="9692640" cy="1325562"/>
          </a:xfrm>
        </p:spPr>
        <p:txBody>
          <a:bodyPr>
            <a:normAutofit/>
          </a:bodyPr>
          <a:lstStyle/>
          <a:p>
            <a:r>
              <a:rPr lang="en-GB"/>
              <a:t>SmallerVGGNet</a:t>
            </a:r>
            <a:endParaRPr lang="en-GB" dirty="0"/>
          </a:p>
        </p:txBody>
      </p:sp>
      <p:sp>
        <p:nvSpPr>
          <p:cNvPr id="3" name="Content Placeholder 2">
            <a:extLst>
              <a:ext uri="{FF2B5EF4-FFF2-40B4-BE49-F238E27FC236}">
                <a16:creationId xmlns:a16="http://schemas.microsoft.com/office/drawing/2014/main" id="{9BCC7F46-51CD-4864-83E8-D16301F1EBCF}"/>
              </a:ext>
            </a:extLst>
          </p:cNvPr>
          <p:cNvSpPr>
            <a:spLocks noGrp="1"/>
          </p:cNvSpPr>
          <p:nvPr>
            <p:ph idx="1"/>
          </p:nvPr>
        </p:nvSpPr>
        <p:spPr>
          <a:xfrm>
            <a:off x="1261872" y="1828800"/>
            <a:ext cx="4401509" cy="4351337"/>
          </a:xfrm>
        </p:spPr>
        <p:txBody>
          <a:bodyPr>
            <a:normAutofit/>
          </a:bodyPr>
          <a:lstStyle/>
          <a:p>
            <a:r>
              <a:rPr lang="en-GB" dirty="0"/>
              <a:t>Is a simplified version of </a:t>
            </a:r>
            <a:r>
              <a:rPr lang="en-GB" dirty="0" err="1"/>
              <a:t>VGGNet</a:t>
            </a:r>
            <a:r>
              <a:rPr lang="en-GB" dirty="0"/>
              <a:t> which was introduced by </a:t>
            </a:r>
            <a:r>
              <a:rPr lang="en-GB" dirty="0" err="1"/>
              <a:t>Simonyan</a:t>
            </a:r>
            <a:r>
              <a:rPr lang="en-GB" dirty="0"/>
              <a:t> and Zisserman ( 2014 )</a:t>
            </a:r>
          </a:p>
          <a:p>
            <a:r>
              <a:rPr lang="en-GB" dirty="0" err="1"/>
              <a:t>ReLU</a:t>
            </a:r>
            <a:r>
              <a:rPr lang="en-GB" dirty="0"/>
              <a:t> activation used</a:t>
            </a:r>
          </a:p>
          <a:p>
            <a:r>
              <a:rPr lang="en-GB" dirty="0"/>
              <a:t>Batch Normalization (BN)</a:t>
            </a:r>
          </a:p>
        </p:txBody>
      </p:sp>
      <p:pic>
        <p:nvPicPr>
          <p:cNvPr id="5" name="Picture 4" descr="A screenshot of a cell phone&#10;&#10;Description automatically generated">
            <a:extLst>
              <a:ext uri="{FF2B5EF4-FFF2-40B4-BE49-F238E27FC236}">
                <a16:creationId xmlns:a16="http://schemas.microsoft.com/office/drawing/2014/main" id="{D938F670-645B-4A82-AEC2-D089559EA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886" y="1691322"/>
            <a:ext cx="5237626" cy="2658095"/>
          </a:xfrm>
          <a:prstGeom prst="rect">
            <a:avLst/>
          </a:prstGeom>
        </p:spPr>
      </p:pic>
    </p:spTree>
    <p:extLst>
      <p:ext uri="{BB962C8B-B14F-4D97-AF65-F5344CB8AC3E}">
        <p14:creationId xmlns:p14="http://schemas.microsoft.com/office/powerpoint/2010/main" val="6830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F394-6E3E-4F90-900C-8CBAE0CCF442}"/>
              </a:ext>
            </a:extLst>
          </p:cNvPr>
          <p:cNvSpPr>
            <a:spLocks noGrp="1"/>
          </p:cNvSpPr>
          <p:nvPr>
            <p:ph type="title"/>
          </p:nvPr>
        </p:nvSpPr>
        <p:spPr/>
        <p:txBody>
          <a:bodyPr/>
          <a:lstStyle/>
          <a:p>
            <a:r>
              <a:rPr lang="en-GB" dirty="0" err="1"/>
              <a:t>Retinanet</a:t>
            </a:r>
            <a:endParaRPr lang="en-GB" dirty="0"/>
          </a:p>
        </p:txBody>
      </p:sp>
      <p:sp>
        <p:nvSpPr>
          <p:cNvPr id="3" name="Content Placeholder 2">
            <a:extLst>
              <a:ext uri="{FF2B5EF4-FFF2-40B4-BE49-F238E27FC236}">
                <a16:creationId xmlns:a16="http://schemas.microsoft.com/office/drawing/2014/main" id="{E7C1197F-A563-49E6-9822-FCAC32193442}"/>
              </a:ext>
            </a:extLst>
          </p:cNvPr>
          <p:cNvSpPr>
            <a:spLocks noGrp="1"/>
          </p:cNvSpPr>
          <p:nvPr>
            <p:ph idx="1"/>
          </p:nvPr>
        </p:nvSpPr>
        <p:spPr/>
        <p:txBody>
          <a:bodyPr/>
          <a:lstStyle/>
          <a:p>
            <a:r>
              <a:rPr lang="en-GB" dirty="0"/>
              <a:t>From the research paper : Focal Loss for Dense Object Detection</a:t>
            </a:r>
          </a:p>
          <a:p>
            <a:r>
              <a:rPr lang="en-GB" dirty="0"/>
              <a:t>One stage detector like YOLO and SSD </a:t>
            </a:r>
          </a:p>
          <a:p>
            <a:r>
              <a:rPr lang="en-GB" dirty="0"/>
              <a:t>More dense object detection ( more bounding boxes to better cover space of possible objects )</a:t>
            </a:r>
          </a:p>
          <a:p>
            <a:pPr lvl="1"/>
            <a:r>
              <a:rPr lang="en-GB" dirty="0"/>
              <a:t>YOLOv1 – 98 boxes, YOLOv2 - ~1k boxes, SSD - ~8-26K, </a:t>
            </a:r>
            <a:r>
              <a:rPr lang="en-GB" dirty="0" err="1"/>
              <a:t>Retinanet</a:t>
            </a:r>
            <a:r>
              <a:rPr lang="en-GB" dirty="0"/>
              <a:t> - ~100k</a:t>
            </a:r>
          </a:p>
          <a:p>
            <a:endParaRPr lang="en-GB" dirty="0"/>
          </a:p>
          <a:p>
            <a:endParaRPr lang="en-GB" dirty="0"/>
          </a:p>
        </p:txBody>
      </p:sp>
    </p:spTree>
    <p:extLst>
      <p:ext uri="{BB962C8B-B14F-4D97-AF65-F5344CB8AC3E}">
        <p14:creationId xmlns:p14="http://schemas.microsoft.com/office/powerpoint/2010/main" val="147896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F098-94B8-494A-9164-CA72C4F2E6CC}"/>
              </a:ext>
            </a:extLst>
          </p:cNvPr>
          <p:cNvSpPr>
            <a:spLocks noGrp="1"/>
          </p:cNvSpPr>
          <p:nvPr>
            <p:ph type="title"/>
          </p:nvPr>
        </p:nvSpPr>
        <p:spPr/>
        <p:txBody>
          <a:bodyPr/>
          <a:lstStyle/>
          <a:p>
            <a:r>
              <a:rPr lang="en-GB" dirty="0" err="1"/>
              <a:t>Mobilenet</a:t>
            </a:r>
            <a:endParaRPr lang="en-GB" dirty="0"/>
          </a:p>
        </p:txBody>
      </p:sp>
      <p:sp>
        <p:nvSpPr>
          <p:cNvPr id="3" name="Content Placeholder 2">
            <a:extLst>
              <a:ext uri="{FF2B5EF4-FFF2-40B4-BE49-F238E27FC236}">
                <a16:creationId xmlns:a16="http://schemas.microsoft.com/office/drawing/2014/main" id="{2830D707-DC00-4CF7-99CF-12CFF98B8821}"/>
              </a:ext>
            </a:extLst>
          </p:cNvPr>
          <p:cNvSpPr>
            <a:spLocks noGrp="1"/>
          </p:cNvSpPr>
          <p:nvPr>
            <p:ph idx="1"/>
          </p:nvPr>
        </p:nvSpPr>
        <p:spPr/>
        <p:txBody>
          <a:bodyPr/>
          <a:lstStyle/>
          <a:p>
            <a:r>
              <a:rPr lang="en-US" dirty="0" err="1"/>
              <a:t>MobileNets</a:t>
            </a:r>
            <a:r>
              <a:rPr lang="en-US" dirty="0"/>
              <a:t> are based on a streamlined architecture that uses depth-wise separable convolutions to build light </a:t>
            </a:r>
            <a:r>
              <a:rPr lang="en-US"/>
              <a:t>weight deep neural </a:t>
            </a:r>
            <a:r>
              <a:rPr lang="en-US" dirty="0"/>
              <a:t>networks.</a:t>
            </a:r>
            <a:endParaRPr lang="en-GB" dirty="0"/>
          </a:p>
        </p:txBody>
      </p:sp>
    </p:spTree>
    <p:extLst>
      <p:ext uri="{BB962C8B-B14F-4D97-AF65-F5344CB8AC3E}">
        <p14:creationId xmlns:p14="http://schemas.microsoft.com/office/powerpoint/2010/main" val="17777286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691</Words>
  <Application>Microsoft Office PowerPoint</Application>
  <PresentationFormat>Widescreen</PresentationFormat>
  <Paragraphs>37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Wingdings 2</vt:lpstr>
      <vt:lpstr>View</vt:lpstr>
      <vt:lpstr>Image Processing And Computer Vision </vt:lpstr>
      <vt:lpstr>Introduction</vt:lpstr>
      <vt:lpstr>Main Layers in a CNN</vt:lpstr>
      <vt:lpstr>SmallerVGGNet</vt:lpstr>
      <vt:lpstr>Retinanet</vt:lpstr>
      <vt:lpstr>Mobilenet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And Computer Vision</dc:title>
  <dc:creator>Ali Azwad</dc:creator>
  <cp:lastModifiedBy>Ali Azwad</cp:lastModifiedBy>
  <cp:revision>17</cp:revision>
  <dcterms:created xsi:type="dcterms:W3CDTF">2019-05-27T20:01:45Z</dcterms:created>
  <dcterms:modified xsi:type="dcterms:W3CDTF">2019-05-28T12:05:27Z</dcterms:modified>
</cp:coreProperties>
</file>