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0" r:id="rId5"/>
    <p:sldId id="263" r:id="rId6"/>
    <p:sldId id="264" r:id="rId7"/>
    <p:sldId id="261" r:id="rId8"/>
    <p:sldId id="265" r:id="rId9"/>
    <p:sldId id="274" r:id="rId10"/>
    <p:sldId id="273" r:id="rId11"/>
    <p:sldId id="275" r:id="rId12"/>
    <p:sldId id="276" r:id="rId13"/>
    <p:sldId id="277" r:id="rId14"/>
    <p:sldId id="267" r:id="rId15"/>
    <p:sldId id="272" r:id="rId16"/>
    <p:sldId id="268" r:id="rId17"/>
    <p:sldId id="271" r:id="rId18"/>
    <p:sldId id="270" r:id="rId19"/>
  </p:sldIdLst>
  <p:sldSz cx="18288000" cy="10287000"/>
  <p:notesSz cx="6858000" cy="9144000"/>
  <p:embeddedFontLst>
    <p:embeddedFont>
      <p:font typeface="Alatsi" panose="020B0604020202020204" charset="0"/>
      <p:regular r:id="rId20"/>
    </p:embeddedFont>
    <p:embeddedFont>
      <p:font typeface="Open Sans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nsha\OneDrive\Desktop\DDRPaper_InshaSamnani_K200247_B\Tabular%20and%20Graphical%20Results%20Data\BehaviouralSynchronizationPattern_TabularAndGraphical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Graphical</a:t>
            </a:r>
            <a:r>
              <a:rPr lang="en-US" baseline="0"/>
              <a:t> Analysis of BSP</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PK"/>
        </a:p>
      </c:txPr>
    </c:title>
    <c:autoTitleDeleted val="0"/>
    <c:plotArea>
      <c:layout/>
      <c:barChart>
        <c:barDir val="col"/>
        <c:grouping val="clustered"/>
        <c:varyColors val="0"/>
        <c:ser>
          <c:idx val="0"/>
          <c:order val="0"/>
          <c:tx>
            <c:strRef>
              <c:f>Sheet1!$B$1</c:f>
              <c:strCache>
                <c:ptCount val="1"/>
                <c:pt idx="0">
                  <c:v>Object Synchronizer Pattern</c:v>
                </c:pt>
              </c:strCache>
            </c:strRef>
          </c:tx>
          <c:spPr>
            <a:solidFill>
              <a:schemeClr val="accent1"/>
            </a:solidFill>
            <a:ln>
              <a:noFill/>
            </a:ln>
            <a:effectLst/>
          </c:spPr>
          <c:invertIfNegative val="0"/>
          <c:cat>
            <c:strRef>
              <c:f>Sheet1!$A$2:$A$6</c:f>
              <c:strCache>
                <c:ptCount val="5"/>
                <c:pt idx="0">
                  <c:v>Synchronization Mechanism (no of classes)</c:v>
                </c:pt>
                <c:pt idx="1">
                  <c:v>Modularity (in %)</c:v>
                </c:pt>
                <c:pt idx="2">
                  <c:v>Performance (in sec)</c:v>
                </c:pt>
                <c:pt idx="3">
                  <c:v>Flexibility (in %)</c:v>
                </c:pt>
                <c:pt idx="4">
                  <c:v>Reusability (in %)</c:v>
                </c:pt>
              </c:strCache>
            </c:strRef>
          </c:cat>
          <c:val>
            <c:numRef>
              <c:f>Sheet1!$B$2:$B$6</c:f>
              <c:numCache>
                <c:formatCode>General</c:formatCode>
                <c:ptCount val="5"/>
                <c:pt idx="0">
                  <c:v>5</c:v>
                </c:pt>
                <c:pt idx="1">
                  <c:v>50</c:v>
                </c:pt>
                <c:pt idx="2">
                  <c:v>20</c:v>
                </c:pt>
                <c:pt idx="3">
                  <c:v>70</c:v>
                </c:pt>
                <c:pt idx="4">
                  <c:v>70</c:v>
                </c:pt>
              </c:numCache>
            </c:numRef>
          </c:val>
          <c:extLst>
            <c:ext xmlns:c16="http://schemas.microsoft.com/office/drawing/2014/chart" uri="{C3380CC4-5D6E-409C-BE32-E72D297353CC}">
              <c16:uniqueId val="{00000000-04B5-4312-845F-14617DFDEE44}"/>
            </c:ext>
          </c:extLst>
        </c:ser>
        <c:ser>
          <c:idx val="1"/>
          <c:order val="1"/>
          <c:tx>
            <c:strRef>
              <c:f>Sheet1!$C$1</c:f>
              <c:strCache>
                <c:ptCount val="1"/>
                <c:pt idx="0">
                  <c:v>Publish Subscribe Pattern</c:v>
                </c:pt>
              </c:strCache>
            </c:strRef>
          </c:tx>
          <c:spPr>
            <a:solidFill>
              <a:schemeClr val="accent2"/>
            </a:solidFill>
            <a:ln>
              <a:noFill/>
            </a:ln>
            <a:effectLst/>
          </c:spPr>
          <c:invertIfNegative val="0"/>
          <c:cat>
            <c:strRef>
              <c:f>Sheet1!$A$2:$A$6</c:f>
              <c:strCache>
                <c:ptCount val="5"/>
                <c:pt idx="0">
                  <c:v>Synchronization Mechanism (no of classes)</c:v>
                </c:pt>
                <c:pt idx="1">
                  <c:v>Modularity (in %)</c:v>
                </c:pt>
                <c:pt idx="2">
                  <c:v>Performance (in sec)</c:v>
                </c:pt>
                <c:pt idx="3">
                  <c:v>Flexibility (in %)</c:v>
                </c:pt>
                <c:pt idx="4">
                  <c:v>Reusability (in %)</c:v>
                </c:pt>
              </c:strCache>
            </c:strRef>
          </c:cat>
          <c:val>
            <c:numRef>
              <c:f>Sheet1!$C$2:$C$6</c:f>
              <c:numCache>
                <c:formatCode>General</c:formatCode>
                <c:ptCount val="5"/>
                <c:pt idx="0">
                  <c:v>5</c:v>
                </c:pt>
                <c:pt idx="1">
                  <c:v>50</c:v>
                </c:pt>
                <c:pt idx="2">
                  <c:v>30</c:v>
                </c:pt>
                <c:pt idx="3">
                  <c:v>50</c:v>
                </c:pt>
                <c:pt idx="4">
                  <c:v>60</c:v>
                </c:pt>
              </c:numCache>
            </c:numRef>
          </c:val>
          <c:extLst>
            <c:ext xmlns:c16="http://schemas.microsoft.com/office/drawing/2014/chart" uri="{C3380CC4-5D6E-409C-BE32-E72D297353CC}">
              <c16:uniqueId val="{00000001-04B5-4312-845F-14617DFDEE44}"/>
            </c:ext>
          </c:extLst>
        </c:ser>
        <c:ser>
          <c:idx val="2"/>
          <c:order val="2"/>
          <c:tx>
            <c:strRef>
              <c:f>Sheet1!$D$1</c:f>
              <c:strCache>
                <c:ptCount val="1"/>
                <c:pt idx="0">
                  <c:v>Pass the Baton Pattern</c:v>
                </c:pt>
              </c:strCache>
            </c:strRef>
          </c:tx>
          <c:spPr>
            <a:solidFill>
              <a:schemeClr val="accent3"/>
            </a:solidFill>
            <a:ln>
              <a:noFill/>
            </a:ln>
            <a:effectLst/>
          </c:spPr>
          <c:invertIfNegative val="0"/>
          <c:cat>
            <c:strRef>
              <c:f>Sheet1!$A$2:$A$6</c:f>
              <c:strCache>
                <c:ptCount val="5"/>
                <c:pt idx="0">
                  <c:v>Synchronization Mechanism (no of classes)</c:v>
                </c:pt>
                <c:pt idx="1">
                  <c:v>Modularity (in %)</c:v>
                </c:pt>
                <c:pt idx="2">
                  <c:v>Performance (in sec)</c:v>
                </c:pt>
                <c:pt idx="3">
                  <c:v>Flexibility (in %)</c:v>
                </c:pt>
                <c:pt idx="4">
                  <c:v>Reusability (in %)</c:v>
                </c:pt>
              </c:strCache>
            </c:strRef>
          </c:cat>
          <c:val>
            <c:numRef>
              <c:f>Sheet1!$D$2:$D$6</c:f>
              <c:numCache>
                <c:formatCode>General</c:formatCode>
                <c:ptCount val="5"/>
                <c:pt idx="0">
                  <c:v>3</c:v>
                </c:pt>
                <c:pt idx="1">
                  <c:v>30</c:v>
                </c:pt>
                <c:pt idx="2">
                  <c:v>22</c:v>
                </c:pt>
                <c:pt idx="3">
                  <c:v>40</c:v>
                </c:pt>
                <c:pt idx="4">
                  <c:v>50</c:v>
                </c:pt>
              </c:numCache>
            </c:numRef>
          </c:val>
          <c:extLst>
            <c:ext xmlns:c16="http://schemas.microsoft.com/office/drawing/2014/chart" uri="{C3380CC4-5D6E-409C-BE32-E72D297353CC}">
              <c16:uniqueId val="{00000002-04B5-4312-845F-14617DFDEE44}"/>
            </c:ext>
          </c:extLst>
        </c:ser>
        <c:ser>
          <c:idx val="3"/>
          <c:order val="3"/>
          <c:tx>
            <c:strRef>
              <c:f>Sheet1!$E$1</c:f>
              <c:strCache>
                <c:ptCount val="1"/>
                <c:pt idx="0">
                  <c:v>Behavioural Synchronization Pattern</c:v>
                </c:pt>
              </c:strCache>
            </c:strRef>
          </c:tx>
          <c:spPr>
            <a:solidFill>
              <a:schemeClr val="accent4"/>
            </a:solidFill>
            <a:ln>
              <a:noFill/>
            </a:ln>
            <a:effectLst/>
          </c:spPr>
          <c:invertIfNegative val="0"/>
          <c:cat>
            <c:strRef>
              <c:f>Sheet1!$A$2:$A$6</c:f>
              <c:strCache>
                <c:ptCount val="5"/>
                <c:pt idx="0">
                  <c:v>Synchronization Mechanism (no of classes)</c:v>
                </c:pt>
                <c:pt idx="1">
                  <c:v>Modularity (in %)</c:v>
                </c:pt>
                <c:pt idx="2">
                  <c:v>Performance (in sec)</c:v>
                </c:pt>
                <c:pt idx="3">
                  <c:v>Flexibility (in %)</c:v>
                </c:pt>
                <c:pt idx="4">
                  <c:v>Reusability (in %)</c:v>
                </c:pt>
              </c:strCache>
            </c:strRef>
          </c:cat>
          <c:val>
            <c:numRef>
              <c:f>Sheet1!$E$2:$E$6</c:f>
              <c:numCache>
                <c:formatCode>General</c:formatCode>
                <c:ptCount val="5"/>
                <c:pt idx="0">
                  <c:v>6</c:v>
                </c:pt>
                <c:pt idx="1">
                  <c:v>60</c:v>
                </c:pt>
                <c:pt idx="2">
                  <c:v>20</c:v>
                </c:pt>
                <c:pt idx="3">
                  <c:v>80</c:v>
                </c:pt>
                <c:pt idx="4">
                  <c:v>85</c:v>
                </c:pt>
              </c:numCache>
            </c:numRef>
          </c:val>
          <c:extLst>
            <c:ext xmlns:c16="http://schemas.microsoft.com/office/drawing/2014/chart" uri="{C3380CC4-5D6E-409C-BE32-E72D297353CC}">
              <c16:uniqueId val="{00000003-04B5-4312-845F-14617DFDEE44}"/>
            </c:ext>
          </c:extLst>
        </c:ser>
        <c:dLbls>
          <c:showLegendKey val="0"/>
          <c:showVal val="0"/>
          <c:showCatName val="0"/>
          <c:showSerName val="0"/>
          <c:showPercent val="0"/>
          <c:showBubbleSize val="0"/>
        </c:dLbls>
        <c:gapWidth val="219"/>
        <c:overlap val="-27"/>
        <c:axId val="1451563279"/>
        <c:axId val="1451573839"/>
      </c:barChart>
      <c:catAx>
        <c:axId val="14515632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crossAx val="1451573839"/>
        <c:crosses val="autoZero"/>
        <c:auto val="1"/>
        <c:lblAlgn val="ctr"/>
        <c:lblOffset val="100"/>
        <c:noMultiLvlLbl val="0"/>
      </c:catAx>
      <c:valAx>
        <c:axId val="14515738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crossAx val="14515632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legend>
    <c:plotVisOnly val="1"/>
    <c:dispBlanksAs val="gap"/>
    <c:showDLblsOverMax val="0"/>
  </c:chart>
  <c:spPr>
    <a:noFill/>
    <a:ln>
      <a:noFill/>
    </a:ln>
    <a:effectLst/>
  </c:spPr>
  <c:txPr>
    <a:bodyPr/>
    <a:lstStyle/>
    <a:p>
      <a:pPr>
        <a:defRPr/>
      </a:pPr>
      <a:endParaRPr lang="en-P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n-PK"/>
              </a:p>
            </p:txBody>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n-PK"/>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n-PK"/>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4208012" y="2500459"/>
            <a:ext cx="14079987" cy="3599703"/>
          </a:xfrm>
          <a:prstGeom prst="rect">
            <a:avLst/>
          </a:prstGeom>
        </p:spPr>
        <p:txBody>
          <a:bodyPr wrap="square" lIns="0" tIns="0" rIns="0" bIns="0" rtlCol="0" anchor="t">
            <a:spAutoFit/>
          </a:bodyPr>
          <a:lstStyle/>
          <a:p>
            <a:pPr algn="ctr">
              <a:lnSpc>
                <a:spcPts val="14550"/>
              </a:lnSpc>
            </a:pPr>
            <a:r>
              <a:rPr lang="en-US" sz="8000" dirty="0">
                <a:solidFill>
                  <a:srgbClr val="000000"/>
                </a:solidFill>
                <a:latin typeface="Alatsi"/>
              </a:rPr>
              <a:t>BEHAVIOURAL </a:t>
            </a:r>
          </a:p>
          <a:p>
            <a:pPr algn="ctr">
              <a:lnSpc>
                <a:spcPts val="14550"/>
              </a:lnSpc>
            </a:pPr>
            <a:r>
              <a:rPr lang="en-US" sz="8000" dirty="0">
                <a:solidFill>
                  <a:srgbClr val="000000"/>
                </a:solidFill>
                <a:latin typeface="Alatsi"/>
              </a:rPr>
              <a:t>SYNCHRONIZATION PATTERN</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
        <p:nvSpPr>
          <p:cNvPr id="14" name="TextBox 14"/>
          <p:cNvSpPr txBox="1"/>
          <p:nvPr/>
        </p:nvSpPr>
        <p:spPr>
          <a:xfrm>
            <a:off x="4633952" y="6469533"/>
            <a:ext cx="12625348" cy="2517997"/>
          </a:xfrm>
          <a:prstGeom prst="rect">
            <a:avLst/>
          </a:prstGeom>
        </p:spPr>
        <p:txBody>
          <a:bodyPr lIns="0" tIns="0" rIns="0" bIns="0" rtlCol="0" anchor="t">
            <a:spAutoFit/>
          </a:bodyPr>
          <a:lstStyle/>
          <a:p>
            <a:pPr algn="r">
              <a:lnSpc>
                <a:spcPct val="150000"/>
              </a:lnSpc>
            </a:pPr>
            <a:r>
              <a:rPr lang="en-US" sz="2800" dirty="0">
                <a:solidFill>
                  <a:srgbClr val="000000"/>
                </a:solidFill>
                <a:latin typeface="Alatsi Bold"/>
              </a:rPr>
              <a:t>Presented By : </a:t>
            </a:r>
          </a:p>
          <a:p>
            <a:pPr algn="r">
              <a:lnSpc>
                <a:spcPct val="150000"/>
              </a:lnSpc>
            </a:pPr>
            <a:r>
              <a:rPr lang="en-US" sz="2800" dirty="0">
                <a:solidFill>
                  <a:schemeClr val="tx1">
                    <a:lumMod val="50000"/>
                    <a:lumOff val="50000"/>
                  </a:schemeClr>
                </a:solidFill>
                <a:latin typeface="Alatsi Bold"/>
              </a:rPr>
              <a:t>Insha Samnani</a:t>
            </a:r>
            <a:r>
              <a:rPr lang="en-US" sz="2800" dirty="0">
                <a:solidFill>
                  <a:srgbClr val="000000"/>
                </a:solidFill>
                <a:latin typeface="Alatsi Bold"/>
              </a:rPr>
              <a:t>                  20K-0247</a:t>
            </a:r>
          </a:p>
          <a:p>
            <a:pPr algn="r">
              <a:lnSpc>
                <a:spcPct val="150000"/>
              </a:lnSpc>
            </a:pPr>
            <a:r>
              <a:rPr lang="en-US" sz="2800" dirty="0">
                <a:solidFill>
                  <a:schemeClr val="tx1">
                    <a:lumMod val="50000"/>
                    <a:lumOff val="50000"/>
                  </a:schemeClr>
                </a:solidFill>
                <a:latin typeface="Alatsi Bold"/>
              </a:rPr>
              <a:t>Ismail Ahmed Ansari     </a:t>
            </a:r>
            <a:r>
              <a:rPr lang="en-US" sz="2800" dirty="0">
                <a:solidFill>
                  <a:srgbClr val="000000"/>
                </a:solidFill>
                <a:latin typeface="Alatsi Bold"/>
              </a:rPr>
              <a:t>20K-0228</a:t>
            </a:r>
          </a:p>
          <a:p>
            <a:pPr algn="r">
              <a:lnSpc>
                <a:spcPct val="150000"/>
              </a:lnSpc>
            </a:pPr>
            <a:r>
              <a:rPr lang="en-US" sz="2800" dirty="0">
                <a:solidFill>
                  <a:schemeClr val="tx1">
                    <a:lumMod val="50000"/>
                    <a:lumOff val="50000"/>
                  </a:schemeClr>
                </a:solidFill>
                <a:latin typeface="Alatsi Bold"/>
              </a:rPr>
              <a:t>Anjiya Muhammad Ali    </a:t>
            </a:r>
            <a:r>
              <a:rPr lang="en-US" sz="2800" dirty="0">
                <a:solidFill>
                  <a:srgbClr val="000000"/>
                </a:solidFill>
                <a:latin typeface="Alatsi Bold"/>
              </a:rPr>
              <a:t>20K-1687</a:t>
            </a:r>
          </a:p>
        </p:txBody>
      </p:sp>
      <p:sp>
        <p:nvSpPr>
          <p:cNvPr id="15" name="TextBox 15"/>
          <p:cNvSpPr txBox="1"/>
          <p:nvPr/>
        </p:nvSpPr>
        <p:spPr>
          <a:xfrm>
            <a:off x="7148670" y="9358775"/>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Bold"/>
              </a:rPr>
              <a:t>FAST University | 2024</a:t>
            </a: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36347" y="866775"/>
            <a:ext cx="15815306"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ea typeface="Alatsi Bold"/>
              </a:rPr>
              <a:t>Case Study 1</a:t>
            </a:r>
          </a:p>
        </p:txBody>
      </p:sp>
      <p:sp>
        <p:nvSpPr>
          <p:cNvPr id="3" name="TextBox 3"/>
          <p:cNvSpPr txBox="1"/>
          <p:nvPr/>
        </p:nvSpPr>
        <p:spPr>
          <a:xfrm>
            <a:off x="609600" y="2662244"/>
            <a:ext cx="8371188" cy="4748864"/>
          </a:xfrm>
          <a:prstGeom prst="rect">
            <a:avLst/>
          </a:prstGeom>
        </p:spPr>
        <p:txBody>
          <a:bodyPr wrap="square" lIns="0" tIns="0" rIns="0" bIns="0" rtlCol="0" anchor="t">
            <a:spAutoFit/>
          </a:bodyPr>
          <a:lstStyle/>
          <a:p>
            <a:pPr algn="l">
              <a:lnSpc>
                <a:spcPts val="5358"/>
              </a:lnSpc>
            </a:pPr>
            <a:r>
              <a:rPr lang="en-US" sz="2500" b="1" u="sng" dirty="0">
                <a:solidFill>
                  <a:srgbClr val="000000"/>
                </a:solidFill>
              </a:rPr>
              <a:t>Social Media Content Moderation System</a:t>
            </a:r>
          </a:p>
          <a:p>
            <a:pPr algn="l">
              <a:lnSpc>
                <a:spcPts val="5358"/>
              </a:lnSpc>
            </a:pPr>
            <a:r>
              <a:rPr lang="en-US" sz="2200" dirty="0">
                <a:solidFill>
                  <a:srgbClr val="000000"/>
                </a:solidFill>
              </a:rPr>
              <a:t>In a fast-paced social media landscape, efficient content moderation is vital. Implementing the Behavioral Synchronization Pattern allows for agile content moderation tailored to real-time user interactions. Dynamic behavioral synchronization modules enable swift adaptation to evolving moderation needs, ensuring scalability and compliance with community standards.</a:t>
            </a:r>
          </a:p>
        </p:txBody>
      </p:sp>
      <p:sp>
        <p:nvSpPr>
          <p:cNvPr id="4" name="TextBox 4"/>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FAST University | 2024</a:t>
            </a:r>
          </a:p>
        </p:txBody>
      </p:sp>
      <p:sp>
        <p:nvSpPr>
          <p:cNvPr id="5" name="AutoShape 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PK"/>
          </a:p>
        </p:txBody>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PK"/>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PK"/>
              </a:p>
            </p:txBody>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9</a:t>
              </a:r>
            </a:p>
          </p:txBody>
        </p:sp>
      </p:grpSp>
      <p:sp>
        <p:nvSpPr>
          <p:cNvPr id="13" name="Freeform 13"/>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
        <p:nvSpPr>
          <p:cNvPr id="14" name="Freeform 14"/>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pic>
        <p:nvPicPr>
          <p:cNvPr id="18" name="Picture 17">
            <a:extLst>
              <a:ext uri="{FF2B5EF4-FFF2-40B4-BE49-F238E27FC236}">
                <a16:creationId xmlns:a16="http://schemas.microsoft.com/office/drawing/2014/main" id="{FA564B24-1772-FC47-6E8C-456398F69A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3695" y="2882493"/>
            <a:ext cx="7653327" cy="4309306"/>
          </a:xfrm>
          <a:prstGeom prst="rect">
            <a:avLst/>
          </a:prstGeom>
        </p:spPr>
      </p:pic>
    </p:spTree>
    <p:extLst>
      <p:ext uri="{BB962C8B-B14F-4D97-AF65-F5344CB8AC3E}">
        <p14:creationId xmlns:p14="http://schemas.microsoft.com/office/powerpoint/2010/main" val="400453991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36347" y="866775"/>
            <a:ext cx="15815306"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ea typeface="Alatsi Bold"/>
              </a:rPr>
              <a:t>Case Study 2</a:t>
            </a:r>
          </a:p>
        </p:txBody>
      </p:sp>
      <p:sp>
        <p:nvSpPr>
          <p:cNvPr id="3" name="TextBox 3"/>
          <p:cNvSpPr txBox="1"/>
          <p:nvPr/>
        </p:nvSpPr>
        <p:spPr>
          <a:xfrm>
            <a:off x="609600" y="2662244"/>
            <a:ext cx="8371188" cy="4748864"/>
          </a:xfrm>
          <a:prstGeom prst="rect">
            <a:avLst/>
          </a:prstGeom>
        </p:spPr>
        <p:txBody>
          <a:bodyPr wrap="square" lIns="0" tIns="0" rIns="0" bIns="0" rtlCol="0" anchor="t">
            <a:spAutoFit/>
          </a:bodyPr>
          <a:lstStyle/>
          <a:p>
            <a:pPr algn="l">
              <a:lnSpc>
                <a:spcPts val="5358"/>
              </a:lnSpc>
            </a:pPr>
            <a:r>
              <a:rPr lang="en-US" sz="2500" b="1" u="sng" dirty="0">
                <a:solidFill>
                  <a:srgbClr val="000000"/>
                </a:solidFill>
              </a:rPr>
              <a:t>E-commerce Inventory Management System</a:t>
            </a:r>
          </a:p>
          <a:p>
            <a:pPr algn="l">
              <a:lnSpc>
                <a:spcPts val="5358"/>
              </a:lnSpc>
            </a:pPr>
            <a:r>
              <a:rPr lang="en-US" sz="2200" dirty="0">
                <a:solidFill>
                  <a:srgbClr val="000000"/>
                </a:solidFill>
              </a:rPr>
              <a:t>Managing inventory updates in an e-commerce platform amidst numerous transactions requires synchronization. The Behavioral Synchronization Pattern offers a solution by dynamically synchronizing updates while maintaining system responsiveness. Through behavioral synchronization modules, the system adjusts policies based on transaction volume, optimizing inventory management processes.</a:t>
            </a:r>
          </a:p>
        </p:txBody>
      </p:sp>
      <p:sp>
        <p:nvSpPr>
          <p:cNvPr id="4" name="TextBox 4"/>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FAST University | 2024</a:t>
            </a:r>
          </a:p>
        </p:txBody>
      </p:sp>
      <p:sp>
        <p:nvSpPr>
          <p:cNvPr id="5" name="AutoShape 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PK"/>
          </a:p>
        </p:txBody>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PK"/>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PK"/>
              </a:p>
            </p:txBody>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10</a:t>
              </a:r>
            </a:p>
          </p:txBody>
        </p:sp>
      </p:grpSp>
      <p:sp>
        <p:nvSpPr>
          <p:cNvPr id="13" name="Freeform 13"/>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
        <p:nvSpPr>
          <p:cNvPr id="14" name="Freeform 14"/>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pic>
        <p:nvPicPr>
          <p:cNvPr id="17" name="Picture 16" descr="A person standing next to a large yellow box&#10;&#10;Description automatically generated">
            <a:extLst>
              <a:ext uri="{FF2B5EF4-FFF2-40B4-BE49-F238E27FC236}">
                <a16:creationId xmlns:a16="http://schemas.microsoft.com/office/drawing/2014/main" id="{439BB4CB-E1BE-FCAF-F0DA-47013494E7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8324" y="3062399"/>
            <a:ext cx="7653329" cy="4309306"/>
          </a:xfrm>
          <a:prstGeom prst="rect">
            <a:avLst/>
          </a:prstGeom>
        </p:spPr>
      </p:pic>
    </p:spTree>
    <p:extLst>
      <p:ext uri="{BB962C8B-B14F-4D97-AF65-F5344CB8AC3E}">
        <p14:creationId xmlns:p14="http://schemas.microsoft.com/office/powerpoint/2010/main" val="33984264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36347" y="866775"/>
            <a:ext cx="15815306"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ea typeface="Alatsi Bold"/>
              </a:rPr>
              <a:t>Case Study 3</a:t>
            </a:r>
          </a:p>
        </p:txBody>
      </p:sp>
      <p:sp>
        <p:nvSpPr>
          <p:cNvPr id="3" name="TextBox 3"/>
          <p:cNvSpPr txBox="1"/>
          <p:nvPr/>
        </p:nvSpPr>
        <p:spPr>
          <a:xfrm>
            <a:off x="609600" y="2662244"/>
            <a:ext cx="8371188" cy="4748864"/>
          </a:xfrm>
          <a:prstGeom prst="rect">
            <a:avLst/>
          </a:prstGeom>
        </p:spPr>
        <p:txBody>
          <a:bodyPr wrap="square" lIns="0" tIns="0" rIns="0" bIns="0" rtlCol="0" anchor="t">
            <a:spAutoFit/>
          </a:bodyPr>
          <a:lstStyle/>
          <a:p>
            <a:pPr algn="l">
              <a:lnSpc>
                <a:spcPts val="5358"/>
              </a:lnSpc>
            </a:pPr>
            <a:r>
              <a:rPr lang="en-US" sz="2500" b="1" u="sng" dirty="0">
                <a:solidFill>
                  <a:srgbClr val="000000"/>
                </a:solidFill>
              </a:rPr>
              <a:t>Real-time Collaborative Document Editing Platform</a:t>
            </a:r>
          </a:p>
          <a:p>
            <a:pPr algn="l">
              <a:lnSpc>
                <a:spcPts val="5358"/>
              </a:lnSpc>
            </a:pPr>
            <a:r>
              <a:rPr lang="en-US" sz="2200" dirty="0">
                <a:solidFill>
                  <a:srgbClr val="000000"/>
                </a:solidFill>
              </a:rPr>
              <a:t>Real-time synchronization of concurrent edits is crucial in collaborative document editing platforms. The Behavioral Synchronization Pattern facilitates dynamic synchronization while preserving user experiences. Designed modules adjust strategies based on user interactions, ensuring consistency and responsiveness in collaborative editing, enhancing productivity</a:t>
            </a:r>
            <a:r>
              <a:rPr lang="en-US" sz="2500" b="1" u="sng" dirty="0">
                <a:solidFill>
                  <a:srgbClr val="000000"/>
                </a:solidFill>
              </a:rPr>
              <a:t>.</a:t>
            </a:r>
          </a:p>
        </p:txBody>
      </p:sp>
      <p:sp>
        <p:nvSpPr>
          <p:cNvPr id="4" name="TextBox 4"/>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FAST University | 2024</a:t>
            </a:r>
          </a:p>
        </p:txBody>
      </p:sp>
      <p:sp>
        <p:nvSpPr>
          <p:cNvPr id="5" name="AutoShape 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PK"/>
          </a:p>
        </p:txBody>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PK"/>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PK"/>
              </a:p>
            </p:txBody>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11</a:t>
              </a:r>
            </a:p>
          </p:txBody>
        </p:sp>
      </p:grpSp>
      <p:sp>
        <p:nvSpPr>
          <p:cNvPr id="13" name="Freeform 13"/>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
        <p:nvSpPr>
          <p:cNvPr id="14" name="Freeform 14"/>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pic>
        <p:nvPicPr>
          <p:cNvPr id="15" name="Picture 14" descr="A cartoon of two people&#10;&#10;Description automatically generated">
            <a:extLst>
              <a:ext uri="{FF2B5EF4-FFF2-40B4-BE49-F238E27FC236}">
                <a16:creationId xmlns:a16="http://schemas.microsoft.com/office/drawing/2014/main" id="{97777CE6-3D57-F019-B034-ADBB122552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8326" y="2988847"/>
            <a:ext cx="7653327" cy="4309306"/>
          </a:xfrm>
          <a:prstGeom prst="rect">
            <a:avLst/>
          </a:prstGeom>
        </p:spPr>
      </p:pic>
    </p:spTree>
    <p:extLst>
      <p:ext uri="{BB962C8B-B14F-4D97-AF65-F5344CB8AC3E}">
        <p14:creationId xmlns:p14="http://schemas.microsoft.com/office/powerpoint/2010/main" val="19224878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36347" y="866775"/>
            <a:ext cx="15815306"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ea typeface="Alatsi Bold"/>
              </a:rPr>
              <a:t>Case Study 4</a:t>
            </a:r>
          </a:p>
        </p:txBody>
      </p:sp>
      <p:sp>
        <p:nvSpPr>
          <p:cNvPr id="3" name="TextBox 3"/>
          <p:cNvSpPr txBox="1"/>
          <p:nvPr/>
        </p:nvSpPr>
        <p:spPr>
          <a:xfrm>
            <a:off x="609600" y="2662244"/>
            <a:ext cx="8371188" cy="4748864"/>
          </a:xfrm>
          <a:prstGeom prst="rect">
            <a:avLst/>
          </a:prstGeom>
        </p:spPr>
        <p:txBody>
          <a:bodyPr wrap="square" lIns="0" tIns="0" rIns="0" bIns="0" rtlCol="0" anchor="t">
            <a:spAutoFit/>
          </a:bodyPr>
          <a:lstStyle/>
          <a:p>
            <a:pPr algn="l">
              <a:lnSpc>
                <a:spcPts val="5358"/>
              </a:lnSpc>
            </a:pPr>
            <a:r>
              <a:rPr lang="en-US" sz="2500" b="1" u="sng" dirty="0">
                <a:solidFill>
                  <a:srgbClr val="000000"/>
                </a:solidFill>
              </a:rPr>
              <a:t>Distributed Messaging System</a:t>
            </a:r>
            <a:endParaRPr lang="en-US" sz="2200" dirty="0">
              <a:solidFill>
                <a:srgbClr val="000000"/>
              </a:solidFill>
            </a:endParaRPr>
          </a:p>
          <a:p>
            <a:pPr algn="l">
              <a:lnSpc>
                <a:spcPts val="5358"/>
              </a:lnSpc>
            </a:pPr>
            <a:r>
              <a:rPr lang="en-US" sz="2200" dirty="0">
                <a:solidFill>
                  <a:srgbClr val="000000"/>
                </a:solidFill>
              </a:rPr>
              <a:t>In a distributed messaging system, timely and accurate message delivery across multiple nodes is essential. The Behavioral Synchronization Pattern dynamically syncs message delivery tasks, enhancing scalability and responsiveness. Modules adapt to network conditions and priorities, optimizing delivery processes for accurate communication across distributed environments.</a:t>
            </a:r>
            <a:endParaRPr lang="en-US" sz="2500" b="1" u="sng" dirty="0">
              <a:solidFill>
                <a:srgbClr val="000000"/>
              </a:solidFill>
            </a:endParaRPr>
          </a:p>
        </p:txBody>
      </p:sp>
      <p:sp>
        <p:nvSpPr>
          <p:cNvPr id="4" name="TextBox 4"/>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FAST University | 2024</a:t>
            </a:r>
          </a:p>
        </p:txBody>
      </p:sp>
      <p:sp>
        <p:nvSpPr>
          <p:cNvPr id="5" name="AutoShape 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PK"/>
          </a:p>
        </p:txBody>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PK"/>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PK"/>
              </a:p>
            </p:txBody>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12</a:t>
              </a:r>
            </a:p>
          </p:txBody>
        </p:sp>
      </p:grpSp>
      <p:sp>
        <p:nvSpPr>
          <p:cNvPr id="13" name="Freeform 13"/>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
        <p:nvSpPr>
          <p:cNvPr id="14" name="Freeform 14"/>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pic>
        <p:nvPicPr>
          <p:cNvPr id="16" name="Picture 15" descr="A computer server with people and chat bubbles&#10;&#10;Description automatically generated with medium confidence">
            <a:extLst>
              <a:ext uri="{FF2B5EF4-FFF2-40B4-BE49-F238E27FC236}">
                <a16:creationId xmlns:a16="http://schemas.microsoft.com/office/drawing/2014/main" id="{F9B83DDA-0CE0-59EA-144E-454AAD1B18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8327" y="2988847"/>
            <a:ext cx="7653326" cy="4309305"/>
          </a:xfrm>
          <a:prstGeom prst="rect">
            <a:avLst/>
          </a:prstGeom>
        </p:spPr>
      </p:pic>
    </p:spTree>
    <p:extLst>
      <p:ext uri="{BB962C8B-B14F-4D97-AF65-F5344CB8AC3E}">
        <p14:creationId xmlns:p14="http://schemas.microsoft.com/office/powerpoint/2010/main" val="401676547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36347" y="866775"/>
            <a:ext cx="15815306"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ea typeface="Alatsi Bold"/>
              </a:rPr>
              <a:t>﻿RESULTS</a:t>
            </a:r>
          </a:p>
        </p:txBody>
      </p:sp>
      <p:sp>
        <p:nvSpPr>
          <p:cNvPr id="3" name="TextBox 3"/>
          <p:cNvSpPr txBox="1"/>
          <p:nvPr/>
        </p:nvSpPr>
        <p:spPr>
          <a:xfrm>
            <a:off x="609600" y="2662244"/>
            <a:ext cx="8371188" cy="4748864"/>
          </a:xfrm>
          <a:prstGeom prst="rect">
            <a:avLst/>
          </a:prstGeom>
        </p:spPr>
        <p:txBody>
          <a:bodyPr wrap="square" lIns="0" tIns="0" rIns="0" bIns="0" rtlCol="0" anchor="t">
            <a:spAutoFit/>
          </a:bodyPr>
          <a:lstStyle/>
          <a:p>
            <a:pPr algn="l">
              <a:lnSpc>
                <a:spcPts val="5358"/>
              </a:lnSpc>
            </a:pPr>
            <a:r>
              <a:rPr lang="en-US" sz="2200" dirty="0">
                <a:solidFill>
                  <a:srgbClr val="000000"/>
                </a:solidFill>
              </a:rPr>
              <a:t>The analysis underscores the superiority of the </a:t>
            </a:r>
            <a:r>
              <a:rPr lang="en-US" sz="2200" dirty="0" err="1">
                <a:solidFill>
                  <a:srgbClr val="000000"/>
                </a:solidFill>
              </a:rPr>
              <a:t>Behavioural</a:t>
            </a:r>
            <a:r>
              <a:rPr lang="en-US" sz="2200" dirty="0">
                <a:solidFill>
                  <a:srgbClr val="000000"/>
                </a:solidFill>
              </a:rPr>
              <a:t> Synchronization Pattern over the </a:t>
            </a:r>
            <a:r>
              <a:rPr lang="en-US" sz="2200" b="1" u="sng" dirty="0">
                <a:solidFill>
                  <a:schemeClr val="tx1">
                    <a:lumMod val="50000"/>
                    <a:lumOff val="50000"/>
                  </a:schemeClr>
                </a:solidFill>
              </a:rPr>
              <a:t>Object Synchronizer</a:t>
            </a:r>
            <a:r>
              <a:rPr lang="en-US" sz="2200" dirty="0">
                <a:solidFill>
                  <a:srgbClr val="000000"/>
                </a:solidFill>
              </a:rPr>
              <a:t>, </a:t>
            </a:r>
            <a:r>
              <a:rPr lang="en-US" sz="2200" b="1" u="sng" dirty="0">
                <a:solidFill>
                  <a:schemeClr val="tx1">
                    <a:lumMod val="50000"/>
                    <a:lumOff val="50000"/>
                  </a:schemeClr>
                </a:solidFill>
              </a:rPr>
              <a:t>Publish Subscribe</a:t>
            </a:r>
            <a:r>
              <a:rPr lang="en-US" sz="2200" dirty="0">
                <a:solidFill>
                  <a:srgbClr val="000000"/>
                </a:solidFill>
              </a:rPr>
              <a:t>, and </a:t>
            </a:r>
            <a:r>
              <a:rPr lang="en-US" sz="2200" b="1" u="sng" dirty="0">
                <a:solidFill>
                  <a:schemeClr val="tx1">
                    <a:lumMod val="50000"/>
                    <a:lumOff val="50000"/>
                  </a:schemeClr>
                </a:solidFill>
              </a:rPr>
              <a:t>Pass the Baton</a:t>
            </a:r>
            <a:r>
              <a:rPr lang="en-US" sz="2200" dirty="0">
                <a:solidFill>
                  <a:srgbClr val="000000"/>
                </a:solidFill>
              </a:rPr>
              <a:t> patterns across various metrics. The </a:t>
            </a:r>
            <a:r>
              <a:rPr lang="en-US" sz="2200" dirty="0" err="1">
                <a:solidFill>
                  <a:srgbClr val="000000"/>
                </a:solidFill>
              </a:rPr>
              <a:t>Behavioural</a:t>
            </a:r>
            <a:r>
              <a:rPr lang="en-US" sz="2200" dirty="0">
                <a:solidFill>
                  <a:srgbClr val="000000"/>
                </a:solidFill>
              </a:rPr>
              <a:t> Synchronization Pattern excelled in modularity, flexibility, and reusability, boasting a 60% modularity rating and an 85% reusability score. Additionally, it demonstrated superior performance efficiency with an execution time of 20 seconds, outperforming other patterns.</a:t>
            </a:r>
          </a:p>
        </p:txBody>
      </p:sp>
      <p:sp>
        <p:nvSpPr>
          <p:cNvPr id="4" name="TextBox 4"/>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FAST University | 2024</a:t>
            </a:r>
          </a:p>
        </p:txBody>
      </p:sp>
      <p:sp>
        <p:nvSpPr>
          <p:cNvPr id="5" name="AutoShape 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PK"/>
          </a:p>
        </p:txBody>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PK"/>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PK"/>
              </a:p>
            </p:txBody>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13</a:t>
              </a:r>
            </a:p>
          </p:txBody>
        </p:sp>
      </p:grpSp>
      <p:sp>
        <p:nvSpPr>
          <p:cNvPr id="13" name="Freeform 13"/>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
        <p:nvSpPr>
          <p:cNvPr id="14" name="Freeform 14"/>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graphicFrame>
        <p:nvGraphicFramePr>
          <p:cNvPr id="16" name="Chart 15">
            <a:extLst>
              <a:ext uri="{FF2B5EF4-FFF2-40B4-BE49-F238E27FC236}">
                <a16:creationId xmlns:a16="http://schemas.microsoft.com/office/drawing/2014/main" id="{1E2DF904-5DAC-389E-20B0-31FDC4FC9C59}"/>
              </a:ext>
            </a:extLst>
          </p:cNvPr>
          <p:cNvGraphicFramePr>
            <a:graphicFrameLocks/>
          </p:cNvGraphicFramePr>
          <p:nvPr>
            <p:extLst>
              <p:ext uri="{D42A27DB-BD31-4B8C-83A1-F6EECF244321}">
                <p14:modId xmlns:p14="http://schemas.microsoft.com/office/powerpoint/2010/main" val="3991361812"/>
              </p:ext>
            </p:extLst>
          </p:nvPr>
        </p:nvGraphicFramePr>
        <p:xfrm>
          <a:off x="9144000" y="2750430"/>
          <a:ext cx="8534400" cy="500933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36347" y="199643"/>
            <a:ext cx="15815306"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ea typeface="Alatsi Bold"/>
              </a:rPr>
              <a:t>﻿RESULTS </a:t>
            </a:r>
            <a:r>
              <a:rPr lang="en-US" sz="4500" dirty="0">
                <a:solidFill>
                  <a:srgbClr val="000000"/>
                </a:solidFill>
                <a:latin typeface="Alatsi Bold"/>
                <a:ea typeface="Alatsi Bold"/>
              </a:rPr>
              <a:t>(</a:t>
            </a:r>
            <a:r>
              <a:rPr lang="en-US" sz="4500" dirty="0" err="1">
                <a:solidFill>
                  <a:srgbClr val="000000"/>
                </a:solidFill>
                <a:latin typeface="Alatsi Bold"/>
                <a:ea typeface="Alatsi Bold"/>
              </a:rPr>
              <a:t>cont</a:t>
            </a:r>
            <a:r>
              <a:rPr lang="en-US" sz="4500" dirty="0">
                <a:solidFill>
                  <a:srgbClr val="000000"/>
                </a:solidFill>
                <a:latin typeface="Alatsi Bold"/>
                <a:ea typeface="Alatsi Bold"/>
              </a:rPr>
              <a:t>…)</a:t>
            </a:r>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PK"/>
              </a:p>
            </p:txBody>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14</a:t>
              </a:r>
            </a:p>
          </p:txBody>
        </p:sp>
      </p:grpSp>
      <p:sp>
        <p:nvSpPr>
          <p:cNvPr id="13" name="Freeform 13"/>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
        <p:nvSpPr>
          <p:cNvPr id="14" name="Freeform 14"/>
          <p:cNvSpPr/>
          <p:nvPr/>
        </p:nvSpPr>
        <p:spPr>
          <a:xfrm>
            <a:off x="11279315"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pic>
        <p:nvPicPr>
          <p:cNvPr id="15" name="Picture 14" descr="A graph showing a line&#10;&#10;Description automatically generated">
            <a:extLst>
              <a:ext uri="{FF2B5EF4-FFF2-40B4-BE49-F238E27FC236}">
                <a16:creationId xmlns:a16="http://schemas.microsoft.com/office/drawing/2014/main" id="{C14CA671-2758-9B16-3666-20AEBA94B2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2635" y="1631228"/>
            <a:ext cx="5427144" cy="3677764"/>
          </a:xfrm>
          <a:prstGeom prst="rect">
            <a:avLst/>
          </a:prstGeom>
        </p:spPr>
      </p:pic>
      <p:pic>
        <p:nvPicPr>
          <p:cNvPr id="18" name="Picture 17" descr="A screenshot of a graph&#10;&#10;Description automatically generated">
            <a:extLst>
              <a:ext uri="{FF2B5EF4-FFF2-40B4-BE49-F238E27FC236}">
                <a16:creationId xmlns:a16="http://schemas.microsoft.com/office/drawing/2014/main" id="{27319981-1CE1-7F64-3F1E-9DBAE5542A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0632" y="1639103"/>
            <a:ext cx="5422973" cy="3667275"/>
          </a:xfrm>
          <a:prstGeom prst="rect">
            <a:avLst/>
          </a:prstGeom>
        </p:spPr>
      </p:pic>
      <p:pic>
        <p:nvPicPr>
          <p:cNvPr id="20" name="Picture 19" descr="A screenshot of a graph&#10;&#10;Description automatically generated">
            <a:extLst>
              <a:ext uri="{FF2B5EF4-FFF2-40B4-BE49-F238E27FC236}">
                <a16:creationId xmlns:a16="http://schemas.microsoft.com/office/drawing/2014/main" id="{A3AF6C72-92A4-D836-6166-F4194F6928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80030" y="1646168"/>
            <a:ext cx="5317939" cy="3667276"/>
          </a:xfrm>
          <a:prstGeom prst="rect">
            <a:avLst/>
          </a:prstGeom>
        </p:spPr>
      </p:pic>
      <p:pic>
        <p:nvPicPr>
          <p:cNvPr id="22" name="Picture 21" descr="A screenshot of a computer&#10;&#10;Description automatically generated">
            <a:extLst>
              <a:ext uri="{FF2B5EF4-FFF2-40B4-BE49-F238E27FC236}">
                <a16:creationId xmlns:a16="http://schemas.microsoft.com/office/drawing/2014/main" id="{0DFBB301-F3BA-2230-A399-C8473B81B1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2636" y="5676900"/>
            <a:ext cx="5427144" cy="4117405"/>
          </a:xfrm>
          <a:prstGeom prst="rect">
            <a:avLst/>
          </a:prstGeom>
        </p:spPr>
      </p:pic>
      <p:sp>
        <p:nvSpPr>
          <p:cNvPr id="26" name="TextBox 22">
            <a:extLst>
              <a:ext uri="{FF2B5EF4-FFF2-40B4-BE49-F238E27FC236}">
                <a16:creationId xmlns:a16="http://schemas.microsoft.com/office/drawing/2014/main" id="{B702C796-2FFF-D8FC-4722-3787B2F65F2E}"/>
              </a:ext>
            </a:extLst>
          </p:cNvPr>
          <p:cNvSpPr txBox="1"/>
          <p:nvPr/>
        </p:nvSpPr>
        <p:spPr>
          <a:xfrm rot="16200000">
            <a:off x="-2373736" y="4911090"/>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FAST  University | 2024</a:t>
            </a:r>
          </a:p>
        </p:txBody>
      </p:sp>
      <p:sp>
        <p:nvSpPr>
          <p:cNvPr id="27" name="AutoShape 23">
            <a:extLst>
              <a:ext uri="{FF2B5EF4-FFF2-40B4-BE49-F238E27FC236}">
                <a16:creationId xmlns:a16="http://schemas.microsoft.com/office/drawing/2014/main" id="{85FABF43-81EA-4C58-BF4B-3BA704755A3D}"/>
              </a:ext>
            </a:extLst>
          </p:cNvPr>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PK"/>
          </a:p>
        </p:txBody>
      </p:sp>
      <p:sp>
        <p:nvSpPr>
          <p:cNvPr id="28" name="AutoShape 24">
            <a:extLst>
              <a:ext uri="{FF2B5EF4-FFF2-40B4-BE49-F238E27FC236}">
                <a16:creationId xmlns:a16="http://schemas.microsoft.com/office/drawing/2014/main" id="{D0FA1639-F9AD-6F6A-BFFA-7237656EC929}"/>
              </a:ext>
            </a:extLst>
          </p:cNvPr>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PK"/>
          </a:p>
        </p:txBody>
      </p:sp>
      <p:pic>
        <p:nvPicPr>
          <p:cNvPr id="30" name="Picture 29" descr="A screenshot of a computer&#10;&#10;Description automatically generated">
            <a:extLst>
              <a:ext uri="{FF2B5EF4-FFF2-40B4-BE49-F238E27FC236}">
                <a16:creationId xmlns:a16="http://schemas.microsoft.com/office/drawing/2014/main" id="{891CBF60-9C05-64DF-A8BC-A6133675C0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40632" y="5633417"/>
            <a:ext cx="5422972" cy="4160888"/>
          </a:xfrm>
          <a:prstGeom prst="rect">
            <a:avLst/>
          </a:prstGeom>
        </p:spPr>
      </p:pic>
      <p:pic>
        <p:nvPicPr>
          <p:cNvPr id="32" name="Picture 31" descr="A screenshot of a computer&#10;&#10;Description automatically generated">
            <a:extLst>
              <a:ext uri="{FF2B5EF4-FFF2-40B4-BE49-F238E27FC236}">
                <a16:creationId xmlns:a16="http://schemas.microsoft.com/office/drawing/2014/main" id="{8B8A9061-987F-2A21-001E-28AC3D168E2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780030" y="7476916"/>
            <a:ext cx="5317939" cy="2317389"/>
          </a:xfrm>
          <a:prstGeom prst="rect">
            <a:avLst/>
          </a:prstGeom>
        </p:spPr>
      </p:pic>
    </p:spTree>
    <p:extLst>
      <p:ext uri="{BB962C8B-B14F-4D97-AF65-F5344CB8AC3E}">
        <p14:creationId xmlns:p14="http://schemas.microsoft.com/office/powerpoint/2010/main" val="142131073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FAST University | 2024</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PK"/>
          </a:p>
        </p:txBody>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PK"/>
          </a:p>
        </p:txBody>
      </p:sp>
      <p:sp>
        <p:nvSpPr>
          <p:cNvPr id="5" name="Freeform 5"/>
          <p:cNvSpPr/>
          <p:nvPr/>
        </p:nvSpPr>
        <p:spPr>
          <a:xfrm>
            <a:off x="12982861" y="59455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PK"/>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15</a:t>
              </a:r>
            </a:p>
          </p:txBody>
        </p:sp>
      </p:grpSp>
      <p:sp>
        <p:nvSpPr>
          <p:cNvPr id="13" name="TextBox 13"/>
          <p:cNvSpPr txBox="1"/>
          <p:nvPr/>
        </p:nvSpPr>
        <p:spPr>
          <a:xfrm>
            <a:off x="3679044" y="866775"/>
            <a:ext cx="10929913"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CONCLUSION</a:t>
            </a:r>
          </a:p>
        </p:txBody>
      </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
        <p:nvSpPr>
          <p:cNvPr id="16" name="TextBox 2">
            <a:extLst>
              <a:ext uri="{FF2B5EF4-FFF2-40B4-BE49-F238E27FC236}">
                <a16:creationId xmlns:a16="http://schemas.microsoft.com/office/drawing/2014/main" id="{0BE5B651-9765-4021-CDA4-8E99C74E4FC6}"/>
              </a:ext>
            </a:extLst>
          </p:cNvPr>
          <p:cNvSpPr txBox="1"/>
          <p:nvPr/>
        </p:nvSpPr>
        <p:spPr>
          <a:xfrm>
            <a:off x="1791340" y="2895980"/>
            <a:ext cx="14705320" cy="4010072"/>
          </a:xfrm>
          <a:prstGeom prst="rect">
            <a:avLst/>
          </a:prstGeom>
        </p:spPr>
        <p:txBody>
          <a:bodyPr lIns="0" tIns="0" rIns="0" bIns="0" rtlCol="0" anchor="t">
            <a:spAutoFit/>
          </a:bodyPr>
          <a:lstStyle/>
          <a:p>
            <a:pPr algn="l">
              <a:lnSpc>
                <a:spcPct val="150000"/>
              </a:lnSpc>
            </a:pPr>
            <a:r>
              <a:rPr lang="en-US" sz="2200" dirty="0">
                <a:effectLst/>
                <a:latin typeface="Calibri" panose="020F0502020204030204" pitchFamily="34" charset="0"/>
                <a:ea typeface="Aptos" panose="020B0004020202020204" pitchFamily="34" charset="0"/>
              </a:rPr>
              <a:t>In conclusion, this research highlights shortcomings in traditional object synchronization methodologies like the </a:t>
            </a:r>
            <a:r>
              <a:rPr lang="en-US" sz="2200" b="1" u="sng" dirty="0">
                <a:solidFill>
                  <a:schemeClr val="tx1">
                    <a:lumMod val="50000"/>
                    <a:lumOff val="50000"/>
                  </a:schemeClr>
                </a:solidFill>
                <a:effectLst/>
                <a:latin typeface="Calibri" panose="020F0502020204030204" pitchFamily="34" charset="0"/>
                <a:ea typeface="Aptos" panose="020B0004020202020204" pitchFamily="34" charset="0"/>
              </a:rPr>
              <a:t>Object Synchronizer Pattern,</a:t>
            </a:r>
            <a:r>
              <a:rPr lang="en-US" sz="2200" dirty="0">
                <a:effectLst/>
                <a:latin typeface="Calibri" panose="020F0502020204030204" pitchFamily="34" charset="0"/>
                <a:ea typeface="Aptos" panose="020B0004020202020204" pitchFamily="34" charset="0"/>
              </a:rPr>
              <a:t> </a:t>
            </a:r>
            <a:r>
              <a:rPr lang="en-US" sz="2200" b="1" u="sng" dirty="0">
                <a:solidFill>
                  <a:schemeClr val="tx1">
                    <a:lumMod val="50000"/>
                    <a:lumOff val="50000"/>
                  </a:schemeClr>
                </a:solidFill>
                <a:effectLst/>
                <a:latin typeface="Calibri" panose="020F0502020204030204" pitchFamily="34" charset="0"/>
                <a:ea typeface="Aptos" panose="020B0004020202020204" pitchFamily="34" charset="0"/>
              </a:rPr>
              <a:t>Publish Subscribe Pattern,</a:t>
            </a:r>
            <a:r>
              <a:rPr lang="en-US" sz="2200" b="1" dirty="0">
                <a:effectLst/>
                <a:latin typeface="Calibri" panose="020F0502020204030204" pitchFamily="34" charset="0"/>
                <a:ea typeface="Aptos" panose="020B0004020202020204" pitchFamily="34" charset="0"/>
              </a:rPr>
              <a:t> </a:t>
            </a:r>
            <a:r>
              <a:rPr lang="en-US" sz="2200" dirty="0">
                <a:effectLst/>
                <a:latin typeface="Calibri" panose="020F0502020204030204" pitchFamily="34" charset="0"/>
                <a:ea typeface="Aptos" panose="020B0004020202020204" pitchFamily="34" charset="0"/>
              </a:rPr>
              <a:t>and </a:t>
            </a:r>
            <a:r>
              <a:rPr lang="en-US" sz="2200" b="1" u="sng" dirty="0">
                <a:solidFill>
                  <a:schemeClr val="tx1">
                    <a:lumMod val="50000"/>
                    <a:lumOff val="50000"/>
                  </a:schemeClr>
                </a:solidFill>
                <a:effectLst/>
                <a:latin typeface="Calibri" panose="020F0502020204030204" pitchFamily="34" charset="0"/>
                <a:ea typeface="Aptos" panose="020B0004020202020204" pitchFamily="34" charset="0"/>
              </a:rPr>
              <a:t>Pass the Baton Pattern</a:t>
            </a:r>
            <a:r>
              <a:rPr lang="en-US" sz="2200" dirty="0">
                <a:effectLst/>
                <a:latin typeface="Calibri" panose="020F0502020204030204" pitchFamily="34" charset="0"/>
                <a:ea typeface="Aptos" panose="020B0004020202020204" pitchFamily="34" charset="0"/>
              </a:rPr>
              <a:t> in concurrent systems, leading to code tangling and scalability issues. The proposed </a:t>
            </a:r>
            <a:r>
              <a:rPr lang="en-US" sz="2200" b="1" u="sng" dirty="0">
                <a:solidFill>
                  <a:schemeClr val="tx1">
                    <a:lumMod val="50000"/>
                    <a:lumOff val="50000"/>
                  </a:schemeClr>
                </a:solidFill>
                <a:effectLst/>
                <a:latin typeface="Calibri" panose="020F0502020204030204" pitchFamily="34" charset="0"/>
                <a:ea typeface="Aptos" panose="020B0004020202020204" pitchFamily="34" charset="0"/>
              </a:rPr>
              <a:t>"Behavioral Synchronization Pattern"</a:t>
            </a:r>
            <a:r>
              <a:rPr lang="en-US" sz="2200" b="1" dirty="0">
                <a:effectLst/>
                <a:latin typeface="Calibri" panose="020F0502020204030204" pitchFamily="34" charset="0"/>
                <a:ea typeface="Aptos" panose="020B0004020202020204" pitchFamily="34" charset="0"/>
              </a:rPr>
              <a:t> </a:t>
            </a:r>
            <a:r>
              <a:rPr lang="en-US" sz="2200" dirty="0">
                <a:effectLst/>
                <a:latin typeface="Calibri" panose="020F0502020204030204" pitchFamily="34" charset="0"/>
                <a:ea typeface="Aptos" panose="020B0004020202020204" pitchFamily="34" charset="0"/>
              </a:rPr>
              <a:t>addresses these challenges by decoupling synchronization from functionality, enhancing modularity, and promoting code reusability. Case studies demonstrate the pattern's practical effectiveness across various domains. Dynamic synchronization strategies, such as behavioral synchronization modules, are crucial for handling evolving system requirements and fluctuating workloads. Embracing innovative solutions like the Behavioral Synchronization Pattern facilitates the development of resilient and adaptable concurrent systems in the modern software landscape.</a:t>
            </a:r>
            <a:endParaRPr lang="en-US" sz="2200" dirty="0">
              <a:solidFill>
                <a:srgbClr val="000000"/>
              </a:solidFill>
              <a:latin typeface="Alatsi Bold"/>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rPr>
              <a:t>RECOMMENDATIONS</a:t>
            </a:r>
          </a:p>
        </p:txBody>
      </p:sp>
      <p:grpSp>
        <p:nvGrpSpPr>
          <p:cNvPr id="3" name="Group 3"/>
          <p:cNvGrpSpPr/>
          <p:nvPr/>
        </p:nvGrpSpPr>
        <p:grpSpPr>
          <a:xfrm>
            <a:off x="1742835" y="2540000"/>
            <a:ext cx="15516465" cy="5369826"/>
            <a:chOff x="0" y="-63120"/>
            <a:chExt cx="20688620" cy="7159769"/>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PK"/>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1</a:t>
              </a:r>
            </a:p>
          </p:txBody>
        </p:sp>
        <p:grpSp>
          <p:nvGrpSpPr>
            <p:cNvPr id="8" name="Group 8"/>
            <p:cNvGrpSpPr/>
            <p:nvPr/>
          </p:nvGrpSpPr>
          <p:grpSpPr>
            <a:xfrm>
              <a:off x="25400" y="1917470"/>
              <a:ext cx="1473815" cy="2160212"/>
              <a:chOff x="14008" y="-454744"/>
              <a:chExt cx="812800" cy="1191344"/>
            </a:xfrm>
          </p:grpSpPr>
          <p:sp>
            <p:nvSpPr>
              <p:cNvPr id="9" name="Freeform 9"/>
              <p:cNvSpPr/>
              <p:nvPr/>
            </p:nvSpPr>
            <p:spPr>
              <a:xfrm>
                <a:off x="14008" y="-454744"/>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PK"/>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25400" y="2048050"/>
              <a:ext cx="1473815" cy="1117405"/>
            </a:xfrm>
            <a:prstGeom prst="rect">
              <a:avLst/>
            </a:prstGeom>
          </p:spPr>
          <p:txBody>
            <a:bodyPr lIns="0" tIns="0" rIns="0" bIns="0" rtlCol="0" anchor="t">
              <a:spAutoFit/>
            </a:bodyPr>
            <a:lstStyle/>
            <a:p>
              <a:pPr algn="ctr">
                <a:lnSpc>
                  <a:spcPts val="7048"/>
                </a:lnSpc>
              </a:pPr>
              <a:r>
                <a:rPr lang="en-US" sz="5034" dirty="0">
                  <a:solidFill>
                    <a:srgbClr val="000000"/>
                  </a:solidFill>
                  <a:latin typeface="Alatsi Bold"/>
                </a:rPr>
                <a:t>2</a:t>
              </a:r>
            </a:p>
          </p:txBody>
        </p:sp>
        <p:grpSp>
          <p:nvGrpSpPr>
            <p:cNvPr id="12" name="Group 12"/>
            <p:cNvGrpSpPr/>
            <p:nvPr/>
          </p:nvGrpSpPr>
          <p:grpSpPr>
            <a:xfrm>
              <a:off x="0" y="3895729"/>
              <a:ext cx="1473815" cy="1477146"/>
              <a:chOff x="0" y="-875963"/>
              <a:chExt cx="812800" cy="814637"/>
            </a:xfrm>
          </p:grpSpPr>
          <p:sp>
            <p:nvSpPr>
              <p:cNvPr id="13" name="Freeform 13"/>
              <p:cNvSpPr/>
              <p:nvPr/>
            </p:nvSpPr>
            <p:spPr>
              <a:xfrm>
                <a:off x="0" y="-874126"/>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PK"/>
              </a:p>
            </p:txBody>
          </p:sp>
          <p:sp>
            <p:nvSpPr>
              <p:cNvPr id="14" name="TextBox 14"/>
              <p:cNvSpPr txBox="1"/>
              <p:nvPr/>
            </p:nvSpPr>
            <p:spPr>
              <a:xfrm>
                <a:off x="76200" y="-875963"/>
                <a:ext cx="660400" cy="698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0" y="4029638"/>
              <a:ext cx="1473815" cy="1117405"/>
            </a:xfrm>
            <a:prstGeom prst="rect">
              <a:avLst/>
            </a:prstGeom>
          </p:spPr>
          <p:txBody>
            <a:bodyPr lIns="0" tIns="0" rIns="0" bIns="0" rtlCol="0" anchor="t">
              <a:spAutoFit/>
            </a:bodyPr>
            <a:lstStyle/>
            <a:p>
              <a:pPr algn="ctr">
                <a:lnSpc>
                  <a:spcPts val="7048"/>
                </a:lnSpc>
              </a:pPr>
              <a:r>
                <a:rPr lang="en-US" sz="5034" dirty="0">
                  <a:solidFill>
                    <a:srgbClr val="000000"/>
                  </a:solidFill>
                  <a:latin typeface="Alatsi Bold"/>
                </a:rPr>
                <a:t>3</a:t>
              </a:r>
            </a:p>
          </p:txBody>
        </p:sp>
        <p:sp>
          <p:nvSpPr>
            <p:cNvPr id="16" name="TextBox 16"/>
            <p:cNvSpPr txBox="1"/>
            <p:nvPr/>
          </p:nvSpPr>
          <p:spPr>
            <a:xfrm>
              <a:off x="1711697" y="-63120"/>
              <a:ext cx="18976923" cy="1425263"/>
            </a:xfrm>
            <a:prstGeom prst="rect">
              <a:avLst/>
            </a:prstGeom>
          </p:spPr>
          <p:txBody>
            <a:bodyPr lIns="0" tIns="0" rIns="0" bIns="0" rtlCol="0" anchor="t">
              <a:spAutoFit/>
            </a:bodyPr>
            <a:lstStyle/>
            <a:p>
              <a:pPr algn="l">
                <a:lnSpc>
                  <a:spcPts val="4322"/>
                </a:lnSpc>
              </a:pPr>
              <a:r>
                <a:rPr lang="en-US" sz="2200" dirty="0">
                  <a:solidFill>
                    <a:srgbClr val="000000"/>
                  </a:solidFill>
                </a:rPr>
                <a:t>Explore aspect-oriented programming techniques, especially the Publish Subscribe model, to improve synchronization and foster modularity.</a:t>
              </a:r>
            </a:p>
          </p:txBody>
        </p:sp>
        <p:sp>
          <p:nvSpPr>
            <p:cNvPr id="17" name="TextBox 17"/>
            <p:cNvSpPr txBox="1"/>
            <p:nvPr/>
          </p:nvSpPr>
          <p:spPr>
            <a:xfrm>
              <a:off x="1705143" y="1961366"/>
              <a:ext cx="18976923" cy="1386020"/>
            </a:xfrm>
            <a:prstGeom prst="rect">
              <a:avLst/>
            </a:prstGeom>
          </p:spPr>
          <p:txBody>
            <a:bodyPr lIns="0" tIns="0" rIns="0" bIns="0" rtlCol="0" anchor="t">
              <a:spAutoFit/>
            </a:bodyPr>
            <a:lstStyle/>
            <a:p>
              <a:pPr algn="l">
                <a:lnSpc>
                  <a:spcPts val="4322"/>
                </a:lnSpc>
              </a:pPr>
              <a:r>
                <a:rPr lang="en-US" sz="2200" dirty="0"/>
                <a:t>Implement dynamic synchronization strategies, such as leveraging behavioral synchronization modules, to adapt to real-time conditions and ensure optimal system performance.</a:t>
              </a:r>
            </a:p>
          </p:txBody>
        </p:sp>
        <p:sp>
          <p:nvSpPr>
            <p:cNvPr id="18" name="TextBox 18"/>
            <p:cNvSpPr txBox="1"/>
            <p:nvPr/>
          </p:nvSpPr>
          <p:spPr>
            <a:xfrm>
              <a:off x="1705143" y="5710629"/>
              <a:ext cx="18976923" cy="1386020"/>
            </a:xfrm>
            <a:prstGeom prst="rect">
              <a:avLst/>
            </a:prstGeom>
          </p:spPr>
          <p:txBody>
            <a:bodyPr lIns="0" tIns="0" rIns="0" bIns="0" rtlCol="0" anchor="t">
              <a:spAutoFit/>
            </a:bodyPr>
            <a:lstStyle/>
            <a:p>
              <a:pPr algn="l">
                <a:lnSpc>
                  <a:spcPts val="4322"/>
                </a:lnSpc>
              </a:pPr>
              <a:r>
                <a:rPr lang="en-US" sz="2200" dirty="0"/>
                <a:t>Promote collaboration within the software development community to drive innovation and accelerate the adoption of efficient synchronization techniques.</a:t>
              </a:r>
            </a:p>
          </p:txBody>
        </p:sp>
      </p:gr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txBody>
            <a:bodyPr/>
            <a:lstStyle/>
            <a:p>
              <a:endParaRPr lang="en-PK"/>
            </a:p>
          </p:txBody>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FAST  University | 2024</a:t>
            </a:r>
          </a:p>
        </p:txBody>
      </p:sp>
      <p:sp>
        <p:nvSpPr>
          <p:cNvPr id="23" name="AutoShape 2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PK"/>
          </a:p>
        </p:txBody>
      </p:sp>
      <p:sp>
        <p:nvSpPr>
          <p:cNvPr id="24" name="AutoShape 24"/>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PK"/>
          </a:p>
        </p:txBody>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PK"/>
              </a:p>
            </p:txBody>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16</a:t>
              </a:r>
            </a:p>
          </p:txBody>
        </p:sp>
      </p:grpSp>
      <p:sp>
        <p:nvSpPr>
          <p:cNvPr id="30" name="Freeform 30"/>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
        <p:nvSpPr>
          <p:cNvPr id="31" name="Freeform 31"/>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
        <p:nvSpPr>
          <p:cNvPr id="34" name="Freeform 13">
            <a:extLst>
              <a:ext uri="{FF2B5EF4-FFF2-40B4-BE49-F238E27FC236}">
                <a16:creationId xmlns:a16="http://schemas.microsoft.com/office/drawing/2014/main" id="{50159C21-A96F-2E3F-A516-9ADF984520A7}"/>
              </a:ext>
            </a:extLst>
          </p:cNvPr>
          <p:cNvSpPr/>
          <p:nvPr/>
        </p:nvSpPr>
        <p:spPr>
          <a:xfrm>
            <a:off x="1761885" y="6937821"/>
            <a:ext cx="1105361" cy="1105361"/>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PK"/>
          </a:p>
        </p:txBody>
      </p:sp>
      <p:sp>
        <p:nvSpPr>
          <p:cNvPr id="35" name="TextBox 14">
            <a:extLst>
              <a:ext uri="{FF2B5EF4-FFF2-40B4-BE49-F238E27FC236}">
                <a16:creationId xmlns:a16="http://schemas.microsoft.com/office/drawing/2014/main" id="{FFA1B895-8DEC-A4CA-9EB8-C9435B6C67EC}"/>
              </a:ext>
            </a:extLst>
          </p:cNvPr>
          <p:cNvSpPr txBox="1"/>
          <p:nvPr/>
        </p:nvSpPr>
        <p:spPr>
          <a:xfrm>
            <a:off x="1808363" y="7341253"/>
            <a:ext cx="898106" cy="949920"/>
          </a:xfrm>
          <a:prstGeom prst="rect">
            <a:avLst/>
          </a:prstGeom>
        </p:spPr>
        <p:txBody>
          <a:bodyPr lIns="50800" tIns="50800" rIns="50800" bIns="50800" rtlCol="0" anchor="ctr"/>
          <a:lstStyle/>
          <a:p>
            <a:pPr algn="ctr">
              <a:lnSpc>
                <a:spcPts val="2659"/>
              </a:lnSpc>
            </a:pPr>
            <a:endParaRPr/>
          </a:p>
        </p:txBody>
      </p:sp>
      <p:sp>
        <p:nvSpPr>
          <p:cNvPr id="36" name="TextBox 15">
            <a:extLst>
              <a:ext uri="{FF2B5EF4-FFF2-40B4-BE49-F238E27FC236}">
                <a16:creationId xmlns:a16="http://schemas.microsoft.com/office/drawing/2014/main" id="{2E07DD75-C988-7E16-05F4-01F965380FC4}"/>
              </a:ext>
            </a:extLst>
          </p:cNvPr>
          <p:cNvSpPr txBox="1"/>
          <p:nvPr/>
        </p:nvSpPr>
        <p:spPr>
          <a:xfrm>
            <a:off x="1761885" y="7035754"/>
            <a:ext cx="1105361" cy="838054"/>
          </a:xfrm>
          <a:prstGeom prst="rect">
            <a:avLst/>
          </a:prstGeom>
        </p:spPr>
        <p:txBody>
          <a:bodyPr lIns="0" tIns="0" rIns="0" bIns="0" rtlCol="0" anchor="t">
            <a:spAutoFit/>
          </a:bodyPr>
          <a:lstStyle/>
          <a:p>
            <a:pPr algn="ctr">
              <a:lnSpc>
                <a:spcPts val="7048"/>
              </a:lnSpc>
            </a:pPr>
            <a:r>
              <a:rPr lang="en-US" sz="5034" dirty="0">
                <a:solidFill>
                  <a:srgbClr val="000000"/>
                </a:solidFill>
                <a:latin typeface="Alatsi Bold"/>
              </a:rPr>
              <a:t>4</a:t>
            </a:r>
          </a:p>
        </p:txBody>
      </p:sp>
      <p:sp>
        <p:nvSpPr>
          <p:cNvPr id="37" name="TextBox 17">
            <a:extLst>
              <a:ext uri="{FF2B5EF4-FFF2-40B4-BE49-F238E27FC236}">
                <a16:creationId xmlns:a16="http://schemas.microsoft.com/office/drawing/2014/main" id="{AB89D18B-6940-C88E-0729-25F4C6395058}"/>
              </a:ext>
            </a:extLst>
          </p:cNvPr>
          <p:cNvSpPr txBox="1"/>
          <p:nvPr/>
        </p:nvSpPr>
        <p:spPr>
          <a:xfrm>
            <a:off x="3032139" y="5740054"/>
            <a:ext cx="14232692" cy="488082"/>
          </a:xfrm>
          <a:prstGeom prst="rect">
            <a:avLst/>
          </a:prstGeom>
        </p:spPr>
        <p:txBody>
          <a:bodyPr lIns="0" tIns="0" rIns="0" bIns="0" rtlCol="0" anchor="t">
            <a:spAutoFit/>
          </a:bodyPr>
          <a:lstStyle/>
          <a:p>
            <a:pPr algn="l">
              <a:lnSpc>
                <a:spcPts val="4322"/>
              </a:lnSpc>
            </a:pPr>
            <a:r>
              <a:rPr lang="en-US" sz="2200" dirty="0"/>
              <a:t>Prioritize continuous performance evaluation to identify areas for improvement and optimize synchronization techniques.</a:t>
            </a:r>
          </a:p>
        </p:txBody>
      </p:sp>
      <p:sp>
        <p:nvSpPr>
          <p:cNvPr id="39" name="Freeform 13">
            <a:extLst>
              <a:ext uri="{FF2B5EF4-FFF2-40B4-BE49-F238E27FC236}">
                <a16:creationId xmlns:a16="http://schemas.microsoft.com/office/drawing/2014/main" id="{EB016D0C-4FC0-F358-84B4-60409D5E8E56}"/>
              </a:ext>
            </a:extLst>
          </p:cNvPr>
          <p:cNvSpPr/>
          <p:nvPr/>
        </p:nvSpPr>
        <p:spPr>
          <a:xfrm>
            <a:off x="1742835" y="8345964"/>
            <a:ext cx="1105361" cy="1105361"/>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PK"/>
          </a:p>
        </p:txBody>
      </p:sp>
      <p:sp>
        <p:nvSpPr>
          <p:cNvPr id="40" name="TextBox 15">
            <a:extLst>
              <a:ext uri="{FF2B5EF4-FFF2-40B4-BE49-F238E27FC236}">
                <a16:creationId xmlns:a16="http://schemas.microsoft.com/office/drawing/2014/main" id="{3ED86A8C-61D4-0036-AE59-B86287CEBF64}"/>
              </a:ext>
            </a:extLst>
          </p:cNvPr>
          <p:cNvSpPr txBox="1"/>
          <p:nvPr/>
        </p:nvSpPr>
        <p:spPr>
          <a:xfrm>
            <a:off x="1742835" y="8443897"/>
            <a:ext cx="1105361" cy="838054"/>
          </a:xfrm>
          <a:prstGeom prst="rect">
            <a:avLst/>
          </a:prstGeom>
        </p:spPr>
        <p:txBody>
          <a:bodyPr lIns="0" tIns="0" rIns="0" bIns="0" rtlCol="0" anchor="t">
            <a:spAutoFit/>
          </a:bodyPr>
          <a:lstStyle/>
          <a:p>
            <a:pPr algn="ctr">
              <a:lnSpc>
                <a:spcPts val="7048"/>
              </a:lnSpc>
            </a:pPr>
            <a:r>
              <a:rPr lang="en-US" sz="5034" dirty="0">
                <a:solidFill>
                  <a:srgbClr val="000000"/>
                </a:solidFill>
                <a:latin typeface="Alatsi Bold"/>
              </a:rPr>
              <a:t>5</a:t>
            </a:r>
          </a:p>
        </p:txBody>
      </p:sp>
      <p:sp>
        <p:nvSpPr>
          <p:cNvPr id="41" name="TextBox 18">
            <a:extLst>
              <a:ext uri="{FF2B5EF4-FFF2-40B4-BE49-F238E27FC236}">
                <a16:creationId xmlns:a16="http://schemas.microsoft.com/office/drawing/2014/main" id="{4E014001-E06F-AA28-5B01-F841D66DD7D5}"/>
              </a:ext>
            </a:extLst>
          </p:cNvPr>
          <p:cNvSpPr txBox="1"/>
          <p:nvPr/>
        </p:nvSpPr>
        <p:spPr>
          <a:xfrm>
            <a:off x="3032139" y="8346904"/>
            <a:ext cx="14232692" cy="1039515"/>
          </a:xfrm>
          <a:prstGeom prst="rect">
            <a:avLst/>
          </a:prstGeom>
        </p:spPr>
        <p:txBody>
          <a:bodyPr lIns="0" tIns="0" rIns="0" bIns="0" rtlCol="0" anchor="t">
            <a:spAutoFit/>
          </a:bodyPr>
          <a:lstStyle/>
          <a:p>
            <a:pPr algn="l">
              <a:lnSpc>
                <a:spcPts val="4322"/>
              </a:lnSpc>
            </a:pPr>
            <a:r>
              <a:rPr lang="en-US" sz="2200" dirty="0">
                <a:solidFill>
                  <a:srgbClr val="000000"/>
                </a:solidFill>
              </a:rPr>
              <a:t>Invest in education and training programs focused on concurrent programming to equip developers with the necessary skills to design and optimize concurrent systems effectively.</a:t>
            </a:r>
          </a:p>
        </p:txBody>
      </p:sp>
    </p:spTree>
    <p:extLst>
      <p:ext uri="{BB962C8B-B14F-4D97-AF65-F5344CB8AC3E}">
        <p14:creationId xmlns:p14="http://schemas.microsoft.com/office/powerpoint/2010/main" val="12566677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dirty="0">
                <a:solidFill>
                  <a:srgbClr val="000000"/>
                </a:solidFill>
                <a:latin typeface="Alatsi Bold"/>
              </a:rPr>
              <a:t>THANK YOU</a:t>
            </a:r>
          </a:p>
        </p:txBody>
      </p:sp>
      <p:sp>
        <p:nvSpPr>
          <p:cNvPr id="4" name="TextBox 4"/>
          <p:cNvSpPr txBox="1"/>
          <p:nvPr/>
        </p:nvSpPr>
        <p:spPr>
          <a:xfrm>
            <a:off x="6927671" y="1846941"/>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Bold"/>
              </a:rPr>
              <a:t>FAST University | 2024</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n-PK"/>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n-PK"/>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n-PK"/>
              </a:p>
            </p:txBody>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91340" y="2895980"/>
            <a:ext cx="14705320" cy="5533566"/>
          </a:xfrm>
          <a:prstGeom prst="rect">
            <a:avLst/>
          </a:prstGeom>
        </p:spPr>
        <p:txBody>
          <a:bodyPr lIns="0" tIns="0" rIns="0" bIns="0" rtlCol="0" anchor="t">
            <a:spAutoFit/>
          </a:bodyPr>
          <a:lstStyle/>
          <a:p>
            <a:pPr algn="l">
              <a:lnSpc>
                <a:spcPct val="150000"/>
              </a:lnSpc>
            </a:pPr>
            <a:r>
              <a:rPr lang="en-PK" sz="2200" dirty="0">
                <a:effectLst/>
                <a:latin typeface="Calibri" panose="020F0502020204030204" pitchFamily="34" charset="0"/>
                <a:ea typeface="Aptos" panose="020B0004020202020204" pitchFamily="34" charset="0"/>
              </a:rPr>
              <a:t>In the landscape of modern software systems, achieving consistent and synchronized behavior across diverse services stands as a pivotal challenge. This research paper delves into the deficiencies of conventional object synchronization methodologies and Observer design patterns within concurrent systems, shedding light on their adverse effects on code structure, modularity, and scalability. Through a thorough exploration of prevalent synchronization mechanisms and patterns like semaphores, monitors, and aspect-oriented programming, this study pinpoints their limitations and proposes innovative remedies to overcome these obstacles. Specifically, it introduces the Object Synchronizer pattern, scrutinizing its capability to disentangle synchronization from functionality, bolster modularity, and foster code reusability. Furthermore, the paper delves into the potential of aspect-oriented programming in refining synchronization strategies, with the aim of optimizing system scalability, responsiveness, and adaptability in multi-threaded environments. Through rigorous experimental assessments and meticulous comparisons with established methodologies, this research contributes significantly to advancing the comprehension and implementation of efficient synchronization techniques tailored for concurrent applications.</a:t>
            </a:r>
            <a:endParaRPr lang="en-US" sz="2200" dirty="0">
              <a:solidFill>
                <a:srgbClr val="000000"/>
              </a:solidFill>
              <a:latin typeface="Alatsi Bold"/>
            </a:endParaRPr>
          </a:p>
        </p:txBody>
      </p:sp>
      <p:sp>
        <p:nvSpPr>
          <p:cNvPr id="3" name="TextBox 3"/>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FAST University | 2024</a:t>
            </a:r>
          </a:p>
        </p:txBody>
      </p:sp>
      <p:sp>
        <p:nvSpPr>
          <p:cNvPr id="4" name="AutoShape 4"/>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PK"/>
          </a:p>
        </p:txBody>
      </p:sp>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PK"/>
          </a:p>
        </p:txBody>
      </p:sp>
      <p:sp>
        <p:nvSpPr>
          <p:cNvPr id="7" name="TextBox 7"/>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ABSTRACT</a:t>
            </a:r>
          </a:p>
        </p:txBody>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PK"/>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a:t>
              </a:r>
            </a:p>
          </p:txBody>
        </p:sp>
      </p:grpSp>
      <p:sp>
        <p:nvSpPr>
          <p:cNvPr id="13" name="Freeform 13"/>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OVERVIEW</a:t>
            </a:r>
          </a:p>
        </p:txBody>
      </p:sp>
      <p:sp>
        <p:nvSpPr>
          <p:cNvPr id="3" name="TextBox 3"/>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FAST University | 2024</a:t>
            </a:r>
          </a:p>
        </p:txBody>
      </p:sp>
      <p:sp>
        <p:nvSpPr>
          <p:cNvPr id="4" name="TextBox 4"/>
          <p:cNvSpPr txBox="1"/>
          <p:nvPr/>
        </p:nvSpPr>
        <p:spPr>
          <a:xfrm>
            <a:off x="1221986" y="3305470"/>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latsi Bold"/>
              </a:rPr>
              <a:t>Problem</a:t>
            </a:r>
          </a:p>
        </p:txBody>
      </p:sp>
      <p:sp>
        <p:nvSpPr>
          <p:cNvPr id="5" name="TextBox 5"/>
          <p:cNvSpPr txBox="1"/>
          <p:nvPr/>
        </p:nvSpPr>
        <p:spPr>
          <a:xfrm>
            <a:off x="1221986" y="4408805"/>
            <a:ext cx="4480960" cy="1291507"/>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latsi Bold"/>
              </a:rPr>
              <a:t>Questions and Objectives</a:t>
            </a:r>
          </a:p>
        </p:txBody>
      </p:sp>
      <p:sp>
        <p:nvSpPr>
          <p:cNvPr id="6" name="TextBox 6"/>
          <p:cNvSpPr txBox="1"/>
          <p:nvPr/>
        </p:nvSpPr>
        <p:spPr>
          <a:xfrm>
            <a:off x="1221986" y="6022172"/>
            <a:ext cx="5788414" cy="624658"/>
          </a:xfrm>
          <a:prstGeom prst="rect">
            <a:avLst/>
          </a:prstGeom>
        </p:spPr>
        <p:txBody>
          <a:bodyPr wrap="square" lIns="0" tIns="0" rIns="0" bIns="0" rtlCol="0" anchor="t">
            <a:spAutoFit/>
          </a:bodyPr>
          <a:lstStyle/>
          <a:p>
            <a:pPr marL="798829" lvl="1" indent="-399415" algn="l">
              <a:lnSpc>
                <a:spcPts val="5179"/>
              </a:lnSpc>
              <a:buFont typeface="Arial"/>
              <a:buChar char="•"/>
            </a:pPr>
            <a:r>
              <a:rPr lang="en-US" sz="3699" dirty="0">
                <a:solidFill>
                  <a:srgbClr val="000000"/>
                </a:solidFill>
                <a:latin typeface="Alatsi Bold"/>
              </a:rPr>
              <a:t>Hypothesis</a:t>
            </a:r>
          </a:p>
        </p:txBody>
      </p:sp>
      <p:sp>
        <p:nvSpPr>
          <p:cNvPr id="7" name="TextBox 7"/>
          <p:cNvSpPr txBox="1"/>
          <p:nvPr/>
        </p:nvSpPr>
        <p:spPr>
          <a:xfrm>
            <a:off x="1221986" y="7119602"/>
            <a:ext cx="4480960" cy="624658"/>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latsi Bold"/>
              </a:rPr>
              <a:t>Literary Review</a:t>
            </a:r>
          </a:p>
        </p:txBody>
      </p:sp>
      <p:sp>
        <p:nvSpPr>
          <p:cNvPr id="8" name="TextBox 8"/>
          <p:cNvSpPr txBox="1"/>
          <p:nvPr/>
        </p:nvSpPr>
        <p:spPr>
          <a:xfrm>
            <a:off x="6444390" y="3305470"/>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latsi Bold"/>
              </a:rPr>
              <a:t>Methodology</a:t>
            </a:r>
          </a:p>
        </p:txBody>
      </p:sp>
      <p:sp>
        <p:nvSpPr>
          <p:cNvPr id="9" name="TextBox 9"/>
          <p:cNvSpPr txBox="1"/>
          <p:nvPr/>
        </p:nvSpPr>
        <p:spPr>
          <a:xfrm>
            <a:off x="6444390" y="4408805"/>
            <a:ext cx="4480960" cy="1291507"/>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latsi Bold"/>
              </a:rPr>
              <a:t>Source Code and Class Diagram</a:t>
            </a:r>
          </a:p>
        </p:txBody>
      </p:sp>
      <p:sp>
        <p:nvSpPr>
          <p:cNvPr id="10" name="TextBox 10"/>
          <p:cNvSpPr txBox="1"/>
          <p:nvPr/>
        </p:nvSpPr>
        <p:spPr>
          <a:xfrm>
            <a:off x="6444390" y="6016910"/>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latsi Bold"/>
              </a:rPr>
              <a:t>Case Studies</a:t>
            </a:r>
          </a:p>
        </p:txBody>
      </p:sp>
      <p:sp>
        <p:nvSpPr>
          <p:cNvPr id="11" name="TextBox 11"/>
          <p:cNvSpPr txBox="1"/>
          <p:nvPr/>
        </p:nvSpPr>
        <p:spPr>
          <a:xfrm>
            <a:off x="6426901" y="7110560"/>
            <a:ext cx="5055568"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latsi Bold"/>
              </a:rPr>
              <a:t>Results</a:t>
            </a:r>
          </a:p>
        </p:txBody>
      </p:sp>
      <p:sp>
        <p:nvSpPr>
          <p:cNvPr id="12" name="TextBox 12"/>
          <p:cNvSpPr txBox="1"/>
          <p:nvPr/>
        </p:nvSpPr>
        <p:spPr>
          <a:xfrm>
            <a:off x="11890224" y="3305470"/>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latsi Bold"/>
              </a:rPr>
              <a:t>Conclusion</a:t>
            </a:r>
          </a:p>
        </p:txBody>
      </p:sp>
      <p:sp>
        <p:nvSpPr>
          <p:cNvPr id="13" name="TextBox 13"/>
          <p:cNvSpPr txBox="1"/>
          <p:nvPr/>
        </p:nvSpPr>
        <p:spPr>
          <a:xfrm>
            <a:off x="11890224" y="4408805"/>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latsi Bold"/>
              </a:rPr>
              <a:t>Recommendation</a:t>
            </a:r>
          </a:p>
        </p:txBody>
      </p:sp>
      <p:sp>
        <p:nvSpPr>
          <p:cNvPr id="14" name="TextBox 14"/>
          <p:cNvSpPr txBox="1"/>
          <p:nvPr/>
        </p:nvSpPr>
        <p:spPr>
          <a:xfrm>
            <a:off x="11890224" y="5512140"/>
            <a:ext cx="5369076"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000000"/>
                </a:solidFill>
                <a:latin typeface="Alatsi Bold"/>
              </a:rPr>
              <a:t>Thank You</a:t>
            </a:r>
          </a:p>
        </p:txBody>
      </p:sp>
      <p:sp>
        <p:nvSpPr>
          <p:cNvPr id="16" name="AutoShape 16"/>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PK"/>
          </a:p>
        </p:txBody>
      </p:sp>
      <p:sp>
        <p:nvSpPr>
          <p:cNvPr id="17" name="AutoShape 17"/>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PK"/>
          </a:p>
        </p:txBody>
      </p:sp>
      <p:grpSp>
        <p:nvGrpSpPr>
          <p:cNvPr id="18" name="Group 18"/>
          <p:cNvGrpSpPr/>
          <p:nvPr/>
        </p:nvGrpSpPr>
        <p:grpSpPr>
          <a:xfrm>
            <a:off x="15859155" y="0"/>
            <a:ext cx="1562612" cy="1673225"/>
            <a:chOff x="0" y="0"/>
            <a:chExt cx="2083482" cy="2230967"/>
          </a:xfrm>
        </p:grpSpPr>
        <p:grpSp>
          <p:nvGrpSpPr>
            <p:cNvPr id="19" name="Group 19"/>
            <p:cNvGrpSpPr/>
            <p:nvPr/>
          </p:nvGrpSpPr>
          <p:grpSpPr>
            <a:xfrm>
              <a:off x="75599" y="0"/>
              <a:ext cx="1932284" cy="2230967"/>
              <a:chOff x="0" y="0"/>
              <a:chExt cx="703982" cy="812800"/>
            </a:xfrm>
          </p:grpSpPr>
          <p:sp>
            <p:nvSpPr>
              <p:cNvPr id="20" name="Freeform 2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PK"/>
              </a:p>
            </p:txBody>
          </p:sp>
          <p:sp>
            <p:nvSpPr>
              <p:cNvPr id="21" name="TextBox 2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a:t>
              </a:r>
            </a:p>
          </p:txBody>
        </p:sp>
      </p:grpSp>
      <p:sp>
        <p:nvSpPr>
          <p:cNvPr id="23" name="Freeform 23"/>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
        <p:nvSpPr>
          <p:cNvPr id="24" name="Freeform 24"/>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918390" y="866775"/>
            <a:ext cx="1045121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PROBLEM</a:t>
            </a:r>
          </a:p>
        </p:txBody>
      </p:sp>
      <p:grpSp>
        <p:nvGrpSpPr>
          <p:cNvPr id="3" name="Group 3"/>
          <p:cNvGrpSpPr/>
          <p:nvPr/>
        </p:nvGrpSpPr>
        <p:grpSpPr>
          <a:xfrm>
            <a:off x="1981200" y="3323585"/>
            <a:ext cx="6934200" cy="1874828"/>
            <a:chOff x="0" y="0"/>
            <a:chExt cx="8868713" cy="3287792"/>
          </a:xfrm>
        </p:grpSpPr>
        <p:grpSp>
          <p:nvGrpSpPr>
            <p:cNvPr id="4" name="Group 4"/>
            <p:cNvGrpSpPr/>
            <p:nvPr/>
          </p:nvGrpSpPr>
          <p:grpSpPr>
            <a:xfrm>
              <a:off x="0" y="0"/>
              <a:ext cx="8868713" cy="3287792"/>
              <a:chOff x="0" y="0"/>
              <a:chExt cx="1751844" cy="649440"/>
            </a:xfrm>
          </p:grpSpPr>
          <p:sp>
            <p:nvSpPr>
              <p:cNvPr id="5" name="Freeform 5"/>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txBody>
              <a:bodyPr/>
              <a:lstStyle/>
              <a:p>
                <a:endParaRPr lang="en-PK"/>
              </a:p>
            </p:txBody>
          </p:sp>
          <p:sp>
            <p:nvSpPr>
              <p:cNvPr id="6" name="TextBox 6"/>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695603" y="133351"/>
              <a:ext cx="7735510" cy="2728122"/>
            </a:xfrm>
            <a:prstGeom prst="rect">
              <a:avLst/>
            </a:prstGeom>
          </p:spPr>
          <p:txBody>
            <a:bodyPr lIns="0" tIns="0" rIns="0" bIns="0" rtlCol="0" anchor="t">
              <a:spAutoFit/>
            </a:bodyPr>
            <a:lstStyle/>
            <a:p>
              <a:pPr algn="l">
                <a:lnSpc>
                  <a:spcPts val="4193"/>
                </a:lnSpc>
              </a:pPr>
              <a:r>
                <a:rPr lang="en-US" sz="2200" dirty="0">
                  <a:solidFill>
                    <a:srgbClr val="000000"/>
                  </a:solidFill>
                </a:rPr>
                <a:t>Reliance on mechanisms like semaphores and monitors results in code tangling, hindering maintainability and scalability.</a:t>
              </a:r>
            </a:p>
          </p:txBody>
        </p:sp>
      </p:grpSp>
      <p:sp>
        <p:nvSpPr>
          <p:cNvPr id="8" name="TextBox 8"/>
          <p:cNvSpPr txBox="1"/>
          <p:nvPr/>
        </p:nvSpPr>
        <p:spPr>
          <a:xfrm>
            <a:off x="3357190" y="2542763"/>
            <a:ext cx="4182217" cy="670833"/>
          </a:xfrm>
          <a:prstGeom prst="rect">
            <a:avLst/>
          </a:prstGeom>
        </p:spPr>
        <p:txBody>
          <a:bodyPr lIns="0" tIns="0" rIns="0" bIns="0" rtlCol="0" anchor="t">
            <a:spAutoFit/>
          </a:bodyPr>
          <a:lstStyle/>
          <a:p>
            <a:pPr algn="ctr">
              <a:lnSpc>
                <a:spcPts val="5487"/>
              </a:lnSpc>
            </a:pPr>
            <a:r>
              <a:rPr lang="en-US" sz="3919" dirty="0">
                <a:solidFill>
                  <a:srgbClr val="000000"/>
                </a:solidFill>
                <a:latin typeface="Alatsi Bold"/>
              </a:rPr>
              <a:t>First Problem</a:t>
            </a:r>
          </a:p>
        </p:txBody>
      </p:sp>
      <p:sp>
        <p:nvSpPr>
          <p:cNvPr id="15" name="TextBox 15"/>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FAST  University | 2024</a:t>
            </a:r>
          </a:p>
        </p:txBody>
      </p:sp>
      <p:sp>
        <p:nvSpPr>
          <p:cNvPr id="17" name="AutoShape 17"/>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PK"/>
          </a:p>
        </p:txBody>
      </p:sp>
      <p:sp>
        <p:nvSpPr>
          <p:cNvPr id="18" name="AutoShape 18"/>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PK"/>
          </a:p>
        </p:txBody>
      </p:sp>
      <p:grpSp>
        <p:nvGrpSpPr>
          <p:cNvPr id="19" name="Group 19"/>
          <p:cNvGrpSpPr/>
          <p:nvPr/>
        </p:nvGrpSpPr>
        <p:grpSpPr>
          <a:xfrm>
            <a:off x="15859155" y="0"/>
            <a:ext cx="1562612" cy="1673225"/>
            <a:chOff x="0" y="0"/>
            <a:chExt cx="2083482" cy="2230967"/>
          </a:xfrm>
        </p:grpSpPr>
        <p:grpSp>
          <p:nvGrpSpPr>
            <p:cNvPr id="20" name="Group 20"/>
            <p:cNvGrpSpPr/>
            <p:nvPr/>
          </p:nvGrpSpPr>
          <p:grpSpPr>
            <a:xfrm>
              <a:off x="75599" y="0"/>
              <a:ext cx="1932284" cy="2230967"/>
              <a:chOff x="0" y="0"/>
              <a:chExt cx="703982" cy="812800"/>
            </a:xfrm>
          </p:grpSpPr>
          <p:sp>
            <p:nvSpPr>
              <p:cNvPr id="21" name="Freeform 2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PK"/>
              </a:p>
            </p:txBody>
          </p:sp>
          <p:sp>
            <p:nvSpPr>
              <p:cNvPr id="22" name="TextBox 2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3</a:t>
              </a:r>
            </a:p>
          </p:txBody>
        </p:sp>
      </p:grpSp>
      <p:sp>
        <p:nvSpPr>
          <p:cNvPr id="24" name="Freeform 24"/>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
        <p:nvSpPr>
          <p:cNvPr id="25" name="Freeform 25"/>
          <p:cNvSpPr/>
          <p:nvPr/>
        </p:nvSpPr>
        <p:spPr>
          <a:xfrm>
            <a:off x="892058" y="90481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
        <p:nvSpPr>
          <p:cNvPr id="27" name="Freeform 5">
            <a:extLst>
              <a:ext uri="{FF2B5EF4-FFF2-40B4-BE49-F238E27FC236}">
                <a16:creationId xmlns:a16="http://schemas.microsoft.com/office/drawing/2014/main" id="{1DE98D64-9472-FB54-8E9B-D4B27DE0470B}"/>
              </a:ext>
            </a:extLst>
          </p:cNvPr>
          <p:cNvSpPr/>
          <p:nvPr/>
        </p:nvSpPr>
        <p:spPr>
          <a:xfrm>
            <a:off x="9650709" y="3328398"/>
            <a:ext cx="6934200" cy="1874828"/>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txBody>
          <a:bodyPr/>
          <a:lstStyle/>
          <a:p>
            <a:endParaRPr lang="en-PK"/>
          </a:p>
        </p:txBody>
      </p:sp>
      <p:sp>
        <p:nvSpPr>
          <p:cNvPr id="28" name="TextBox 7">
            <a:extLst>
              <a:ext uri="{FF2B5EF4-FFF2-40B4-BE49-F238E27FC236}">
                <a16:creationId xmlns:a16="http://schemas.microsoft.com/office/drawing/2014/main" id="{529460D3-5F71-26BF-715F-2DB1AD6809A9}"/>
              </a:ext>
            </a:extLst>
          </p:cNvPr>
          <p:cNvSpPr txBox="1"/>
          <p:nvPr/>
        </p:nvSpPr>
        <p:spPr>
          <a:xfrm>
            <a:off x="10194582" y="3404440"/>
            <a:ext cx="6048180" cy="1555682"/>
          </a:xfrm>
          <a:prstGeom prst="rect">
            <a:avLst/>
          </a:prstGeom>
        </p:spPr>
        <p:txBody>
          <a:bodyPr lIns="0" tIns="0" rIns="0" bIns="0" rtlCol="0" anchor="t">
            <a:spAutoFit/>
          </a:bodyPr>
          <a:lstStyle/>
          <a:p>
            <a:pPr algn="l">
              <a:lnSpc>
                <a:spcPts val="4193"/>
              </a:lnSpc>
            </a:pPr>
            <a:r>
              <a:rPr lang="en-US" sz="2200" dirty="0">
                <a:solidFill>
                  <a:srgbClr val="000000"/>
                </a:solidFill>
              </a:rPr>
              <a:t>Encapsulation of synchronization within objects leads to complexities compromising modularity and code reusability.</a:t>
            </a:r>
          </a:p>
        </p:txBody>
      </p:sp>
      <p:sp>
        <p:nvSpPr>
          <p:cNvPr id="29" name="TextBox 8">
            <a:extLst>
              <a:ext uri="{FF2B5EF4-FFF2-40B4-BE49-F238E27FC236}">
                <a16:creationId xmlns:a16="http://schemas.microsoft.com/office/drawing/2014/main" id="{A4D3C77E-3864-4683-A921-C3ECBCE97BCB}"/>
              </a:ext>
            </a:extLst>
          </p:cNvPr>
          <p:cNvSpPr txBox="1"/>
          <p:nvPr/>
        </p:nvSpPr>
        <p:spPr>
          <a:xfrm>
            <a:off x="11026699" y="2449079"/>
            <a:ext cx="4182217" cy="670833"/>
          </a:xfrm>
          <a:prstGeom prst="rect">
            <a:avLst/>
          </a:prstGeom>
        </p:spPr>
        <p:txBody>
          <a:bodyPr lIns="0" tIns="0" rIns="0" bIns="0" rtlCol="0" anchor="t">
            <a:spAutoFit/>
          </a:bodyPr>
          <a:lstStyle/>
          <a:p>
            <a:pPr algn="ctr">
              <a:lnSpc>
                <a:spcPts val="5487"/>
              </a:lnSpc>
            </a:pPr>
            <a:r>
              <a:rPr lang="en-US" sz="3919" dirty="0">
                <a:solidFill>
                  <a:srgbClr val="000000"/>
                </a:solidFill>
                <a:latin typeface="Alatsi Bold"/>
              </a:rPr>
              <a:t>Second Problem</a:t>
            </a:r>
          </a:p>
        </p:txBody>
      </p:sp>
      <p:sp>
        <p:nvSpPr>
          <p:cNvPr id="30" name="TextBox 8">
            <a:extLst>
              <a:ext uri="{FF2B5EF4-FFF2-40B4-BE49-F238E27FC236}">
                <a16:creationId xmlns:a16="http://schemas.microsoft.com/office/drawing/2014/main" id="{60809445-9DC9-FFE6-2D45-2A6DAEEC90C6}"/>
              </a:ext>
            </a:extLst>
          </p:cNvPr>
          <p:cNvSpPr txBox="1"/>
          <p:nvPr/>
        </p:nvSpPr>
        <p:spPr>
          <a:xfrm>
            <a:off x="3458053" y="5829177"/>
            <a:ext cx="4182217" cy="670833"/>
          </a:xfrm>
          <a:prstGeom prst="rect">
            <a:avLst/>
          </a:prstGeom>
        </p:spPr>
        <p:txBody>
          <a:bodyPr lIns="0" tIns="0" rIns="0" bIns="0" rtlCol="0" anchor="t">
            <a:spAutoFit/>
          </a:bodyPr>
          <a:lstStyle/>
          <a:p>
            <a:pPr algn="ctr">
              <a:lnSpc>
                <a:spcPts val="5487"/>
              </a:lnSpc>
            </a:pPr>
            <a:r>
              <a:rPr lang="en-US" sz="3919" dirty="0">
                <a:solidFill>
                  <a:srgbClr val="000000"/>
                </a:solidFill>
                <a:latin typeface="Alatsi Bold"/>
              </a:rPr>
              <a:t>Third Problem</a:t>
            </a:r>
          </a:p>
        </p:txBody>
      </p:sp>
      <p:grpSp>
        <p:nvGrpSpPr>
          <p:cNvPr id="31" name="Group 3">
            <a:extLst>
              <a:ext uri="{FF2B5EF4-FFF2-40B4-BE49-F238E27FC236}">
                <a16:creationId xmlns:a16="http://schemas.microsoft.com/office/drawing/2014/main" id="{0982B635-D72C-2757-E8AC-24E76A53F164}"/>
              </a:ext>
            </a:extLst>
          </p:cNvPr>
          <p:cNvGrpSpPr/>
          <p:nvPr/>
        </p:nvGrpSpPr>
        <p:grpSpPr>
          <a:xfrm>
            <a:off x="1981199" y="6709726"/>
            <a:ext cx="6934200" cy="1874828"/>
            <a:chOff x="0" y="0"/>
            <a:chExt cx="8868713" cy="3287792"/>
          </a:xfrm>
        </p:grpSpPr>
        <p:grpSp>
          <p:nvGrpSpPr>
            <p:cNvPr id="32" name="Group 4">
              <a:extLst>
                <a:ext uri="{FF2B5EF4-FFF2-40B4-BE49-F238E27FC236}">
                  <a16:creationId xmlns:a16="http://schemas.microsoft.com/office/drawing/2014/main" id="{F30A2D20-C990-578D-2D3B-846412F7C1F4}"/>
                </a:ext>
              </a:extLst>
            </p:cNvPr>
            <p:cNvGrpSpPr/>
            <p:nvPr/>
          </p:nvGrpSpPr>
          <p:grpSpPr>
            <a:xfrm>
              <a:off x="0" y="0"/>
              <a:ext cx="8868713" cy="3287792"/>
              <a:chOff x="0" y="0"/>
              <a:chExt cx="1751844" cy="649440"/>
            </a:xfrm>
          </p:grpSpPr>
          <p:sp>
            <p:nvSpPr>
              <p:cNvPr id="34" name="Freeform 5">
                <a:extLst>
                  <a:ext uri="{FF2B5EF4-FFF2-40B4-BE49-F238E27FC236}">
                    <a16:creationId xmlns:a16="http://schemas.microsoft.com/office/drawing/2014/main" id="{CCE1D2BA-8CDA-8C41-6D08-A86952423CBE}"/>
                  </a:ext>
                </a:extLst>
              </p:cNvPr>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txBody>
              <a:bodyPr/>
              <a:lstStyle/>
              <a:p>
                <a:endParaRPr lang="en-PK"/>
              </a:p>
            </p:txBody>
          </p:sp>
          <p:sp>
            <p:nvSpPr>
              <p:cNvPr id="35" name="TextBox 6">
                <a:extLst>
                  <a:ext uri="{FF2B5EF4-FFF2-40B4-BE49-F238E27FC236}">
                    <a16:creationId xmlns:a16="http://schemas.microsoft.com/office/drawing/2014/main" id="{04B44BD2-9291-A5D4-534E-03F971C85478}"/>
                  </a:ext>
                </a:extLst>
              </p:cNvPr>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33" name="TextBox 7">
              <a:extLst>
                <a:ext uri="{FF2B5EF4-FFF2-40B4-BE49-F238E27FC236}">
                  <a16:creationId xmlns:a16="http://schemas.microsoft.com/office/drawing/2014/main" id="{67102F4C-CE47-E985-7FEE-BD9B5E3272DA}"/>
                </a:ext>
              </a:extLst>
            </p:cNvPr>
            <p:cNvSpPr txBox="1"/>
            <p:nvPr/>
          </p:nvSpPr>
          <p:spPr>
            <a:xfrm>
              <a:off x="695603" y="133351"/>
              <a:ext cx="7735510" cy="2728122"/>
            </a:xfrm>
            <a:prstGeom prst="rect">
              <a:avLst/>
            </a:prstGeom>
          </p:spPr>
          <p:txBody>
            <a:bodyPr lIns="0" tIns="0" rIns="0" bIns="0" rtlCol="0" anchor="t">
              <a:spAutoFit/>
            </a:bodyPr>
            <a:lstStyle/>
            <a:p>
              <a:pPr algn="l">
                <a:lnSpc>
                  <a:spcPts val="4193"/>
                </a:lnSpc>
              </a:pPr>
              <a:r>
                <a:rPr lang="en-US" sz="2200" dirty="0">
                  <a:solidFill>
                    <a:srgbClr val="000000"/>
                  </a:solidFill>
                </a:rPr>
                <a:t>Conventional Observer pattern exacerbates code scattering and coupling, especially with data synchronization.</a:t>
              </a:r>
            </a:p>
          </p:txBody>
        </p:sp>
      </p:grpSp>
      <p:sp>
        <p:nvSpPr>
          <p:cNvPr id="36" name="TextBox 8">
            <a:extLst>
              <a:ext uri="{FF2B5EF4-FFF2-40B4-BE49-F238E27FC236}">
                <a16:creationId xmlns:a16="http://schemas.microsoft.com/office/drawing/2014/main" id="{06F4F88C-D108-1DC4-CBA1-7685148227B6}"/>
              </a:ext>
            </a:extLst>
          </p:cNvPr>
          <p:cNvSpPr txBox="1"/>
          <p:nvPr/>
        </p:nvSpPr>
        <p:spPr>
          <a:xfrm>
            <a:off x="11127562" y="5842170"/>
            <a:ext cx="4182217" cy="670833"/>
          </a:xfrm>
          <a:prstGeom prst="rect">
            <a:avLst/>
          </a:prstGeom>
        </p:spPr>
        <p:txBody>
          <a:bodyPr lIns="0" tIns="0" rIns="0" bIns="0" rtlCol="0" anchor="t">
            <a:spAutoFit/>
          </a:bodyPr>
          <a:lstStyle/>
          <a:p>
            <a:pPr algn="ctr">
              <a:lnSpc>
                <a:spcPts val="5487"/>
              </a:lnSpc>
            </a:pPr>
            <a:r>
              <a:rPr lang="en-US" sz="3919" dirty="0">
                <a:solidFill>
                  <a:srgbClr val="000000"/>
                </a:solidFill>
                <a:latin typeface="Alatsi Bold"/>
              </a:rPr>
              <a:t>Fourth Problem</a:t>
            </a:r>
          </a:p>
        </p:txBody>
      </p:sp>
      <p:grpSp>
        <p:nvGrpSpPr>
          <p:cNvPr id="38" name="Group 3">
            <a:extLst>
              <a:ext uri="{FF2B5EF4-FFF2-40B4-BE49-F238E27FC236}">
                <a16:creationId xmlns:a16="http://schemas.microsoft.com/office/drawing/2014/main" id="{BCF3A6B6-1B2F-1DBF-25AC-7CD39E779F71}"/>
              </a:ext>
            </a:extLst>
          </p:cNvPr>
          <p:cNvGrpSpPr/>
          <p:nvPr/>
        </p:nvGrpSpPr>
        <p:grpSpPr>
          <a:xfrm>
            <a:off x="9650708" y="6709726"/>
            <a:ext cx="6934200" cy="1874828"/>
            <a:chOff x="0" y="0"/>
            <a:chExt cx="8868713" cy="3287792"/>
          </a:xfrm>
        </p:grpSpPr>
        <p:grpSp>
          <p:nvGrpSpPr>
            <p:cNvPr id="39" name="Group 4">
              <a:extLst>
                <a:ext uri="{FF2B5EF4-FFF2-40B4-BE49-F238E27FC236}">
                  <a16:creationId xmlns:a16="http://schemas.microsoft.com/office/drawing/2014/main" id="{6B335F10-768F-6241-8C47-C7AB41284CD6}"/>
                </a:ext>
              </a:extLst>
            </p:cNvPr>
            <p:cNvGrpSpPr/>
            <p:nvPr/>
          </p:nvGrpSpPr>
          <p:grpSpPr>
            <a:xfrm>
              <a:off x="0" y="0"/>
              <a:ext cx="8868713" cy="3287792"/>
              <a:chOff x="0" y="0"/>
              <a:chExt cx="1751844" cy="649440"/>
            </a:xfrm>
          </p:grpSpPr>
          <p:sp>
            <p:nvSpPr>
              <p:cNvPr id="41" name="Freeform 5">
                <a:extLst>
                  <a:ext uri="{FF2B5EF4-FFF2-40B4-BE49-F238E27FC236}">
                    <a16:creationId xmlns:a16="http://schemas.microsoft.com/office/drawing/2014/main" id="{815C4539-F554-609F-ED8B-C0AE633C7693}"/>
                  </a:ext>
                </a:extLst>
              </p:cNvPr>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txBody>
              <a:bodyPr/>
              <a:lstStyle/>
              <a:p>
                <a:endParaRPr lang="en-PK"/>
              </a:p>
            </p:txBody>
          </p:sp>
          <p:sp>
            <p:nvSpPr>
              <p:cNvPr id="42" name="TextBox 6">
                <a:extLst>
                  <a:ext uri="{FF2B5EF4-FFF2-40B4-BE49-F238E27FC236}">
                    <a16:creationId xmlns:a16="http://schemas.microsoft.com/office/drawing/2014/main" id="{016431A1-6F33-DAC3-3E6F-6CDF19917AAD}"/>
                  </a:ext>
                </a:extLst>
              </p:cNvPr>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40" name="TextBox 7">
              <a:extLst>
                <a:ext uri="{FF2B5EF4-FFF2-40B4-BE49-F238E27FC236}">
                  <a16:creationId xmlns:a16="http://schemas.microsoft.com/office/drawing/2014/main" id="{87F3431D-022F-1416-7BDC-AA3C6BCAB8B2}"/>
                </a:ext>
              </a:extLst>
            </p:cNvPr>
            <p:cNvSpPr txBox="1"/>
            <p:nvPr/>
          </p:nvSpPr>
          <p:spPr>
            <a:xfrm>
              <a:off x="695603" y="133351"/>
              <a:ext cx="7735510" cy="2728121"/>
            </a:xfrm>
            <a:prstGeom prst="rect">
              <a:avLst/>
            </a:prstGeom>
          </p:spPr>
          <p:txBody>
            <a:bodyPr lIns="0" tIns="0" rIns="0" bIns="0" rtlCol="0" anchor="t">
              <a:spAutoFit/>
            </a:bodyPr>
            <a:lstStyle/>
            <a:p>
              <a:pPr algn="l">
                <a:lnSpc>
                  <a:spcPts val="4193"/>
                </a:lnSpc>
              </a:pPr>
              <a:r>
                <a:rPr lang="en-US" sz="2200" dirty="0">
                  <a:solidFill>
                    <a:srgbClr val="000000"/>
                  </a:solidFill>
                </a:rPr>
                <a:t>Traditional approaches to object synchronization and Observer design patterns are inadequate for modern applications.</a:t>
              </a:r>
            </a:p>
          </p:txBody>
        </p:sp>
      </p:gr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30648"/>
          </a:xfrm>
          <a:prstGeom prst="rect">
            <a:avLst/>
          </a:prstGeom>
        </p:spPr>
        <p:txBody>
          <a:bodyPr wrap="square" lIns="0" tIns="0" rIns="0" bIns="0" rtlCol="0" anchor="t">
            <a:spAutoFit/>
          </a:bodyPr>
          <a:lstStyle/>
          <a:p>
            <a:pPr algn="ctr">
              <a:lnSpc>
                <a:spcPts val="11899"/>
              </a:lnSpc>
            </a:pPr>
            <a:r>
              <a:rPr lang="en-US" sz="8499" dirty="0">
                <a:solidFill>
                  <a:srgbClr val="000000"/>
                </a:solidFill>
                <a:latin typeface="Alatsi Bold"/>
              </a:rPr>
              <a:t>QUESTIONS AND OBJECTIVES</a:t>
            </a:r>
          </a:p>
        </p:txBody>
      </p:sp>
      <p:grpSp>
        <p:nvGrpSpPr>
          <p:cNvPr id="4" name="Group 4"/>
          <p:cNvGrpSpPr/>
          <p:nvPr/>
        </p:nvGrpSpPr>
        <p:grpSpPr>
          <a:xfrm>
            <a:off x="1605177" y="2334497"/>
            <a:ext cx="7362681" cy="2538435"/>
            <a:chOff x="0" y="0"/>
            <a:chExt cx="1939142" cy="1164413"/>
          </a:xfrm>
        </p:grpSpPr>
        <p:sp>
          <p:nvSpPr>
            <p:cNvPr id="5" name="Freeform 5"/>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txBody>
            <a:bodyPr/>
            <a:lstStyle/>
            <a:p>
              <a:endParaRPr lang="en-PK"/>
            </a:p>
          </p:txBody>
        </p:sp>
        <p:sp>
          <p:nvSpPr>
            <p:cNvPr id="6" name="TextBox 6"/>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781317" y="2507666"/>
            <a:ext cx="7010399" cy="2142381"/>
          </a:xfrm>
          <a:prstGeom prst="rect">
            <a:avLst/>
          </a:prstGeom>
        </p:spPr>
        <p:txBody>
          <a:bodyPr wrap="square" lIns="0" tIns="0" rIns="0" bIns="0" rtlCol="0" anchor="t">
            <a:spAutoFit/>
          </a:bodyPr>
          <a:lstStyle/>
          <a:p>
            <a:pPr algn="l">
              <a:lnSpc>
                <a:spcPts val="4339"/>
              </a:lnSpc>
            </a:pPr>
            <a:r>
              <a:rPr lang="en-US" sz="2200" b="1" dirty="0">
                <a:solidFill>
                  <a:srgbClr val="000000"/>
                </a:solidFill>
              </a:rPr>
              <a:t>Q: How do semaphores and monitors contribute to code tangling and hinder scalability?</a:t>
            </a:r>
          </a:p>
          <a:p>
            <a:pPr algn="l">
              <a:lnSpc>
                <a:spcPts val="4339"/>
              </a:lnSpc>
            </a:pPr>
            <a:r>
              <a:rPr lang="en-US" sz="2200" b="1" dirty="0">
                <a:solidFill>
                  <a:srgbClr val="000000"/>
                </a:solidFill>
              </a:rPr>
              <a:t>O: </a:t>
            </a:r>
            <a:r>
              <a:rPr lang="en-US" sz="2200" dirty="0">
                <a:solidFill>
                  <a:srgbClr val="000000"/>
                </a:solidFill>
              </a:rPr>
              <a:t>Investigate efficiency and scalability, focusing on high contention scenarios and system performance.</a:t>
            </a:r>
          </a:p>
        </p:txBody>
      </p:sp>
      <p:sp>
        <p:nvSpPr>
          <p:cNvPr id="9" name="Freeform 9"/>
          <p:cNvSpPr/>
          <p:nvPr/>
        </p:nvSpPr>
        <p:spPr>
          <a:xfrm>
            <a:off x="13417488" y="61421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grpSp>
        <p:nvGrpSpPr>
          <p:cNvPr id="23" name="Group 23"/>
          <p:cNvGrpSpPr/>
          <p:nvPr/>
        </p:nvGrpSpPr>
        <p:grpSpPr>
          <a:xfrm>
            <a:off x="15859155" y="0"/>
            <a:ext cx="1562612" cy="1673225"/>
            <a:chOff x="0" y="0"/>
            <a:chExt cx="2083482" cy="2230967"/>
          </a:xfrm>
        </p:grpSpPr>
        <p:grpSp>
          <p:nvGrpSpPr>
            <p:cNvPr id="24" name="Group 24"/>
            <p:cNvGrpSpPr/>
            <p:nvPr/>
          </p:nvGrpSpPr>
          <p:grpSpPr>
            <a:xfrm>
              <a:off x="75599" y="0"/>
              <a:ext cx="1932284" cy="2230967"/>
              <a:chOff x="0" y="0"/>
              <a:chExt cx="703982" cy="812800"/>
            </a:xfrm>
          </p:grpSpPr>
          <p:sp>
            <p:nvSpPr>
              <p:cNvPr id="25" name="Freeform 2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PK"/>
              </a:p>
            </p:txBody>
          </p:sp>
          <p:sp>
            <p:nvSpPr>
              <p:cNvPr id="26" name="TextBox 2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4</a:t>
              </a:r>
            </a:p>
          </p:txBody>
        </p:sp>
      </p:grpSp>
      <p:sp>
        <p:nvSpPr>
          <p:cNvPr id="28" name="Freeform 28"/>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grpSp>
        <p:nvGrpSpPr>
          <p:cNvPr id="32" name="Group 4">
            <a:extLst>
              <a:ext uri="{FF2B5EF4-FFF2-40B4-BE49-F238E27FC236}">
                <a16:creationId xmlns:a16="http://schemas.microsoft.com/office/drawing/2014/main" id="{E05CD204-B469-E032-E14D-5C8C8D60DA2B}"/>
              </a:ext>
            </a:extLst>
          </p:cNvPr>
          <p:cNvGrpSpPr/>
          <p:nvPr/>
        </p:nvGrpSpPr>
        <p:grpSpPr>
          <a:xfrm>
            <a:off x="9305392" y="2334497"/>
            <a:ext cx="7362681" cy="2538435"/>
            <a:chOff x="0" y="0"/>
            <a:chExt cx="1939142" cy="1164413"/>
          </a:xfrm>
        </p:grpSpPr>
        <p:sp>
          <p:nvSpPr>
            <p:cNvPr id="33" name="Freeform 5">
              <a:extLst>
                <a:ext uri="{FF2B5EF4-FFF2-40B4-BE49-F238E27FC236}">
                  <a16:creationId xmlns:a16="http://schemas.microsoft.com/office/drawing/2014/main" id="{DF5D1C71-45B2-AC49-3741-26802B84F18F}"/>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txBody>
            <a:bodyPr/>
            <a:lstStyle/>
            <a:p>
              <a:endParaRPr lang="en-PK"/>
            </a:p>
          </p:txBody>
        </p:sp>
        <p:sp>
          <p:nvSpPr>
            <p:cNvPr id="34" name="TextBox 6">
              <a:extLst>
                <a:ext uri="{FF2B5EF4-FFF2-40B4-BE49-F238E27FC236}">
                  <a16:creationId xmlns:a16="http://schemas.microsoft.com/office/drawing/2014/main" id="{95C0AAD4-024A-A101-EBC3-B160FCEFD713}"/>
                </a:ext>
              </a:extLst>
            </p:cNvPr>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35" name="TextBox 7">
            <a:extLst>
              <a:ext uri="{FF2B5EF4-FFF2-40B4-BE49-F238E27FC236}">
                <a16:creationId xmlns:a16="http://schemas.microsoft.com/office/drawing/2014/main" id="{449BF13C-4FCC-DF73-9FFC-DDD49E73271A}"/>
              </a:ext>
            </a:extLst>
          </p:cNvPr>
          <p:cNvSpPr txBox="1"/>
          <p:nvPr/>
        </p:nvSpPr>
        <p:spPr>
          <a:xfrm>
            <a:off x="9481532" y="2507666"/>
            <a:ext cx="7010399" cy="2142381"/>
          </a:xfrm>
          <a:prstGeom prst="rect">
            <a:avLst/>
          </a:prstGeom>
        </p:spPr>
        <p:txBody>
          <a:bodyPr wrap="square" lIns="0" tIns="0" rIns="0" bIns="0" rtlCol="0" anchor="t">
            <a:spAutoFit/>
          </a:bodyPr>
          <a:lstStyle/>
          <a:p>
            <a:pPr algn="l">
              <a:lnSpc>
                <a:spcPts val="4339"/>
              </a:lnSpc>
            </a:pPr>
            <a:r>
              <a:rPr lang="en-US" sz="2200" b="1" dirty="0">
                <a:solidFill>
                  <a:srgbClr val="000000"/>
                </a:solidFill>
              </a:rPr>
              <a:t>Q: What are the drawbacks of encapsulating synchronization within objects?</a:t>
            </a:r>
          </a:p>
          <a:p>
            <a:pPr algn="l">
              <a:lnSpc>
                <a:spcPts val="4339"/>
              </a:lnSpc>
            </a:pPr>
            <a:r>
              <a:rPr lang="en-US" sz="2200" b="1" dirty="0">
                <a:solidFill>
                  <a:srgbClr val="000000"/>
                </a:solidFill>
              </a:rPr>
              <a:t>O: </a:t>
            </a:r>
            <a:r>
              <a:rPr lang="en-US" sz="2200" dirty="0">
                <a:solidFill>
                  <a:srgbClr val="000000"/>
                </a:solidFill>
              </a:rPr>
              <a:t>Evaluate maintainability, flexibility, modularity, and code reusability.</a:t>
            </a:r>
          </a:p>
        </p:txBody>
      </p:sp>
      <p:grpSp>
        <p:nvGrpSpPr>
          <p:cNvPr id="36" name="Group 4">
            <a:extLst>
              <a:ext uri="{FF2B5EF4-FFF2-40B4-BE49-F238E27FC236}">
                <a16:creationId xmlns:a16="http://schemas.microsoft.com/office/drawing/2014/main" id="{BBB6D9BB-ACF7-4CB2-5952-E562A97B0349}"/>
              </a:ext>
            </a:extLst>
          </p:cNvPr>
          <p:cNvGrpSpPr/>
          <p:nvPr/>
        </p:nvGrpSpPr>
        <p:grpSpPr>
          <a:xfrm>
            <a:off x="1612554" y="4955990"/>
            <a:ext cx="7362681" cy="2538435"/>
            <a:chOff x="0" y="0"/>
            <a:chExt cx="1939142" cy="1164413"/>
          </a:xfrm>
        </p:grpSpPr>
        <p:sp>
          <p:nvSpPr>
            <p:cNvPr id="37" name="Freeform 5">
              <a:extLst>
                <a:ext uri="{FF2B5EF4-FFF2-40B4-BE49-F238E27FC236}">
                  <a16:creationId xmlns:a16="http://schemas.microsoft.com/office/drawing/2014/main" id="{7A0FDFF9-B2FE-99C5-7E43-70F6B651B897}"/>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txBody>
            <a:bodyPr/>
            <a:lstStyle/>
            <a:p>
              <a:endParaRPr lang="en-PK"/>
            </a:p>
          </p:txBody>
        </p:sp>
        <p:sp>
          <p:nvSpPr>
            <p:cNvPr id="38" name="TextBox 6">
              <a:extLst>
                <a:ext uri="{FF2B5EF4-FFF2-40B4-BE49-F238E27FC236}">
                  <a16:creationId xmlns:a16="http://schemas.microsoft.com/office/drawing/2014/main" id="{2B7553D0-8B8F-28E2-54DA-9C689DAEFA29}"/>
                </a:ext>
              </a:extLst>
            </p:cNvPr>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39" name="TextBox 7">
            <a:extLst>
              <a:ext uri="{FF2B5EF4-FFF2-40B4-BE49-F238E27FC236}">
                <a16:creationId xmlns:a16="http://schemas.microsoft.com/office/drawing/2014/main" id="{9B1F7AFE-A2D9-ED4C-A9C6-7701771B9A78}"/>
              </a:ext>
            </a:extLst>
          </p:cNvPr>
          <p:cNvSpPr txBox="1"/>
          <p:nvPr/>
        </p:nvSpPr>
        <p:spPr>
          <a:xfrm>
            <a:off x="1788694" y="5129159"/>
            <a:ext cx="7010399" cy="2142381"/>
          </a:xfrm>
          <a:prstGeom prst="rect">
            <a:avLst/>
          </a:prstGeom>
        </p:spPr>
        <p:txBody>
          <a:bodyPr wrap="square" lIns="0" tIns="0" rIns="0" bIns="0" rtlCol="0" anchor="t">
            <a:spAutoFit/>
          </a:bodyPr>
          <a:lstStyle/>
          <a:p>
            <a:pPr algn="l">
              <a:lnSpc>
                <a:spcPts val="4339"/>
              </a:lnSpc>
            </a:pPr>
            <a:r>
              <a:rPr lang="en-US" sz="2200" b="1" dirty="0">
                <a:solidFill>
                  <a:srgbClr val="000000"/>
                </a:solidFill>
              </a:rPr>
              <a:t>Q: How does the Observer pattern contribute to code scattering and coupling?</a:t>
            </a:r>
          </a:p>
          <a:p>
            <a:pPr algn="l">
              <a:lnSpc>
                <a:spcPts val="4339"/>
              </a:lnSpc>
            </a:pPr>
            <a:r>
              <a:rPr lang="en-US" sz="2200" b="1" dirty="0">
                <a:solidFill>
                  <a:srgbClr val="000000"/>
                </a:solidFill>
              </a:rPr>
              <a:t>O: </a:t>
            </a:r>
            <a:r>
              <a:rPr lang="en-US" sz="2200" dirty="0">
                <a:solidFill>
                  <a:srgbClr val="000000"/>
                </a:solidFill>
              </a:rPr>
              <a:t>Assess limitations and explore aspect-oriented solutions for data synchronization.</a:t>
            </a:r>
          </a:p>
        </p:txBody>
      </p:sp>
      <p:grpSp>
        <p:nvGrpSpPr>
          <p:cNvPr id="43" name="Group 4">
            <a:extLst>
              <a:ext uri="{FF2B5EF4-FFF2-40B4-BE49-F238E27FC236}">
                <a16:creationId xmlns:a16="http://schemas.microsoft.com/office/drawing/2014/main" id="{DC2CA576-90CF-9830-0E41-537B066A8EF9}"/>
              </a:ext>
            </a:extLst>
          </p:cNvPr>
          <p:cNvGrpSpPr/>
          <p:nvPr/>
        </p:nvGrpSpPr>
        <p:grpSpPr>
          <a:xfrm>
            <a:off x="9312767" y="4950447"/>
            <a:ext cx="7362681" cy="2538435"/>
            <a:chOff x="0" y="0"/>
            <a:chExt cx="1939142" cy="1164413"/>
          </a:xfrm>
        </p:grpSpPr>
        <p:sp>
          <p:nvSpPr>
            <p:cNvPr id="44" name="Freeform 5">
              <a:extLst>
                <a:ext uri="{FF2B5EF4-FFF2-40B4-BE49-F238E27FC236}">
                  <a16:creationId xmlns:a16="http://schemas.microsoft.com/office/drawing/2014/main" id="{E2182A00-BD42-097D-D276-F8C15B48A367}"/>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txBody>
            <a:bodyPr/>
            <a:lstStyle/>
            <a:p>
              <a:endParaRPr lang="en-PK"/>
            </a:p>
          </p:txBody>
        </p:sp>
        <p:sp>
          <p:nvSpPr>
            <p:cNvPr id="45" name="TextBox 6">
              <a:extLst>
                <a:ext uri="{FF2B5EF4-FFF2-40B4-BE49-F238E27FC236}">
                  <a16:creationId xmlns:a16="http://schemas.microsoft.com/office/drawing/2014/main" id="{672E717F-83D9-219B-7F82-42178B2419F0}"/>
                </a:ext>
              </a:extLst>
            </p:cNvPr>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46" name="TextBox 7">
            <a:extLst>
              <a:ext uri="{FF2B5EF4-FFF2-40B4-BE49-F238E27FC236}">
                <a16:creationId xmlns:a16="http://schemas.microsoft.com/office/drawing/2014/main" id="{9BF9B1C0-4892-B7BF-10F8-C4534101C3E0}"/>
              </a:ext>
            </a:extLst>
          </p:cNvPr>
          <p:cNvSpPr txBox="1"/>
          <p:nvPr/>
        </p:nvSpPr>
        <p:spPr>
          <a:xfrm>
            <a:off x="9488907" y="5123616"/>
            <a:ext cx="7010399" cy="2142381"/>
          </a:xfrm>
          <a:prstGeom prst="rect">
            <a:avLst/>
          </a:prstGeom>
        </p:spPr>
        <p:txBody>
          <a:bodyPr wrap="square" lIns="0" tIns="0" rIns="0" bIns="0" rtlCol="0" anchor="t">
            <a:spAutoFit/>
          </a:bodyPr>
          <a:lstStyle/>
          <a:p>
            <a:pPr algn="l">
              <a:lnSpc>
                <a:spcPts val="4339"/>
              </a:lnSpc>
            </a:pPr>
            <a:r>
              <a:rPr lang="en-US" sz="2200" b="1" dirty="0">
                <a:solidFill>
                  <a:srgbClr val="000000"/>
                </a:solidFill>
              </a:rPr>
              <a:t>Q: Limitations of </a:t>
            </a:r>
            <a:r>
              <a:rPr lang="en-US" sz="2200" b="1" dirty="0" err="1">
                <a:solidFill>
                  <a:srgbClr val="000000"/>
                </a:solidFill>
              </a:rPr>
              <a:t>aspectized</a:t>
            </a:r>
            <a:r>
              <a:rPr lang="en-US" sz="2200" b="1" dirty="0">
                <a:solidFill>
                  <a:srgbClr val="000000"/>
                </a:solidFill>
              </a:rPr>
              <a:t> Observer patterns and how can aspect-oriented programming improve synchronization?</a:t>
            </a:r>
          </a:p>
          <a:p>
            <a:pPr algn="l">
              <a:lnSpc>
                <a:spcPts val="4339"/>
              </a:lnSpc>
            </a:pPr>
            <a:r>
              <a:rPr lang="en-US" sz="2200" b="1" dirty="0">
                <a:solidFill>
                  <a:srgbClr val="000000"/>
                </a:solidFill>
              </a:rPr>
              <a:t>O: </a:t>
            </a:r>
            <a:r>
              <a:rPr lang="en-US" sz="2200" dirty="0">
                <a:solidFill>
                  <a:srgbClr val="000000"/>
                </a:solidFill>
              </a:rPr>
              <a:t>Identify and leverage aspect-oriented programming for enhanced synchronization.</a:t>
            </a:r>
          </a:p>
        </p:txBody>
      </p:sp>
      <p:sp>
        <p:nvSpPr>
          <p:cNvPr id="47" name="TextBox 22">
            <a:extLst>
              <a:ext uri="{FF2B5EF4-FFF2-40B4-BE49-F238E27FC236}">
                <a16:creationId xmlns:a16="http://schemas.microsoft.com/office/drawing/2014/main" id="{3A648D0D-45C4-AAAE-D251-9A72C462FD14}"/>
              </a:ext>
            </a:extLst>
          </p:cNvPr>
          <p:cNvSpPr txBox="1"/>
          <p:nvPr/>
        </p:nvSpPr>
        <p:spPr>
          <a:xfrm rot="16200000">
            <a:off x="-2373736" y="4911090"/>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FAST  University | 2024</a:t>
            </a:r>
          </a:p>
        </p:txBody>
      </p:sp>
      <p:sp>
        <p:nvSpPr>
          <p:cNvPr id="48" name="AutoShape 23">
            <a:extLst>
              <a:ext uri="{FF2B5EF4-FFF2-40B4-BE49-F238E27FC236}">
                <a16:creationId xmlns:a16="http://schemas.microsoft.com/office/drawing/2014/main" id="{0B9A5592-FBCE-C296-42D2-24A49844C052}"/>
              </a:ext>
            </a:extLst>
          </p:cNvPr>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PK"/>
          </a:p>
        </p:txBody>
      </p:sp>
      <p:sp>
        <p:nvSpPr>
          <p:cNvPr id="49" name="AutoShape 24">
            <a:extLst>
              <a:ext uri="{FF2B5EF4-FFF2-40B4-BE49-F238E27FC236}">
                <a16:creationId xmlns:a16="http://schemas.microsoft.com/office/drawing/2014/main" id="{E1B3B339-01A0-44A5-BBA0-7E87DE67D47D}"/>
              </a:ext>
            </a:extLst>
          </p:cNvPr>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PK"/>
          </a:p>
        </p:txBody>
      </p:sp>
      <p:grpSp>
        <p:nvGrpSpPr>
          <p:cNvPr id="50" name="Group 4">
            <a:extLst>
              <a:ext uri="{FF2B5EF4-FFF2-40B4-BE49-F238E27FC236}">
                <a16:creationId xmlns:a16="http://schemas.microsoft.com/office/drawing/2014/main" id="{AA7C81CA-6281-B5D1-7361-D0AD546CD2E9}"/>
              </a:ext>
            </a:extLst>
          </p:cNvPr>
          <p:cNvGrpSpPr/>
          <p:nvPr/>
        </p:nvGrpSpPr>
        <p:grpSpPr>
          <a:xfrm>
            <a:off x="1597803" y="7584536"/>
            <a:ext cx="7362681" cy="2538435"/>
            <a:chOff x="0" y="0"/>
            <a:chExt cx="1939142" cy="1164413"/>
          </a:xfrm>
        </p:grpSpPr>
        <p:sp>
          <p:nvSpPr>
            <p:cNvPr id="51" name="Freeform 5">
              <a:extLst>
                <a:ext uri="{FF2B5EF4-FFF2-40B4-BE49-F238E27FC236}">
                  <a16:creationId xmlns:a16="http://schemas.microsoft.com/office/drawing/2014/main" id="{FAF84360-8140-2A6F-5C52-6B87BBDD55D8}"/>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txBody>
            <a:bodyPr/>
            <a:lstStyle/>
            <a:p>
              <a:endParaRPr lang="en-PK"/>
            </a:p>
          </p:txBody>
        </p:sp>
        <p:sp>
          <p:nvSpPr>
            <p:cNvPr id="52" name="TextBox 6">
              <a:extLst>
                <a:ext uri="{FF2B5EF4-FFF2-40B4-BE49-F238E27FC236}">
                  <a16:creationId xmlns:a16="http://schemas.microsoft.com/office/drawing/2014/main" id="{D8977B03-A330-6197-47FF-AC720686A223}"/>
                </a:ext>
              </a:extLst>
            </p:cNvPr>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53" name="TextBox 7">
            <a:extLst>
              <a:ext uri="{FF2B5EF4-FFF2-40B4-BE49-F238E27FC236}">
                <a16:creationId xmlns:a16="http://schemas.microsoft.com/office/drawing/2014/main" id="{D183C995-0506-1E48-B2C4-35CFF975409F}"/>
              </a:ext>
            </a:extLst>
          </p:cNvPr>
          <p:cNvSpPr txBox="1"/>
          <p:nvPr/>
        </p:nvSpPr>
        <p:spPr>
          <a:xfrm>
            <a:off x="1773943" y="7757705"/>
            <a:ext cx="7010399" cy="2142381"/>
          </a:xfrm>
          <a:prstGeom prst="rect">
            <a:avLst/>
          </a:prstGeom>
        </p:spPr>
        <p:txBody>
          <a:bodyPr wrap="square" lIns="0" tIns="0" rIns="0" bIns="0" rtlCol="0" anchor="t">
            <a:spAutoFit/>
          </a:bodyPr>
          <a:lstStyle/>
          <a:p>
            <a:pPr algn="l">
              <a:lnSpc>
                <a:spcPts val="4339"/>
              </a:lnSpc>
            </a:pPr>
            <a:r>
              <a:rPr lang="en-US" sz="2200" b="1" dirty="0">
                <a:solidFill>
                  <a:srgbClr val="000000"/>
                </a:solidFill>
              </a:rPr>
              <a:t>Q: How can traditional concurrency control mechanisms be improved for better scalability and responsiveness?</a:t>
            </a:r>
          </a:p>
          <a:p>
            <a:pPr algn="l">
              <a:lnSpc>
                <a:spcPts val="4339"/>
              </a:lnSpc>
            </a:pPr>
            <a:r>
              <a:rPr lang="en-US" sz="2200" b="1" dirty="0">
                <a:solidFill>
                  <a:srgbClr val="000000"/>
                </a:solidFill>
              </a:rPr>
              <a:t>O: </a:t>
            </a:r>
            <a:r>
              <a:rPr lang="en-US" sz="2200" dirty="0">
                <a:solidFill>
                  <a:srgbClr val="000000"/>
                </a:solidFill>
              </a:rPr>
              <a:t>Identify shortcomings, especially in high contention scenarios, to enhance system responsiveness.</a:t>
            </a:r>
          </a:p>
        </p:txBody>
      </p:sp>
      <p:grpSp>
        <p:nvGrpSpPr>
          <p:cNvPr id="54" name="Group 4">
            <a:extLst>
              <a:ext uri="{FF2B5EF4-FFF2-40B4-BE49-F238E27FC236}">
                <a16:creationId xmlns:a16="http://schemas.microsoft.com/office/drawing/2014/main" id="{99DDC211-DD43-9641-8BBC-312E80C0FF7C}"/>
              </a:ext>
            </a:extLst>
          </p:cNvPr>
          <p:cNvGrpSpPr/>
          <p:nvPr/>
        </p:nvGrpSpPr>
        <p:grpSpPr>
          <a:xfrm>
            <a:off x="9327516" y="7584536"/>
            <a:ext cx="7362681" cy="2538435"/>
            <a:chOff x="0" y="0"/>
            <a:chExt cx="1939142" cy="1164413"/>
          </a:xfrm>
        </p:grpSpPr>
        <p:sp>
          <p:nvSpPr>
            <p:cNvPr id="55" name="Freeform 5">
              <a:extLst>
                <a:ext uri="{FF2B5EF4-FFF2-40B4-BE49-F238E27FC236}">
                  <a16:creationId xmlns:a16="http://schemas.microsoft.com/office/drawing/2014/main" id="{C2997C5F-C32B-6090-A0EB-C200C8EBA9F6}"/>
                </a:ext>
              </a:extLst>
            </p:cNvPr>
            <p:cNvSpPr/>
            <p:nvPr/>
          </p:nvSpPr>
          <p:spPr>
            <a:xfrm>
              <a:off x="0" y="0"/>
              <a:ext cx="1939142" cy="1164413"/>
            </a:xfrm>
            <a:custGeom>
              <a:avLst/>
              <a:gdLst/>
              <a:ahLst/>
              <a:cxnLst/>
              <a:rect l="l" t="t" r="r" b="b"/>
              <a:pathLst>
                <a:path w="1939142" h="1164413">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txBody>
            <a:bodyPr/>
            <a:lstStyle/>
            <a:p>
              <a:endParaRPr lang="en-PK"/>
            </a:p>
          </p:txBody>
        </p:sp>
        <p:sp>
          <p:nvSpPr>
            <p:cNvPr id="56" name="TextBox 6">
              <a:extLst>
                <a:ext uri="{FF2B5EF4-FFF2-40B4-BE49-F238E27FC236}">
                  <a16:creationId xmlns:a16="http://schemas.microsoft.com/office/drawing/2014/main" id="{556722EA-6738-FEC5-BE5A-95E47C5265CB}"/>
                </a:ext>
              </a:extLst>
            </p:cNvPr>
            <p:cNvSpPr txBox="1"/>
            <p:nvPr/>
          </p:nvSpPr>
          <p:spPr>
            <a:xfrm>
              <a:off x="0" y="-38100"/>
              <a:ext cx="1939142" cy="1202513"/>
            </a:xfrm>
            <a:prstGeom prst="rect">
              <a:avLst/>
            </a:prstGeom>
          </p:spPr>
          <p:txBody>
            <a:bodyPr lIns="50800" tIns="50800" rIns="50800" bIns="50800" rtlCol="0" anchor="ctr"/>
            <a:lstStyle/>
            <a:p>
              <a:pPr algn="ctr">
                <a:lnSpc>
                  <a:spcPts val="2659"/>
                </a:lnSpc>
              </a:pPr>
              <a:endParaRPr/>
            </a:p>
          </p:txBody>
        </p:sp>
      </p:grpSp>
      <p:sp>
        <p:nvSpPr>
          <p:cNvPr id="57" name="TextBox 7">
            <a:extLst>
              <a:ext uri="{FF2B5EF4-FFF2-40B4-BE49-F238E27FC236}">
                <a16:creationId xmlns:a16="http://schemas.microsoft.com/office/drawing/2014/main" id="{68C6A7D8-F776-F868-A0F3-327851EFDF1D}"/>
              </a:ext>
            </a:extLst>
          </p:cNvPr>
          <p:cNvSpPr txBox="1"/>
          <p:nvPr/>
        </p:nvSpPr>
        <p:spPr>
          <a:xfrm>
            <a:off x="9503656" y="7757705"/>
            <a:ext cx="7010399" cy="2142381"/>
          </a:xfrm>
          <a:prstGeom prst="rect">
            <a:avLst/>
          </a:prstGeom>
        </p:spPr>
        <p:txBody>
          <a:bodyPr wrap="square" lIns="0" tIns="0" rIns="0" bIns="0" rtlCol="0" anchor="t">
            <a:spAutoFit/>
          </a:bodyPr>
          <a:lstStyle/>
          <a:p>
            <a:pPr algn="l">
              <a:lnSpc>
                <a:spcPts val="4339"/>
              </a:lnSpc>
            </a:pPr>
            <a:r>
              <a:rPr lang="en-US" sz="2200" b="1" dirty="0">
                <a:solidFill>
                  <a:srgbClr val="000000"/>
                </a:solidFill>
              </a:rPr>
              <a:t>Q: What strategies optimize coordination and communication between concurrent processes?</a:t>
            </a:r>
          </a:p>
          <a:p>
            <a:pPr algn="l">
              <a:lnSpc>
                <a:spcPts val="4339"/>
              </a:lnSpc>
            </a:pPr>
            <a:r>
              <a:rPr lang="en-US" sz="2200" b="1" dirty="0">
                <a:solidFill>
                  <a:srgbClr val="000000"/>
                </a:solidFill>
              </a:rPr>
              <a:t>O: </a:t>
            </a:r>
            <a:r>
              <a:rPr lang="en-US" sz="2200" dirty="0">
                <a:solidFill>
                  <a:srgbClr val="000000"/>
                </a:solidFill>
              </a:rPr>
              <a:t>Develop novel synchronization strategies for improved scalability, responsiveness, and adaptability.</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FAST University | 2024</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PK"/>
          </a:p>
        </p:txBody>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PK"/>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PK"/>
              </a:p>
            </p:txBody>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5</a:t>
              </a:r>
            </a:p>
          </p:txBody>
        </p:sp>
      </p:grpSp>
      <p:sp>
        <p:nvSpPr>
          <p:cNvPr id="12" name="TextBox 1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HYPOTHESIS</a:t>
            </a:r>
          </a:p>
        </p:txBody>
      </p:sp>
      <p:sp>
        <p:nvSpPr>
          <p:cNvPr id="13" name="Freeform 13"/>
          <p:cNvSpPr/>
          <p:nvPr/>
        </p:nvSpPr>
        <p:spPr>
          <a:xfrm>
            <a:off x="14982801"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
        <p:nvSpPr>
          <p:cNvPr id="14" name="TextBox 14"/>
          <p:cNvSpPr txBox="1"/>
          <p:nvPr/>
        </p:nvSpPr>
        <p:spPr>
          <a:xfrm>
            <a:off x="6844665" y="3891812"/>
            <a:ext cx="10793714" cy="2749279"/>
          </a:xfrm>
          <a:prstGeom prst="rect">
            <a:avLst/>
          </a:prstGeom>
        </p:spPr>
        <p:txBody>
          <a:bodyPr lIns="0" tIns="0" rIns="0" bIns="0" rtlCol="0" anchor="t">
            <a:spAutoFit/>
          </a:bodyPr>
          <a:lstStyle/>
          <a:p>
            <a:pPr>
              <a:lnSpc>
                <a:spcPct val="107000"/>
              </a:lnSpc>
              <a:spcAft>
                <a:spcPts val="800"/>
              </a:spcAft>
            </a:pPr>
            <a:r>
              <a:rPr lang="en-US" sz="2800" b="1" u="sng" kern="100" dirty="0">
                <a:solidFill>
                  <a:schemeClr val="tx1">
                    <a:lumMod val="50000"/>
                    <a:lumOff val="50000"/>
                  </a:schemeClr>
                </a:solidFill>
                <a:effectLst/>
                <a:latin typeface="Calibri" panose="020F0502020204030204" pitchFamily="34" charset="0"/>
                <a:ea typeface="Aptos" panose="020B0004020202020204" pitchFamily="34" charset="0"/>
                <a:cs typeface="Arial" panose="020B0604020202020204" pitchFamily="34" charset="0"/>
              </a:rPr>
              <a:t>Behaviour Synchronization Pattern</a:t>
            </a:r>
            <a:r>
              <a:rPr lang="en-PK" sz="2800" b="1" kern="100" dirty="0">
                <a:effectLst/>
                <a:latin typeface="Calibri" panose="020F0502020204030204" pitchFamily="34" charset="0"/>
                <a:ea typeface="Aptos" panose="020B0004020202020204" pitchFamily="34" charset="0"/>
                <a:cs typeface="Arial" panose="020B0604020202020204" pitchFamily="34" charset="0"/>
              </a:rPr>
              <a:t> can effectively address data synchronization concerns while preserving the intent of the original </a:t>
            </a:r>
            <a:r>
              <a:rPr lang="en-US" sz="2800" b="1" u="sng" kern="100" dirty="0">
                <a:solidFill>
                  <a:schemeClr val="tx1">
                    <a:lumMod val="50000"/>
                    <a:lumOff val="50000"/>
                  </a:schemeClr>
                </a:solidFill>
                <a:effectLst/>
                <a:latin typeface="Calibri" panose="020F0502020204030204" pitchFamily="34" charset="0"/>
                <a:ea typeface="Aptos" panose="020B0004020202020204" pitchFamily="34" charset="0"/>
                <a:cs typeface="Arial" panose="020B0604020202020204" pitchFamily="34" charset="0"/>
              </a:rPr>
              <a:t>Object Synchronizer Pattern</a:t>
            </a:r>
            <a:r>
              <a:rPr lang="en-US" sz="2800" b="1" kern="100" dirty="0">
                <a:effectLst/>
                <a:latin typeface="Calibri" panose="020F0502020204030204" pitchFamily="34" charset="0"/>
                <a:ea typeface="Aptos" panose="020B0004020202020204" pitchFamily="34" charset="0"/>
                <a:cs typeface="Arial" panose="020B0604020202020204" pitchFamily="34" charset="0"/>
              </a:rPr>
              <a:t>, </a:t>
            </a:r>
            <a:r>
              <a:rPr lang="en-US" sz="2800" b="1" u="sng" kern="100" dirty="0">
                <a:solidFill>
                  <a:schemeClr val="tx1">
                    <a:lumMod val="50000"/>
                    <a:lumOff val="50000"/>
                  </a:schemeClr>
                </a:solidFill>
                <a:effectLst/>
                <a:latin typeface="Calibri" panose="020F0502020204030204" pitchFamily="34" charset="0"/>
                <a:ea typeface="Aptos" panose="020B0004020202020204" pitchFamily="34" charset="0"/>
                <a:cs typeface="Arial" panose="020B0604020202020204" pitchFamily="34" charset="0"/>
              </a:rPr>
              <a:t>Publish Subscribe Pattern</a:t>
            </a:r>
            <a:r>
              <a:rPr lang="en-US" sz="2800" b="1" kern="100" dirty="0">
                <a:effectLst/>
                <a:latin typeface="Calibri" panose="020F0502020204030204" pitchFamily="34" charset="0"/>
                <a:ea typeface="Aptos" panose="020B0004020202020204" pitchFamily="34" charset="0"/>
                <a:cs typeface="Arial" panose="020B0604020202020204" pitchFamily="34" charset="0"/>
              </a:rPr>
              <a:t> and </a:t>
            </a:r>
            <a:r>
              <a:rPr lang="en-PK" sz="2800" b="1" u="sng" kern="100" dirty="0">
                <a:solidFill>
                  <a:schemeClr val="tx1">
                    <a:lumMod val="50000"/>
                    <a:lumOff val="50000"/>
                  </a:schemeClr>
                </a:solidFill>
                <a:effectLst/>
                <a:latin typeface="Calibri" panose="020F0502020204030204" pitchFamily="34" charset="0"/>
                <a:ea typeface="Aptos" panose="020B0004020202020204" pitchFamily="34" charset="0"/>
                <a:cs typeface="Arial" panose="020B0604020202020204" pitchFamily="34" charset="0"/>
              </a:rPr>
              <a:t>Observer </a:t>
            </a:r>
            <a:r>
              <a:rPr lang="en-US" sz="2800" b="1" u="sng" kern="100" dirty="0">
                <a:solidFill>
                  <a:schemeClr val="tx1">
                    <a:lumMod val="50000"/>
                    <a:lumOff val="50000"/>
                  </a:schemeClr>
                </a:solidFill>
                <a:effectLst/>
                <a:latin typeface="Calibri" panose="020F0502020204030204" pitchFamily="34" charset="0"/>
                <a:ea typeface="Aptos" panose="020B0004020202020204" pitchFamily="34" charset="0"/>
                <a:cs typeface="Arial" panose="020B0604020202020204" pitchFamily="34" charset="0"/>
              </a:rPr>
              <a:t>D</a:t>
            </a:r>
            <a:r>
              <a:rPr lang="en-PK" sz="2800" b="1" u="sng" kern="100" dirty="0">
                <a:solidFill>
                  <a:schemeClr val="tx1">
                    <a:lumMod val="50000"/>
                    <a:lumOff val="50000"/>
                  </a:schemeClr>
                </a:solidFill>
                <a:effectLst/>
                <a:latin typeface="Calibri" panose="020F0502020204030204" pitchFamily="34" charset="0"/>
                <a:ea typeface="Aptos" panose="020B0004020202020204" pitchFamily="34" charset="0"/>
                <a:cs typeface="Arial" panose="020B0604020202020204" pitchFamily="34" charset="0"/>
              </a:rPr>
              <a:t>esign </a:t>
            </a:r>
            <a:r>
              <a:rPr lang="en-US" sz="2800" b="1" u="sng" kern="100" dirty="0">
                <a:solidFill>
                  <a:schemeClr val="tx1">
                    <a:lumMod val="50000"/>
                    <a:lumOff val="50000"/>
                  </a:schemeClr>
                </a:solidFill>
                <a:effectLst/>
                <a:latin typeface="Calibri" panose="020F0502020204030204" pitchFamily="34" charset="0"/>
                <a:ea typeface="Aptos" panose="020B0004020202020204" pitchFamily="34" charset="0"/>
                <a:cs typeface="Arial" panose="020B0604020202020204" pitchFamily="34" charset="0"/>
              </a:rPr>
              <a:t>P</a:t>
            </a:r>
            <a:r>
              <a:rPr lang="en-PK" sz="2800" b="1" u="sng" kern="100" dirty="0">
                <a:solidFill>
                  <a:schemeClr val="tx1">
                    <a:lumMod val="50000"/>
                    <a:lumOff val="50000"/>
                  </a:schemeClr>
                </a:solidFill>
                <a:effectLst/>
                <a:latin typeface="Calibri" panose="020F0502020204030204" pitchFamily="34" charset="0"/>
                <a:ea typeface="Aptos" panose="020B0004020202020204" pitchFamily="34" charset="0"/>
                <a:cs typeface="Arial" panose="020B0604020202020204" pitchFamily="34" charset="0"/>
              </a:rPr>
              <a:t>attern</a:t>
            </a:r>
            <a:r>
              <a:rPr lang="en-US" sz="2800" b="1" kern="100" dirty="0">
                <a:effectLst/>
                <a:latin typeface="Calibri" panose="020F0502020204030204" pitchFamily="34" charset="0"/>
                <a:ea typeface="Aptos" panose="020B0004020202020204" pitchFamily="34" charset="0"/>
                <a:cs typeface="Arial" panose="020B0604020202020204" pitchFamily="34" charset="0"/>
              </a:rPr>
              <a:t>, </a:t>
            </a:r>
            <a:r>
              <a:rPr lang="en-PK" sz="2800" b="1" kern="100" dirty="0">
                <a:effectLst/>
                <a:latin typeface="Calibri" panose="020F0502020204030204" pitchFamily="34" charset="0"/>
                <a:ea typeface="Aptos" panose="020B0004020202020204" pitchFamily="34" charset="0"/>
                <a:cs typeface="Arial" panose="020B0604020202020204" pitchFamily="34" charset="0"/>
              </a:rPr>
              <a:t>by providing a more flexible and modular approach, thus enhancing system scalability and responsiveness in multi-threaded environments.</a:t>
            </a:r>
            <a:endParaRPr lang="en-PK" sz="2800" b="1"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5" name="Freeform 15"/>
          <p:cNvSpPr/>
          <p:nvPr/>
        </p:nvSpPr>
        <p:spPr>
          <a:xfrm>
            <a:off x="-164890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pic>
        <p:nvPicPr>
          <p:cNvPr id="17" name="Picture 16" descr="A screenshot of a computer screen&#10;&#10;Description automatically generated">
            <a:extLst>
              <a:ext uri="{FF2B5EF4-FFF2-40B4-BE49-F238E27FC236}">
                <a16:creationId xmlns:a16="http://schemas.microsoft.com/office/drawing/2014/main" id="{4D5EC4A9-25CF-EBE5-93FD-ED231FF593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9621" y="3780260"/>
            <a:ext cx="5818404" cy="2755487"/>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rPr>
              <a:t>LITERARY REVIEW</a:t>
            </a:r>
          </a:p>
        </p:txBody>
      </p:sp>
      <p:grpSp>
        <p:nvGrpSpPr>
          <p:cNvPr id="3" name="Group 3"/>
          <p:cNvGrpSpPr/>
          <p:nvPr/>
        </p:nvGrpSpPr>
        <p:grpSpPr>
          <a:xfrm>
            <a:off x="1742835" y="2540000"/>
            <a:ext cx="15516465" cy="4950502"/>
            <a:chOff x="0" y="-63120"/>
            <a:chExt cx="20688620" cy="6600670"/>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PK"/>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wrap="square" lIns="0" tIns="0" rIns="0" bIns="0" rtlCol="0" anchor="t">
              <a:spAutoFit/>
            </a:bodyPr>
            <a:lstStyle/>
            <a:p>
              <a:pPr algn="ctr">
                <a:lnSpc>
                  <a:spcPts val="7048"/>
                </a:lnSpc>
              </a:pPr>
              <a:r>
                <a:rPr lang="en-US" sz="5034" dirty="0">
                  <a:solidFill>
                    <a:srgbClr val="000000"/>
                  </a:solidFill>
                  <a:latin typeface="Alatsi Bold"/>
                </a:rPr>
                <a:t>1</a:t>
              </a:r>
            </a:p>
          </p:txBody>
        </p:sp>
        <p:grpSp>
          <p:nvGrpSpPr>
            <p:cNvPr id="8" name="Group 8"/>
            <p:cNvGrpSpPr/>
            <p:nvPr/>
          </p:nvGrpSpPr>
          <p:grpSpPr>
            <a:xfrm>
              <a:off x="25400" y="1917470"/>
              <a:ext cx="1473815" cy="2160212"/>
              <a:chOff x="14008" y="-454744"/>
              <a:chExt cx="812800" cy="1191344"/>
            </a:xfrm>
          </p:grpSpPr>
          <p:sp>
            <p:nvSpPr>
              <p:cNvPr id="9" name="Freeform 9"/>
              <p:cNvSpPr/>
              <p:nvPr/>
            </p:nvSpPr>
            <p:spPr>
              <a:xfrm>
                <a:off x="14008" y="-454744"/>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PK"/>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25400" y="2048050"/>
              <a:ext cx="1473815" cy="1117405"/>
            </a:xfrm>
            <a:prstGeom prst="rect">
              <a:avLst/>
            </a:prstGeom>
          </p:spPr>
          <p:txBody>
            <a:bodyPr lIns="0" tIns="0" rIns="0" bIns="0" rtlCol="0" anchor="t">
              <a:spAutoFit/>
            </a:bodyPr>
            <a:lstStyle/>
            <a:p>
              <a:pPr algn="ctr">
                <a:lnSpc>
                  <a:spcPts val="7048"/>
                </a:lnSpc>
              </a:pPr>
              <a:r>
                <a:rPr lang="en-US" sz="5034" dirty="0">
                  <a:solidFill>
                    <a:srgbClr val="000000"/>
                  </a:solidFill>
                  <a:latin typeface="Alatsi Bold"/>
                </a:rPr>
                <a:t>2</a:t>
              </a:r>
            </a:p>
          </p:txBody>
        </p:sp>
        <p:grpSp>
          <p:nvGrpSpPr>
            <p:cNvPr id="12" name="Group 12"/>
            <p:cNvGrpSpPr/>
            <p:nvPr/>
          </p:nvGrpSpPr>
          <p:grpSpPr>
            <a:xfrm>
              <a:off x="0" y="3895729"/>
              <a:ext cx="1473815" cy="1477146"/>
              <a:chOff x="0" y="-875963"/>
              <a:chExt cx="812800" cy="814637"/>
            </a:xfrm>
          </p:grpSpPr>
          <p:sp>
            <p:nvSpPr>
              <p:cNvPr id="13" name="Freeform 13"/>
              <p:cNvSpPr/>
              <p:nvPr/>
            </p:nvSpPr>
            <p:spPr>
              <a:xfrm>
                <a:off x="0" y="-874126"/>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PK"/>
              </a:p>
            </p:txBody>
          </p:sp>
          <p:sp>
            <p:nvSpPr>
              <p:cNvPr id="14" name="TextBox 14"/>
              <p:cNvSpPr txBox="1"/>
              <p:nvPr/>
            </p:nvSpPr>
            <p:spPr>
              <a:xfrm>
                <a:off x="76200" y="-875963"/>
                <a:ext cx="660400" cy="698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0" y="4029638"/>
              <a:ext cx="1473815" cy="1117405"/>
            </a:xfrm>
            <a:prstGeom prst="rect">
              <a:avLst/>
            </a:prstGeom>
          </p:spPr>
          <p:txBody>
            <a:bodyPr lIns="0" tIns="0" rIns="0" bIns="0" rtlCol="0" anchor="t">
              <a:spAutoFit/>
            </a:bodyPr>
            <a:lstStyle/>
            <a:p>
              <a:pPr algn="ctr">
                <a:lnSpc>
                  <a:spcPts val="7048"/>
                </a:lnSpc>
              </a:pPr>
              <a:r>
                <a:rPr lang="en-US" sz="5034" dirty="0">
                  <a:solidFill>
                    <a:srgbClr val="000000"/>
                  </a:solidFill>
                  <a:latin typeface="Alatsi Bold"/>
                </a:rPr>
                <a:t>3</a:t>
              </a:r>
            </a:p>
          </p:txBody>
        </p:sp>
        <p:sp>
          <p:nvSpPr>
            <p:cNvPr id="16" name="TextBox 16"/>
            <p:cNvSpPr txBox="1"/>
            <p:nvPr/>
          </p:nvSpPr>
          <p:spPr>
            <a:xfrm>
              <a:off x="1711697" y="-63120"/>
              <a:ext cx="18976923" cy="1425263"/>
            </a:xfrm>
            <a:prstGeom prst="rect">
              <a:avLst/>
            </a:prstGeom>
          </p:spPr>
          <p:txBody>
            <a:bodyPr lIns="0" tIns="0" rIns="0" bIns="0" rtlCol="0" anchor="t">
              <a:spAutoFit/>
            </a:bodyPr>
            <a:lstStyle/>
            <a:p>
              <a:pPr algn="l">
                <a:lnSpc>
                  <a:spcPts val="4322"/>
                </a:lnSpc>
              </a:pPr>
              <a:r>
                <a:rPr lang="en-US" sz="2200" dirty="0">
                  <a:solidFill>
                    <a:srgbClr val="000000"/>
                  </a:solidFill>
                </a:rPr>
                <a:t>Existing synchronization patterns like Object Synchronizer, Publish Subscribe, and Observer Design face limitations in effectiveness and scalability.</a:t>
              </a:r>
            </a:p>
          </p:txBody>
        </p:sp>
        <p:sp>
          <p:nvSpPr>
            <p:cNvPr id="17" name="TextBox 17"/>
            <p:cNvSpPr txBox="1"/>
            <p:nvPr/>
          </p:nvSpPr>
          <p:spPr>
            <a:xfrm>
              <a:off x="1702729" y="2160346"/>
              <a:ext cx="18976923" cy="650776"/>
            </a:xfrm>
            <a:prstGeom prst="rect">
              <a:avLst/>
            </a:prstGeom>
          </p:spPr>
          <p:txBody>
            <a:bodyPr lIns="0" tIns="0" rIns="0" bIns="0" rtlCol="0" anchor="t">
              <a:spAutoFit/>
            </a:bodyPr>
            <a:lstStyle/>
            <a:p>
              <a:pPr algn="l">
                <a:lnSpc>
                  <a:spcPts val="4322"/>
                </a:lnSpc>
              </a:pPr>
              <a:r>
                <a:rPr lang="en-US" sz="2200" b="1" u="sng" dirty="0">
                  <a:solidFill>
                    <a:schemeClr val="tx1">
                      <a:lumMod val="50000"/>
                      <a:lumOff val="50000"/>
                    </a:schemeClr>
                  </a:solidFill>
                </a:rPr>
                <a:t>Object Synchronizer's </a:t>
              </a:r>
              <a:r>
                <a:rPr lang="en-US" sz="2200" dirty="0">
                  <a:solidFill>
                    <a:srgbClr val="000000"/>
                  </a:solidFill>
                </a:rPr>
                <a:t>reliance on semaphores and monitors leads to code tangling and scalability issues.</a:t>
              </a:r>
            </a:p>
          </p:txBody>
        </p:sp>
        <p:sp>
          <p:nvSpPr>
            <p:cNvPr id="18" name="TextBox 18"/>
            <p:cNvSpPr txBox="1"/>
            <p:nvPr/>
          </p:nvSpPr>
          <p:spPr>
            <a:xfrm>
              <a:off x="1711697" y="5887371"/>
              <a:ext cx="18976923" cy="650179"/>
            </a:xfrm>
            <a:prstGeom prst="rect">
              <a:avLst/>
            </a:prstGeom>
          </p:spPr>
          <p:txBody>
            <a:bodyPr lIns="0" tIns="0" rIns="0" bIns="0" rtlCol="0" anchor="t">
              <a:spAutoFit/>
            </a:bodyPr>
            <a:lstStyle/>
            <a:p>
              <a:pPr algn="l">
                <a:lnSpc>
                  <a:spcPts val="4322"/>
                </a:lnSpc>
              </a:pPr>
              <a:r>
                <a:rPr lang="en-US" sz="2200" b="1" u="sng" dirty="0">
                  <a:solidFill>
                    <a:schemeClr val="tx1">
                      <a:lumMod val="50000"/>
                      <a:lumOff val="50000"/>
                    </a:schemeClr>
                  </a:solidFill>
                </a:rPr>
                <a:t>Pass the Baton</a:t>
              </a:r>
              <a:r>
                <a:rPr lang="en-US" sz="2200" b="1" dirty="0">
                  <a:solidFill>
                    <a:srgbClr val="000000"/>
                  </a:solidFill>
                </a:rPr>
                <a:t> </a:t>
              </a:r>
              <a:r>
                <a:rPr lang="en-US" sz="2200" dirty="0">
                  <a:solidFill>
                    <a:srgbClr val="000000"/>
                  </a:solidFill>
                </a:rPr>
                <a:t>introduces code scattering and coupling concerns, particularly with data synchronization.</a:t>
              </a:r>
            </a:p>
          </p:txBody>
        </p:sp>
      </p:gr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txBody>
            <a:bodyPr/>
            <a:lstStyle/>
            <a:p>
              <a:endParaRPr lang="en-PK"/>
            </a:p>
          </p:txBody>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FAST  University | 2024</a:t>
            </a:r>
          </a:p>
        </p:txBody>
      </p:sp>
      <p:sp>
        <p:nvSpPr>
          <p:cNvPr id="23" name="AutoShape 2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PK"/>
          </a:p>
        </p:txBody>
      </p:sp>
      <p:sp>
        <p:nvSpPr>
          <p:cNvPr id="24" name="AutoShape 24"/>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PK"/>
          </a:p>
        </p:txBody>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PK"/>
              </a:p>
            </p:txBody>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6</a:t>
              </a:r>
            </a:p>
          </p:txBody>
        </p:sp>
      </p:grpSp>
      <p:sp>
        <p:nvSpPr>
          <p:cNvPr id="30" name="Freeform 30"/>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
        <p:nvSpPr>
          <p:cNvPr id="31" name="Freeform 31"/>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
        <p:nvSpPr>
          <p:cNvPr id="34" name="Freeform 13">
            <a:extLst>
              <a:ext uri="{FF2B5EF4-FFF2-40B4-BE49-F238E27FC236}">
                <a16:creationId xmlns:a16="http://schemas.microsoft.com/office/drawing/2014/main" id="{50159C21-A96F-2E3F-A516-9ADF984520A7}"/>
              </a:ext>
            </a:extLst>
          </p:cNvPr>
          <p:cNvSpPr/>
          <p:nvPr/>
        </p:nvSpPr>
        <p:spPr>
          <a:xfrm>
            <a:off x="1761885" y="6937821"/>
            <a:ext cx="1105361" cy="1105361"/>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PK"/>
          </a:p>
        </p:txBody>
      </p:sp>
      <p:sp>
        <p:nvSpPr>
          <p:cNvPr id="35" name="TextBox 14">
            <a:extLst>
              <a:ext uri="{FF2B5EF4-FFF2-40B4-BE49-F238E27FC236}">
                <a16:creationId xmlns:a16="http://schemas.microsoft.com/office/drawing/2014/main" id="{FFA1B895-8DEC-A4CA-9EB8-C9435B6C67EC}"/>
              </a:ext>
            </a:extLst>
          </p:cNvPr>
          <p:cNvSpPr txBox="1"/>
          <p:nvPr/>
        </p:nvSpPr>
        <p:spPr>
          <a:xfrm>
            <a:off x="1808363" y="7341253"/>
            <a:ext cx="898106" cy="949920"/>
          </a:xfrm>
          <a:prstGeom prst="rect">
            <a:avLst/>
          </a:prstGeom>
        </p:spPr>
        <p:txBody>
          <a:bodyPr lIns="50800" tIns="50800" rIns="50800" bIns="50800" rtlCol="0" anchor="ctr"/>
          <a:lstStyle/>
          <a:p>
            <a:pPr algn="ctr">
              <a:lnSpc>
                <a:spcPts val="2659"/>
              </a:lnSpc>
            </a:pPr>
            <a:endParaRPr/>
          </a:p>
        </p:txBody>
      </p:sp>
      <p:sp>
        <p:nvSpPr>
          <p:cNvPr id="36" name="TextBox 15">
            <a:extLst>
              <a:ext uri="{FF2B5EF4-FFF2-40B4-BE49-F238E27FC236}">
                <a16:creationId xmlns:a16="http://schemas.microsoft.com/office/drawing/2014/main" id="{2E07DD75-C988-7E16-05F4-01F965380FC4}"/>
              </a:ext>
            </a:extLst>
          </p:cNvPr>
          <p:cNvSpPr txBox="1"/>
          <p:nvPr/>
        </p:nvSpPr>
        <p:spPr>
          <a:xfrm>
            <a:off x="1761885" y="7035754"/>
            <a:ext cx="1105361" cy="838054"/>
          </a:xfrm>
          <a:prstGeom prst="rect">
            <a:avLst/>
          </a:prstGeom>
        </p:spPr>
        <p:txBody>
          <a:bodyPr lIns="0" tIns="0" rIns="0" bIns="0" rtlCol="0" anchor="t">
            <a:spAutoFit/>
          </a:bodyPr>
          <a:lstStyle/>
          <a:p>
            <a:pPr algn="ctr">
              <a:lnSpc>
                <a:spcPts val="7048"/>
              </a:lnSpc>
            </a:pPr>
            <a:r>
              <a:rPr lang="en-US" sz="5034" dirty="0">
                <a:solidFill>
                  <a:srgbClr val="000000"/>
                </a:solidFill>
                <a:latin typeface="Alatsi Bold"/>
              </a:rPr>
              <a:t>4</a:t>
            </a:r>
          </a:p>
        </p:txBody>
      </p:sp>
      <p:sp>
        <p:nvSpPr>
          <p:cNvPr id="37" name="TextBox 17">
            <a:extLst>
              <a:ext uri="{FF2B5EF4-FFF2-40B4-BE49-F238E27FC236}">
                <a16:creationId xmlns:a16="http://schemas.microsoft.com/office/drawing/2014/main" id="{AB89D18B-6940-C88E-0729-25F4C6395058}"/>
              </a:ext>
            </a:extLst>
          </p:cNvPr>
          <p:cNvSpPr txBox="1"/>
          <p:nvPr/>
        </p:nvSpPr>
        <p:spPr>
          <a:xfrm>
            <a:off x="3047502" y="5665879"/>
            <a:ext cx="14232692" cy="488082"/>
          </a:xfrm>
          <a:prstGeom prst="rect">
            <a:avLst/>
          </a:prstGeom>
        </p:spPr>
        <p:txBody>
          <a:bodyPr lIns="0" tIns="0" rIns="0" bIns="0" rtlCol="0" anchor="t">
            <a:spAutoFit/>
          </a:bodyPr>
          <a:lstStyle/>
          <a:p>
            <a:pPr algn="l">
              <a:lnSpc>
                <a:spcPts val="4322"/>
              </a:lnSpc>
            </a:pPr>
            <a:r>
              <a:rPr lang="en-US" sz="2200" b="1" u="sng" dirty="0">
                <a:solidFill>
                  <a:schemeClr val="tx1">
                    <a:lumMod val="50000"/>
                    <a:lumOff val="50000"/>
                  </a:schemeClr>
                </a:solidFill>
              </a:rPr>
              <a:t>Publish Subscribe suffers</a:t>
            </a:r>
            <a:r>
              <a:rPr lang="en-US" sz="2200" b="1" dirty="0">
                <a:solidFill>
                  <a:srgbClr val="000000"/>
                </a:solidFill>
              </a:rPr>
              <a:t> </a:t>
            </a:r>
            <a:r>
              <a:rPr lang="en-US" sz="2200" dirty="0">
                <a:solidFill>
                  <a:srgbClr val="000000"/>
                </a:solidFill>
              </a:rPr>
              <a:t>from modularity and code reusability challenges, hindering adaptability.</a:t>
            </a:r>
          </a:p>
        </p:txBody>
      </p:sp>
      <p:sp>
        <p:nvSpPr>
          <p:cNvPr id="39" name="Freeform 13">
            <a:extLst>
              <a:ext uri="{FF2B5EF4-FFF2-40B4-BE49-F238E27FC236}">
                <a16:creationId xmlns:a16="http://schemas.microsoft.com/office/drawing/2014/main" id="{EB016D0C-4FC0-F358-84B4-60409D5E8E56}"/>
              </a:ext>
            </a:extLst>
          </p:cNvPr>
          <p:cNvSpPr/>
          <p:nvPr/>
        </p:nvSpPr>
        <p:spPr>
          <a:xfrm>
            <a:off x="1742835" y="8345964"/>
            <a:ext cx="1105361" cy="1105361"/>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PK"/>
          </a:p>
        </p:txBody>
      </p:sp>
      <p:sp>
        <p:nvSpPr>
          <p:cNvPr id="40" name="TextBox 15">
            <a:extLst>
              <a:ext uri="{FF2B5EF4-FFF2-40B4-BE49-F238E27FC236}">
                <a16:creationId xmlns:a16="http://schemas.microsoft.com/office/drawing/2014/main" id="{3ED86A8C-61D4-0036-AE59-B86287CEBF64}"/>
              </a:ext>
            </a:extLst>
          </p:cNvPr>
          <p:cNvSpPr txBox="1"/>
          <p:nvPr/>
        </p:nvSpPr>
        <p:spPr>
          <a:xfrm>
            <a:off x="1742835" y="8443897"/>
            <a:ext cx="1105361" cy="838054"/>
          </a:xfrm>
          <a:prstGeom prst="rect">
            <a:avLst/>
          </a:prstGeom>
        </p:spPr>
        <p:txBody>
          <a:bodyPr lIns="0" tIns="0" rIns="0" bIns="0" rtlCol="0" anchor="t">
            <a:spAutoFit/>
          </a:bodyPr>
          <a:lstStyle/>
          <a:p>
            <a:pPr algn="ctr">
              <a:lnSpc>
                <a:spcPts val="7048"/>
              </a:lnSpc>
            </a:pPr>
            <a:r>
              <a:rPr lang="en-US" sz="5034" dirty="0">
                <a:solidFill>
                  <a:srgbClr val="000000"/>
                </a:solidFill>
                <a:latin typeface="Alatsi Bold"/>
              </a:rPr>
              <a:t>5</a:t>
            </a:r>
          </a:p>
        </p:txBody>
      </p:sp>
      <p:sp>
        <p:nvSpPr>
          <p:cNvPr id="41" name="TextBox 18">
            <a:extLst>
              <a:ext uri="{FF2B5EF4-FFF2-40B4-BE49-F238E27FC236}">
                <a16:creationId xmlns:a16="http://schemas.microsoft.com/office/drawing/2014/main" id="{4E014001-E06F-AA28-5B01-F841D66DD7D5}"/>
              </a:ext>
            </a:extLst>
          </p:cNvPr>
          <p:cNvSpPr txBox="1"/>
          <p:nvPr/>
        </p:nvSpPr>
        <p:spPr>
          <a:xfrm>
            <a:off x="3032139" y="8346904"/>
            <a:ext cx="14232692" cy="1039515"/>
          </a:xfrm>
          <a:prstGeom prst="rect">
            <a:avLst/>
          </a:prstGeom>
        </p:spPr>
        <p:txBody>
          <a:bodyPr lIns="0" tIns="0" rIns="0" bIns="0" rtlCol="0" anchor="t">
            <a:spAutoFit/>
          </a:bodyPr>
          <a:lstStyle/>
          <a:p>
            <a:pPr algn="l">
              <a:lnSpc>
                <a:spcPts val="4322"/>
              </a:lnSpc>
            </a:pPr>
            <a:r>
              <a:rPr lang="en-US" sz="2200" dirty="0">
                <a:solidFill>
                  <a:srgbClr val="000000"/>
                </a:solidFill>
              </a:rPr>
              <a:t>The proposed </a:t>
            </a:r>
            <a:r>
              <a:rPr lang="en-US" sz="2200" b="1" u="sng" dirty="0">
                <a:solidFill>
                  <a:schemeClr val="tx1">
                    <a:lumMod val="50000"/>
                    <a:lumOff val="50000"/>
                  </a:schemeClr>
                </a:solidFill>
              </a:rPr>
              <a:t>Behaviour Synchronization Pattern</a:t>
            </a:r>
            <a:r>
              <a:rPr lang="en-US" sz="2200" dirty="0">
                <a:solidFill>
                  <a:srgbClr val="000000"/>
                </a:solidFill>
              </a:rPr>
              <a:t> addresses these gaps by decoupling synchronization from functionality, enhancing modularity, and addressing data synchronization more effectively.</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METHODOLOGY</a:t>
            </a:r>
          </a:p>
        </p:txBody>
      </p:sp>
      <p:sp>
        <p:nvSpPr>
          <p:cNvPr id="4" name="TextBox 4"/>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FAST  University | 2024</a:t>
            </a:r>
          </a:p>
        </p:txBody>
      </p:sp>
      <p:grpSp>
        <p:nvGrpSpPr>
          <p:cNvPr id="5" name="Group 5"/>
          <p:cNvGrpSpPr/>
          <p:nvPr/>
        </p:nvGrpSpPr>
        <p:grpSpPr>
          <a:xfrm>
            <a:off x="2693029" y="3166804"/>
            <a:ext cx="14672037" cy="2068957"/>
            <a:chOff x="0" y="0"/>
            <a:chExt cx="1699021" cy="677726"/>
          </a:xfrm>
        </p:grpSpPr>
        <p:sp>
          <p:nvSpPr>
            <p:cNvPr id="6" name="Freeform 6"/>
            <p:cNvSpPr/>
            <p:nvPr/>
          </p:nvSpPr>
          <p:spPr>
            <a:xfrm>
              <a:off x="0" y="0"/>
              <a:ext cx="1699021" cy="677725"/>
            </a:xfrm>
            <a:custGeom>
              <a:avLst/>
              <a:gdLst/>
              <a:ahLst/>
              <a:cxnLst/>
              <a:rect l="l" t="t" r="r" b="b"/>
              <a:pathLst>
                <a:path w="1699021" h="677725">
                  <a:moveTo>
                    <a:pt x="61206" y="0"/>
                  </a:moveTo>
                  <a:lnTo>
                    <a:pt x="1637815" y="0"/>
                  </a:lnTo>
                  <a:cubicBezTo>
                    <a:pt x="1654047" y="0"/>
                    <a:pt x="1669616" y="6448"/>
                    <a:pt x="1681094" y="17927"/>
                  </a:cubicBezTo>
                  <a:cubicBezTo>
                    <a:pt x="1692572" y="29405"/>
                    <a:pt x="1699021" y="44973"/>
                    <a:pt x="1699021" y="61206"/>
                  </a:cubicBezTo>
                  <a:lnTo>
                    <a:pt x="1699021" y="616519"/>
                  </a:lnTo>
                  <a:cubicBezTo>
                    <a:pt x="1699021" y="632752"/>
                    <a:pt x="1692572" y="648320"/>
                    <a:pt x="1681094" y="659799"/>
                  </a:cubicBezTo>
                  <a:cubicBezTo>
                    <a:pt x="1669616" y="671277"/>
                    <a:pt x="1654047" y="677725"/>
                    <a:pt x="1637815" y="677725"/>
                  </a:cubicBezTo>
                  <a:lnTo>
                    <a:pt x="61206" y="677725"/>
                  </a:lnTo>
                  <a:cubicBezTo>
                    <a:pt x="27403" y="677725"/>
                    <a:pt x="0" y="650323"/>
                    <a:pt x="0" y="616519"/>
                  </a:cubicBezTo>
                  <a:lnTo>
                    <a:pt x="0" y="61206"/>
                  </a:lnTo>
                  <a:cubicBezTo>
                    <a:pt x="0" y="44973"/>
                    <a:pt x="6448" y="29405"/>
                    <a:pt x="17927" y="17927"/>
                  </a:cubicBezTo>
                  <a:cubicBezTo>
                    <a:pt x="29405" y="6448"/>
                    <a:pt x="44973" y="0"/>
                    <a:pt x="61206" y="0"/>
                  </a:cubicBezTo>
                  <a:close/>
                </a:path>
              </a:pathLst>
            </a:custGeom>
            <a:solidFill>
              <a:srgbClr val="E9C7C6"/>
            </a:solidFill>
          </p:spPr>
          <p:txBody>
            <a:bodyPr/>
            <a:lstStyle/>
            <a:p>
              <a:endParaRPr lang="en-PK"/>
            </a:p>
          </p:txBody>
        </p:sp>
        <p:sp>
          <p:nvSpPr>
            <p:cNvPr id="7" name="TextBox 7"/>
            <p:cNvSpPr txBox="1"/>
            <p:nvPr/>
          </p:nvSpPr>
          <p:spPr>
            <a:xfrm>
              <a:off x="0" y="-38100"/>
              <a:ext cx="1699021" cy="715826"/>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553980" y="2422941"/>
            <a:ext cx="6590020" cy="670833"/>
          </a:xfrm>
          <a:prstGeom prst="rect">
            <a:avLst/>
          </a:prstGeom>
        </p:spPr>
        <p:txBody>
          <a:bodyPr lIns="0" tIns="0" rIns="0" bIns="0" rtlCol="0" anchor="t">
            <a:spAutoFit/>
          </a:bodyPr>
          <a:lstStyle/>
          <a:p>
            <a:pPr algn="l">
              <a:lnSpc>
                <a:spcPts val="5487"/>
              </a:lnSpc>
            </a:pPr>
            <a:r>
              <a:rPr lang="en-US" sz="3919" dirty="0">
                <a:solidFill>
                  <a:srgbClr val="000000"/>
                </a:solidFill>
                <a:latin typeface="Alatsi Bold"/>
              </a:rPr>
              <a:t>Qualitative Method</a:t>
            </a:r>
          </a:p>
        </p:txBody>
      </p:sp>
      <p:sp>
        <p:nvSpPr>
          <p:cNvPr id="9" name="TextBox 9"/>
          <p:cNvSpPr txBox="1"/>
          <p:nvPr/>
        </p:nvSpPr>
        <p:spPr>
          <a:xfrm>
            <a:off x="3198240" y="3374656"/>
            <a:ext cx="13982298" cy="1555682"/>
          </a:xfrm>
          <a:prstGeom prst="rect">
            <a:avLst/>
          </a:prstGeom>
        </p:spPr>
        <p:txBody>
          <a:bodyPr wrap="square" lIns="0" tIns="0" rIns="0" bIns="0" rtlCol="0" anchor="t">
            <a:spAutoFit/>
          </a:bodyPr>
          <a:lstStyle/>
          <a:p>
            <a:pPr algn="l">
              <a:lnSpc>
                <a:spcPts val="4193"/>
              </a:lnSpc>
            </a:pPr>
            <a:r>
              <a:rPr lang="en-US" sz="2200" dirty="0">
                <a:solidFill>
                  <a:srgbClr val="000000"/>
                </a:solidFill>
              </a:rPr>
              <a:t>We conducted an extensive literature review and practical examination of synchronization patterns, such as the "Object Synchronizer Pattern" and "Publish Subscribe Pattern." This qualitative analysis provided insights into the current landscape of synchronization techniques and informed the formulation of research questions and objectives.</a:t>
            </a:r>
          </a:p>
        </p:txBody>
      </p:sp>
      <p:grpSp>
        <p:nvGrpSpPr>
          <p:cNvPr id="10" name="Group 10"/>
          <p:cNvGrpSpPr/>
          <p:nvPr/>
        </p:nvGrpSpPr>
        <p:grpSpPr>
          <a:xfrm>
            <a:off x="2693029" y="6437756"/>
            <a:ext cx="14656912" cy="2573239"/>
            <a:chOff x="0" y="0"/>
            <a:chExt cx="1699021" cy="677726"/>
          </a:xfrm>
        </p:grpSpPr>
        <p:sp>
          <p:nvSpPr>
            <p:cNvPr id="11" name="Freeform 11"/>
            <p:cNvSpPr/>
            <p:nvPr/>
          </p:nvSpPr>
          <p:spPr>
            <a:xfrm>
              <a:off x="0" y="0"/>
              <a:ext cx="1699021" cy="677725"/>
            </a:xfrm>
            <a:custGeom>
              <a:avLst/>
              <a:gdLst/>
              <a:ahLst/>
              <a:cxnLst/>
              <a:rect l="l" t="t" r="r" b="b"/>
              <a:pathLst>
                <a:path w="1699021" h="677725">
                  <a:moveTo>
                    <a:pt x="61206" y="0"/>
                  </a:moveTo>
                  <a:lnTo>
                    <a:pt x="1637815" y="0"/>
                  </a:lnTo>
                  <a:cubicBezTo>
                    <a:pt x="1654047" y="0"/>
                    <a:pt x="1669616" y="6448"/>
                    <a:pt x="1681094" y="17927"/>
                  </a:cubicBezTo>
                  <a:cubicBezTo>
                    <a:pt x="1692572" y="29405"/>
                    <a:pt x="1699021" y="44973"/>
                    <a:pt x="1699021" y="61206"/>
                  </a:cubicBezTo>
                  <a:lnTo>
                    <a:pt x="1699021" y="616519"/>
                  </a:lnTo>
                  <a:cubicBezTo>
                    <a:pt x="1699021" y="632752"/>
                    <a:pt x="1692572" y="648320"/>
                    <a:pt x="1681094" y="659799"/>
                  </a:cubicBezTo>
                  <a:cubicBezTo>
                    <a:pt x="1669616" y="671277"/>
                    <a:pt x="1654047" y="677725"/>
                    <a:pt x="1637815" y="677725"/>
                  </a:cubicBezTo>
                  <a:lnTo>
                    <a:pt x="61206" y="677725"/>
                  </a:lnTo>
                  <a:cubicBezTo>
                    <a:pt x="27403" y="677725"/>
                    <a:pt x="0" y="650323"/>
                    <a:pt x="0" y="616519"/>
                  </a:cubicBezTo>
                  <a:lnTo>
                    <a:pt x="0" y="61206"/>
                  </a:lnTo>
                  <a:cubicBezTo>
                    <a:pt x="0" y="44973"/>
                    <a:pt x="6448" y="29405"/>
                    <a:pt x="17927" y="17927"/>
                  </a:cubicBezTo>
                  <a:cubicBezTo>
                    <a:pt x="29405" y="6448"/>
                    <a:pt x="44973" y="0"/>
                    <a:pt x="61206" y="0"/>
                  </a:cubicBezTo>
                  <a:close/>
                </a:path>
              </a:pathLst>
            </a:custGeom>
            <a:solidFill>
              <a:srgbClr val="E9C7C6"/>
            </a:solidFill>
          </p:spPr>
          <p:txBody>
            <a:bodyPr/>
            <a:lstStyle/>
            <a:p>
              <a:endParaRPr lang="en-PK"/>
            </a:p>
          </p:txBody>
        </p:sp>
        <p:sp>
          <p:nvSpPr>
            <p:cNvPr id="12" name="TextBox 12"/>
            <p:cNvSpPr txBox="1"/>
            <p:nvPr/>
          </p:nvSpPr>
          <p:spPr>
            <a:xfrm>
              <a:off x="0" y="-38100"/>
              <a:ext cx="1699021" cy="715826"/>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2553980" y="5647106"/>
            <a:ext cx="6590020" cy="670833"/>
          </a:xfrm>
          <a:prstGeom prst="rect">
            <a:avLst/>
          </a:prstGeom>
        </p:spPr>
        <p:txBody>
          <a:bodyPr lIns="0" tIns="0" rIns="0" bIns="0" rtlCol="0" anchor="t">
            <a:spAutoFit/>
          </a:bodyPr>
          <a:lstStyle/>
          <a:p>
            <a:pPr algn="l">
              <a:lnSpc>
                <a:spcPts val="5487"/>
              </a:lnSpc>
            </a:pPr>
            <a:r>
              <a:rPr lang="en-US" sz="3919" dirty="0">
                <a:solidFill>
                  <a:srgbClr val="000000"/>
                </a:solidFill>
                <a:latin typeface="Alatsi Bold"/>
              </a:rPr>
              <a:t>Quantitative Method</a:t>
            </a:r>
          </a:p>
        </p:txBody>
      </p:sp>
      <p:sp>
        <p:nvSpPr>
          <p:cNvPr id="14" name="TextBox 14"/>
          <p:cNvSpPr txBox="1"/>
          <p:nvPr/>
        </p:nvSpPr>
        <p:spPr>
          <a:xfrm>
            <a:off x="3183114" y="6645607"/>
            <a:ext cx="13982298" cy="2094291"/>
          </a:xfrm>
          <a:prstGeom prst="rect">
            <a:avLst/>
          </a:prstGeom>
        </p:spPr>
        <p:txBody>
          <a:bodyPr wrap="square" lIns="0" tIns="0" rIns="0" bIns="0" rtlCol="0" anchor="t">
            <a:spAutoFit/>
          </a:bodyPr>
          <a:lstStyle/>
          <a:p>
            <a:pPr algn="l">
              <a:lnSpc>
                <a:spcPts val="4193"/>
              </a:lnSpc>
            </a:pPr>
            <a:r>
              <a:rPr lang="en-US" sz="2200" dirty="0">
                <a:solidFill>
                  <a:srgbClr val="000000"/>
                </a:solidFill>
              </a:rPr>
              <a:t>We employed statistical methods and comparative analysis to evaluate performance metrics such as synchronization mechanism complexity, modularity, performance, flexibility, and reusability. This quantitative approach allowed us to measure the effectiveness and scalability of synchronization strategies and synthesize findings into actionable insights for improvement.</a:t>
            </a:r>
          </a:p>
        </p:txBody>
      </p:sp>
      <p:sp>
        <p:nvSpPr>
          <p:cNvPr id="15" name="AutoShape 15"/>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PK"/>
          </a:p>
        </p:txBody>
      </p:sp>
      <p:sp>
        <p:nvSpPr>
          <p:cNvPr id="16" name="AutoShape 16"/>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PK"/>
          </a:p>
        </p:txBody>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PK"/>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7</a:t>
              </a:r>
            </a:p>
          </p:txBody>
        </p:sp>
      </p:grpSp>
      <p:sp>
        <p:nvSpPr>
          <p:cNvPr id="22" name="Freeform 22"/>
          <p:cNvSpPr/>
          <p:nvPr/>
        </p:nvSpPr>
        <p:spPr>
          <a:xfrm>
            <a:off x="1475832"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
        <p:nvSpPr>
          <p:cNvPr id="23" name="Freeform 23"/>
          <p:cNvSpPr/>
          <p:nvPr/>
        </p:nvSpPr>
        <p:spPr>
          <a:xfrm>
            <a:off x="1072122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Bold"/>
              </a:rPr>
              <a:t>FAST University | 2024</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PK"/>
          </a:p>
        </p:txBody>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PK"/>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PK"/>
              </a:p>
            </p:txBody>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8</a:t>
              </a:r>
            </a:p>
          </p:txBody>
        </p:sp>
      </p:grpSp>
      <p:sp>
        <p:nvSpPr>
          <p:cNvPr id="12" name="TextBox 12"/>
          <p:cNvSpPr txBox="1"/>
          <p:nvPr/>
        </p:nvSpPr>
        <p:spPr>
          <a:xfrm>
            <a:off x="1295400" y="269507"/>
            <a:ext cx="14362419" cy="1403718"/>
          </a:xfrm>
          <a:prstGeom prst="rect">
            <a:avLst/>
          </a:prstGeom>
        </p:spPr>
        <p:txBody>
          <a:bodyPr wrap="square" lIns="0" tIns="0" rIns="0" bIns="0" rtlCol="0" anchor="t">
            <a:spAutoFit/>
          </a:bodyPr>
          <a:lstStyle/>
          <a:p>
            <a:pPr algn="ctr">
              <a:lnSpc>
                <a:spcPts val="11899"/>
              </a:lnSpc>
            </a:pPr>
            <a:r>
              <a:rPr lang="en-US" sz="7700" dirty="0">
                <a:solidFill>
                  <a:srgbClr val="000000"/>
                </a:solidFill>
                <a:latin typeface="Alatsi Bold"/>
              </a:rPr>
              <a:t>SOURCE CODE &amp; CLASS DIAGRAM</a:t>
            </a:r>
          </a:p>
        </p:txBody>
      </p:sp>
      <p:sp>
        <p:nvSpPr>
          <p:cNvPr id="13" name="Freeform 13"/>
          <p:cNvSpPr/>
          <p:nvPr/>
        </p:nvSpPr>
        <p:spPr>
          <a:xfrm>
            <a:off x="14982801"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
        <p:nvSpPr>
          <p:cNvPr id="14" name="TextBox 14"/>
          <p:cNvSpPr txBox="1"/>
          <p:nvPr/>
        </p:nvSpPr>
        <p:spPr>
          <a:xfrm>
            <a:off x="636455" y="1497886"/>
            <a:ext cx="10793714" cy="7291227"/>
          </a:xfrm>
          <a:prstGeom prst="rect">
            <a:avLst/>
          </a:prstGeom>
        </p:spPr>
        <p:txBody>
          <a:bodyPr lIns="0" tIns="0" rIns="0" bIns="0" rtlCol="0" anchor="t">
            <a:spAutoFit/>
          </a:bodyPr>
          <a:lstStyle/>
          <a:p>
            <a:pPr>
              <a:lnSpc>
                <a:spcPct val="107000"/>
              </a:lnSpc>
              <a:spcAft>
                <a:spcPts val="800"/>
              </a:spcAft>
            </a:pPr>
            <a:r>
              <a:rPr lang="en-US" sz="1200" b="1" i="1" kern="100" dirty="0">
                <a:effectLst/>
                <a:latin typeface="Calibri" panose="020F0502020204030204" pitchFamily="34" charset="0"/>
                <a:ea typeface="Aptos" panose="020B0004020202020204" pitchFamily="34" charset="0"/>
                <a:cs typeface="Arial" panose="020B0604020202020204" pitchFamily="34" charset="0"/>
              </a:rPr>
              <a:t>// </a:t>
            </a:r>
            <a:r>
              <a:rPr lang="en-US" sz="1200" b="1" i="1" kern="100" dirty="0" err="1">
                <a:effectLst/>
                <a:latin typeface="Calibri" panose="020F0502020204030204" pitchFamily="34" charset="0"/>
                <a:ea typeface="Aptos" panose="020B0004020202020204" pitchFamily="34" charset="0"/>
                <a:cs typeface="Arial" panose="020B0604020202020204" pitchFamily="34" charset="0"/>
              </a:rPr>
              <a:t>BehaviouralSynchronization</a:t>
            </a:r>
            <a:r>
              <a:rPr lang="en-US" sz="1200" b="1" i="1" kern="100" dirty="0">
                <a:effectLst/>
                <a:latin typeface="Calibri" panose="020F0502020204030204" pitchFamily="34" charset="0"/>
                <a:ea typeface="Aptos" panose="020B0004020202020204" pitchFamily="34" charset="0"/>
                <a:cs typeface="Arial" panose="020B0604020202020204" pitchFamily="34" charset="0"/>
              </a:rPr>
              <a:t> interface defines the methods that can be invoked on the object</a:t>
            </a:r>
          </a:p>
          <a:p>
            <a:pPr>
              <a:lnSpc>
                <a:spcPct val="107000"/>
              </a:lnSpc>
              <a:spcAft>
                <a:spcPts val="800"/>
              </a:spcAft>
            </a:pPr>
            <a:r>
              <a:rPr lang="en-US" b="1" kern="100" dirty="0">
                <a:effectLst/>
                <a:latin typeface="Calibri" panose="020F0502020204030204" pitchFamily="34" charset="0"/>
                <a:ea typeface="Aptos" panose="020B0004020202020204" pitchFamily="34" charset="0"/>
                <a:cs typeface="Arial" panose="020B0604020202020204" pitchFamily="34" charset="0"/>
              </a:rPr>
              <a:t>interface</a:t>
            </a:r>
            <a:r>
              <a:rPr lang="en-US" sz="1200" kern="100" dirty="0">
                <a:effectLst/>
                <a:latin typeface="Calibri" panose="020F0502020204030204" pitchFamily="34" charset="0"/>
                <a:ea typeface="Aptos" panose="020B0004020202020204" pitchFamily="34" charset="0"/>
                <a:cs typeface="Arial" panose="020B0604020202020204" pitchFamily="34" charset="0"/>
              </a:rPr>
              <a:t> </a:t>
            </a:r>
            <a:r>
              <a:rPr lang="en-US" sz="1200" kern="100" dirty="0" err="1">
                <a:effectLst/>
                <a:latin typeface="Calibri" panose="020F0502020204030204" pitchFamily="34" charset="0"/>
                <a:ea typeface="Aptos" panose="020B0004020202020204" pitchFamily="34" charset="0"/>
                <a:cs typeface="Arial" panose="020B0604020202020204" pitchFamily="34" charset="0"/>
              </a:rPr>
              <a:t>BehaviouralSynchronization</a:t>
            </a:r>
            <a:r>
              <a:rPr lang="en-US" sz="1200" kern="100" dirty="0">
                <a:effectLst/>
                <a:latin typeface="Calibri" panose="020F0502020204030204" pitchFamily="34" charset="0"/>
                <a:ea typeface="Aptos" panose="020B0004020202020204" pitchFamily="34" charset="0"/>
                <a:cs typeface="Arial" panose="020B0604020202020204" pitchFamily="34" charset="0"/>
              </a:rPr>
              <a:t> {</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a:t>
            </a:r>
            <a:r>
              <a:rPr lang="en-US" sz="1200" b="1" i="1" kern="100" dirty="0">
                <a:latin typeface="Calibri" panose="020F0502020204030204" pitchFamily="34" charset="0"/>
                <a:cs typeface="Arial" panose="020B0604020202020204" pitchFamily="34" charset="0"/>
              </a:rPr>
              <a:t>// Method to perform some asynchronous operation</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void </a:t>
            </a:r>
            <a:r>
              <a:rPr lang="en-US" sz="1200" kern="100" dirty="0" err="1">
                <a:effectLst/>
                <a:latin typeface="Calibri" panose="020F0502020204030204" pitchFamily="34" charset="0"/>
                <a:ea typeface="Aptos" panose="020B0004020202020204" pitchFamily="34" charset="0"/>
                <a:cs typeface="Arial" panose="020B0604020202020204" pitchFamily="34" charset="0"/>
              </a:rPr>
              <a:t>asyncOperation</a:t>
            </a:r>
            <a:r>
              <a:rPr lang="en-US" sz="1200" kern="100" dirty="0">
                <a:effectLst/>
                <a:latin typeface="Calibri" panose="020F0502020204030204" pitchFamily="34" charset="0"/>
                <a:ea typeface="Aptos" panose="020B0004020202020204" pitchFamily="34" charset="0"/>
                <a:cs typeface="Arial" panose="020B0604020202020204" pitchFamily="34" charset="0"/>
              </a:rPr>
              <a:t>();</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a:t>
            </a:r>
          </a:p>
          <a:p>
            <a:pPr>
              <a:lnSpc>
                <a:spcPct val="107000"/>
              </a:lnSpc>
              <a:spcAft>
                <a:spcPts val="800"/>
              </a:spcAft>
            </a:pPr>
            <a:endParaRPr lang="en-US" sz="1200" kern="100" dirty="0">
              <a:effectLst/>
              <a:latin typeface="Calibri" panose="020F0502020204030204" pitchFamily="34" charset="0"/>
              <a:ea typeface="Aptos" panose="020B0004020202020204" pitchFamily="34" charset="0"/>
              <a:cs typeface="Arial" panose="020B0604020202020204" pitchFamily="34" charset="0"/>
            </a:endParaRPr>
          </a:p>
          <a:p>
            <a:pPr>
              <a:lnSpc>
                <a:spcPct val="107000"/>
              </a:lnSpc>
              <a:spcAft>
                <a:spcPts val="800"/>
              </a:spcAft>
            </a:pPr>
            <a:r>
              <a:rPr lang="en-US" sz="1200" b="1" i="1" kern="100" dirty="0">
                <a:latin typeface="Calibri" panose="020F0502020204030204" pitchFamily="34" charset="0"/>
                <a:cs typeface="Arial" panose="020B0604020202020204" pitchFamily="34" charset="0"/>
              </a:rPr>
              <a:t>// </a:t>
            </a:r>
            <a:r>
              <a:rPr lang="en-US" sz="1200" b="1" i="1" kern="100" dirty="0" err="1">
                <a:latin typeface="Calibri" panose="020F0502020204030204" pitchFamily="34" charset="0"/>
                <a:cs typeface="Arial" panose="020B0604020202020204" pitchFamily="34" charset="0"/>
              </a:rPr>
              <a:t>BehaviouralSynchronizationImpl</a:t>
            </a:r>
            <a:r>
              <a:rPr lang="en-US" sz="1200" b="1" i="1" kern="100" dirty="0">
                <a:latin typeface="Calibri" panose="020F0502020204030204" pitchFamily="34" charset="0"/>
                <a:cs typeface="Arial" panose="020B0604020202020204" pitchFamily="34" charset="0"/>
              </a:rPr>
              <a:t> is the implementation of the </a:t>
            </a:r>
            <a:r>
              <a:rPr lang="en-US" sz="1200" b="1" i="1" kern="100" dirty="0" err="1">
                <a:latin typeface="Calibri" panose="020F0502020204030204" pitchFamily="34" charset="0"/>
                <a:cs typeface="Arial" panose="020B0604020202020204" pitchFamily="34" charset="0"/>
              </a:rPr>
              <a:t>BehaviouralSynchronization</a:t>
            </a:r>
            <a:r>
              <a:rPr lang="en-US" sz="1200" b="1" i="1" kern="100" dirty="0">
                <a:latin typeface="Calibri" panose="020F0502020204030204" pitchFamily="34" charset="0"/>
                <a:cs typeface="Arial" panose="020B0604020202020204" pitchFamily="34" charset="0"/>
              </a:rPr>
              <a:t> interface</a:t>
            </a:r>
          </a:p>
          <a:p>
            <a:pPr>
              <a:lnSpc>
                <a:spcPct val="107000"/>
              </a:lnSpc>
              <a:spcAft>
                <a:spcPts val="800"/>
              </a:spcAft>
            </a:pPr>
            <a:r>
              <a:rPr lang="en-US" b="1" kern="100" dirty="0">
                <a:latin typeface="Calibri" panose="020F0502020204030204" pitchFamily="34" charset="0"/>
                <a:cs typeface="Arial" panose="020B0604020202020204" pitchFamily="34" charset="0"/>
              </a:rPr>
              <a:t>class</a:t>
            </a:r>
            <a:r>
              <a:rPr lang="en-US" sz="1200" kern="100" dirty="0">
                <a:effectLst/>
                <a:latin typeface="Calibri" panose="020F0502020204030204" pitchFamily="34" charset="0"/>
                <a:ea typeface="Aptos" panose="020B0004020202020204" pitchFamily="34" charset="0"/>
                <a:cs typeface="Arial" panose="020B0604020202020204" pitchFamily="34" charset="0"/>
              </a:rPr>
              <a:t> </a:t>
            </a:r>
            <a:r>
              <a:rPr lang="en-US" sz="1200" kern="100" dirty="0" err="1">
                <a:effectLst/>
                <a:latin typeface="Calibri" panose="020F0502020204030204" pitchFamily="34" charset="0"/>
                <a:ea typeface="Aptos" panose="020B0004020202020204" pitchFamily="34" charset="0"/>
                <a:cs typeface="Arial" panose="020B0604020202020204" pitchFamily="34" charset="0"/>
              </a:rPr>
              <a:t>BehaviouralSynchronization</a:t>
            </a:r>
            <a:r>
              <a:rPr lang="en-US" sz="1200" kern="100" dirty="0">
                <a:effectLst/>
                <a:latin typeface="Calibri" panose="020F0502020204030204" pitchFamily="34" charset="0"/>
                <a:ea typeface="Aptos" panose="020B0004020202020204" pitchFamily="34" charset="0"/>
                <a:cs typeface="Arial" panose="020B0604020202020204" pitchFamily="34" charset="0"/>
              </a:rPr>
              <a:t> </a:t>
            </a:r>
            <a:r>
              <a:rPr lang="en-US" b="1" kern="100" dirty="0">
                <a:latin typeface="Calibri" panose="020F0502020204030204" pitchFamily="34" charset="0"/>
                <a:cs typeface="Arial" panose="020B0604020202020204" pitchFamily="34" charset="0"/>
              </a:rPr>
              <a:t>implements</a:t>
            </a:r>
            <a:r>
              <a:rPr lang="en-US" sz="1200" kern="100" dirty="0">
                <a:effectLst/>
                <a:latin typeface="Calibri" panose="020F0502020204030204" pitchFamily="34" charset="0"/>
                <a:ea typeface="Aptos" panose="020B0004020202020204" pitchFamily="34" charset="0"/>
                <a:cs typeface="Arial" panose="020B0604020202020204" pitchFamily="34" charset="0"/>
              </a:rPr>
              <a:t> </a:t>
            </a:r>
            <a:r>
              <a:rPr lang="en-US" sz="1200" kern="100" dirty="0" err="1">
                <a:effectLst/>
                <a:latin typeface="Calibri" panose="020F0502020204030204" pitchFamily="34" charset="0"/>
                <a:ea typeface="Aptos" panose="020B0004020202020204" pitchFamily="34" charset="0"/>
                <a:cs typeface="Arial" panose="020B0604020202020204" pitchFamily="34" charset="0"/>
              </a:rPr>
              <a:t>BehaviouralSynchronization</a:t>
            </a:r>
            <a:r>
              <a:rPr lang="en-US" sz="1200" kern="100" dirty="0">
                <a:effectLst/>
                <a:latin typeface="Calibri" panose="020F0502020204030204" pitchFamily="34" charset="0"/>
                <a:ea typeface="Aptos" panose="020B0004020202020204" pitchFamily="34" charset="0"/>
                <a:cs typeface="Arial" panose="020B0604020202020204" pitchFamily="34" charset="0"/>
              </a:rPr>
              <a:t> {</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a:t>
            </a:r>
            <a:r>
              <a:rPr lang="en-US" sz="1200" b="1" i="1" kern="100" dirty="0">
                <a:latin typeface="Calibri" panose="020F0502020204030204" pitchFamily="34" charset="0"/>
                <a:cs typeface="Arial" panose="020B0604020202020204" pitchFamily="34" charset="0"/>
              </a:rPr>
              <a:t>// Internal queue to store requests</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private final </a:t>
            </a:r>
            <a:r>
              <a:rPr lang="en-US" sz="1200" kern="100" dirty="0" err="1">
                <a:effectLst/>
                <a:latin typeface="Calibri" panose="020F0502020204030204" pitchFamily="34" charset="0"/>
                <a:ea typeface="Aptos" panose="020B0004020202020204" pitchFamily="34" charset="0"/>
                <a:cs typeface="Arial" panose="020B0604020202020204" pitchFamily="34" charset="0"/>
              </a:rPr>
              <a:t>BlockingQueue</a:t>
            </a:r>
            <a:r>
              <a:rPr lang="en-US" sz="1200" kern="100" dirty="0">
                <a:effectLst/>
                <a:latin typeface="Calibri" panose="020F0502020204030204" pitchFamily="34" charset="0"/>
                <a:ea typeface="Aptos" panose="020B0004020202020204" pitchFamily="34" charset="0"/>
                <a:cs typeface="Arial" panose="020B0604020202020204" pitchFamily="34" charset="0"/>
              </a:rPr>
              <a:t>&lt;Runnable&gt; </a:t>
            </a:r>
            <a:r>
              <a:rPr lang="en-US" sz="1200" kern="100" dirty="0" err="1">
                <a:effectLst/>
                <a:latin typeface="Calibri" panose="020F0502020204030204" pitchFamily="34" charset="0"/>
                <a:ea typeface="Aptos" panose="020B0004020202020204" pitchFamily="34" charset="0"/>
                <a:cs typeface="Arial" panose="020B0604020202020204" pitchFamily="34" charset="0"/>
              </a:rPr>
              <a:t>requestQueue</a:t>
            </a:r>
            <a:r>
              <a:rPr lang="en-US" sz="1200" kern="100" dirty="0">
                <a:effectLst/>
                <a:latin typeface="Calibri" panose="020F0502020204030204" pitchFamily="34" charset="0"/>
                <a:ea typeface="Aptos" panose="020B0004020202020204" pitchFamily="34" charset="0"/>
                <a:cs typeface="Arial" panose="020B0604020202020204" pitchFamily="34" charset="0"/>
              </a:rPr>
              <a:t> = new </a:t>
            </a:r>
            <a:r>
              <a:rPr lang="en-US" sz="1200" kern="100" dirty="0" err="1">
                <a:effectLst/>
                <a:latin typeface="Calibri" panose="020F0502020204030204" pitchFamily="34" charset="0"/>
                <a:ea typeface="Aptos" panose="020B0004020202020204" pitchFamily="34" charset="0"/>
                <a:cs typeface="Arial" panose="020B0604020202020204" pitchFamily="34" charset="0"/>
              </a:rPr>
              <a:t>LinkedBlockingQueue</a:t>
            </a:r>
            <a:r>
              <a:rPr lang="en-US" sz="1200" kern="100" dirty="0">
                <a:effectLst/>
                <a:latin typeface="Calibri" panose="020F0502020204030204" pitchFamily="34" charset="0"/>
                <a:ea typeface="Aptos" panose="020B0004020202020204" pitchFamily="34" charset="0"/>
                <a:cs typeface="Arial" panose="020B0604020202020204" pitchFamily="34" charset="0"/>
              </a:rPr>
              <a:t>&lt;&gt;();</a:t>
            </a:r>
          </a:p>
          <a:p>
            <a:pPr>
              <a:lnSpc>
                <a:spcPct val="107000"/>
              </a:lnSpc>
              <a:spcAft>
                <a:spcPts val="800"/>
              </a:spcAft>
            </a:pPr>
            <a:endParaRPr lang="en-US" sz="1200" kern="100" dirty="0">
              <a:effectLst/>
              <a:latin typeface="Calibri" panose="020F0502020204030204" pitchFamily="34" charset="0"/>
              <a:ea typeface="Aptos" panose="020B0004020202020204" pitchFamily="34" charset="0"/>
              <a:cs typeface="Arial" panose="020B0604020202020204" pitchFamily="34" charset="0"/>
            </a:endParaRPr>
          </a:p>
          <a:p>
            <a:pPr>
              <a:lnSpc>
                <a:spcPct val="107000"/>
              </a:lnSpc>
              <a:spcAft>
                <a:spcPts val="800"/>
              </a:spcAft>
            </a:pPr>
            <a:r>
              <a:rPr lang="en-US" sz="1200" b="1" i="1" kern="100" dirty="0">
                <a:latin typeface="Calibri" panose="020F0502020204030204" pitchFamily="34" charset="0"/>
                <a:cs typeface="Arial" panose="020B0604020202020204" pitchFamily="34" charset="0"/>
              </a:rPr>
              <a:t>    // Constructor to start the background thread</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public </a:t>
            </a:r>
            <a:r>
              <a:rPr lang="en-US" sz="1200" kern="100" dirty="0" err="1">
                <a:effectLst/>
                <a:latin typeface="Calibri" panose="020F0502020204030204" pitchFamily="34" charset="0"/>
                <a:ea typeface="Aptos" panose="020B0004020202020204" pitchFamily="34" charset="0"/>
                <a:cs typeface="Arial" panose="020B0604020202020204" pitchFamily="34" charset="0"/>
              </a:rPr>
              <a:t>BehaviouralSynchronizationImpl</a:t>
            </a:r>
            <a:r>
              <a:rPr lang="en-US" sz="1200" kern="100" dirty="0">
                <a:effectLst/>
                <a:latin typeface="Calibri" panose="020F0502020204030204" pitchFamily="34" charset="0"/>
                <a:ea typeface="Aptos" panose="020B0004020202020204" pitchFamily="34" charset="0"/>
                <a:cs typeface="Arial" panose="020B0604020202020204" pitchFamily="34" charset="0"/>
              </a:rPr>
              <a:t>() {</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a:t>
            </a:r>
            <a:r>
              <a:rPr lang="en-US" sz="1200" b="1" i="1" kern="100" dirty="0">
                <a:latin typeface="Calibri" panose="020F0502020204030204" pitchFamily="34" charset="0"/>
                <a:cs typeface="Arial" panose="020B0604020202020204" pitchFamily="34" charset="0"/>
              </a:rPr>
              <a:t>// Start the background thread</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new Thread(this::</a:t>
            </a:r>
            <a:r>
              <a:rPr lang="en-US" sz="1200" kern="100" dirty="0" err="1">
                <a:effectLst/>
                <a:latin typeface="Calibri" panose="020F0502020204030204" pitchFamily="34" charset="0"/>
                <a:ea typeface="Aptos" panose="020B0004020202020204" pitchFamily="34" charset="0"/>
                <a:cs typeface="Arial" panose="020B0604020202020204" pitchFamily="34" charset="0"/>
              </a:rPr>
              <a:t>executeRequests</a:t>
            </a:r>
            <a:r>
              <a:rPr lang="en-US" sz="1200" kern="100" dirty="0">
                <a:effectLst/>
                <a:latin typeface="Calibri" panose="020F0502020204030204" pitchFamily="34" charset="0"/>
                <a:ea typeface="Aptos" panose="020B0004020202020204" pitchFamily="34" charset="0"/>
                <a:cs typeface="Arial" panose="020B0604020202020204" pitchFamily="34" charset="0"/>
              </a:rPr>
              <a:t>).start();</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a:t>
            </a:r>
          </a:p>
          <a:p>
            <a:pPr>
              <a:lnSpc>
                <a:spcPct val="107000"/>
              </a:lnSpc>
              <a:spcAft>
                <a:spcPts val="800"/>
              </a:spcAft>
            </a:pPr>
            <a:endParaRPr lang="en-US" sz="1200" kern="100" dirty="0">
              <a:effectLst/>
              <a:latin typeface="Calibri" panose="020F0502020204030204" pitchFamily="34" charset="0"/>
              <a:ea typeface="Aptos" panose="020B0004020202020204" pitchFamily="34" charset="0"/>
              <a:cs typeface="Arial" panose="020B0604020202020204" pitchFamily="34" charset="0"/>
            </a:endParaRP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a:t>
            </a:r>
            <a:r>
              <a:rPr lang="en-US" sz="1200" b="1" i="1" kern="100" dirty="0">
                <a:latin typeface="Calibri" panose="020F0502020204030204" pitchFamily="34" charset="0"/>
                <a:cs typeface="Arial" panose="020B0604020202020204" pitchFamily="34" charset="0"/>
              </a:rPr>
              <a:t>// Method to enqueue requests</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public void </a:t>
            </a:r>
            <a:r>
              <a:rPr lang="en-US" sz="1200" kern="100" dirty="0" err="1">
                <a:effectLst/>
                <a:latin typeface="Calibri" panose="020F0502020204030204" pitchFamily="34" charset="0"/>
                <a:ea typeface="Aptos" panose="020B0004020202020204" pitchFamily="34" charset="0"/>
                <a:cs typeface="Arial" panose="020B0604020202020204" pitchFamily="34" charset="0"/>
              </a:rPr>
              <a:t>asyncOperation</a:t>
            </a:r>
            <a:r>
              <a:rPr lang="en-US" sz="1200" kern="100" dirty="0">
                <a:effectLst/>
                <a:latin typeface="Calibri" panose="020F0502020204030204" pitchFamily="34" charset="0"/>
                <a:ea typeface="Aptos" panose="020B0004020202020204" pitchFamily="34" charset="0"/>
                <a:cs typeface="Arial" panose="020B0604020202020204" pitchFamily="34" charset="0"/>
              </a:rPr>
              <a:t>() {</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a:t>
            </a:r>
            <a:r>
              <a:rPr lang="en-US" sz="1200" kern="100" dirty="0" err="1">
                <a:effectLst/>
                <a:latin typeface="Calibri" panose="020F0502020204030204" pitchFamily="34" charset="0"/>
                <a:ea typeface="Aptos" panose="020B0004020202020204" pitchFamily="34" charset="0"/>
                <a:cs typeface="Arial" panose="020B0604020202020204" pitchFamily="34" charset="0"/>
              </a:rPr>
              <a:t>requestQueue.offer</a:t>
            </a:r>
            <a:r>
              <a:rPr lang="en-US" sz="1200" kern="100" dirty="0">
                <a:effectLst/>
                <a:latin typeface="Calibri" panose="020F0502020204030204" pitchFamily="34" charset="0"/>
                <a:ea typeface="Aptos" panose="020B0004020202020204" pitchFamily="34" charset="0"/>
                <a:cs typeface="Arial" panose="020B0604020202020204" pitchFamily="34" charset="0"/>
              </a:rPr>
              <a:t>(() -&gt; {</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a:t>
            </a:r>
            <a:r>
              <a:rPr lang="en-US" sz="1200" b="1" i="1" kern="100" dirty="0">
                <a:latin typeface="Calibri" panose="020F0502020204030204" pitchFamily="34" charset="0"/>
                <a:cs typeface="Arial" panose="020B0604020202020204" pitchFamily="34" charset="0"/>
              </a:rPr>
              <a:t>// Perform the asynchronous operation</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a:t>
            </a:r>
            <a:r>
              <a:rPr lang="en-US" sz="1200" kern="100" dirty="0" err="1">
                <a:effectLst/>
                <a:latin typeface="Calibri" panose="020F0502020204030204" pitchFamily="34" charset="0"/>
                <a:ea typeface="Aptos" panose="020B0004020202020204" pitchFamily="34" charset="0"/>
                <a:cs typeface="Arial" panose="020B0604020202020204" pitchFamily="34" charset="0"/>
              </a:rPr>
              <a:t>System.out.println</a:t>
            </a:r>
            <a:r>
              <a:rPr lang="en-US" sz="1200" kern="100" dirty="0">
                <a:effectLst/>
                <a:latin typeface="Calibri" panose="020F0502020204030204" pitchFamily="34" charset="0"/>
                <a:ea typeface="Aptos" panose="020B0004020202020204" pitchFamily="34" charset="0"/>
                <a:cs typeface="Arial" panose="020B0604020202020204" pitchFamily="34" charset="0"/>
              </a:rPr>
              <a:t>("Performing asynchronous operation...");</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a:t>
            </a:r>
          </a:p>
        </p:txBody>
      </p:sp>
      <p:sp>
        <p:nvSpPr>
          <p:cNvPr id="15" name="Freeform 15"/>
          <p:cNvSpPr/>
          <p:nvPr/>
        </p:nvSpPr>
        <p:spPr>
          <a:xfrm>
            <a:off x="-164890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PK"/>
          </a:p>
        </p:txBody>
      </p:sp>
      <p:sp>
        <p:nvSpPr>
          <p:cNvPr id="5" name="TextBox 4">
            <a:extLst>
              <a:ext uri="{FF2B5EF4-FFF2-40B4-BE49-F238E27FC236}">
                <a16:creationId xmlns:a16="http://schemas.microsoft.com/office/drawing/2014/main" id="{8FBA59CD-6AB3-8D61-5A9B-F9D03EDCCC0E}"/>
              </a:ext>
            </a:extLst>
          </p:cNvPr>
          <p:cNvSpPr txBox="1"/>
          <p:nvPr/>
        </p:nvSpPr>
        <p:spPr>
          <a:xfrm>
            <a:off x="7183335" y="1155775"/>
            <a:ext cx="3921330" cy="4484176"/>
          </a:xfrm>
          <a:prstGeom prst="rect">
            <a:avLst/>
          </a:prstGeom>
          <a:noFill/>
        </p:spPr>
        <p:txBody>
          <a:bodyPr wrap="none" rtlCol="0">
            <a:spAutoFit/>
          </a:bodyPr>
          <a:lstStyle/>
          <a:p>
            <a:pPr>
              <a:lnSpc>
                <a:spcPct val="107000"/>
              </a:lnSpc>
              <a:spcAft>
                <a:spcPts val="800"/>
              </a:spcAft>
            </a:pPr>
            <a:endParaRPr lang="en-US" sz="1200" kern="100" dirty="0">
              <a:effectLst/>
              <a:latin typeface="Calibri" panose="020F0502020204030204" pitchFamily="34" charset="0"/>
              <a:ea typeface="Aptos" panose="020B0004020202020204" pitchFamily="34" charset="0"/>
              <a:cs typeface="Arial" panose="020B0604020202020204" pitchFamily="34" charset="0"/>
            </a:endParaRP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a:t>
            </a:r>
            <a:r>
              <a:rPr lang="en-US" sz="1200" b="1" i="1" kern="100" dirty="0">
                <a:latin typeface="Calibri" panose="020F0502020204030204" pitchFamily="34" charset="0"/>
                <a:cs typeface="Arial" panose="020B0604020202020204" pitchFamily="34" charset="0"/>
              </a:rPr>
              <a:t>// Method to execute requests from the queue</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private void </a:t>
            </a:r>
            <a:r>
              <a:rPr lang="en-US" sz="1200" kern="100" dirty="0" err="1">
                <a:effectLst/>
                <a:latin typeface="Calibri" panose="020F0502020204030204" pitchFamily="34" charset="0"/>
                <a:ea typeface="Aptos" panose="020B0004020202020204" pitchFamily="34" charset="0"/>
                <a:cs typeface="Arial" panose="020B0604020202020204" pitchFamily="34" charset="0"/>
              </a:rPr>
              <a:t>executeRequests</a:t>
            </a:r>
            <a:r>
              <a:rPr lang="en-US" sz="1200" kern="100" dirty="0">
                <a:effectLst/>
                <a:latin typeface="Calibri" panose="020F0502020204030204" pitchFamily="34" charset="0"/>
                <a:ea typeface="Aptos" panose="020B0004020202020204" pitchFamily="34" charset="0"/>
                <a:cs typeface="Arial" panose="020B0604020202020204" pitchFamily="34" charset="0"/>
              </a:rPr>
              <a:t>() {</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while (true) {</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try {</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a:t>
            </a:r>
            <a:r>
              <a:rPr lang="en-US" sz="1200" b="1" i="1" kern="100" dirty="0">
                <a:latin typeface="Calibri" panose="020F0502020204030204" pitchFamily="34" charset="0"/>
                <a:cs typeface="Arial" panose="020B0604020202020204" pitchFamily="34" charset="0"/>
              </a:rPr>
              <a:t>// Take the request from the queue and execute it</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Runnable request = </a:t>
            </a:r>
            <a:r>
              <a:rPr lang="en-US" sz="1200" kern="100" dirty="0" err="1">
                <a:effectLst/>
                <a:latin typeface="Calibri" panose="020F0502020204030204" pitchFamily="34" charset="0"/>
                <a:ea typeface="Aptos" panose="020B0004020202020204" pitchFamily="34" charset="0"/>
                <a:cs typeface="Arial" panose="020B0604020202020204" pitchFamily="34" charset="0"/>
              </a:rPr>
              <a:t>requestQueue.take</a:t>
            </a:r>
            <a:r>
              <a:rPr lang="en-US" sz="1200" kern="100" dirty="0">
                <a:effectLst/>
                <a:latin typeface="Calibri" panose="020F0502020204030204" pitchFamily="34" charset="0"/>
                <a:ea typeface="Aptos" panose="020B0004020202020204" pitchFamily="34" charset="0"/>
                <a:cs typeface="Arial" panose="020B0604020202020204" pitchFamily="34" charset="0"/>
              </a:rPr>
              <a:t>();</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a:t>
            </a:r>
            <a:r>
              <a:rPr lang="en-US" sz="1200" kern="100" dirty="0" err="1">
                <a:effectLst/>
                <a:latin typeface="Calibri" panose="020F0502020204030204" pitchFamily="34" charset="0"/>
                <a:ea typeface="Aptos" panose="020B0004020202020204" pitchFamily="34" charset="0"/>
                <a:cs typeface="Arial" panose="020B0604020202020204" pitchFamily="34" charset="0"/>
              </a:rPr>
              <a:t>request.run</a:t>
            </a:r>
            <a:r>
              <a:rPr lang="en-US" sz="1200" kern="100" dirty="0">
                <a:effectLst/>
                <a:latin typeface="Calibri" panose="020F0502020204030204" pitchFamily="34" charset="0"/>
                <a:ea typeface="Aptos" panose="020B0004020202020204" pitchFamily="34" charset="0"/>
                <a:cs typeface="Arial" panose="020B0604020202020204" pitchFamily="34" charset="0"/>
              </a:rPr>
              <a:t>();</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 catch (</a:t>
            </a:r>
            <a:r>
              <a:rPr lang="en-US" sz="1200" kern="100" dirty="0" err="1">
                <a:effectLst/>
                <a:latin typeface="Calibri" panose="020F0502020204030204" pitchFamily="34" charset="0"/>
                <a:ea typeface="Aptos" panose="020B0004020202020204" pitchFamily="34" charset="0"/>
                <a:cs typeface="Arial" panose="020B0604020202020204" pitchFamily="34" charset="0"/>
              </a:rPr>
              <a:t>InterruptedException</a:t>
            </a:r>
            <a:r>
              <a:rPr lang="en-US" sz="1200" kern="100" dirty="0">
                <a:effectLst/>
                <a:latin typeface="Calibri" panose="020F0502020204030204" pitchFamily="34" charset="0"/>
                <a:ea typeface="Aptos" panose="020B0004020202020204" pitchFamily="34" charset="0"/>
                <a:cs typeface="Arial" panose="020B0604020202020204" pitchFamily="34" charset="0"/>
              </a:rPr>
              <a:t> e) {</a:t>
            </a:r>
          </a:p>
          <a:p>
            <a:pPr>
              <a:lnSpc>
                <a:spcPct val="107000"/>
              </a:lnSpc>
              <a:spcAft>
                <a:spcPts val="800"/>
              </a:spcAft>
            </a:pPr>
            <a:r>
              <a:rPr lang="en-US" sz="1200" b="1" i="1" kern="100" dirty="0">
                <a:latin typeface="Calibri" panose="020F0502020204030204" pitchFamily="34" charset="0"/>
                <a:cs typeface="Arial" panose="020B0604020202020204" pitchFamily="34" charset="0"/>
              </a:rPr>
              <a:t>                // Handle interruption</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a:t>
            </a:r>
            <a:r>
              <a:rPr lang="en-US" sz="1200" kern="100" dirty="0" err="1">
                <a:effectLst/>
                <a:latin typeface="Calibri" panose="020F0502020204030204" pitchFamily="34" charset="0"/>
                <a:ea typeface="Aptos" panose="020B0004020202020204" pitchFamily="34" charset="0"/>
                <a:cs typeface="Arial" panose="020B0604020202020204" pitchFamily="34" charset="0"/>
              </a:rPr>
              <a:t>Thread.currentThread</a:t>
            </a:r>
            <a:r>
              <a:rPr lang="en-US" sz="1200" kern="100" dirty="0">
                <a:effectLst/>
                <a:latin typeface="Calibri" panose="020F0502020204030204" pitchFamily="34" charset="0"/>
                <a:ea typeface="Aptos" panose="020B0004020202020204" pitchFamily="34" charset="0"/>
                <a:cs typeface="Arial" panose="020B0604020202020204" pitchFamily="34" charset="0"/>
              </a:rPr>
              <a:t>().interrupt();</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    }</a:t>
            </a:r>
          </a:p>
          <a:p>
            <a:pPr>
              <a:lnSpc>
                <a:spcPct val="107000"/>
              </a:lnSpc>
              <a:spcAft>
                <a:spcPts val="800"/>
              </a:spcAft>
            </a:pPr>
            <a:r>
              <a:rPr lang="en-US" sz="1200" kern="100" dirty="0">
                <a:effectLst/>
                <a:latin typeface="Calibri" panose="020F0502020204030204" pitchFamily="34" charset="0"/>
                <a:ea typeface="Aptos" panose="020B00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7B66940C-490D-A6AA-10F5-EBE4CA7C29B5}"/>
              </a:ext>
            </a:extLst>
          </p:cNvPr>
          <p:cNvSpPr txBox="1"/>
          <p:nvPr/>
        </p:nvSpPr>
        <p:spPr>
          <a:xfrm>
            <a:off x="4596361" y="5494402"/>
            <a:ext cx="5834098" cy="3382080"/>
          </a:xfrm>
          <a:prstGeom prst="rect">
            <a:avLst/>
          </a:prstGeom>
          <a:noFill/>
        </p:spPr>
        <p:txBody>
          <a:bodyPr wrap="none" rtlCol="0">
            <a:spAutoFit/>
          </a:bodyPr>
          <a:lstStyle/>
          <a:p>
            <a:pPr>
              <a:lnSpc>
                <a:spcPct val="107000"/>
              </a:lnSpc>
              <a:spcBef>
                <a:spcPts val="0"/>
              </a:spcBef>
              <a:spcAft>
                <a:spcPts val="800"/>
              </a:spcAft>
            </a:pPr>
            <a:r>
              <a:rPr lang="en-US" sz="1200" b="1" i="1" kern="100" dirty="0">
                <a:latin typeface="Calibri" panose="020F0502020204030204" pitchFamily="34" charset="0"/>
                <a:cs typeface="Arial" panose="020B0604020202020204" pitchFamily="34" charset="0"/>
              </a:rPr>
              <a:t>// Main class to demonstrate the usage of </a:t>
            </a:r>
            <a:r>
              <a:rPr lang="en-US" sz="1200" b="1" i="1" kern="100" dirty="0" err="1">
                <a:latin typeface="Calibri" panose="020F0502020204030204" pitchFamily="34" charset="0"/>
                <a:cs typeface="Arial" panose="020B0604020202020204" pitchFamily="34" charset="0"/>
              </a:rPr>
              <a:t>BehaviouralSynchronization</a:t>
            </a:r>
            <a:r>
              <a:rPr lang="en-US" sz="1200" b="1" i="1" kern="100" dirty="0">
                <a:latin typeface="Calibri" panose="020F0502020204030204" pitchFamily="34" charset="0"/>
                <a:cs typeface="Arial" panose="020B0604020202020204" pitchFamily="34" charset="0"/>
              </a:rPr>
              <a:t> pattern</a:t>
            </a:r>
            <a:endParaRPr lang="en-PK" sz="1200" b="1" i="1" kern="100" dirty="0">
              <a:latin typeface="Calibri" panose="020F0502020204030204" pitchFamily="34" charset="0"/>
              <a:cs typeface="Arial" panose="020B0604020202020204" pitchFamily="34" charset="0"/>
            </a:endParaRPr>
          </a:p>
          <a:p>
            <a:pPr marL="0" algn="l" rtl="0" eaLnBrk="1" latinLnBrk="0" hangingPunct="1">
              <a:lnSpc>
                <a:spcPct val="107000"/>
              </a:lnSpc>
              <a:spcBef>
                <a:spcPts val="0"/>
              </a:spcBef>
              <a:spcAft>
                <a:spcPts val="800"/>
              </a:spcAft>
            </a:pPr>
            <a:r>
              <a:rPr lang="en-US" sz="1200" kern="1200" dirty="0">
                <a:solidFill>
                  <a:srgbClr val="000000"/>
                </a:solidFill>
                <a:effectLst/>
                <a:latin typeface="Calibri" panose="020F0502020204030204" pitchFamily="34" charset="0"/>
                <a:ea typeface="+mn-ea"/>
                <a:cs typeface="+mn-cs"/>
              </a:rPr>
              <a:t>public </a:t>
            </a:r>
            <a:r>
              <a:rPr lang="en-US" b="1" kern="100" dirty="0">
                <a:latin typeface="Calibri" panose="020F0502020204030204" pitchFamily="34" charset="0"/>
                <a:cs typeface="Arial" panose="020B0604020202020204" pitchFamily="34" charset="0"/>
              </a:rPr>
              <a:t>class</a:t>
            </a:r>
            <a:r>
              <a:rPr lang="en-US" sz="1200" kern="1200" dirty="0">
                <a:solidFill>
                  <a:srgbClr val="000000"/>
                </a:solidFill>
                <a:effectLst/>
                <a:latin typeface="Calibri" panose="020F0502020204030204" pitchFamily="34" charset="0"/>
                <a:ea typeface="+mn-ea"/>
                <a:cs typeface="+mn-cs"/>
              </a:rPr>
              <a:t> Main {</a:t>
            </a:r>
            <a:endParaRPr lang="en-PK" sz="1200" dirty="0">
              <a:effectLst/>
            </a:endParaRPr>
          </a:p>
          <a:p>
            <a:pPr marL="0" algn="l" rtl="0" eaLnBrk="1" latinLnBrk="0" hangingPunct="1">
              <a:lnSpc>
                <a:spcPct val="107000"/>
              </a:lnSpc>
              <a:spcBef>
                <a:spcPts val="0"/>
              </a:spcBef>
              <a:spcAft>
                <a:spcPts val="800"/>
              </a:spcAft>
            </a:pPr>
            <a:r>
              <a:rPr lang="en-US" sz="1200" kern="1200" dirty="0">
                <a:solidFill>
                  <a:srgbClr val="000000"/>
                </a:solidFill>
                <a:effectLst/>
                <a:latin typeface="Calibri" panose="020F0502020204030204" pitchFamily="34" charset="0"/>
                <a:ea typeface="+mn-ea"/>
                <a:cs typeface="+mn-cs"/>
              </a:rPr>
              <a:t>    public static void main(String[] </a:t>
            </a:r>
            <a:r>
              <a:rPr lang="en-US" sz="1200" kern="1200" dirty="0" err="1">
                <a:solidFill>
                  <a:srgbClr val="000000"/>
                </a:solidFill>
                <a:effectLst/>
                <a:latin typeface="Calibri" panose="020F0502020204030204" pitchFamily="34" charset="0"/>
                <a:ea typeface="+mn-ea"/>
                <a:cs typeface="+mn-cs"/>
              </a:rPr>
              <a:t>args</a:t>
            </a:r>
            <a:r>
              <a:rPr lang="en-US" sz="1200" kern="1200" dirty="0">
                <a:solidFill>
                  <a:srgbClr val="000000"/>
                </a:solidFill>
                <a:effectLst/>
                <a:latin typeface="Calibri" panose="020F0502020204030204" pitchFamily="34" charset="0"/>
                <a:ea typeface="+mn-ea"/>
                <a:cs typeface="+mn-cs"/>
              </a:rPr>
              <a:t>) {</a:t>
            </a:r>
            <a:endParaRPr lang="en-PK" sz="1200" dirty="0">
              <a:effectLst/>
            </a:endParaRPr>
          </a:p>
          <a:p>
            <a:pPr>
              <a:lnSpc>
                <a:spcPct val="107000"/>
              </a:lnSpc>
              <a:spcBef>
                <a:spcPts val="0"/>
              </a:spcBef>
              <a:spcAft>
                <a:spcPts val="800"/>
              </a:spcAft>
            </a:pPr>
            <a:r>
              <a:rPr lang="en-US" sz="1200" kern="1200" dirty="0">
                <a:solidFill>
                  <a:srgbClr val="000000"/>
                </a:solidFill>
                <a:effectLst/>
                <a:latin typeface="Calibri" panose="020F0502020204030204" pitchFamily="34" charset="0"/>
                <a:ea typeface="+mn-ea"/>
                <a:cs typeface="+mn-cs"/>
              </a:rPr>
              <a:t>        </a:t>
            </a:r>
            <a:r>
              <a:rPr lang="en-US" sz="1200" b="1" i="1" kern="100" dirty="0">
                <a:latin typeface="Calibri" panose="020F0502020204030204" pitchFamily="34" charset="0"/>
                <a:cs typeface="Arial" panose="020B0604020202020204" pitchFamily="34" charset="0"/>
              </a:rPr>
              <a:t>// Create an instance of </a:t>
            </a:r>
            <a:r>
              <a:rPr lang="en-US" sz="1200" b="1" i="1" kern="100" dirty="0" err="1">
                <a:latin typeface="Calibri" panose="020F0502020204030204" pitchFamily="34" charset="0"/>
                <a:cs typeface="Arial" panose="020B0604020202020204" pitchFamily="34" charset="0"/>
              </a:rPr>
              <a:t>BehaviouralSynchronization</a:t>
            </a:r>
            <a:endParaRPr lang="en-PK" sz="1200" b="1" i="1" kern="100" dirty="0">
              <a:latin typeface="Calibri" panose="020F0502020204030204" pitchFamily="34" charset="0"/>
              <a:cs typeface="Arial" panose="020B0604020202020204" pitchFamily="34" charset="0"/>
            </a:endParaRPr>
          </a:p>
          <a:p>
            <a:pPr marL="0" algn="l" rtl="0" eaLnBrk="1" latinLnBrk="0" hangingPunct="1">
              <a:lnSpc>
                <a:spcPct val="107000"/>
              </a:lnSpc>
              <a:spcBef>
                <a:spcPts val="0"/>
              </a:spcBef>
              <a:spcAft>
                <a:spcPts val="800"/>
              </a:spcAft>
            </a:pPr>
            <a:r>
              <a:rPr lang="en-US" sz="1200" kern="1200" dirty="0">
                <a:solidFill>
                  <a:srgbClr val="000000"/>
                </a:solidFill>
                <a:effectLst/>
                <a:latin typeface="Calibri" panose="020F0502020204030204" pitchFamily="34" charset="0"/>
                <a:ea typeface="+mn-ea"/>
                <a:cs typeface="+mn-cs"/>
              </a:rPr>
              <a:t>        </a:t>
            </a:r>
            <a:r>
              <a:rPr lang="en-US" sz="1200" kern="1200" dirty="0" err="1">
                <a:solidFill>
                  <a:srgbClr val="000000"/>
                </a:solidFill>
                <a:effectLst/>
                <a:latin typeface="Calibri" panose="020F0502020204030204" pitchFamily="34" charset="0"/>
                <a:ea typeface="+mn-ea"/>
                <a:cs typeface="+mn-cs"/>
              </a:rPr>
              <a:t>BehaviouralSynchronization</a:t>
            </a:r>
            <a:r>
              <a:rPr lang="en-US" sz="1200" kern="1200" dirty="0">
                <a:solidFill>
                  <a:srgbClr val="000000"/>
                </a:solidFill>
                <a:effectLst/>
                <a:latin typeface="Calibri" panose="020F0502020204030204" pitchFamily="34" charset="0"/>
                <a:ea typeface="+mn-ea"/>
                <a:cs typeface="+mn-cs"/>
              </a:rPr>
              <a:t> </a:t>
            </a:r>
            <a:r>
              <a:rPr lang="en-US" sz="1200" kern="1200" dirty="0" err="1">
                <a:solidFill>
                  <a:srgbClr val="000000"/>
                </a:solidFill>
                <a:effectLst/>
                <a:latin typeface="Calibri" panose="020F0502020204030204" pitchFamily="34" charset="0"/>
                <a:ea typeface="+mn-ea"/>
                <a:cs typeface="+mn-cs"/>
              </a:rPr>
              <a:t>behaviouralSync</a:t>
            </a:r>
            <a:r>
              <a:rPr lang="en-US" sz="1200" kern="1200" dirty="0">
                <a:solidFill>
                  <a:srgbClr val="000000"/>
                </a:solidFill>
                <a:effectLst/>
                <a:latin typeface="Calibri" panose="020F0502020204030204" pitchFamily="34" charset="0"/>
                <a:ea typeface="+mn-ea"/>
                <a:cs typeface="+mn-cs"/>
              </a:rPr>
              <a:t> = new </a:t>
            </a:r>
            <a:r>
              <a:rPr lang="en-US" sz="1200" kern="1200" dirty="0" err="1">
                <a:solidFill>
                  <a:srgbClr val="000000"/>
                </a:solidFill>
                <a:effectLst/>
                <a:latin typeface="Calibri" panose="020F0502020204030204" pitchFamily="34" charset="0"/>
                <a:ea typeface="+mn-ea"/>
                <a:cs typeface="+mn-cs"/>
              </a:rPr>
              <a:t>BehaviouralSynchronizationImpl</a:t>
            </a:r>
            <a:r>
              <a:rPr lang="en-US" sz="1200" kern="1200" dirty="0">
                <a:solidFill>
                  <a:srgbClr val="000000"/>
                </a:solidFill>
                <a:effectLst/>
                <a:latin typeface="Calibri" panose="020F0502020204030204" pitchFamily="34" charset="0"/>
                <a:ea typeface="+mn-ea"/>
                <a:cs typeface="+mn-cs"/>
              </a:rPr>
              <a:t>();</a:t>
            </a:r>
            <a:endParaRPr lang="en-PK" sz="1200" dirty="0">
              <a:effectLst/>
            </a:endParaRPr>
          </a:p>
          <a:p>
            <a:pPr>
              <a:lnSpc>
                <a:spcPct val="107000"/>
              </a:lnSpc>
              <a:spcBef>
                <a:spcPts val="0"/>
              </a:spcBef>
              <a:spcAft>
                <a:spcPts val="800"/>
              </a:spcAft>
            </a:pPr>
            <a:r>
              <a:rPr lang="en-US" sz="1200" kern="1200" dirty="0">
                <a:solidFill>
                  <a:srgbClr val="000000"/>
                </a:solidFill>
                <a:effectLst/>
                <a:latin typeface="Calibri" panose="020F0502020204030204" pitchFamily="34" charset="0"/>
                <a:ea typeface="+mn-ea"/>
                <a:cs typeface="+mn-cs"/>
              </a:rPr>
              <a:t>        </a:t>
            </a:r>
            <a:r>
              <a:rPr lang="en-US" sz="1200" b="1" i="1" kern="100" dirty="0">
                <a:latin typeface="Calibri" panose="020F0502020204030204" pitchFamily="34" charset="0"/>
                <a:cs typeface="Arial" panose="020B0604020202020204" pitchFamily="34" charset="0"/>
              </a:rPr>
              <a:t>// Perform asynchronous operations</a:t>
            </a:r>
            <a:endParaRPr lang="en-PK" sz="1200" b="1" i="1" kern="100" dirty="0">
              <a:latin typeface="Calibri" panose="020F0502020204030204" pitchFamily="34" charset="0"/>
              <a:cs typeface="Arial" panose="020B0604020202020204" pitchFamily="34" charset="0"/>
            </a:endParaRPr>
          </a:p>
          <a:p>
            <a:pPr marL="0" algn="l" rtl="0" eaLnBrk="1" latinLnBrk="0" hangingPunct="1">
              <a:lnSpc>
                <a:spcPct val="107000"/>
              </a:lnSpc>
              <a:spcBef>
                <a:spcPts val="0"/>
              </a:spcBef>
              <a:spcAft>
                <a:spcPts val="800"/>
              </a:spcAft>
            </a:pPr>
            <a:r>
              <a:rPr lang="en-US" sz="1200" kern="1200" dirty="0">
                <a:solidFill>
                  <a:srgbClr val="000000"/>
                </a:solidFill>
                <a:effectLst/>
                <a:latin typeface="Calibri" panose="020F0502020204030204" pitchFamily="34" charset="0"/>
                <a:ea typeface="+mn-ea"/>
                <a:cs typeface="+mn-cs"/>
              </a:rPr>
              <a:t>        </a:t>
            </a:r>
            <a:r>
              <a:rPr lang="en-US" sz="1200" kern="1200" dirty="0" err="1">
                <a:solidFill>
                  <a:srgbClr val="000000"/>
                </a:solidFill>
                <a:effectLst/>
                <a:latin typeface="Calibri" panose="020F0502020204030204" pitchFamily="34" charset="0"/>
                <a:ea typeface="+mn-ea"/>
                <a:cs typeface="+mn-cs"/>
              </a:rPr>
              <a:t>behaviouralSync.asyncOperation</a:t>
            </a:r>
            <a:r>
              <a:rPr lang="en-US" sz="1200" kern="1200" dirty="0">
                <a:solidFill>
                  <a:srgbClr val="000000"/>
                </a:solidFill>
                <a:effectLst/>
                <a:latin typeface="Calibri" panose="020F0502020204030204" pitchFamily="34" charset="0"/>
                <a:ea typeface="+mn-ea"/>
                <a:cs typeface="+mn-cs"/>
              </a:rPr>
              <a:t>();</a:t>
            </a:r>
            <a:endParaRPr lang="en-PK" sz="1200" dirty="0">
              <a:effectLst/>
            </a:endParaRPr>
          </a:p>
          <a:p>
            <a:pPr marL="0" algn="l" rtl="0" eaLnBrk="1" latinLnBrk="0" hangingPunct="1">
              <a:lnSpc>
                <a:spcPct val="107000"/>
              </a:lnSpc>
              <a:spcBef>
                <a:spcPts val="0"/>
              </a:spcBef>
              <a:spcAft>
                <a:spcPts val="800"/>
              </a:spcAft>
            </a:pPr>
            <a:r>
              <a:rPr lang="en-US" sz="1200" kern="1200" dirty="0">
                <a:solidFill>
                  <a:srgbClr val="000000"/>
                </a:solidFill>
                <a:effectLst/>
                <a:latin typeface="Calibri" panose="020F0502020204030204" pitchFamily="34" charset="0"/>
                <a:ea typeface="+mn-ea"/>
                <a:cs typeface="+mn-cs"/>
              </a:rPr>
              <a:t>        </a:t>
            </a:r>
            <a:r>
              <a:rPr lang="en-US" sz="1200" kern="1200" dirty="0" err="1">
                <a:solidFill>
                  <a:srgbClr val="000000"/>
                </a:solidFill>
                <a:effectLst/>
                <a:latin typeface="Calibri" panose="020F0502020204030204" pitchFamily="34" charset="0"/>
                <a:ea typeface="+mn-ea"/>
                <a:cs typeface="+mn-cs"/>
              </a:rPr>
              <a:t>behaviouralSync.asyncOperation</a:t>
            </a:r>
            <a:r>
              <a:rPr lang="en-US" sz="1200" kern="1200" dirty="0">
                <a:solidFill>
                  <a:srgbClr val="000000"/>
                </a:solidFill>
                <a:effectLst/>
                <a:latin typeface="Calibri" panose="020F0502020204030204" pitchFamily="34" charset="0"/>
                <a:ea typeface="+mn-ea"/>
                <a:cs typeface="+mn-cs"/>
              </a:rPr>
              <a:t>();</a:t>
            </a:r>
            <a:endParaRPr lang="en-PK" sz="1200" dirty="0">
              <a:effectLst/>
            </a:endParaRPr>
          </a:p>
          <a:p>
            <a:pPr marL="0" algn="l" rtl="0" eaLnBrk="1" latinLnBrk="0" hangingPunct="1">
              <a:lnSpc>
                <a:spcPct val="107000"/>
              </a:lnSpc>
              <a:spcBef>
                <a:spcPts val="0"/>
              </a:spcBef>
              <a:spcAft>
                <a:spcPts val="800"/>
              </a:spcAft>
            </a:pPr>
            <a:r>
              <a:rPr lang="en-US" sz="1200" kern="1200" dirty="0">
                <a:solidFill>
                  <a:srgbClr val="000000"/>
                </a:solidFill>
                <a:effectLst/>
                <a:latin typeface="Calibri" panose="020F0502020204030204" pitchFamily="34" charset="0"/>
                <a:ea typeface="+mn-ea"/>
                <a:cs typeface="+mn-cs"/>
              </a:rPr>
              <a:t>        </a:t>
            </a:r>
            <a:r>
              <a:rPr lang="en-US" sz="1200" kern="1200" dirty="0" err="1">
                <a:solidFill>
                  <a:srgbClr val="000000"/>
                </a:solidFill>
                <a:effectLst/>
                <a:latin typeface="Calibri" panose="020F0502020204030204" pitchFamily="34" charset="0"/>
                <a:ea typeface="+mn-ea"/>
                <a:cs typeface="+mn-cs"/>
              </a:rPr>
              <a:t>behaviouralSync.asyncOperation</a:t>
            </a:r>
            <a:r>
              <a:rPr lang="en-US" sz="1200" kern="1200" dirty="0">
                <a:solidFill>
                  <a:srgbClr val="000000"/>
                </a:solidFill>
                <a:effectLst/>
                <a:latin typeface="Calibri" panose="020F0502020204030204" pitchFamily="34" charset="0"/>
                <a:ea typeface="+mn-ea"/>
                <a:cs typeface="+mn-cs"/>
              </a:rPr>
              <a:t>();</a:t>
            </a:r>
            <a:endParaRPr lang="en-PK" sz="1200" dirty="0">
              <a:effectLst/>
            </a:endParaRPr>
          </a:p>
          <a:p>
            <a:pPr marL="0" algn="l" rtl="0" eaLnBrk="1" latinLnBrk="0" hangingPunct="1">
              <a:lnSpc>
                <a:spcPct val="107000"/>
              </a:lnSpc>
              <a:spcBef>
                <a:spcPts val="0"/>
              </a:spcBef>
              <a:spcAft>
                <a:spcPts val="800"/>
              </a:spcAft>
            </a:pPr>
            <a:r>
              <a:rPr lang="en-US" sz="1200" kern="1200" dirty="0">
                <a:solidFill>
                  <a:srgbClr val="000000"/>
                </a:solidFill>
                <a:effectLst/>
                <a:latin typeface="Calibri" panose="020F0502020204030204" pitchFamily="34" charset="0"/>
                <a:ea typeface="+mn-ea"/>
                <a:cs typeface="+mn-cs"/>
              </a:rPr>
              <a:t>    }</a:t>
            </a:r>
            <a:endParaRPr lang="en-PK" sz="1200" dirty="0">
              <a:effectLst/>
            </a:endParaRPr>
          </a:p>
          <a:p>
            <a:pPr marL="0" algn="l" rtl="0" eaLnBrk="1" latinLnBrk="0" hangingPunct="1">
              <a:lnSpc>
                <a:spcPct val="107000"/>
              </a:lnSpc>
              <a:spcBef>
                <a:spcPts val="0"/>
              </a:spcBef>
              <a:spcAft>
                <a:spcPts val="800"/>
              </a:spcAft>
            </a:pPr>
            <a:r>
              <a:rPr lang="en-US" sz="1200" kern="1200" dirty="0">
                <a:solidFill>
                  <a:srgbClr val="000000"/>
                </a:solidFill>
                <a:effectLst/>
                <a:latin typeface="Calibri" panose="020F0502020204030204" pitchFamily="34" charset="0"/>
                <a:ea typeface="+mn-ea"/>
                <a:cs typeface="+mn-cs"/>
              </a:rPr>
              <a:t>}</a:t>
            </a:r>
            <a:endParaRPr lang="en-PK" sz="1200" dirty="0">
              <a:effectLst/>
            </a:endParaRPr>
          </a:p>
        </p:txBody>
      </p:sp>
      <p:pic>
        <p:nvPicPr>
          <p:cNvPr id="21" name="Picture 20" descr="A screenshot of a computer screen&#10;&#10;Description automatically generated">
            <a:extLst>
              <a:ext uri="{FF2B5EF4-FFF2-40B4-BE49-F238E27FC236}">
                <a16:creationId xmlns:a16="http://schemas.microsoft.com/office/drawing/2014/main" id="{37877A81-24A2-42C2-53E7-36AF735F48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37694" y="2621112"/>
            <a:ext cx="7914423" cy="5224320"/>
          </a:xfrm>
          <a:prstGeom prst="rect">
            <a:avLst/>
          </a:prstGeom>
        </p:spPr>
      </p:pic>
    </p:spTree>
    <p:extLst>
      <p:ext uri="{BB962C8B-B14F-4D97-AF65-F5344CB8AC3E}">
        <p14:creationId xmlns:p14="http://schemas.microsoft.com/office/powerpoint/2010/main" val="222096700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1595</Words>
  <Application>Microsoft Office PowerPoint</Application>
  <PresentationFormat>Custom</PresentationFormat>
  <Paragraphs>175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Alatsi Bold</vt:lpstr>
      <vt:lpstr>Open Sans Bold</vt:lpstr>
      <vt:lpstr>Alatsi</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Insha Samnani</cp:lastModifiedBy>
  <cp:revision>16</cp:revision>
  <dcterms:created xsi:type="dcterms:W3CDTF">2006-08-16T00:00:00Z</dcterms:created>
  <dcterms:modified xsi:type="dcterms:W3CDTF">2024-05-08T13:04:39Z</dcterms:modified>
  <dc:identifier>DAGEP__UhoY</dc:identifier>
</cp:coreProperties>
</file>