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E86406-2602-4A3E-BE40-63B6E01956E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BFC-1A32-41BC-B1F0-C32EEF35ACB8}"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E86406-2602-4A3E-BE40-63B6E01956E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BFC-1A32-41BC-B1F0-C32EEF35AC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E86406-2602-4A3E-BE40-63B6E01956E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BFC-1A32-41BC-B1F0-C32EEF35AC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E86406-2602-4A3E-BE40-63B6E01956E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BFC-1A32-41BC-B1F0-C32EEF35ACB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86406-2602-4A3E-BE40-63B6E01956E9}"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582BFC-1A32-41BC-B1F0-C32EEF35AC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0E86406-2602-4A3E-BE40-63B6E01956E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82BFC-1A32-41BC-B1F0-C32EEF35ACB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E86406-2602-4A3E-BE40-63B6E01956E9}"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582BFC-1A32-41BC-B1F0-C32EEF35AC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E86406-2602-4A3E-BE40-63B6E01956E9}"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582BFC-1A32-41BC-B1F0-C32EEF35AC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86406-2602-4A3E-BE40-63B6E01956E9}"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582BFC-1A32-41BC-B1F0-C32EEF35AC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86406-2602-4A3E-BE40-63B6E01956E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82BFC-1A32-41BC-B1F0-C32EEF35AC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E86406-2602-4A3E-BE40-63B6E01956E9}"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582BFC-1A32-41BC-B1F0-C32EEF35ACB8}"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0E86406-2602-4A3E-BE40-63B6E01956E9}" type="datetimeFigureOut">
              <a:rPr lang="en-US" smtClean="0"/>
              <a:t>7/30/2021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6582BFC-1A32-41BC-B1F0-C32EEF35AC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cial networking system stock illustration. Illustration of businesspeople  - 734499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162800" cy="41347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6019800"/>
            <a:ext cx="7162800" cy="40095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0600" y="685800"/>
            <a:ext cx="7162800" cy="1323439"/>
          </a:xfrm>
          <a:prstGeom prst="rect">
            <a:avLst/>
          </a:prstGeom>
          <a:noFill/>
          <a:effectLst>
            <a:glow rad="228600">
              <a:schemeClr val="accent1">
                <a:satMod val="175000"/>
                <a:alpha val="40000"/>
              </a:schemeClr>
            </a:glow>
          </a:effectLst>
        </p:spPr>
        <p:txBody>
          <a:bodyPr wrap="square" rtlCol="0">
            <a:spAutoFit/>
          </a:bodyPr>
          <a:lstStyle/>
          <a:p>
            <a:r>
              <a:rPr lang="en-US" dirty="0" smtClean="0">
                <a:latin typeface="Cambria" pitchFamily="18" charset="0"/>
              </a:rPr>
              <a:t>                 </a:t>
            </a:r>
            <a:r>
              <a:rPr lang="en-US" sz="4000" b="1" u="sng" dirty="0" smtClean="0">
                <a:effectLst>
                  <a:outerShdw blurRad="38100" dist="38100" dir="2700000" algn="tl">
                    <a:srgbClr val="000000">
                      <a:alpha val="43137"/>
                    </a:srgbClr>
                  </a:outerShdw>
                </a:effectLst>
                <a:latin typeface="Cambria" pitchFamily="18" charset="0"/>
              </a:rPr>
              <a:t>SOCIAL NETWORKING    </a:t>
            </a:r>
          </a:p>
          <a:p>
            <a:r>
              <a:rPr lang="en-US" sz="4000" b="1" dirty="0">
                <a:effectLst>
                  <a:outerShdw blurRad="38100" dist="38100" dir="2700000" algn="tl">
                    <a:srgbClr val="000000">
                      <a:alpha val="43137"/>
                    </a:srgbClr>
                  </a:outerShdw>
                </a:effectLst>
                <a:latin typeface="Cambria" pitchFamily="18" charset="0"/>
              </a:rPr>
              <a:t> </a:t>
            </a:r>
            <a:r>
              <a:rPr lang="en-US" sz="4000" b="1" dirty="0" smtClean="0">
                <a:effectLst>
                  <a:outerShdw blurRad="38100" dist="38100" dir="2700000" algn="tl">
                    <a:srgbClr val="000000">
                      <a:alpha val="43137"/>
                    </a:srgbClr>
                  </a:outerShdw>
                </a:effectLst>
                <a:latin typeface="Cambria" pitchFamily="18" charset="0"/>
              </a:rPr>
              <a:t>                   </a:t>
            </a:r>
            <a:r>
              <a:rPr lang="en-US" sz="4000" b="1" u="sng" dirty="0" smtClean="0">
                <a:effectLst>
                  <a:outerShdw blurRad="38100" dist="38100" dir="2700000" algn="tl">
                    <a:srgbClr val="000000">
                      <a:alpha val="43137"/>
                    </a:srgbClr>
                  </a:outerShdw>
                </a:effectLst>
                <a:latin typeface="Cambria" pitchFamily="18" charset="0"/>
              </a:rPr>
              <a:t>SYSTEM</a:t>
            </a:r>
            <a:endParaRPr lang="en-US" sz="2800" b="1" u="sng" dirty="0">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413718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90600"/>
            <a:ext cx="6324600" cy="3385542"/>
          </a:xfrm>
          <a:prstGeom prst="rect">
            <a:avLst/>
          </a:prstGeom>
          <a:noFill/>
        </p:spPr>
        <p:txBody>
          <a:bodyPr wrap="square" rtlCol="0">
            <a:spAutoFit/>
          </a:bodyPr>
          <a:lstStyle/>
          <a:p>
            <a:r>
              <a:rPr lang="en-US" sz="5400" b="1" u="sng" dirty="0" smtClean="0">
                <a:effectLst>
                  <a:outerShdw blurRad="38100" dist="38100" dir="2700000" algn="tl">
                    <a:srgbClr val="000000">
                      <a:alpha val="43137"/>
                    </a:srgbClr>
                  </a:outerShdw>
                </a:effectLst>
                <a:latin typeface="Cambria" pitchFamily="18" charset="0"/>
              </a:rPr>
              <a:t>GROUP MEMBERS</a:t>
            </a:r>
          </a:p>
          <a:p>
            <a:endParaRPr lang="en-US" sz="3200" b="1" u="sng" dirty="0" smtClean="0">
              <a:effectLst>
                <a:outerShdw blurRad="38100" dist="38100" dir="2700000" algn="tl">
                  <a:srgbClr val="000000">
                    <a:alpha val="43137"/>
                  </a:srgbClr>
                </a:outerShdw>
              </a:effectLst>
            </a:endParaRPr>
          </a:p>
          <a:p>
            <a:r>
              <a:rPr lang="en-US" sz="3200" u="sng" dirty="0" smtClean="0">
                <a:effectLst>
                  <a:outerShdw blurRad="38100" dist="38100" dir="2700000" algn="tl">
                    <a:srgbClr val="000000">
                      <a:alpha val="43137"/>
                    </a:srgbClr>
                  </a:outerShdw>
                </a:effectLst>
                <a:latin typeface="Cambria" pitchFamily="18" charset="0"/>
              </a:rPr>
              <a:t>NAMES :         INSHAL  AYAZ</a:t>
            </a:r>
          </a:p>
          <a:p>
            <a:r>
              <a:rPr lang="en-US" sz="3200" u="sng" dirty="0" smtClean="0">
                <a:effectLst>
                  <a:outerShdw blurRad="38100" dist="38100" dir="2700000" algn="tl">
                    <a:srgbClr val="000000">
                      <a:alpha val="43137"/>
                    </a:srgbClr>
                  </a:outerShdw>
                </a:effectLst>
                <a:latin typeface="Cambria" pitchFamily="18" charset="0"/>
              </a:rPr>
              <a:t>ROLL NO:       B191030</a:t>
            </a:r>
          </a:p>
          <a:p>
            <a:r>
              <a:rPr lang="en-US" sz="3200" u="sng" dirty="0" smtClean="0">
                <a:effectLst>
                  <a:outerShdw blurRad="38100" dist="38100" dir="2700000" algn="tl">
                    <a:srgbClr val="000000">
                      <a:alpha val="43137"/>
                    </a:srgbClr>
                  </a:outerShdw>
                </a:effectLst>
                <a:latin typeface="Cambria" pitchFamily="18" charset="0"/>
              </a:rPr>
              <a:t>NAMES:          AREEBA MEHMOOD </a:t>
            </a:r>
          </a:p>
          <a:p>
            <a:r>
              <a:rPr lang="en-US" sz="3200" u="sng" dirty="0" smtClean="0">
                <a:effectLst>
                  <a:outerShdw blurRad="38100" dist="38100" dir="2700000" algn="tl">
                    <a:srgbClr val="000000">
                      <a:alpha val="43137"/>
                    </a:srgbClr>
                  </a:outerShdw>
                </a:effectLst>
                <a:latin typeface="Cambria" pitchFamily="18" charset="0"/>
              </a:rPr>
              <a:t>ROLL NO:       B19103013</a:t>
            </a:r>
            <a:endParaRPr lang="en-US" sz="3200" u="sng" dirty="0">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68333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52400"/>
            <a:ext cx="7772400" cy="6278642"/>
          </a:xfrm>
          <a:prstGeom prst="rect">
            <a:avLst/>
          </a:prstGeom>
          <a:noFill/>
        </p:spPr>
        <p:txBody>
          <a:bodyPr wrap="square" rtlCol="0">
            <a:spAutoFit/>
          </a:bodyPr>
          <a:lstStyle/>
          <a:p>
            <a:endParaRPr lang="en-US" sz="3200" b="1" u="sng" dirty="0" smtClean="0">
              <a:effectLst>
                <a:outerShdw blurRad="38100" dist="38100" dir="2700000" algn="tl">
                  <a:srgbClr val="000000">
                    <a:alpha val="43137"/>
                  </a:srgbClr>
                </a:outerShdw>
              </a:effectLst>
              <a:latin typeface="Cambria" pitchFamily="18" charset="0"/>
            </a:endParaRPr>
          </a:p>
          <a:p>
            <a:r>
              <a:rPr lang="en-US" sz="3200" b="1" u="sng" dirty="0" smtClean="0">
                <a:effectLst>
                  <a:outerShdw blurRad="38100" dist="38100" dir="2700000" algn="tl">
                    <a:srgbClr val="000000">
                      <a:alpha val="43137"/>
                    </a:srgbClr>
                  </a:outerShdw>
                </a:effectLst>
                <a:latin typeface="Cambria" pitchFamily="18" charset="0"/>
              </a:rPr>
              <a:t>INTRODUCTION OF THE PROJECT</a:t>
            </a:r>
            <a:endParaRPr lang="en-US" dirty="0"/>
          </a:p>
          <a:p>
            <a:r>
              <a:rPr lang="en-US" dirty="0">
                <a:latin typeface="Cambria" pitchFamily="18" charset="0"/>
              </a:rPr>
              <a:t>A social networking site is an online platform that allows users to create a public profile and interact with other users. Social networking sites usually allow a new user to provide a list of people with whom they share a connection, and then allow the people on the list to confirm or deny the connection. After connections are established, the new user can search the networks of connections to make more connections.</a:t>
            </a:r>
          </a:p>
          <a:p>
            <a:r>
              <a:rPr lang="en-US" dirty="0">
                <a:latin typeface="Cambria" pitchFamily="18" charset="0"/>
              </a:rPr>
              <a:t>A social networking site is also known as a social networking website or social website</a:t>
            </a:r>
            <a:r>
              <a:rPr lang="en-US" dirty="0" smtClean="0">
                <a:latin typeface="Cambria" pitchFamily="18" charset="0"/>
              </a:rPr>
              <a:t>.</a:t>
            </a:r>
          </a:p>
          <a:p>
            <a:endParaRPr lang="en-US" sz="2000" dirty="0">
              <a:latin typeface="Cambria" pitchFamily="18" charset="0"/>
            </a:endParaRPr>
          </a:p>
          <a:p>
            <a:r>
              <a:rPr lang="en-US" sz="3200" b="1" u="sng" dirty="0" smtClean="0">
                <a:effectLst>
                  <a:outerShdw blurRad="38100" dist="38100" dir="2700000" algn="tl">
                    <a:srgbClr val="000000">
                      <a:alpha val="43137"/>
                    </a:srgbClr>
                  </a:outerShdw>
                </a:effectLst>
                <a:latin typeface="Cambria" pitchFamily="18" charset="0"/>
              </a:rPr>
              <a:t>SCOPE OF THE PROJECT</a:t>
            </a:r>
          </a:p>
          <a:p>
            <a:r>
              <a:rPr lang="en-US" dirty="0">
                <a:latin typeface="Cambria" pitchFamily="18" charset="0"/>
              </a:rPr>
              <a:t>The scope of social networking is widening, and today it offers a strong support to the companies in providing the much desired touch of concern. </a:t>
            </a:r>
            <a:r>
              <a:rPr lang="en-US" dirty="0" smtClean="0">
                <a:latin typeface="Cambria" pitchFamily="18" charset="0"/>
              </a:rPr>
              <a:t>It enables users to post some informative materials, users can join different groups to stay tuned, users may also follow some groups for seeking information according to their concern, users can also like or post any material they liked. Basically the SNS turned this world into a global village in which everyone is connected and  updated.</a:t>
            </a:r>
            <a:endParaRPr lang="en-US" b="1" u="sng" dirty="0" smtClean="0">
              <a:effectLst>
                <a:outerShdw blurRad="38100" dist="38100" dir="2700000" algn="tl">
                  <a:srgbClr val="000000">
                    <a:alpha val="43137"/>
                  </a:srgbClr>
                </a:outerShdw>
              </a:effectLst>
              <a:latin typeface="Cambria" pitchFamily="18" charset="0"/>
            </a:endParaRPr>
          </a:p>
          <a:p>
            <a:endParaRPr lang="en-US" sz="1600" dirty="0"/>
          </a:p>
        </p:txBody>
      </p:sp>
    </p:spTree>
    <p:extLst>
      <p:ext uri="{BB962C8B-B14F-4D97-AF65-F5344CB8AC3E}">
        <p14:creationId xmlns:p14="http://schemas.microsoft.com/office/powerpoint/2010/main" val="189274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95400"/>
            <a:ext cx="6858000" cy="5410200"/>
          </a:xfrm>
          <a:prstGeom prst="rect">
            <a:avLst/>
          </a:prstGeom>
        </p:spPr>
      </p:pic>
      <p:sp>
        <p:nvSpPr>
          <p:cNvPr id="3" name="TextBox 2"/>
          <p:cNvSpPr txBox="1"/>
          <p:nvPr/>
        </p:nvSpPr>
        <p:spPr>
          <a:xfrm>
            <a:off x="1219200" y="457200"/>
            <a:ext cx="6172200" cy="707886"/>
          </a:xfrm>
          <a:prstGeom prst="rect">
            <a:avLst/>
          </a:prstGeom>
          <a:noFill/>
        </p:spPr>
        <p:txBody>
          <a:bodyPr wrap="square" rtlCol="0">
            <a:spAutoFit/>
          </a:bodyPr>
          <a:lstStyle/>
          <a:p>
            <a:r>
              <a:rPr lang="en-US" sz="4000" b="1" dirty="0" smtClean="0">
                <a:effectLst>
                  <a:outerShdw blurRad="38100" dist="38100" dir="2700000" algn="tl">
                    <a:srgbClr val="000000">
                      <a:alpha val="43137"/>
                    </a:srgbClr>
                  </a:outerShdw>
                </a:effectLst>
                <a:latin typeface="Cambria" pitchFamily="18" charset="0"/>
              </a:rPr>
              <a:t>           </a:t>
            </a:r>
            <a:r>
              <a:rPr lang="en-US" sz="4000" b="1" u="sng" dirty="0" smtClean="0">
                <a:effectLst>
                  <a:outerShdw blurRad="38100" dist="38100" dir="2700000" algn="tl">
                    <a:srgbClr val="000000">
                      <a:alpha val="43137"/>
                    </a:srgbClr>
                  </a:outerShdw>
                </a:effectLst>
                <a:latin typeface="Cambria" pitchFamily="18" charset="0"/>
              </a:rPr>
              <a:t>ER DIAGRAM </a:t>
            </a:r>
            <a:endParaRPr lang="en-US" sz="4000" b="1" u="sng" dirty="0">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243536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3" y="2147600"/>
            <a:ext cx="876299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7036" y="256308"/>
            <a:ext cx="7987146" cy="1877437"/>
          </a:xfrm>
          <a:prstGeom prst="rect">
            <a:avLst/>
          </a:prstGeom>
          <a:noFill/>
        </p:spPr>
        <p:txBody>
          <a:bodyPr wrap="square" rtlCol="0">
            <a:spAutoFit/>
          </a:bodyPr>
          <a:lstStyle/>
          <a:p>
            <a:r>
              <a:rPr lang="en-US" sz="3600" b="1" u="sng" dirty="0" smtClean="0">
                <a:effectLst>
                  <a:outerShdw blurRad="38100" dist="38100" dir="2700000" algn="tl">
                    <a:srgbClr val="000000">
                      <a:alpha val="43137"/>
                    </a:srgbClr>
                  </a:outerShdw>
                </a:effectLst>
                <a:latin typeface="Cambria" pitchFamily="18" charset="0"/>
              </a:rPr>
              <a:t>QUERY 1 </a:t>
            </a:r>
          </a:p>
          <a:p>
            <a:r>
              <a:rPr lang="en-US" sz="2000" dirty="0" smtClean="0">
                <a:effectLst>
                  <a:outerShdw blurRad="38100" dist="38100" dir="2700000" algn="tl">
                    <a:srgbClr val="000000">
                      <a:alpha val="43137"/>
                    </a:srgbClr>
                  </a:outerShdw>
                </a:effectLst>
                <a:latin typeface="Cambria" pitchFamily="18" charset="0"/>
              </a:rPr>
              <a:t>In the first query we pass the user Id as argument then it will fetch out the name of the user and it will enlist all the posts made by the user and the likes received on that post. The data is coming from two different tables from User </a:t>
            </a:r>
            <a:r>
              <a:rPr lang="en-US" sz="2000" dirty="0">
                <a:effectLst>
                  <a:outerShdw blurRad="38100" dist="38100" dir="2700000" algn="tl">
                    <a:srgbClr val="000000">
                      <a:alpha val="43137"/>
                    </a:srgbClr>
                  </a:outerShdw>
                </a:effectLst>
                <a:latin typeface="Cambria" pitchFamily="18" charset="0"/>
              </a:rPr>
              <a:t>T</a:t>
            </a:r>
            <a:r>
              <a:rPr lang="en-US" sz="2000" dirty="0" smtClean="0">
                <a:effectLst>
                  <a:outerShdw blurRad="38100" dist="38100" dir="2700000" algn="tl">
                    <a:srgbClr val="000000">
                      <a:alpha val="43137"/>
                    </a:srgbClr>
                  </a:outerShdw>
                </a:effectLst>
                <a:latin typeface="Cambria" pitchFamily="18" charset="0"/>
              </a:rPr>
              <a:t>able and User Post Table </a:t>
            </a:r>
            <a:endParaRPr lang="en-US" sz="2000" dirty="0">
              <a:effectLst>
                <a:outerShdw blurRad="38100" dist="38100" dir="2700000" algn="tl">
                  <a:srgbClr val="000000">
                    <a:alpha val="43137"/>
                  </a:srgbClr>
                </a:outerShdw>
              </a:effectLst>
              <a:latin typeface="Cambria" pitchFamily="18" charset="0"/>
            </a:endParaRPr>
          </a:p>
        </p:txBody>
      </p:sp>
      <p:pic>
        <p:nvPicPr>
          <p:cNvPr id="2051" name="Picture 3" descr="C:\Users\hp\Downloads\WhatsApp Image 2021-07-30 at 4.04.00 A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541818"/>
            <a:ext cx="6896100"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79663" y="2133745"/>
            <a:ext cx="8762999" cy="1385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0161" y="5686836"/>
            <a:ext cx="990720" cy="369332"/>
          </a:xfrm>
          <a:prstGeom prst="rect">
            <a:avLst/>
          </a:prstGeom>
        </p:spPr>
        <p:txBody>
          <a:bodyPr wrap="none">
            <a:spAutoFit/>
          </a:bodyPr>
          <a:lstStyle/>
          <a:p>
            <a:r>
              <a:rPr lang="en-US" b="1" u="sng" dirty="0" smtClean="0">
                <a:latin typeface="Cambria" pitchFamily="18" charset="0"/>
              </a:rPr>
              <a:t>RESULT</a:t>
            </a:r>
            <a:endParaRPr lang="en-US" b="1" u="sng" dirty="0">
              <a:latin typeface="Cambria" pitchFamily="18" charset="0"/>
            </a:endParaRPr>
          </a:p>
        </p:txBody>
      </p:sp>
    </p:spTree>
    <p:extLst>
      <p:ext uri="{BB962C8B-B14F-4D97-AF65-F5344CB8AC3E}">
        <p14:creationId xmlns:p14="http://schemas.microsoft.com/office/powerpoint/2010/main" val="242136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270163"/>
            <a:ext cx="8087022" cy="2739211"/>
          </a:xfrm>
          <a:prstGeom prst="rect">
            <a:avLst/>
          </a:prstGeom>
        </p:spPr>
        <p:txBody>
          <a:bodyPr wrap="none">
            <a:spAutoFit/>
          </a:bodyPr>
          <a:lstStyle/>
          <a:p>
            <a:r>
              <a:rPr lang="en-US" sz="3600" b="1" u="sng" dirty="0" smtClean="0">
                <a:effectLst>
                  <a:outerShdw blurRad="38100" dist="38100" dir="2700000" algn="tl">
                    <a:srgbClr val="000000">
                      <a:alpha val="43137"/>
                    </a:srgbClr>
                  </a:outerShdw>
                </a:effectLst>
                <a:latin typeface="Cambria" pitchFamily="18" charset="0"/>
              </a:rPr>
              <a:t>QUERY 2</a:t>
            </a:r>
          </a:p>
          <a:p>
            <a:r>
              <a:rPr lang="en-US" sz="2000" dirty="0" smtClean="0">
                <a:effectLst>
                  <a:outerShdw blurRad="38100" dist="38100" dir="2700000" algn="tl">
                    <a:srgbClr val="000000">
                      <a:alpha val="43137"/>
                    </a:srgbClr>
                  </a:outerShdw>
                </a:effectLst>
                <a:latin typeface="Cambria" pitchFamily="18" charset="0"/>
              </a:rPr>
              <a:t>In Query 2 it displays the chat of the user with other people, we pass the </a:t>
            </a:r>
          </a:p>
          <a:p>
            <a:r>
              <a:rPr lang="en-US" sz="2000" dirty="0" smtClean="0">
                <a:effectLst>
                  <a:outerShdw blurRad="38100" dist="38100" dir="2700000" algn="tl">
                    <a:srgbClr val="000000">
                      <a:alpha val="43137"/>
                    </a:srgbClr>
                  </a:outerShdw>
                </a:effectLst>
                <a:latin typeface="Cambria" pitchFamily="18" charset="0"/>
              </a:rPr>
              <a:t>Two User Id’s as argument, the sender of the message and other is the </a:t>
            </a:r>
          </a:p>
          <a:p>
            <a:r>
              <a:rPr lang="en-US" sz="2000" dirty="0" smtClean="0">
                <a:effectLst>
                  <a:outerShdw blurRad="38100" dist="38100" dir="2700000" algn="tl">
                    <a:srgbClr val="000000">
                      <a:alpha val="43137"/>
                    </a:srgbClr>
                  </a:outerShdw>
                </a:effectLst>
                <a:latin typeface="Cambria" pitchFamily="18" charset="0"/>
              </a:rPr>
              <a:t>Receiver of the message and also displays the conversation among these </a:t>
            </a:r>
          </a:p>
          <a:p>
            <a:r>
              <a:rPr lang="en-US" sz="2000" dirty="0" smtClean="0">
                <a:effectLst>
                  <a:outerShdw blurRad="38100" dist="38100" dir="2700000" algn="tl">
                    <a:srgbClr val="000000">
                      <a:alpha val="43137"/>
                    </a:srgbClr>
                  </a:outerShdw>
                </a:effectLst>
                <a:latin typeface="Cambria" pitchFamily="18" charset="0"/>
              </a:rPr>
              <a:t>Friends. </a:t>
            </a:r>
          </a:p>
          <a:p>
            <a:r>
              <a:rPr lang="en-US" sz="2000" dirty="0" smtClean="0">
                <a:effectLst>
                  <a:outerShdw blurRad="38100" dist="38100" dir="2700000" algn="tl">
                    <a:srgbClr val="000000">
                      <a:alpha val="43137"/>
                    </a:srgbClr>
                  </a:outerShdw>
                </a:effectLst>
                <a:latin typeface="Cambria" pitchFamily="18" charset="0"/>
              </a:rPr>
              <a:t>  </a:t>
            </a:r>
            <a:endParaRPr lang="en-US" sz="2000" dirty="0" smtClean="0">
              <a:latin typeface="Cambria" pitchFamily="18" charset="0"/>
            </a:endParaRPr>
          </a:p>
          <a:p>
            <a:endParaRPr lang="en-US" sz="3600" b="1" u="sng" dirty="0">
              <a:effectLst>
                <a:outerShdw blurRad="38100" dist="38100" dir="2700000" algn="tl">
                  <a:srgbClr val="000000">
                    <a:alpha val="43137"/>
                  </a:srgbClr>
                </a:outerShdw>
              </a:effectLst>
              <a:latin typeface="Cambria"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04" y="2177534"/>
            <a:ext cx="87344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184004" y="2177534"/>
            <a:ext cx="8589818"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5" name="Picture 3" descr="C:\Users\hp\Downloads\WhatsApp Image 2021-07-30 at 4.04.00 AM (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189" y="5377934"/>
            <a:ext cx="6528628" cy="131554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800" y="5377934"/>
            <a:ext cx="1676400" cy="369332"/>
          </a:xfrm>
          <a:prstGeom prst="rect">
            <a:avLst/>
          </a:prstGeom>
          <a:noFill/>
        </p:spPr>
        <p:txBody>
          <a:bodyPr wrap="square" rtlCol="0">
            <a:spAutoFit/>
          </a:bodyPr>
          <a:lstStyle/>
          <a:p>
            <a:r>
              <a:rPr lang="en-US" b="1" u="sng" dirty="0" smtClean="0">
                <a:latin typeface="Cambria" pitchFamily="18" charset="0"/>
              </a:rPr>
              <a:t>RESULT</a:t>
            </a:r>
            <a:endParaRPr lang="en-US" b="1" u="sng" dirty="0">
              <a:latin typeface="Cambria" pitchFamily="18" charset="0"/>
            </a:endParaRPr>
          </a:p>
        </p:txBody>
      </p:sp>
    </p:spTree>
    <p:extLst>
      <p:ext uri="{BB962C8B-B14F-4D97-AF65-F5344CB8AC3E}">
        <p14:creationId xmlns:p14="http://schemas.microsoft.com/office/powerpoint/2010/main" val="1509647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2021836" cy="1200329"/>
          </a:xfrm>
          <a:prstGeom prst="rect">
            <a:avLst/>
          </a:prstGeom>
        </p:spPr>
        <p:txBody>
          <a:bodyPr wrap="none">
            <a:spAutoFit/>
          </a:bodyPr>
          <a:lstStyle/>
          <a:p>
            <a:r>
              <a:rPr lang="en-US" sz="3600" b="1" u="sng" dirty="0" smtClean="0">
                <a:effectLst>
                  <a:outerShdw blurRad="38100" dist="38100" dir="2700000" algn="tl">
                    <a:srgbClr val="000000">
                      <a:alpha val="43137"/>
                    </a:srgbClr>
                  </a:outerShdw>
                </a:effectLst>
                <a:latin typeface="Cambria" pitchFamily="18" charset="0"/>
              </a:rPr>
              <a:t>QUERY 3</a:t>
            </a:r>
          </a:p>
          <a:p>
            <a:endParaRPr lang="en-US" sz="3600" b="1" u="sng" dirty="0" smtClean="0">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1504931146"/>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113</TotalTime>
  <Words>324</Words>
  <Application>Microsoft Office PowerPoint</Application>
  <PresentationFormat>On-screen Show (4:3)</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8</cp:revision>
  <dcterms:created xsi:type="dcterms:W3CDTF">2021-07-30T11:52:42Z</dcterms:created>
  <dcterms:modified xsi:type="dcterms:W3CDTF">2021-07-30T13:46:33Z</dcterms:modified>
</cp:coreProperties>
</file>