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37"/>
  </p:notesMasterIdLst>
  <p:sldIdLst>
    <p:sldId id="256" r:id="rId2"/>
    <p:sldId id="258" r:id="rId3"/>
    <p:sldId id="283" r:id="rId4"/>
    <p:sldId id="284" r:id="rId5"/>
    <p:sldId id="285" r:id="rId6"/>
    <p:sldId id="286" r:id="rId7"/>
    <p:sldId id="289" r:id="rId8"/>
    <p:sldId id="288" r:id="rId9"/>
    <p:sldId id="287" r:id="rId10"/>
    <p:sldId id="290" r:id="rId11"/>
    <p:sldId id="291" r:id="rId12"/>
    <p:sldId id="282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9" r:id="rId22"/>
    <p:sldId id="270" r:id="rId23"/>
    <p:sldId id="271" r:id="rId24"/>
    <p:sldId id="277" r:id="rId25"/>
    <p:sldId id="278" r:id="rId26"/>
    <p:sldId id="279" r:id="rId27"/>
    <p:sldId id="272" r:id="rId28"/>
    <p:sldId id="273" r:id="rId29"/>
    <p:sldId id="274" r:id="rId30"/>
    <p:sldId id="275" r:id="rId31"/>
    <p:sldId id="276" r:id="rId32"/>
    <p:sldId id="280" r:id="rId33"/>
    <p:sldId id="28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87" autoAdjust="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A78B-C0DF-4698-9C74-175D4310DCE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BB288-EB04-4DB9-BC40-8FA8185B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5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In each iteration new software modules are added.</a:t>
            </a:r>
          </a:p>
          <a:p>
            <a:r>
              <a:rPr lang="en-US" dirty="0"/>
              <a:t>2- Development process will proceed either sequentially or in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BB288-EB04-4DB9-BC40-8FA8185B83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0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It focuses on Risk assessment.</a:t>
            </a:r>
          </a:p>
          <a:p>
            <a:r>
              <a:rPr lang="en-US" dirty="0"/>
              <a:t>2- Spiral iteration will lasts around 6 months with 4 important activities:</a:t>
            </a:r>
          </a:p>
          <a:p>
            <a:r>
              <a:rPr lang="en-US" dirty="0"/>
              <a:t>a- Planning, b- Risk Analysis, c- Prototypes Creation, d- Evaluation of previously delivered part</a:t>
            </a:r>
          </a:p>
          <a:p>
            <a:r>
              <a:rPr lang="en-US" dirty="0"/>
              <a:t>3- Intensive customer involvement but not acceptable during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BB288-EB04-4DB9-BC40-8FA8185B83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Combination of Linear &amp; Iterative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BB288-EB04-4DB9-BC40-8FA8185B83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 Most popular Agile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BB288-EB04-4DB9-BC40-8FA8185B83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BB288-EB04-4DB9-BC40-8FA8185B83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970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1460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4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57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74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7520" y="1788454"/>
            <a:ext cx="8757920" cy="2098226"/>
          </a:xfrm>
        </p:spPr>
        <p:txBody>
          <a:bodyPr/>
          <a:lstStyle/>
          <a:p>
            <a:r>
              <a:rPr lang="en-US" sz="4800" dirty="0"/>
              <a:t>Introduction To Se &amp; Se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474439"/>
            <a:ext cx="5171440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Muhammad Faisal Akram	</a:t>
            </a:r>
          </a:p>
          <a:p>
            <a:r>
              <a:rPr lang="en-US" dirty="0">
                <a:solidFill>
                  <a:schemeClr val="tx1"/>
                </a:solidFill>
              </a:rPr>
              <a:t>MS(CS) Software Engineering	</a:t>
            </a:r>
          </a:p>
          <a:p>
            <a:r>
              <a:rPr lang="en-US" dirty="0">
                <a:solidFill>
                  <a:schemeClr val="tx1"/>
                </a:solidFill>
              </a:rPr>
              <a:t>0322-7015352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528FE-D4D8-426A-9139-6B9218802C7B}"/>
              </a:ext>
            </a:extLst>
          </p:cNvPr>
          <p:cNvSpPr txBox="1"/>
          <p:nvPr/>
        </p:nvSpPr>
        <p:spPr>
          <a:xfrm>
            <a:off x="8646160" y="497840"/>
            <a:ext cx="2143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SE-412</a:t>
            </a:r>
          </a:p>
        </p:txBody>
      </p:sp>
    </p:spTree>
    <p:extLst>
      <p:ext uri="{BB962C8B-B14F-4D97-AF65-F5344CB8AC3E}">
        <p14:creationId xmlns:p14="http://schemas.microsoft.com/office/powerpoint/2010/main" val="41126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9722436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Scrum (Agile)</a:t>
            </a:r>
          </a:p>
        </p:txBody>
      </p:sp>
      <p:pic>
        <p:nvPicPr>
          <p:cNvPr id="9218" name="Picture 2" descr="Scrum">
            <a:extLst>
              <a:ext uri="{FF2B5EF4-FFF2-40B4-BE49-F238E27FC236}">
                <a16:creationId xmlns:a16="http://schemas.microsoft.com/office/drawing/2014/main" id="{1966E7AF-08D0-468B-907C-A9D5AA08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725" y="909638"/>
            <a:ext cx="9861344" cy="582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5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9722436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XP – Extreme Programming (Agile)</a:t>
            </a:r>
          </a:p>
        </p:txBody>
      </p:sp>
      <p:pic>
        <p:nvPicPr>
          <p:cNvPr id="10242" name="Picture 2" descr="Extreme programming">
            <a:extLst>
              <a:ext uri="{FF2B5EF4-FFF2-40B4-BE49-F238E27FC236}">
                <a16:creationId xmlns:a16="http://schemas.microsoft.com/office/drawing/2014/main" id="{23363814-94E2-4CAA-96E9-798824E6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88" y="795338"/>
            <a:ext cx="9174587" cy="58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Analysis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Analysis: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It emphasizes an </a:t>
            </a:r>
            <a:r>
              <a:rPr lang="en-US" b="1" i="1" dirty="0">
                <a:latin typeface="Cambria" panose="02040503050406030204" pitchFamily="18" charset="0"/>
              </a:rPr>
              <a:t>investigation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of the problem and requirements, rather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than a solution.</a:t>
            </a:r>
          </a:p>
          <a:p>
            <a:pPr lvl="1"/>
            <a:r>
              <a:rPr lang="en-US" i="1" dirty="0">
                <a:latin typeface="Cambria" panose="02040503050406030204" pitchFamily="18" charset="0"/>
              </a:rPr>
              <a:t>Requirements analysis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An investigation of the requirements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Object analysis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An investigation of the domain objects.</a:t>
            </a:r>
          </a:p>
          <a:p>
            <a:r>
              <a:rPr lang="en-US" dirty="0">
                <a:latin typeface="Cambria" panose="02040503050406030204" pitchFamily="18" charset="0"/>
              </a:rPr>
              <a:t>Design: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It emphasizes a </a:t>
            </a:r>
            <a:r>
              <a:rPr lang="en-US" b="1" i="1" dirty="0">
                <a:latin typeface="Cambria" panose="02040503050406030204" pitchFamily="18" charset="0"/>
              </a:rPr>
              <a:t>conceptual solution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that fulfills the requirements, rather than its implementation.</a:t>
            </a:r>
          </a:p>
          <a:p>
            <a:r>
              <a:rPr lang="en-US" i="1" dirty="0">
                <a:latin typeface="Cambria" panose="02040503050406030204" pitchFamily="18" charset="0"/>
              </a:rPr>
              <a:t>do the right thing (</a:t>
            </a:r>
            <a:r>
              <a:rPr lang="en-US" b="1" i="1" dirty="0">
                <a:latin typeface="Cambria" panose="02040503050406030204" pitchFamily="18" charset="0"/>
              </a:rPr>
              <a:t>analysis</a:t>
            </a:r>
            <a:r>
              <a:rPr lang="en-US" i="1" dirty="0">
                <a:latin typeface="Cambria" panose="02040503050406030204" pitchFamily="18" charset="0"/>
              </a:rPr>
              <a:t>), and do the thing right (</a:t>
            </a:r>
            <a:r>
              <a:rPr lang="en-US" b="1" i="1" dirty="0">
                <a:latin typeface="Cambria" panose="02040503050406030204" pitchFamily="18" charset="0"/>
              </a:rPr>
              <a:t>design</a:t>
            </a:r>
            <a:r>
              <a:rPr lang="en-US" i="1" dirty="0">
                <a:latin typeface="Cambria" panose="02040503050406030204" pitchFamily="18" charset="0"/>
              </a:rPr>
              <a:t>).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/>
              <a:t>OO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OO Analysis emphasizes on finding and describing the objects in the system or concepts in the problem domain.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Example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Considering the example of Student information system, the concepts are students, teachers, class, courses etc.</a:t>
            </a:r>
          </a:p>
        </p:txBody>
      </p:sp>
    </p:spTree>
    <p:extLst>
      <p:ext uri="{BB962C8B-B14F-4D97-AF65-F5344CB8AC3E}">
        <p14:creationId xmlns:p14="http://schemas.microsoft.com/office/powerpoint/2010/main" val="35313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OOD emphasizes on defining software objects and how they collaborate to fulfill the requirements.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the library system, a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Book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object may have a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title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attribute and a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getChapter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During implementation or object-oriented programming, design objects are implemented, such as a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Book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 in Java.</a:t>
            </a:r>
          </a:p>
        </p:txBody>
      </p:sp>
    </p:spTree>
    <p:extLst>
      <p:ext uri="{BB962C8B-B14F-4D97-AF65-F5344CB8AC3E}">
        <p14:creationId xmlns:p14="http://schemas.microsoft.com/office/powerpoint/2010/main" val="11807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/>
              <a:t>OO Design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901" y="928224"/>
            <a:ext cx="10657484" cy="476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660106" y="3234519"/>
            <a:ext cx="4389120" cy="240200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Explanation with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 Case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Lets take an example of a </a:t>
            </a:r>
            <a:r>
              <a:rPr lang="en-US" i="1" u="sng" dirty="0"/>
              <a:t>dice game</a:t>
            </a:r>
            <a:r>
              <a:rPr lang="en-US" dirty="0"/>
              <a:t> in which a player rolls two die.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At first stage we can describe use cases.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cases are simply the written stories about the required process.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37267"/>
            <a:ext cx="10995801" cy="1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Explanation with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Domain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decomposition of the domain involves an identification of the concepts, attributes, and associations.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result can be expressed in a </a:t>
            </a:r>
            <a:r>
              <a:rPr lang="en-US" b="1" dirty="0"/>
              <a:t>domain model, </a:t>
            </a:r>
            <a:r>
              <a:rPr lang="en-US" dirty="0"/>
              <a:t>which is illustrated in a set of diagrams that show domain concepts or objects.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2" y="4423175"/>
            <a:ext cx="12062298" cy="19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Explanation with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Domain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26" y="1804440"/>
            <a:ext cx="9577921" cy="46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Explanation with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Define Interaction diagrams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Interaction diagrams shows the collaboration of software objects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Interaction diagrams illustrates the essential steps involved by sending messages to desired class.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also shows the flow of messages between different objects.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Software Engineering: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Process of analyzing user requirements and then designing, building, and testing software application which will satisfy those requirements.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Detailed study of engineering to the design, development and maintenance of software.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SDLC – Software development life cycle is the process to develop a software.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lvl="1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Explanation with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Define Interaction diagrams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24" y="1828799"/>
            <a:ext cx="8260017" cy="48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Explanation with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Design Class Diagram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Design Class Diagram is useful for creating </a:t>
            </a:r>
            <a:r>
              <a:rPr lang="en-US" i="1" dirty="0"/>
              <a:t>static </a:t>
            </a:r>
            <a:r>
              <a:rPr lang="en-US" dirty="0"/>
              <a:t>view of the class definitions.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illustrates the attributes and methods of the classes.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example, in the dice game, an inspection of the interaction diagram leads to the partial design class diagram shown in Figure below.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213" y="4103639"/>
            <a:ext cx="771557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72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250" y="1484236"/>
            <a:ext cx="7568819" cy="252820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Iterative Development &amp; The Unified Process</a:t>
            </a:r>
          </a:p>
        </p:txBody>
      </p:sp>
    </p:spTree>
    <p:extLst>
      <p:ext uri="{BB962C8B-B14F-4D97-AF65-F5344CB8AC3E}">
        <p14:creationId xmlns:p14="http://schemas.microsoft.com/office/powerpoint/2010/main" val="25177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Iterative development is a skillful approach to software development, and lies at the heart of the OOA/D.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development process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describes an approach to building, deploying, and possibly maintaining software.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9191784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Benefits of 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887101"/>
            <a:ext cx="10515600" cy="565017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Early rather than late mitigation of high risks (technical, requirements, objectives, usability, and so forth).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Early visible progress.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Early feedback, user engagement, and adaptation, leading to a refined system that more closely meets the real needs of the stakeholders.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Managed complexity; the team is not overwhelmed by "analysis paralysis" or very long and complex steps.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learning within an iteration can be used to improve the development process itself, iteration by iteration</a:t>
            </a:r>
          </a:p>
        </p:txBody>
      </p:sp>
    </p:spTree>
    <p:extLst>
      <p:ext uri="{BB962C8B-B14F-4D97-AF65-F5344CB8AC3E}">
        <p14:creationId xmlns:p14="http://schemas.microsoft.com/office/powerpoint/2010/main" val="18125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7022909" cy="7812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Iteration length &amp; Time-boxing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922726"/>
            <a:ext cx="10707806" cy="56501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UP (and experienced iterative developers) recommends an iteration length between two and six weeks.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Small steps, rapid feedback, and adaptation are central ideas in iterative development; long iterations subvert the core motivation for iterative development and increase project risk.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Much less than two weeks, and it is difficult to complete sufficient work to get meaningful throughput and feedback; much more than six or eight weeks, and the complexity becomes rather overwhelming, and feedback is delayed.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very long iteration misses the point of iterative development. Short is good.</a:t>
            </a:r>
          </a:p>
        </p:txBody>
      </p:sp>
    </p:spTree>
    <p:extLst>
      <p:ext uri="{BB962C8B-B14F-4D97-AF65-F5344CB8AC3E}">
        <p14:creationId xmlns:p14="http://schemas.microsoft.com/office/powerpoint/2010/main" val="23583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7022909" cy="7812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Iteration length &amp; Time-boxing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887101"/>
            <a:ext cx="10707806" cy="56501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key idea is that iterations are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time-boxed,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 fixed in length. For example, if the next iteration is chosen to be four weeks long, then the partial system should be integrated, tested, and stabilized by the scheduled date.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it seems that it will be difficult to meet the deadline, the recommended response is to remove tasks or requirements from the iteration, and include them in a future iteration, rather than slip the completion date.</a:t>
            </a:r>
          </a:p>
        </p:txBody>
      </p:sp>
    </p:spTree>
    <p:extLst>
      <p:ext uri="{BB962C8B-B14F-4D97-AF65-F5344CB8AC3E}">
        <p14:creationId xmlns:p14="http://schemas.microsoft.com/office/powerpoint/2010/main" val="41486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Unified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Unified Process has emerged as a popular and effective software development process for building object-oriented systems.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 particular, the Rational Unified Process (RUP), as modified at Rational Software, is widely practiced and adopted by industry.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critical idea in the Rational Unified Process is Iterative Development.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Iterative Development is successively enlarging and refining a system through multiple iterations, using feedback and adaptation.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2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Rational Unified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RUP is a complete software-development process framework , developed by Rational Corporation.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It’s an iterative development methodology based upon six industry-proven best practices.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Processes derived from RUP vary from lightweight—addressing the needs of small projects —to more comprehensive processes addressing the needs of large, possibly distributed project teams.</a:t>
            </a:r>
          </a:p>
        </p:txBody>
      </p:sp>
    </p:spTree>
    <p:extLst>
      <p:ext uri="{BB962C8B-B14F-4D97-AF65-F5344CB8AC3E}">
        <p14:creationId xmlns:p14="http://schemas.microsoft.com/office/powerpoint/2010/main" val="10889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174051"/>
            <a:ext cx="9479506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Phases in Rational Unified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RUP is divided into four phases, named: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Inception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Elaboration      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Construction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Transition</a:t>
            </a: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00B9698-9656-4336-803E-F20A0AFE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0080" y="390975"/>
            <a:ext cx="6024880" cy="60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B675C0-4A40-4930-B5EE-E8C021884D9C}"/>
              </a:ext>
            </a:extLst>
          </p:cNvPr>
          <p:cNvSpPr txBox="1"/>
          <p:nvPr/>
        </p:nvSpPr>
        <p:spPr>
          <a:xfrm>
            <a:off x="944880" y="1239520"/>
            <a:ext cx="2722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SDLC Process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0443B-6670-4157-BDE5-36220120EA07}"/>
              </a:ext>
            </a:extLst>
          </p:cNvPr>
          <p:cNvCxnSpPr/>
          <p:nvPr/>
        </p:nvCxnSpPr>
        <p:spPr>
          <a:xfrm>
            <a:off x="1026160" y="1670407"/>
            <a:ext cx="1828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174051"/>
            <a:ext cx="9479506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Phases in Rational Unified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522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Each phase has iterations,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each having the purpose of producing a demonstrable piece of software.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duration of iteration may vary from two weeks or less up to six months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0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05635" y="3454019"/>
            <a:ext cx="8902889" cy="2428165"/>
            <a:chOff x="2520" y="4549"/>
            <a:chExt cx="9000" cy="2272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520" y="4680"/>
              <a:ext cx="1440" cy="1440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860" y="4680"/>
              <a:ext cx="1440" cy="1440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7380" y="4680"/>
              <a:ext cx="1440" cy="1440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9720" y="4680"/>
              <a:ext cx="1440" cy="1440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960" y="5040"/>
              <a:ext cx="900" cy="765"/>
            </a:xfrm>
            <a:prstGeom prst="notchedRightArrow">
              <a:avLst>
                <a:gd name="adj1" fmla="val 50000"/>
                <a:gd name="adj2" fmla="val 29412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6300" y="5040"/>
              <a:ext cx="1080" cy="765"/>
            </a:xfrm>
            <a:prstGeom prst="notchedRightArrow">
              <a:avLst>
                <a:gd name="adj1" fmla="val 50000"/>
                <a:gd name="adj2" fmla="val 35294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820" y="5040"/>
              <a:ext cx="900" cy="765"/>
            </a:xfrm>
            <a:prstGeom prst="notchedRightArrow">
              <a:avLst>
                <a:gd name="adj1" fmla="val 50000"/>
                <a:gd name="adj2" fmla="val 29412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520" y="6281"/>
              <a:ext cx="1260" cy="54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Inception</a:t>
              </a:r>
            </a:p>
            <a:p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860" y="6281"/>
              <a:ext cx="1440" cy="54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Elaboration</a:t>
              </a:r>
            </a:p>
            <a:p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560" y="6281"/>
              <a:ext cx="1620" cy="54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</a:p>
            <a:p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9900" y="6281"/>
              <a:ext cx="1440" cy="54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</a:t>
              </a:r>
            </a:p>
            <a:p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580" y="4549"/>
              <a:ext cx="1080" cy="360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Iterations</a:t>
              </a:r>
            </a:p>
            <a:p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100" y="4549"/>
              <a:ext cx="1080" cy="360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Iterations</a:t>
              </a:r>
            </a:p>
            <a:p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0440" y="4549"/>
              <a:ext cx="1080" cy="360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Iterations</a:t>
              </a:r>
            </a:p>
            <a:p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40" y="4549"/>
              <a:ext cx="1080" cy="360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Iterations</a:t>
              </a:r>
            </a:p>
            <a:p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174051"/>
            <a:ext cx="9479506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29"/>
            <a:ext cx="10515600" cy="5554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life-cycle objectives of the project are stated, so that the needs of every stakeholder  are considered.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Scope and boundary conditions, acceptance criteria and some requirements are established.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There are some activities of Inception phase as follows: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Formulate the scope of the project.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Needs of every stakeholder, scope, boundary conditions and acceptance criteria established.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Plan and prepare the business case.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Define risk mitigation strategy, develop an initial project plan and identify known cost, schedule, and profitability trade-offs.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Synthesize candidate architecture.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Candidate architecture is picked from various potential architectures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Prepare the project environment.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174051"/>
            <a:ext cx="9479506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Inception – exit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29"/>
            <a:ext cx="10515600" cy="5554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initial business case containing at least a clear formulation of the product vision - the core requirements - in terms of functionality, scope, performance, capacity, technology base.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Success criteria (example: revenue projection).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initial risk assessment.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estimate of the resources required to complete the elaboration phase.</a:t>
            </a:r>
          </a:p>
        </p:txBody>
      </p:sp>
    </p:spTree>
    <p:extLst>
      <p:ext uri="{BB962C8B-B14F-4D97-AF65-F5344CB8AC3E}">
        <p14:creationId xmlns:p14="http://schemas.microsoft.com/office/powerpoint/2010/main" val="24236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174051"/>
            <a:ext cx="9479506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29"/>
            <a:ext cx="10515600" cy="5554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 analysis is done to determine the risks, stability of vision of what the product is to become.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Stability of architecture and expenditure of resources.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Identification of most requirements and scope and realistic estimates.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Entry Criteria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products and artifacts described in the exit criteria of the previous phase.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plan approved by the project management, and funding authority, and the resources required for the elaboration phase have been allocated.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504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515B-00E0-438E-9855-A1530C06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75213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46149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515B-00E0-438E-9855-A1530C06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75213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8588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SDLC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955343"/>
            <a:ext cx="10408920" cy="522162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Water fall model</a:t>
            </a:r>
          </a:p>
          <a:p>
            <a:r>
              <a:rPr lang="en-US" sz="2200" dirty="0">
                <a:latin typeface="Cambria" panose="02040503050406030204" pitchFamily="18" charset="0"/>
              </a:rPr>
              <a:t>V-model</a:t>
            </a:r>
          </a:p>
          <a:p>
            <a:r>
              <a:rPr lang="en-US" sz="2200" dirty="0">
                <a:latin typeface="Cambria" panose="02040503050406030204" pitchFamily="18" charset="0"/>
              </a:rPr>
              <a:t>Incremental model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Spiral Model</a:t>
            </a:r>
          </a:p>
          <a:p>
            <a:r>
              <a:rPr lang="en-US" sz="2200" dirty="0">
                <a:latin typeface="Cambria" panose="02040503050406030204" pitchFamily="18" charset="0"/>
              </a:rPr>
              <a:t>RUP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Scrum	</a:t>
            </a:r>
          </a:p>
          <a:p>
            <a:r>
              <a:rPr lang="en-US" sz="2200" dirty="0">
                <a:latin typeface="Cambria" panose="02040503050406030204" pitchFamily="18" charset="0"/>
              </a:rPr>
              <a:t>XP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67EE645-D21E-4449-875D-63C2DD4D3D30}"/>
              </a:ext>
            </a:extLst>
          </p:cNvPr>
          <p:cNvSpPr/>
          <p:nvPr/>
        </p:nvSpPr>
        <p:spPr>
          <a:xfrm>
            <a:off x="2509520" y="3230880"/>
            <a:ext cx="579120" cy="1239520"/>
          </a:xfrm>
          <a:prstGeom prst="rightBrace">
            <a:avLst>
              <a:gd name="adj1" fmla="val 34649"/>
              <a:gd name="adj2" fmla="val 48361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6EAB4-9FB1-4029-A5BA-1A8305678231}"/>
              </a:ext>
            </a:extLst>
          </p:cNvPr>
          <p:cNvSpPr txBox="1"/>
          <p:nvPr/>
        </p:nvSpPr>
        <p:spPr>
          <a:xfrm>
            <a:off x="3332480" y="366597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726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Waterfall Model</a:t>
            </a:r>
          </a:p>
        </p:txBody>
      </p:sp>
      <p:pic>
        <p:nvPicPr>
          <p:cNvPr id="2050" name="Picture 2" descr="Waterfall">
            <a:extLst>
              <a:ext uri="{FF2B5EF4-FFF2-40B4-BE49-F238E27FC236}">
                <a16:creationId xmlns:a16="http://schemas.microsoft.com/office/drawing/2014/main" id="{30F29907-0857-4181-8A10-645063531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818867"/>
            <a:ext cx="10830560" cy="584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7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V-Model</a:t>
            </a:r>
          </a:p>
        </p:txBody>
      </p:sp>
      <p:pic>
        <p:nvPicPr>
          <p:cNvPr id="8194" name="Picture 2" descr="V-model">
            <a:extLst>
              <a:ext uri="{FF2B5EF4-FFF2-40B4-BE49-F238E27FC236}">
                <a16:creationId xmlns:a16="http://schemas.microsoft.com/office/drawing/2014/main" id="{1519F26B-1299-4212-9692-12066842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4" y="818866"/>
            <a:ext cx="9111616" cy="575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1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Incremental Model</a:t>
            </a:r>
          </a:p>
        </p:txBody>
      </p:sp>
      <p:pic>
        <p:nvPicPr>
          <p:cNvPr id="5122" name="Picture 2" descr="Incremental model ">
            <a:extLst>
              <a:ext uri="{FF2B5EF4-FFF2-40B4-BE49-F238E27FC236}">
                <a16:creationId xmlns:a16="http://schemas.microsoft.com/office/drawing/2014/main" id="{3E56BA0F-FDD2-4D3F-A29D-E5BD78EE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711199"/>
            <a:ext cx="9692640" cy="610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7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6053919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Spiral Model</a:t>
            </a:r>
          </a:p>
        </p:txBody>
      </p:sp>
      <p:pic>
        <p:nvPicPr>
          <p:cNvPr id="6146" name="Picture 2" descr="Spiral model">
            <a:extLst>
              <a:ext uri="{FF2B5EF4-FFF2-40B4-BE49-F238E27FC236}">
                <a16:creationId xmlns:a16="http://schemas.microsoft.com/office/drawing/2014/main" id="{B4E61855-CE0D-4838-B802-2A9C7A0A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818867"/>
            <a:ext cx="8161337" cy="58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24" y="37575"/>
            <a:ext cx="9722436" cy="78129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Rational Unified Process</a:t>
            </a:r>
          </a:p>
        </p:txBody>
      </p:sp>
      <p:pic>
        <p:nvPicPr>
          <p:cNvPr id="7170" name="Picture 2" descr="RUP">
            <a:extLst>
              <a:ext uri="{FF2B5EF4-FFF2-40B4-BE49-F238E27FC236}">
                <a16:creationId xmlns:a16="http://schemas.microsoft.com/office/drawing/2014/main" id="{06E03BD1-FE9F-43F9-B029-0130354D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09650"/>
            <a:ext cx="11070077" cy="56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26107</TotalTime>
  <Words>1353</Words>
  <Application>Microsoft Office PowerPoint</Application>
  <PresentationFormat>Widescreen</PresentationFormat>
  <Paragraphs>156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</vt:lpstr>
      <vt:lpstr>Franklin Gothic Book</vt:lpstr>
      <vt:lpstr>Times New Roman</vt:lpstr>
      <vt:lpstr>Wingdings</vt:lpstr>
      <vt:lpstr>Crop</vt:lpstr>
      <vt:lpstr>Introduction To Se &amp; Se Modeling</vt:lpstr>
      <vt:lpstr>Introduction</vt:lpstr>
      <vt:lpstr>PowerPoint Presentation</vt:lpstr>
      <vt:lpstr>SDLC Models</vt:lpstr>
      <vt:lpstr>Waterfall Model</vt:lpstr>
      <vt:lpstr>V-Model</vt:lpstr>
      <vt:lpstr>Incremental Model</vt:lpstr>
      <vt:lpstr>Spiral Model</vt:lpstr>
      <vt:lpstr>Rational Unified Process</vt:lpstr>
      <vt:lpstr>Scrum (Agile)</vt:lpstr>
      <vt:lpstr>XP – Extreme Programming (Agile)</vt:lpstr>
      <vt:lpstr>Analysis and Design</vt:lpstr>
      <vt:lpstr>OO Analysis</vt:lpstr>
      <vt:lpstr>OO Design</vt:lpstr>
      <vt:lpstr>OO Design</vt:lpstr>
      <vt:lpstr>Explanation with Example</vt:lpstr>
      <vt:lpstr>Explanation with Example</vt:lpstr>
      <vt:lpstr>Explanation with Example</vt:lpstr>
      <vt:lpstr>Explanation with Example</vt:lpstr>
      <vt:lpstr>Explanation with Example</vt:lpstr>
      <vt:lpstr>Explanation with Example</vt:lpstr>
      <vt:lpstr>Iterative Development &amp; The Unified Process</vt:lpstr>
      <vt:lpstr>Iterative Development</vt:lpstr>
      <vt:lpstr>Benefits of Iterative Development</vt:lpstr>
      <vt:lpstr>Iteration length &amp; Time-boxing</vt:lpstr>
      <vt:lpstr>Iteration length &amp; Time-boxing</vt:lpstr>
      <vt:lpstr>Unified Process</vt:lpstr>
      <vt:lpstr>Rational Unified Process</vt:lpstr>
      <vt:lpstr>Phases in Rational Unified Process</vt:lpstr>
      <vt:lpstr>Phases in Rational Unified Process</vt:lpstr>
      <vt:lpstr>Inception</vt:lpstr>
      <vt:lpstr>Inception – exit criteria</vt:lpstr>
      <vt:lpstr>Elaboration</vt:lpstr>
      <vt:lpstr>ASSIGNMENT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Faisal</dc:creator>
  <cp:lastModifiedBy>Muhammad Faisal</cp:lastModifiedBy>
  <cp:revision>167</cp:revision>
  <dcterms:created xsi:type="dcterms:W3CDTF">2014-05-21T17:12:20Z</dcterms:created>
  <dcterms:modified xsi:type="dcterms:W3CDTF">2022-02-22T17:11:45Z</dcterms:modified>
</cp:coreProperties>
</file>