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59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5566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44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50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C66C773-8045-45D3-9476-F45EC475D07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5B2CAA-F159-4412-B0FE-BFA91C17E5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jectmanagement.hubpages.com/hub/Rational_Unified_Proces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07174"/>
            <a:ext cx="8361229" cy="2098226"/>
          </a:xfrm>
        </p:spPr>
        <p:txBody>
          <a:bodyPr/>
          <a:lstStyle/>
          <a:p>
            <a:r>
              <a:rPr lang="en-US" sz="4800" dirty="0"/>
              <a:t>Iterative development &amp; the Unified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			</a:t>
            </a:r>
            <a:r>
              <a:rPr lang="en-US" sz="3400" b="1" dirty="0">
                <a:solidFill>
                  <a:schemeClr val="tx1"/>
                </a:solidFill>
              </a:rPr>
              <a:t>Muhammad Faisal </a:t>
            </a:r>
            <a:r>
              <a:rPr lang="en-US" sz="3400" b="1" dirty="0" err="1">
                <a:solidFill>
                  <a:schemeClr val="tx1"/>
                </a:solidFill>
              </a:rPr>
              <a:t>Akram</a:t>
            </a:r>
            <a:r>
              <a:rPr lang="en-US" sz="3400" b="1" dirty="0">
                <a:solidFill>
                  <a:schemeClr val="tx1"/>
                </a:solidFill>
              </a:rPr>
              <a:t>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		MS(CS) Software Engineering	</a:t>
            </a:r>
          </a:p>
          <a:p>
            <a:r>
              <a:rPr lang="en-US" sz="3400" b="1" dirty="0">
                <a:solidFill>
                  <a:schemeClr val="tx1"/>
                </a:solidFill>
              </a:rPr>
              <a:t>	 0322-7015352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1262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964" y="177420"/>
            <a:ext cx="7696200" cy="721057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Transition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28299" y="1108882"/>
            <a:ext cx="10058400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The transition phase is the phase where the product is put in the hands of its end users. It involves issues of marketing, packaging, installing, configuring, supporting the user-community, making corrections, etc.</a:t>
            </a:r>
          </a:p>
          <a:p>
            <a:pPr>
              <a:lnSpc>
                <a:spcPct val="150000"/>
              </a:lnSpc>
            </a:pPr>
            <a:r>
              <a:rPr lang="en-US" altLang="en-US" sz="2200" dirty="0"/>
              <a:t>Once the product has been given to the end user, issues usually arise that require you to develop new releases.</a:t>
            </a:r>
          </a:p>
        </p:txBody>
      </p:sp>
    </p:spTree>
    <p:extLst>
      <p:ext uri="{BB962C8B-B14F-4D97-AF65-F5344CB8AC3E}">
        <p14:creationId xmlns:p14="http://schemas.microsoft.com/office/powerpoint/2010/main" val="113261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338" y="134206"/>
            <a:ext cx="6477000" cy="752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Transition - Entry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353402" y="1108881"/>
            <a:ext cx="10056125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200" dirty="0"/>
              <a:t>The product and artifacts of the previous iteration, and in particular a software product sufficiently mature to be put into the hands of its users.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5795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7422"/>
            <a:ext cx="7696200" cy="6937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900" b="1">
                <a:cs typeface="Times New Roman" pitchFamily="18" charset="0"/>
              </a:rPr>
              <a:t>Transition</a:t>
            </a:r>
            <a:r>
              <a:rPr lang="en-US" sz="2900" b="1"/>
              <a:t> - Activities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89629" y="1095234"/>
            <a:ext cx="9960591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Test the product deliverable in a customer environment.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Fine tune the product based upon customer feedback. New releases after adjusting changes.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Deliver the final product to the end user.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Finalize end-user support material. </a:t>
            </a:r>
          </a:p>
        </p:txBody>
      </p:sp>
    </p:spTree>
    <p:extLst>
      <p:ext uri="{BB962C8B-B14F-4D97-AF65-F5344CB8AC3E}">
        <p14:creationId xmlns:p14="http://schemas.microsoft.com/office/powerpoint/2010/main" val="62616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544" y="152946"/>
            <a:ext cx="6324600" cy="70167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Transition -  Exit criteria / Out Comes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22043" y="1067938"/>
            <a:ext cx="9600631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mbria" panose="02040503050406030204" pitchFamily="18" charset="0"/>
              </a:rPr>
              <a:t>An update of some of the previous documents, as necessary, the plan being replaced by a “post-mortem” analysis of the performance of the project relative to its original and revised success criteria.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Cambria" panose="02040503050406030204" pitchFamily="18" charset="0"/>
              </a:rPr>
              <a:t>A brief inventory of the organization’s new assets as a result this cycle.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9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9424" y="210404"/>
            <a:ext cx="7302500" cy="70167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Advantages of RUP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62333" y="1081586"/>
            <a:ext cx="10110717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 RUP puts an emphasis on addressing very early high risks areas.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It does not assume a fixed set of firm requirements at the inception of the project, but allows to refine the requirements as the project evolves.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It does not put either a strong focus on documents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The main focus remains the software product itself, and its quality.</a:t>
            </a:r>
          </a:p>
        </p:txBody>
      </p:sp>
    </p:spTree>
    <p:extLst>
      <p:ext uri="{BB962C8B-B14F-4D97-AF65-F5344CB8AC3E}">
        <p14:creationId xmlns:p14="http://schemas.microsoft.com/office/powerpoint/2010/main" val="125494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21" y="204717"/>
            <a:ext cx="7696200" cy="734704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Drawbacks of RUP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8811" y="1177121"/>
            <a:ext cx="10178955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RUP is not considered particularly “agile” However, recent studies have shown that by adopting the right essential artifacts RUP is agile.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It fails to provide any clear implementation guidelines.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RUP leaves the tailoring to the user entirely.</a:t>
            </a:r>
          </a:p>
        </p:txBody>
      </p:sp>
    </p:spTree>
    <p:extLst>
      <p:ext uri="{BB962C8B-B14F-4D97-AF65-F5344CB8AC3E}">
        <p14:creationId xmlns:p14="http://schemas.microsoft.com/office/powerpoint/2010/main" val="259946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8822" y="2565400"/>
            <a:ext cx="7696200" cy="1600200"/>
          </a:xfrm>
        </p:spPr>
        <p:txBody>
          <a:bodyPr/>
          <a:lstStyle/>
          <a:p>
            <a:pPr algn="ctr">
              <a:defRPr/>
            </a:pPr>
            <a:br>
              <a:rPr lang="en-US" sz="2900" b="1" dirty="0"/>
            </a:br>
            <a:r>
              <a:rPr lang="en-US" sz="2900" b="1" dirty="0"/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46794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021" y="204717"/>
            <a:ext cx="7696200" cy="734704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Drawbacks of RUP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98811" y="1177121"/>
            <a:ext cx="10178955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5625" y="1095375"/>
            <a:ext cx="10366375" cy="4873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Goal of Elaboration phase in 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RUP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 is to baseline the architecture of the system to provide a stable basis for the bulk of the design and implementation effort in the Construction phase.</a:t>
            </a: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 analysis is done to determine the risks, stability of vision of what the product is to become, stability of architecture and expenditure of resources.</a:t>
            </a:r>
          </a:p>
          <a:p>
            <a:pPr>
              <a:lnSpc>
                <a:spcPct val="150000"/>
              </a:lnSpc>
            </a:pPr>
            <a:endParaRPr lang="en-US" altLang="en-US" sz="2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177800"/>
            <a:ext cx="6040438" cy="54292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Elaboration</a:t>
            </a:r>
          </a:p>
        </p:txBody>
      </p:sp>
    </p:spTree>
    <p:extLst>
      <p:ext uri="{BB962C8B-B14F-4D97-AF65-F5344CB8AC3E}">
        <p14:creationId xmlns:p14="http://schemas.microsoft.com/office/powerpoint/2010/main" val="1279084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185" y="136478"/>
            <a:ext cx="6781800" cy="701675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Elaboration - Entry criteria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71031" y="838153"/>
            <a:ext cx="10461578" cy="487362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products and artifacts described in the exit criteria of the previous phase.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plan approved by the project management, and funding authority, and the resources required for the elaboration phase have been allocated.</a:t>
            </a:r>
          </a:p>
        </p:txBody>
      </p:sp>
    </p:spTree>
    <p:extLst>
      <p:ext uri="{BB962C8B-B14F-4D97-AF65-F5344CB8AC3E}">
        <p14:creationId xmlns:p14="http://schemas.microsoft.com/office/powerpoint/2010/main" val="15848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1" y="109181"/>
            <a:ext cx="6813550" cy="707409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Elaboration - Activities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71601" y="1013347"/>
            <a:ext cx="10597486" cy="4873625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700" b="1" dirty="0"/>
              <a:t>Define the architecture.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300" dirty="0"/>
              <a:t>Project plan is defined. The process, infrastructure and development environment are described.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700" b="1" dirty="0"/>
              <a:t>Validate the architecture.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700" b="1" dirty="0"/>
              <a:t>Baseline the architecture.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300" dirty="0"/>
              <a:t>To provide a stable basis for the bulk of the design and implementation effort in the construction phase.</a:t>
            </a:r>
          </a:p>
        </p:txBody>
      </p:sp>
    </p:spTree>
    <p:extLst>
      <p:ext uri="{BB962C8B-B14F-4D97-AF65-F5344CB8AC3E}">
        <p14:creationId xmlns:p14="http://schemas.microsoft.com/office/powerpoint/2010/main" val="12722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9242" y="109183"/>
            <a:ext cx="6781800" cy="701675"/>
          </a:xfrm>
        </p:spPr>
        <p:txBody>
          <a:bodyPr/>
          <a:lstStyle/>
          <a:p>
            <a:pPr>
              <a:defRPr/>
            </a:pPr>
            <a:r>
              <a:rPr lang="en-US" sz="2900" b="1" dirty="0"/>
              <a:t>Elaboration</a:t>
            </a:r>
            <a:r>
              <a:rPr lang="en-US" sz="2900" b="1" dirty="0">
                <a:cs typeface="Times New Roman" pitchFamily="18" charset="0"/>
              </a:rPr>
              <a:t> - Exit criteria / Out Comes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78173" y="810857"/>
            <a:ext cx="10781731" cy="589019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detailed software development plan, with an updated risk assessment, a management plan, a staffing plan, a phase plan showing the number and contents of the iteration , an iteration plan, and a test plan.</a:t>
            </a:r>
          </a:p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The development environment and other tools.</a:t>
            </a:r>
          </a:p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baseline vision, in the form of a set of evaluation criteria for the final product.</a:t>
            </a:r>
          </a:p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A domain analysis model, sufficient to be able to call the corresponding architecture ‘complete’.</a:t>
            </a:r>
          </a:p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An executable architecture baseline.</a:t>
            </a:r>
          </a:p>
          <a:p>
            <a:pPr marL="274320" indent="-27432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 Use Case model ( at least 80 % completed ). All users and use cases have been identified.</a:t>
            </a:r>
          </a:p>
        </p:txBody>
      </p:sp>
    </p:spTree>
    <p:extLst>
      <p:ext uri="{BB962C8B-B14F-4D97-AF65-F5344CB8AC3E}">
        <p14:creationId xmlns:p14="http://schemas.microsoft.com/office/powerpoint/2010/main" val="7865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529" y="175148"/>
            <a:ext cx="7302500" cy="701675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Construction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216924" y="876823"/>
            <a:ext cx="10697571" cy="55376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The Construction phase is a  manufacturing process. It emphasizes managing resources and controlling operations to optimize costs, schedules and quality. This phase is broken into several iterations.</a:t>
            </a:r>
          </a:p>
          <a:p>
            <a:pPr>
              <a:lnSpc>
                <a:spcPct val="15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7813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940" y="109181"/>
            <a:ext cx="7696200" cy="598227"/>
          </a:xfrm>
        </p:spPr>
        <p:txBody>
          <a:bodyPr/>
          <a:lstStyle/>
          <a:p>
            <a:pPr>
              <a:defRPr/>
            </a:pPr>
            <a:r>
              <a:rPr lang="en-US" sz="2900" b="1">
                <a:cs typeface="Times New Roman" pitchFamily="18" charset="0"/>
              </a:rPr>
              <a:t>Construction -  Entry criteria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25940" y="822279"/>
            <a:ext cx="9846860" cy="55785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The product and artifacts of the previous iteration. The iteration plan must state the iteration specific goals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Risks being mitigated during this iteration.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Defects being fixed during the iteration.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All remaining components and application features are developed and integrated into the product.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All completed features are thoroughly tested.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036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349" y="136477"/>
            <a:ext cx="7213600" cy="584579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Construction - Activities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71348" y="931461"/>
            <a:ext cx="9764973" cy="5278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b="1" dirty="0"/>
              <a:t>Develop and test components</a:t>
            </a:r>
            <a:r>
              <a:rPr lang="en-US" altLang="en-US" sz="2200" dirty="0"/>
              <a:t>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dirty="0"/>
              <a:t>Components required satisfying the use cases, scenarios, and other functionality for the iteration are built. Unit and integration tests are done on Components.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b="1" dirty="0"/>
              <a:t>Manage resources &amp; control process</a:t>
            </a:r>
            <a:r>
              <a:rPr lang="en-US" altLang="en-US" sz="2200" dirty="0"/>
              <a:t>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b="1" dirty="0"/>
              <a:t>Assess the iteration</a:t>
            </a:r>
            <a:endParaRPr lang="en-US" altLang="en-US" sz="2200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dirty="0"/>
              <a:t>Satisfaction of the goal of iteration is determined.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5962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8579" y="105273"/>
            <a:ext cx="7696200" cy="768184"/>
          </a:xfrm>
        </p:spPr>
        <p:txBody>
          <a:bodyPr/>
          <a:lstStyle/>
          <a:p>
            <a:pPr>
              <a:defRPr/>
            </a:pPr>
            <a:r>
              <a:rPr lang="en-US" sz="2900" b="1" dirty="0">
                <a:cs typeface="Times New Roman" pitchFamily="18" charset="0"/>
              </a:rPr>
              <a:t>Construction</a:t>
            </a:r>
            <a:r>
              <a:rPr lang="en-US" sz="2900" b="1" dirty="0"/>
              <a:t> - Exit Criteria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47633" y="988325"/>
            <a:ext cx="10462146" cy="52214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The same products and artifacts, updated, plus: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A release description document, which captures the results of an iteration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Test cases and results of the tests conducted on the products.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An iteration plan, detailing the next iteration.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Objective measurable evaluation criteria for assessing the results of the next iteration(s).</a:t>
            </a:r>
          </a:p>
        </p:txBody>
      </p:sp>
    </p:spTree>
    <p:extLst>
      <p:ext uri="{BB962C8B-B14F-4D97-AF65-F5344CB8AC3E}">
        <p14:creationId xmlns:p14="http://schemas.microsoft.com/office/powerpoint/2010/main" val="5306442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ppt/theme/themeOverride2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A2E40"/>
    </a:dk2>
    <a:lt2>
      <a:srgbClr val="EBE7DD"/>
    </a:lt2>
    <a:accent1>
      <a:srgbClr val="69A1AB"/>
    </a:accent1>
    <a:accent2>
      <a:srgbClr val="F2C418"/>
    </a:accent2>
    <a:accent3>
      <a:srgbClr val="87492C"/>
    </a:accent3>
    <a:accent4>
      <a:srgbClr val="4A845E"/>
    </a:accent4>
    <a:accent5>
      <a:srgbClr val="DC9528"/>
    </a:accent5>
    <a:accent6>
      <a:srgbClr val="9A5D78"/>
    </a:accent6>
    <a:hlink>
      <a:srgbClr val="66C8E3"/>
    </a:hlink>
    <a:folHlink>
      <a:srgbClr val="B162A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15847</TotalTime>
  <Words>814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</vt:lpstr>
      <vt:lpstr>Franklin Gothic Book</vt:lpstr>
      <vt:lpstr>Times New Roman</vt:lpstr>
      <vt:lpstr>Wingdings</vt:lpstr>
      <vt:lpstr>Crop</vt:lpstr>
      <vt:lpstr>Iterative development &amp; the Unified Process</vt:lpstr>
      <vt:lpstr>Elaboration</vt:lpstr>
      <vt:lpstr>Elaboration - Entry criteria</vt:lpstr>
      <vt:lpstr>Elaboration - Activities</vt:lpstr>
      <vt:lpstr>Elaboration - Exit criteria / Out Comes</vt:lpstr>
      <vt:lpstr>Construction</vt:lpstr>
      <vt:lpstr>Construction -  Entry criteria</vt:lpstr>
      <vt:lpstr>Construction - Activities</vt:lpstr>
      <vt:lpstr>Construction - Exit Criteria</vt:lpstr>
      <vt:lpstr>Transition</vt:lpstr>
      <vt:lpstr>Transition - Entry criteria</vt:lpstr>
      <vt:lpstr>Transition - Activities</vt:lpstr>
      <vt:lpstr>Transition -  Exit criteria / Out Comes</vt:lpstr>
      <vt:lpstr>Advantages of RUP</vt:lpstr>
      <vt:lpstr>Drawbacks of RUP</vt:lpstr>
      <vt:lpstr> ENTITY RELATIONSHIP DIAGRAM</vt:lpstr>
      <vt:lpstr>Drawbacks of RUP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146</cp:revision>
  <dcterms:created xsi:type="dcterms:W3CDTF">2014-05-21T17:12:20Z</dcterms:created>
  <dcterms:modified xsi:type="dcterms:W3CDTF">2022-03-10T09:17:28Z</dcterms:modified>
</cp:coreProperties>
</file>