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sldIdLst>
    <p:sldId id="256" r:id="rId2"/>
    <p:sldId id="282" r:id="rId3"/>
    <p:sldId id="298" r:id="rId4"/>
    <p:sldId id="299" r:id="rId5"/>
    <p:sldId id="300" r:id="rId6"/>
    <p:sldId id="301" r:id="rId7"/>
    <p:sldId id="302" r:id="rId8"/>
    <p:sldId id="303" r:id="rId9"/>
    <p:sldId id="296" r:id="rId10"/>
    <p:sldId id="29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76" autoAdjust="0"/>
    <p:restoredTop sz="94660"/>
  </p:normalViewPr>
  <p:slideViewPr>
    <p:cSldViewPr snapToGrid="0">
      <p:cViewPr>
        <p:scale>
          <a:sx n="50" d="100"/>
          <a:sy n="50" d="100"/>
        </p:scale>
        <p:origin x="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C66C773-8045-45D3-9476-F45EC475D074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5B2CAA-F159-4412-B0FE-BFA91C17E578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6597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C773-8045-45D3-9476-F45EC475D074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2CAA-F159-4412-B0FE-BFA91C17E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58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C773-8045-45D3-9476-F45EC475D074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2CAA-F159-4412-B0FE-BFA91C17E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97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C773-8045-45D3-9476-F45EC475D074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2CAA-F159-4412-B0FE-BFA91C17E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66C773-8045-45D3-9476-F45EC475D074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5B2CAA-F159-4412-B0FE-BFA91C17E57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65566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C773-8045-45D3-9476-F45EC475D074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2CAA-F159-4412-B0FE-BFA91C17E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57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C773-8045-45D3-9476-F45EC475D074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2CAA-F159-4412-B0FE-BFA91C17E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3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C773-8045-45D3-9476-F45EC475D074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2CAA-F159-4412-B0FE-BFA91C17E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42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C773-8045-45D3-9476-F45EC475D074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2CAA-F159-4412-B0FE-BFA91C17E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3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66C773-8045-45D3-9476-F45EC475D074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5B2CAA-F159-4412-B0FE-BFA91C17E57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5446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66C773-8045-45D3-9476-F45EC475D074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5B2CAA-F159-4412-B0FE-BFA91C17E57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4507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C66C773-8045-45D3-9476-F45EC475D074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35B2CAA-F159-4412-B0FE-BFA91C17E57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933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07174"/>
            <a:ext cx="8361229" cy="2098226"/>
          </a:xfrm>
        </p:spPr>
        <p:txBody>
          <a:bodyPr/>
          <a:lstStyle/>
          <a:p>
            <a:r>
              <a:rPr lang="en-US" sz="4800" dirty="0"/>
              <a:t>Introduction to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			</a:t>
            </a:r>
            <a:r>
              <a:rPr lang="en-US" sz="3400" b="1" dirty="0">
                <a:solidFill>
                  <a:schemeClr val="tx1"/>
                </a:solidFill>
              </a:rPr>
              <a:t>Muhammad Faisal </a:t>
            </a:r>
            <a:r>
              <a:rPr lang="en-US" sz="3400" b="1" dirty="0" err="1">
                <a:solidFill>
                  <a:schemeClr val="tx1"/>
                </a:solidFill>
              </a:rPr>
              <a:t>Akram</a:t>
            </a:r>
            <a:r>
              <a:rPr lang="en-US" sz="3400" b="1" dirty="0">
                <a:solidFill>
                  <a:schemeClr val="tx1"/>
                </a:solidFill>
              </a:rPr>
              <a:t>	</a:t>
            </a:r>
          </a:p>
          <a:p>
            <a:r>
              <a:rPr lang="en-US" sz="3400" b="1" dirty="0">
                <a:solidFill>
                  <a:schemeClr val="tx1"/>
                </a:solidFill>
              </a:rPr>
              <a:t>			MS(CS) Software Engineering	</a:t>
            </a:r>
          </a:p>
          <a:p>
            <a:r>
              <a:rPr lang="en-US" sz="3400" b="1" dirty="0">
                <a:solidFill>
                  <a:schemeClr val="tx1"/>
                </a:solidFill>
              </a:rPr>
              <a:t>	 0322-7015352</a:t>
            </a:r>
          </a:p>
          <a:p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411262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49021" y="204717"/>
            <a:ext cx="7696200" cy="734704"/>
          </a:xfrm>
        </p:spPr>
        <p:txBody>
          <a:bodyPr/>
          <a:lstStyle/>
          <a:p>
            <a:pPr>
              <a:defRPr/>
            </a:pPr>
            <a:r>
              <a:rPr lang="en-US" sz="2900" b="1" dirty="0"/>
              <a:t>Drawbacks of RUP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1298811" y="1177121"/>
            <a:ext cx="10178955" cy="48736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6387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825625" y="1095375"/>
            <a:ext cx="10366375" cy="56737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Programmer</a:t>
            </a:r>
          </a:p>
          <a:p>
            <a:pPr lvl="1">
              <a:lnSpc>
                <a:spcPct val="150000"/>
              </a:lnSpc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Developers who solves the problem and writes the instructions for the computer.</a:t>
            </a:r>
            <a:endParaRPr lang="en-US" alt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Client</a:t>
            </a:r>
          </a:p>
          <a:p>
            <a:pPr lvl="1">
              <a:lnSpc>
                <a:spcPct val="150000"/>
              </a:lnSpc>
            </a:pP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Person or Organization who is responsible for requesting the program.</a:t>
            </a:r>
          </a:p>
          <a:p>
            <a:pPr>
              <a:lnSpc>
                <a:spcPct val="150000"/>
              </a:lnSpc>
            </a:pPr>
            <a:r>
              <a:rPr lang="en-US" altLang="en-US" sz="2600" b="1" dirty="0"/>
              <a:t>User</a:t>
            </a:r>
          </a:p>
          <a:p>
            <a:pPr lvl="1">
              <a:lnSpc>
                <a:spcPct val="150000"/>
              </a:lnSpc>
            </a:pPr>
            <a:r>
              <a:rPr lang="en-US" altLang="en-US" sz="2600" dirty="0"/>
              <a:t>The person who will use the developed program.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63600" y="177800"/>
            <a:ext cx="6040438" cy="542925"/>
          </a:xfrm>
        </p:spPr>
        <p:txBody>
          <a:bodyPr/>
          <a:lstStyle/>
          <a:p>
            <a:pPr>
              <a:defRPr/>
            </a:pPr>
            <a:r>
              <a:rPr lang="en-US" sz="2900" b="1" dirty="0">
                <a:cs typeface="Times New Roman" pitchFamily="18" charset="0"/>
              </a:rPr>
              <a:t>People Involved in Development</a:t>
            </a:r>
          </a:p>
        </p:txBody>
      </p:sp>
    </p:spTree>
    <p:extLst>
      <p:ext uri="{BB962C8B-B14F-4D97-AF65-F5344CB8AC3E}">
        <p14:creationId xmlns:p14="http://schemas.microsoft.com/office/powerpoint/2010/main" val="1279084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825625" y="1095375"/>
            <a:ext cx="10366375" cy="56737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Design first before beginning to code is critically important</a:t>
            </a:r>
          </a:p>
          <a:p>
            <a:pPr lvl="1">
              <a:lnSpc>
                <a:spcPct val="150000"/>
              </a:lnSpc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Coding first is like putting the cart before the horse.</a:t>
            </a:r>
            <a:endParaRPr lang="en-US" alt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altLang="en-US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Size of the program doesn’t matter – Design First!</a:t>
            </a:r>
            <a:endParaRPr lang="en-US" altLang="en-US" sz="2600" dirty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63600" y="177800"/>
            <a:ext cx="6040438" cy="542925"/>
          </a:xfrm>
        </p:spPr>
        <p:txBody>
          <a:bodyPr/>
          <a:lstStyle/>
          <a:p>
            <a:pPr>
              <a:defRPr/>
            </a:pPr>
            <a:r>
              <a:rPr lang="en-US" sz="2900" b="1" dirty="0">
                <a:cs typeface="Times New Roman" pitchFamily="18" charset="0"/>
              </a:rPr>
              <a:t>Designing The Program</a:t>
            </a:r>
          </a:p>
        </p:txBody>
      </p:sp>
    </p:spTree>
    <p:extLst>
      <p:ext uri="{BB962C8B-B14F-4D97-AF65-F5344CB8AC3E}">
        <p14:creationId xmlns:p14="http://schemas.microsoft.com/office/powerpoint/2010/main" val="2227281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825625" y="1095375"/>
            <a:ext cx="10366375" cy="56737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Design process should produce the following results:</a:t>
            </a:r>
          </a:p>
          <a:p>
            <a:pPr lvl="1">
              <a:lnSpc>
                <a:spcPct val="150000"/>
              </a:lnSpc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Concise list of tasks to be performed by program.</a:t>
            </a:r>
          </a:p>
          <a:p>
            <a:pPr lvl="1">
              <a:lnSpc>
                <a:spcPct val="150000"/>
              </a:lnSpc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Deadlines for components to be developed.</a:t>
            </a:r>
          </a:p>
          <a:p>
            <a:pPr lvl="1">
              <a:lnSpc>
                <a:spcPct val="150000"/>
              </a:lnSpc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Clarification of dependent components.</a:t>
            </a:r>
          </a:p>
          <a:p>
            <a:pPr lvl="1">
              <a:lnSpc>
                <a:spcPct val="150000"/>
              </a:lnSpc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Criteria for testing the program.</a:t>
            </a:r>
            <a:endParaRPr lang="en-US" alt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63600" y="177800"/>
            <a:ext cx="6040438" cy="542925"/>
          </a:xfrm>
        </p:spPr>
        <p:txBody>
          <a:bodyPr/>
          <a:lstStyle/>
          <a:p>
            <a:pPr>
              <a:defRPr/>
            </a:pPr>
            <a:r>
              <a:rPr lang="en-US" sz="2900" b="1" dirty="0">
                <a:cs typeface="Times New Roman" pitchFamily="18" charset="0"/>
              </a:rPr>
              <a:t>Design Process Result</a:t>
            </a:r>
          </a:p>
        </p:txBody>
      </p:sp>
    </p:spTree>
    <p:extLst>
      <p:ext uri="{BB962C8B-B14F-4D97-AF65-F5344CB8AC3E}">
        <p14:creationId xmlns:p14="http://schemas.microsoft.com/office/powerpoint/2010/main" val="3990570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825625" y="1095375"/>
            <a:ext cx="10366375" cy="567372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Structure Charts / Hierarchy Charts</a:t>
            </a:r>
          </a:p>
          <a:p>
            <a:pPr>
              <a:lnSpc>
                <a:spcPct val="150000"/>
              </a:lnSpc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Flowcharts / UML</a:t>
            </a:r>
          </a:p>
          <a:p>
            <a:pPr lvl="1">
              <a:lnSpc>
                <a:spcPct val="150000"/>
              </a:lnSpc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Graphically depict the logical steps to accomplish tasks and indicate how the steps relate to each other.</a:t>
            </a:r>
          </a:p>
          <a:p>
            <a:pPr>
              <a:lnSpc>
                <a:spcPct val="150000"/>
              </a:lnSpc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Pseudocode</a:t>
            </a:r>
          </a:p>
          <a:p>
            <a:pPr lvl="1">
              <a:lnSpc>
                <a:spcPct val="150000"/>
              </a:lnSpc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Simple language phrases with some programming terms.</a:t>
            </a:r>
          </a:p>
          <a:p>
            <a:pPr>
              <a:lnSpc>
                <a:spcPct val="150000"/>
              </a:lnSpc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Control Structures</a:t>
            </a:r>
          </a:p>
          <a:p>
            <a:pPr lvl="1">
              <a:lnSpc>
                <a:spcPct val="150000"/>
              </a:lnSpc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Sequence</a:t>
            </a:r>
          </a:p>
          <a:p>
            <a:pPr lvl="1">
              <a:lnSpc>
                <a:spcPct val="150000"/>
              </a:lnSpc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Decision</a:t>
            </a:r>
          </a:p>
          <a:p>
            <a:pPr lvl="1">
              <a:lnSpc>
                <a:spcPct val="150000"/>
              </a:lnSpc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Repetition/Loop/Iteration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63600" y="177800"/>
            <a:ext cx="6040438" cy="542925"/>
          </a:xfrm>
        </p:spPr>
        <p:txBody>
          <a:bodyPr/>
          <a:lstStyle/>
          <a:p>
            <a:pPr>
              <a:defRPr/>
            </a:pPr>
            <a:r>
              <a:rPr lang="en-US" sz="2900" b="1" dirty="0">
                <a:cs typeface="Times New Roman" pitchFamily="18" charset="0"/>
              </a:rPr>
              <a:t>Tools used in Design Process</a:t>
            </a:r>
          </a:p>
        </p:txBody>
      </p:sp>
    </p:spTree>
    <p:extLst>
      <p:ext uri="{BB962C8B-B14F-4D97-AF65-F5344CB8AC3E}">
        <p14:creationId xmlns:p14="http://schemas.microsoft.com/office/powerpoint/2010/main" val="29553027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825625" y="1095375"/>
            <a:ext cx="10366375" cy="56737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Provides the facility to programmer to create graphical user interfaces (GUI).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Allow programmer to write less code (Drag &amp; Drop facility).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Provides Rapid Application Development (RAD) – code can be developed faster.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63600" y="177800"/>
            <a:ext cx="6040438" cy="542925"/>
          </a:xfrm>
        </p:spPr>
        <p:txBody>
          <a:bodyPr/>
          <a:lstStyle/>
          <a:p>
            <a:pPr>
              <a:defRPr/>
            </a:pPr>
            <a:r>
              <a:rPr lang="en-US" sz="2900" b="1" dirty="0">
                <a:cs typeface="Times New Roman" pitchFamily="18" charset="0"/>
              </a:rPr>
              <a:t>Benefits of Visual Programming</a:t>
            </a:r>
          </a:p>
        </p:txBody>
      </p:sp>
    </p:spTree>
    <p:extLst>
      <p:ext uri="{BB962C8B-B14F-4D97-AF65-F5344CB8AC3E}">
        <p14:creationId xmlns:p14="http://schemas.microsoft.com/office/powerpoint/2010/main" val="2049505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825625" y="1095375"/>
            <a:ext cx="10366375" cy="567372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Procedural Language</a:t>
            </a:r>
          </a:p>
          <a:p>
            <a:pPr lvl="1">
              <a:lnSpc>
                <a:spcPct val="150000"/>
              </a:lnSpc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Cobol, Fortran</a:t>
            </a:r>
          </a:p>
          <a:p>
            <a:pPr>
              <a:lnSpc>
                <a:spcPct val="150000"/>
              </a:lnSpc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Event Driven</a:t>
            </a:r>
          </a:p>
          <a:p>
            <a:pPr lvl="1">
              <a:lnSpc>
                <a:spcPct val="150000"/>
              </a:lnSpc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VB 6.0 &amp; Previous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Contains some elements of OOP.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User controls sequence</a:t>
            </a:r>
          </a:p>
          <a:p>
            <a:pPr lvl="2">
              <a:lnSpc>
                <a:spcPct val="15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Click event</a:t>
            </a:r>
          </a:p>
          <a:p>
            <a:pPr lvl="2">
              <a:lnSpc>
                <a:spcPct val="15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Double click event</a:t>
            </a:r>
          </a:p>
          <a:p>
            <a:pPr lvl="2">
              <a:lnSpc>
                <a:spcPct val="15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Change event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63600" y="177800"/>
            <a:ext cx="6040438" cy="542925"/>
          </a:xfrm>
        </p:spPr>
        <p:txBody>
          <a:bodyPr/>
          <a:lstStyle/>
          <a:p>
            <a:pPr>
              <a:defRPr/>
            </a:pPr>
            <a:r>
              <a:rPr lang="en-US" sz="2900" b="1" dirty="0">
                <a:cs typeface="Times New Roman" pitchFamily="18" charset="0"/>
              </a:rPr>
              <a:t>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38857112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825625" y="1095375"/>
            <a:ext cx="10366375" cy="56737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OOP</a:t>
            </a:r>
          </a:p>
          <a:p>
            <a:pPr lvl="1">
              <a:lnSpc>
                <a:spcPct val="150000"/>
              </a:lnSpc>
            </a:pP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C#.Net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VB.Net</a:t>
            </a: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Working with objects to build applications.</a:t>
            </a:r>
          </a:p>
          <a:p>
            <a:pPr lvl="1">
              <a:lnSpc>
                <a:spcPct val="150000"/>
              </a:lnSpc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OOP works with objects which have properties, methods </a:t>
            </a:r>
            <a:r>
              <a:rPr lang="en-US" sz="2600">
                <a:latin typeface="Calibri" panose="020F0502020204030204" pitchFamily="34" charset="0"/>
                <a:cs typeface="Calibri" panose="020F0502020204030204" pitchFamily="34" charset="0"/>
              </a:rPr>
              <a:t>and events.</a:t>
            </a:r>
          </a:p>
          <a:p>
            <a:pPr lvl="1">
              <a:lnSpc>
                <a:spcPct val="150000"/>
              </a:lnSpc>
            </a:pP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63600" y="177800"/>
            <a:ext cx="6040438" cy="542925"/>
          </a:xfrm>
        </p:spPr>
        <p:txBody>
          <a:bodyPr/>
          <a:lstStyle/>
          <a:p>
            <a:pPr>
              <a:defRPr/>
            </a:pPr>
            <a:r>
              <a:rPr lang="en-US" sz="2900" b="1" dirty="0">
                <a:cs typeface="Times New Roman" pitchFamily="18" charset="0"/>
              </a:rPr>
              <a:t>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23787700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488822" y="2565400"/>
            <a:ext cx="7696200" cy="1600200"/>
          </a:xfrm>
        </p:spPr>
        <p:txBody>
          <a:bodyPr/>
          <a:lstStyle/>
          <a:p>
            <a:pPr algn="ctr">
              <a:defRPr/>
            </a:pPr>
            <a:br>
              <a:rPr lang="en-US" sz="2900" b="1" dirty="0"/>
            </a:br>
            <a:r>
              <a:rPr lang="en-US" sz="2900" b="1" dirty="0"/>
              <a:t>ENTITY 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46794908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Override1.xml><?xml version="1.0" encoding="utf-8"?>
<a:themeOverride xmlns:a="http://schemas.openxmlformats.org/drawingml/2006/main">
  <a:clrScheme name="Crop">
    <a:dk1>
      <a:sysClr val="windowText" lastClr="000000"/>
    </a:dk1>
    <a:lt1>
      <a:sysClr val="window" lastClr="FFFFFF"/>
    </a:lt1>
    <a:dk2>
      <a:srgbClr val="1A2E40"/>
    </a:dk2>
    <a:lt2>
      <a:srgbClr val="EBE7DD"/>
    </a:lt2>
    <a:accent1>
      <a:srgbClr val="69A1AB"/>
    </a:accent1>
    <a:accent2>
      <a:srgbClr val="F2C418"/>
    </a:accent2>
    <a:accent3>
      <a:srgbClr val="87492C"/>
    </a:accent3>
    <a:accent4>
      <a:srgbClr val="4A845E"/>
    </a:accent4>
    <a:accent5>
      <a:srgbClr val="DC9528"/>
    </a:accent5>
    <a:accent6>
      <a:srgbClr val="9A5D78"/>
    </a:accent6>
    <a:hlink>
      <a:srgbClr val="66C8E3"/>
    </a:hlink>
    <a:folHlink>
      <a:srgbClr val="B162A1"/>
    </a:folHlink>
  </a:clrScheme>
</a:themeOverride>
</file>

<file path=ppt/theme/themeOverride2.xml><?xml version="1.0" encoding="utf-8"?>
<a:themeOverride xmlns:a="http://schemas.openxmlformats.org/drawingml/2006/main">
  <a:clrScheme name="Crop">
    <a:dk1>
      <a:sysClr val="windowText" lastClr="000000"/>
    </a:dk1>
    <a:lt1>
      <a:sysClr val="window" lastClr="FFFFFF"/>
    </a:lt1>
    <a:dk2>
      <a:srgbClr val="1A2E40"/>
    </a:dk2>
    <a:lt2>
      <a:srgbClr val="EBE7DD"/>
    </a:lt2>
    <a:accent1>
      <a:srgbClr val="69A1AB"/>
    </a:accent1>
    <a:accent2>
      <a:srgbClr val="F2C418"/>
    </a:accent2>
    <a:accent3>
      <a:srgbClr val="87492C"/>
    </a:accent3>
    <a:accent4>
      <a:srgbClr val="4A845E"/>
    </a:accent4>
    <a:accent5>
      <a:srgbClr val="DC9528"/>
    </a:accent5>
    <a:accent6>
      <a:srgbClr val="9A5D78"/>
    </a:accent6>
    <a:hlink>
      <a:srgbClr val="66C8E3"/>
    </a:hlink>
    <a:folHlink>
      <a:srgbClr val="B162A1"/>
    </a:folHlink>
  </a:clrScheme>
</a:themeOverride>
</file>

<file path=ppt/theme/themeOverride3.xml><?xml version="1.0" encoding="utf-8"?>
<a:themeOverride xmlns:a="http://schemas.openxmlformats.org/drawingml/2006/main">
  <a:clrScheme name="Crop">
    <a:dk1>
      <a:sysClr val="windowText" lastClr="000000"/>
    </a:dk1>
    <a:lt1>
      <a:sysClr val="window" lastClr="FFFFFF"/>
    </a:lt1>
    <a:dk2>
      <a:srgbClr val="1A2E40"/>
    </a:dk2>
    <a:lt2>
      <a:srgbClr val="EBE7DD"/>
    </a:lt2>
    <a:accent1>
      <a:srgbClr val="69A1AB"/>
    </a:accent1>
    <a:accent2>
      <a:srgbClr val="F2C418"/>
    </a:accent2>
    <a:accent3>
      <a:srgbClr val="87492C"/>
    </a:accent3>
    <a:accent4>
      <a:srgbClr val="4A845E"/>
    </a:accent4>
    <a:accent5>
      <a:srgbClr val="DC9528"/>
    </a:accent5>
    <a:accent6>
      <a:srgbClr val="9A5D78"/>
    </a:accent6>
    <a:hlink>
      <a:srgbClr val="66C8E3"/>
    </a:hlink>
    <a:folHlink>
      <a:srgbClr val="B162A1"/>
    </a:folHlink>
  </a:clrScheme>
</a:themeOverride>
</file>

<file path=ppt/theme/themeOverride4.xml><?xml version="1.0" encoding="utf-8"?>
<a:themeOverride xmlns:a="http://schemas.openxmlformats.org/drawingml/2006/main">
  <a:clrScheme name="Crop">
    <a:dk1>
      <a:sysClr val="windowText" lastClr="000000"/>
    </a:dk1>
    <a:lt1>
      <a:sysClr val="window" lastClr="FFFFFF"/>
    </a:lt1>
    <a:dk2>
      <a:srgbClr val="1A2E40"/>
    </a:dk2>
    <a:lt2>
      <a:srgbClr val="EBE7DD"/>
    </a:lt2>
    <a:accent1>
      <a:srgbClr val="69A1AB"/>
    </a:accent1>
    <a:accent2>
      <a:srgbClr val="F2C418"/>
    </a:accent2>
    <a:accent3>
      <a:srgbClr val="87492C"/>
    </a:accent3>
    <a:accent4>
      <a:srgbClr val="4A845E"/>
    </a:accent4>
    <a:accent5>
      <a:srgbClr val="DC9528"/>
    </a:accent5>
    <a:accent6>
      <a:srgbClr val="9A5D78"/>
    </a:accent6>
    <a:hlink>
      <a:srgbClr val="66C8E3"/>
    </a:hlink>
    <a:folHlink>
      <a:srgbClr val="B162A1"/>
    </a:folHlink>
  </a:clrScheme>
</a:themeOverride>
</file>

<file path=ppt/theme/themeOverride5.xml><?xml version="1.0" encoding="utf-8"?>
<a:themeOverride xmlns:a="http://schemas.openxmlformats.org/drawingml/2006/main">
  <a:clrScheme name="Crop">
    <a:dk1>
      <a:sysClr val="windowText" lastClr="000000"/>
    </a:dk1>
    <a:lt1>
      <a:sysClr val="window" lastClr="FFFFFF"/>
    </a:lt1>
    <a:dk2>
      <a:srgbClr val="1A2E40"/>
    </a:dk2>
    <a:lt2>
      <a:srgbClr val="EBE7DD"/>
    </a:lt2>
    <a:accent1>
      <a:srgbClr val="69A1AB"/>
    </a:accent1>
    <a:accent2>
      <a:srgbClr val="F2C418"/>
    </a:accent2>
    <a:accent3>
      <a:srgbClr val="87492C"/>
    </a:accent3>
    <a:accent4>
      <a:srgbClr val="4A845E"/>
    </a:accent4>
    <a:accent5>
      <a:srgbClr val="DC9528"/>
    </a:accent5>
    <a:accent6>
      <a:srgbClr val="9A5D78"/>
    </a:accent6>
    <a:hlink>
      <a:srgbClr val="66C8E3"/>
    </a:hlink>
    <a:folHlink>
      <a:srgbClr val="B162A1"/>
    </a:folHlink>
  </a:clrScheme>
</a:themeOverride>
</file>

<file path=ppt/theme/themeOverride6.xml><?xml version="1.0" encoding="utf-8"?>
<a:themeOverride xmlns:a="http://schemas.openxmlformats.org/drawingml/2006/main">
  <a:clrScheme name="Crop">
    <a:dk1>
      <a:sysClr val="windowText" lastClr="000000"/>
    </a:dk1>
    <a:lt1>
      <a:sysClr val="window" lastClr="FFFFFF"/>
    </a:lt1>
    <a:dk2>
      <a:srgbClr val="1A2E40"/>
    </a:dk2>
    <a:lt2>
      <a:srgbClr val="EBE7DD"/>
    </a:lt2>
    <a:accent1>
      <a:srgbClr val="69A1AB"/>
    </a:accent1>
    <a:accent2>
      <a:srgbClr val="F2C418"/>
    </a:accent2>
    <a:accent3>
      <a:srgbClr val="87492C"/>
    </a:accent3>
    <a:accent4>
      <a:srgbClr val="4A845E"/>
    </a:accent4>
    <a:accent5>
      <a:srgbClr val="DC9528"/>
    </a:accent5>
    <a:accent6>
      <a:srgbClr val="9A5D78"/>
    </a:accent6>
    <a:hlink>
      <a:srgbClr val="66C8E3"/>
    </a:hlink>
    <a:folHlink>
      <a:srgbClr val="B162A1"/>
    </a:folHlink>
  </a:clrScheme>
</a:themeOverride>
</file>

<file path=ppt/theme/themeOverride7.xml><?xml version="1.0" encoding="utf-8"?>
<a:themeOverride xmlns:a="http://schemas.openxmlformats.org/drawingml/2006/main">
  <a:clrScheme name="Crop">
    <a:dk1>
      <a:sysClr val="windowText" lastClr="000000"/>
    </a:dk1>
    <a:lt1>
      <a:sysClr val="window" lastClr="FFFFFF"/>
    </a:lt1>
    <a:dk2>
      <a:srgbClr val="1A2E40"/>
    </a:dk2>
    <a:lt2>
      <a:srgbClr val="EBE7DD"/>
    </a:lt2>
    <a:accent1>
      <a:srgbClr val="69A1AB"/>
    </a:accent1>
    <a:accent2>
      <a:srgbClr val="F2C418"/>
    </a:accent2>
    <a:accent3>
      <a:srgbClr val="87492C"/>
    </a:accent3>
    <a:accent4>
      <a:srgbClr val="4A845E"/>
    </a:accent4>
    <a:accent5>
      <a:srgbClr val="DC9528"/>
    </a:accent5>
    <a:accent6>
      <a:srgbClr val="9A5D78"/>
    </a:accent6>
    <a:hlink>
      <a:srgbClr val="66C8E3"/>
    </a:hlink>
    <a:folHlink>
      <a:srgbClr val="B162A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15963</TotalTime>
  <Words>292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Franklin Gothic Book</vt:lpstr>
      <vt:lpstr>Times New Roman</vt:lpstr>
      <vt:lpstr>Wingdings</vt:lpstr>
      <vt:lpstr>Crop</vt:lpstr>
      <vt:lpstr>Introduction to programming</vt:lpstr>
      <vt:lpstr>People Involved in Development</vt:lpstr>
      <vt:lpstr>Designing The Program</vt:lpstr>
      <vt:lpstr>Design Process Result</vt:lpstr>
      <vt:lpstr>Tools used in Design Process</vt:lpstr>
      <vt:lpstr>Benefits of Visual Programming</vt:lpstr>
      <vt:lpstr>Programming Languages</vt:lpstr>
      <vt:lpstr>Programming Languages</vt:lpstr>
      <vt:lpstr> ENTITY RELATIONSHIP DIAGRAM</vt:lpstr>
      <vt:lpstr>Drawbacks of RUP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Faisal</dc:creator>
  <cp:lastModifiedBy>Muhammad Faisal</cp:lastModifiedBy>
  <cp:revision>180</cp:revision>
  <dcterms:created xsi:type="dcterms:W3CDTF">2014-05-21T17:12:20Z</dcterms:created>
  <dcterms:modified xsi:type="dcterms:W3CDTF">2022-03-29T21:23:57Z</dcterms:modified>
</cp:coreProperties>
</file>