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9" r:id="rId1"/>
  </p:sldMasterIdLst>
  <p:sldIdLst>
    <p:sldId id="256" r:id="rId2"/>
    <p:sldId id="272" r:id="rId3"/>
    <p:sldId id="267" r:id="rId4"/>
    <p:sldId id="257" r:id="rId5"/>
    <p:sldId id="258" r:id="rId6"/>
    <p:sldId id="259" r:id="rId7"/>
    <p:sldId id="260" r:id="rId8"/>
    <p:sldId id="268" r:id="rId9"/>
    <p:sldId id="269" r:id="rId10"/>
    <p:sldId id="262" r:id="rId11"/>
    <p:sldId id="263" r:id="rId12"/>
    <p:sldId id="270" r:id="rId13"/>
    <p:sldId id="264" r:id="rId14"/>
    <p:sldId id="265" r:id="rId15"/>
    <p:sldId id="266" r:id="rId16"/>
    <p:sldId id="27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ni Jain" initials="RJ" lastIdx="1" clrIdx="0">
    <p:extLst>
      <p:ext uri="{19B8F6BF-5375-455C-9EA6-DF929625EA0E}">
        <p15:presenceInfo xmlns:p15="http://schemas.microsoft.com/office/powerpoint/2012/main" userId="c71abcad7fdb95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C096BB-1337-46C0-B216-AC4EB05DFF9E}"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IN"/>
        </a:p>
      </dgm:t>
    </dgm:pt>
    <dgm:pt modelId="{E32941A9-F70D-4186-817B-A24ABFE0B67E}">
      <dgm:prSet custT="1"/>
      <dgm:spPr>
        <a:solidFill>
          <a:schemeClr val="accent1">
            <a:lumMod val="90000"/>
            <a:lumOff val="10000"/>
          </a:schemeClr>
        </a:solidFill>
      </dgm:spPr>
      <dgm:t>
        <a:bodyPr/>
        <a:lstStyle/>
        <a:p>
          <a:r>
            <a:rPr lang="en-IN" sz="2000" dirty="0"/>
            <a:t>It is estimated that the CPG and retail industry accounts for more than half of the world’s GDP. </a:t>
          </a:r>
        </a:p>
      </dgm:t>
    </dgm:pt>
    <dgm:pt modelId="{7E51BC70-D6FE-4B9D-A5C9-6E0AA57BF457}" type="parTrans" cxnId="{8DF6205D-DA52-485D-A5A3-106388C9A37E}">
      <dgm:prSet/>
      <dgm:spPr/>
      <dgm:t>
        <a:bodyPr/>
        <a:lstStyle/>
        <a:p>
          <a:endParaRPr lang="en-IN"/>
        </a:p>
      </dgm:t>
    </dgm:pt>
    <dgm:pt modelId="{63A1DF14-3FA4-43D9-977F-77BD8B4EEAEE}" type="sibTrans" cxnId="{8DF6205D-DA52-485D-A5A3-106388C9A37E}">
      <dgm:prSet/>
      <dgm:spPr/>
      <dgm:t>
        <a:bodyPr/>
        <a:lstStyle/>
        <a:p>
          <a:endParaRPr lang="en-IN"/>
        </a:p>
      </dgm:t>
    </dgm:pt>
    <dgm:pt modelId="{5D0413F2-55F0-4ED4-871A-FF23C9B01B88}">
      <dgm:prSet/>
      <dgm:spPr>
        <a:solidFill>
          <a:schemeClr val="accent1">
            <a:lumMod val="90000"/>
            <a:lumOff val="10000"/>
          </a:schemeClr>
        </a:solidFill>
      </dgm:spPr>
      <dgm:t>
        <a:bodyPr/>
        <a:lstStyle/>
        <a:p>
          <a:r>
            <a:rPr lang="en-IN" dirty="0"/>
            <a:t>Discounts, promotions and pricing strategies drive a major portion of the revenue to the Companies. </a:t>
          </a:r>
        </a:p>
      </dgm:t>
    </dgm:pt>
    <dgm:pt modelId="{C0D0E8C3-D54D-412E-8946-5C3DFEB885A2}" type="parTrans" cxnId="{E85D51FB-B14B-4EF7-8737-3601E3897650}">
      <dgm:prSet/>
      <dgm:spPr/>
      <dgm:t>
        <a:bodyPr/>
        <a:lstStyle/>
        <a:p>
          <a:endParaRPr lang="en-IN"/>
        </a:p>
      </dgm:t>
    </dgm:pt>
    <dgm:pt modelId="{6033B0EA-C490-4331-AB28-D5F2E604E3DC}" type="sibTrans" cxnId="{E85D51FB-B14B-4EF7-8737-3601E3897650}">
      <dgm:prSet/>
      <dgm:spPr/>
      <dgm:t>
        <a:bodyPr/>
        <a:lstStyle/>
        <a:p>
          <a:endParaRPr lang="en-IN"/>
        </a:p>
      </dgm:t>
    </dgm:pt>
    <dgm:pt modelId="{1246DDF2-5112-4024-9F3C-83D872C5BB66}">
      <dgm:prSet/>
      <dgm:spPr>
        <a:solidFill>
          <a:schemeClr val="accent1">
            <a:lumMod val="90000"/>
            <a:lumOff val="10000"/>
          </a:schemeClr>
        </a:solidFill>
      </dgm:spPr>
      <dgm:t>
        <a:bodyPr/>
        <a:lstStyle/>
        <a:p>
          <a:r>
            <a:rPr lang="en-IN" dirty="0"/>
            <a:t>Promotion or discount can deliver incremental sale or help gaining access to new customers. </a:t>
          </a:r>
        </a:p>
      </dgm:t>
    </dgm:pt>
    <dgm:pt modelId="{71585401-A452-4476-A7D8-F2066D54D636}" type="parTrans" cxnId="{823348C9-53E1-4E5B-A25B-6E9E0CDEE9E5}">
      <dgm:prSet/>
      <dgm:spPr/>
      <dgm:t>
        <a:bodyPr/>
        <a:lstStyle/>
        <a:p>
          <a:endParaRPr lang="en-IN"/>
        </a:p>
      </dgm:t>
    </dgm:pt>
    <dgm:pt modelId="{E65CFDF8-9C3C-4612-973F-D3660D1AD388}" type="sibTrans" cxnId="{823348C9-53E1-4E5B-A25B-6E9E0CDEE9E5}">
      <dgm:prSet/>
      <dgm:spPr/>
      <dgm:t>
        <a:bodyPr/>
        <a:lstStyle/>
        <a:p>
          <a:endParaRPr lang="en-IN"/>
        </a:p>
      </dgm:t>
    </dgm:pt>
    <dgm:pt modelId="{E093C5F3-023D-4657-90B0-41767892C2E1}">
      <dgm:prSet/>
      <dgm:spPr>
        <a:solidFill>
          <a:schemeClr val="accent1">
            <a:lumMod val="90000"/>
            <a:lumOff val="10000"/>
          </a:schemeClr>
        </a:solidFill>
      </dgm:spPr>
      <dgm:t>
        <a:bodyPr/>
        <a:lstStyle/>
        <a:p>
          <a:r>
            <a:rPr lang="en-IN" dirty="0"/>
            <a:t>Discounts can be</a:t>
          </a:r>
        </a:p>
      </dgm:t>
    </dgm:pt>
    <dgm:pt modelId="{A44176F2-CC9E-40E0-9B80-062B019DDCA6}" type="parTrans" cxnId="{7D0E1F3C-021F-419B-90A3-B9EE9A3AE105}">
      <dgm:prSet/>
      <dgm:spPr/>
      <dgm:t>
        <a:bodyPr/>
        <a:lstStyle/>
        <a:p>
          <a:endParaRPr lang="en-IN"/>
        </a:p>
      </dgm:t>
    </dgm:pt>
    <dgm:pt modelId="{713C5E3C-FD4D-4A18-A8BD-43FF332BDCBC}" type="sibTrans" cxnId="{7D0E1F3C-021F-419B-90A3-B9EE9A3AE105}">
      <dgm:prSet/>
      <dgm:spPr/>
      <dgm:t>
        <a:bodyPr/>
        <a:lstStyle/>
        <a:p>
          <a:endParaRPr lang="en-IN"/>
        </a:p>
      </dgm:t>
    </dgm:pt>
    <dgm:pt modelId="{C3B2FBB6-6A5B-4A6D-9E6B-1049380A2FBC}">
      <dgm:prSet/>
      <dgm:spPr/>
      <dgm:t>
        <a:bodyPr/>
        <a:lstStyle/>
        <a:p>
          <a:r>
            <a:rPr lang="en-IN" dirty="0"/>
            <a:t>Discount generated per revenue</a:t>
          </a:r>
        </a:p>
      </dgm:t>
    </dgm:pt>
    <dgm:pt modelId="{C1DF134F-2C13-4789-B9F8-E7A7A8D0BDB3}" type="parTrans" cxnId="{1DEBF59F-5839-4817-8AA8-588962DD1922}">
      <dgm:prSet/>
      <dgm:spPr/>
      <dgm:t>
        <a:bodyPr/>
        <a:lstStyle/>
        <a:p>
          <a:endParaRPr lang="en-IN"/>
        </a:p>
      </dgm:t>
    </dgm:pt>
    <dgm:pt modelId="{A9F0C6FF-C32A-40A8-BDAF-6034A3ACD981}" type="sibTrans" cxnId="{1DEBF59F-5839-4817-8AA8-588962DD1922}">
      <dgm:prSet/>
      <dgm:spPr/>
      <dgm:t>
        <a:bodyPr/>
        <a:lstStyle/>
        <a:p>
          <a:endParaRPr lang="en-IN"/>
        </a:p>
      </dgm:t>
    </dgm:pt>
    <dgm:pt modelId="{0ADE16F3-721F-4D23-AAFF-270A294CDAF0}">
      <dgm:prSet/>
      <dgm:spPr/>
      <dgm:t>
        <a:bodyPr/>
        <a:lstStyle/>
        <a:p>
          <a:r>
            <a:rPr lang="en-IN" dirty="0"/>
            <a:t>Agreements based discounts</a:t>
          </a:r>
        </a:p>
      </dgm:t>
    </dgm:pt>
    <dgm:pt modelId="{F2DB1A4B-25D5-46D6-8569-F07B82A49114}" type="parTrans" cxnId="{AB695887-F98C-4D7B-A053-8C80D1FED605}">
      <dgm:prSet/>
      <dgm:spPr/>
      <dgm:t>
        <a:bodyPr/>
        <a:lstStyle/>
        <a:p>
          <a:endParaRPr lang="en-IN"/>
        </a:p>
      </dgm:t>
    </dgm:pt>
    <dgm:pt modelId="{F28D3AD8-FDD1-4BD5-AE61-5A2FA644230C}" type="sibTrans" cxnId="{AB695887-F98C-4D7B-A053-8C80D1FED605}">
      <dgm:prSet/>
      <dgm:spPr/>
      <dgm:t>
        <a:bodyPr/>
        <a:lstStyle/>
        <a:p>
          <a:endParaRPr lang="en-IN"/>
        </a:p>
      </dgm:t>
    </dgm:pt>
    <dgm:pt modelId="{CF2646D4-3CC4-4789-BCE6-95D591F5DA26}" type="pres">
      <dgm:prSet presAssocID="{3DC096BB-1337-46C0-B216-AC4EB05DFF9E}" presName="linear" presStyleCnt="0">
        <dgm:presLayoutVars>
          <dgm:dir/>
          <dgm:animLvl val="lvl"/>
          <dgm:resizeHandles val="exact"/>
        </dgm:presLayoutVars>
      </dgm:prSet>
      <dgm:spPr/>
    </dgm:pt>
    <dgm:pt modelId="{FFFD6297-80E3-4CDA-B7FA-E35DCC847FA2}" type="pres">
      <dgm:prSet presAssocID="{E32941A9-F70D-4186-817B-A24ABFE0B67E}" presName="parentLin" presStyleCnt="0"/>
      <dgm:spPr/>
    </dgm:pt>
    <dgm:pt modelId="{3AB6205A-C950-4C8F-85AF-780671708344}" type="pres">
      <dgm:prSet presAssocID="{E32941A9-F70D-4186-817B-A24ABFE0B67E}" presName="parentLeftMargin" presStyleLbl="node1" presStyleIdx="0" presStyleCnt="4"/>
      <dgm:spPr/>
    </dgm:pt>
    <dgm:pt modelId="{57CFC446-E471-4100-835B-D176B94123BD}" type="pres">
      <dgm:prSet presAssocID="{E32941A9-F70D-4186-817B-A24ABFE0B67E}" presName="parentText" presStyleLbl="node1" presStyleIdx="0" presStyleCnt="4">
        <dgm:presLayoutVars>
          <dgm:chMax val="0"/>
          <dgm:bulletEnabled val="1"/>
        </dgm:presLayoutVars>
      </dgm:prSet>
      <dgm:spPr/>
    </dgm:pt>
    <dgm:pt modelId="{8AAC83BA-4424-4ED3-A1C3-1FB6BBC9B46E}" type="pres">
      <dgm:prSet presAssocID="{E32941A9-F70D-4186-817B-A24ABFE0B67E}" presName="negativeSpace" presStyleCnt="0"/>
      <dgm:spPr/>
    </dgm:pt>
    <dgm:pt modelId="{B41C5625-4E0C-44E1-8672-5C957CFDC9C9}" type="pres">
      <dgm:prSet presAssocID="{E32941A9-F70D-4186-817B-A24ABFE0B67E}" presName="childText" presStyleLbl="conFgAcc1" presStyleIdx="0" presStyleCnt="4">
        <dgm:presLayoutVars>
          <dgm:bulletEnabled val="1"/>
        </dgm:presLayoutVars>
      </dgm:prSet>
      <dgm:spPr/>
    </dgm:pt>
    <dgm:pt modelId="{CD78F8AD-F467-4151-A743-7C639F5140BD}" type="pres">
      <dgm:prSet presAssocID="{63A1DF14-3FA4-43D9-977F-77BD8B4EEAEE}" presName="spaceBetweenRectangles" presStyleCnt="0"/>
      <dgm:spPr/>
    </dgm:pt>
    <dgm:pt modelId="{A3485D9F-19DC-40DD-B22F-516415678CBE}" type="pres">
      <dgm:prSet presAssocID="{5D0413F2-55F0-4ED4-871A-FF23C9B01B88}" presName="parentLin" presStyleCnt="0"/>
      <dgm:spPr/>
    </dgm:pt>
    <dgm:pt modelId="{63808F90-92B8-42D4-AE13-268B535D2C70}" type="pres">
      <dgm:prSet presAssocID="{5D0413F2-55F0-4ED4-871A-FF23C9B01B88}" presName="parentLeftMargin" presStyleLbl="node1" presStyleIdx="0" presStyleCnt="4"/>
      <dgm:spPr/>
    </dgm:pt>
    <dgm:pt modelId="{CBDDF0AC-F571-4E63-A8B5-DAF15FD100D6}" type="pres">
      <dgm:prSet presAssocID="{5D0413F2-55F0-4ED4-871A-FF23C9B01B88}" presName="parentText" presStyleLbl="node1" presStyleIdx="1" presStyleCnt="4">
        <dgm:presLayoutVars>
          <dgm:chMax val="0"/>
          <dgm:bulletEnabled val="1"/>
        </dgm:presLayoutVars>
      </dgm:prSet>
      <dgm:spPr/>
    </dgm:pt>
    <dgm:pt modelId="{86A8E336-E871-4A97-9DEE-D211D0130818}" type="pres">
      <dgm:prSet presAssocID="{5D0413F2-55F0-4ED4-871A-FF23C9B01B88}" presName="negativeSpace" presStyleCnt="0"/>
      <dgm:spPr/>
    </dgm:pt>
    <dgm:pt modelId="{F1423056-0653-40B6-9CD8-9EC53D97AAA1}" type="pres">
      <dgm:prSet presAssocID="{5D0413F2-55F0-4ED4-871A-FF23C9B01B88}" presName="childText" presStyleLbl="conFgAcc1" presStyleIdx="1" presStyleCnt="4">
        <dgm:presLayoutVars>
          <dgm:bulletEnabled val="1"/>
        </dgm:presLayoutVars>
      </dgm:prSet>
      <dgm:spPr/>
    </dgm:pt>
    <dgm:pt modelId="{3FA74B68-83D2-4FE5-95B1-D0E97681E4D2}" type="pres">
      <dgm:prSet presAssocID="{6033B0EA-C490-4331-AB28-D5F2E604E3DC}" presName="spaceBetweenRectangles" presStyleCnt="0"/>
      <dgm:spPr/>
    </dgm:pt>
    <dgm:pt modelId="{1F133454-8794-4D9C-8467-DA91E6F9E0D1}" type="pres">
      <dgm:prSet presAssocID="{1246DDF2-5112-4024-9F3C-83D872C5BB66}" presName="parentLin" presStyleCnt="0"/>
      <dgm:spPr/>
    </dgm:pt>
    <dgm:pt modelId="{C57C3033-EC18-41C8-85D4-FA4B344248C1}" type="pres">
      <dgm:prSet presAssocID="{1246DDF2-5112-4024-9F3C-83D872C5BB66}" presName="parentLeftMargin" presStyleLbl="node1" presStyleIdx="1" presStyleCnt="4"/>
      <dgm:spPr/>
    </dgm:pt>
    <dgm:pt modelId="{0EB8A3FA-7CBC-47AA-8479-FC1DF783F25F}" type="pres">
      <dgm:prSet presAssocID="{1246DDF2-5112-4024-9F3C-83D872C5BB66}" presName="parentText" presStyleLbl="node1" presStyleIdx="2" presStyleCnt="4">
        <dgm:presLayoutVars>
          <dgm:chMax val="0"/>
          <dgm:bulletEnabled val="1"/>
        </dgm:presLayoutVars>
      </dgm:prSet>
      <dgm:spPr/>
    </dgm:pt>
    <dgm:pt modelId="{12E3108A-7BFC-4F9A-83BE-A69A540A516E}" type="pres">
      <dgm:prSet presAssocID="{1246DDF2-5112-4024-9F3C-83D872C5BB66}" presName="negativeSpace" presStyleCnt="0"/>
      <dgm:spPr/>
    </dgm:pt>
    <dgm:pt modelId="{F61EFD76-FB8D-4512-A03F-93F65B85F05F}" type="pres">
      <dgm:prSet presAssocID="{1246DDF2-5112-4024-9F3C-83D872C5BB66}" presName="childText" presStyleLbl="conFgAcc1" presStyleIdx="2" presStyleCnt="4">
        <dgm:presLayoutVars>
          <dgm:bulletEnabled val="1"/>
        </dgm:presLayoutVars>
      </dgm:prSet>
      <dgm:spPr/>
    </dgm:pt>
    <dgm:pt modelId="{F9C3CCB1-7AA9-42A0-BA9F-D205C52AB96D}" type="pres">
      <dgm:prSet presAssocID="{E65CFDF8-9C3C-4612-973F-D3660D1AD388}" presName="spaceBetweenRectangles" presStyleCnt="0"/>
      <dgm:spPr/>
    </dgm:pt>
    <dgm:pt modelId="{41BEB810-B35C-4AB4-B389-8482FBDDF7C5}" type="pres">
      <dgm:prSet presAssocID="{E093C5F3-023D-4657-90B0-41767892C2E1}" presName="parentLin" presStyleCnt="0"/>
      <dgm:spPr/>
    </dgm:pt>
    <dgm:pt modelId="{73865417-BA23-4481-8B5E-CD09E143725A}" type="pres">
      <dgm:prSet presAssocID="{E093C5F3-023D-4657-90B0-41767892C2E1}" presName="parentLeftMargin" presStyleLbl="node1" presStyleIdx="2" presStyleCnt="4"/>
      <dgm:spPr/>
    </dgm:pt>
    <dgm:pt modelId="{2DE23E54-DF51-422A-A771-8149407A0EB5}" type="pres">
      <dgm:prSet presAssocID="{E093C5F3-023D-4657-90B0-41767892C2E1}" presName="parentText" presStyleLbl="node1" presStyleIdx="3" presStyleCnt="4">
        <dgm:presLayoutVars>
          <dgm:chMax val="0"/>
          <dgm:bulletEnabled val="1"/>
        </dgm:presLayoutVars>
      </dgm:prSet>
      <dgm:spPr/>
    </dgm:pt>
    <dgm:pt modelId="{652C8813-56E4-4F9E-BB57-CD60AD4AE508}" type="pres">
      <dgm:prSet presAssocID="{E093C5F3-023D-4657-90B0-41767892C2E1}" presName="negativeSpace" presStyleCnt="0"/>
      <dgm:spPr/>
    </dgm:pt>
    <dgm:pt modelId="{02E93500-668D-4790-A3FE-7F7E546A1B50}" type="pres">
      <dgm:prSet presAssocID="{E093C5F3-023D-4657-90B0-41767892C2E1}" presName="childText" presStyleLbl="conFgAcc1" presStyleIdx="3" presStyleCnt="4">
        <dgm:presLayoutVars>
          <dgm:bulletEnabled val="1"/>
        </dgm:presLayoutVars>
      </dgm:prSet>
      <dgm:spPr/>
    </dgm:pt>
  </dgm:ptLst>
  <dgm:cxnLst>
    <dgm:cxn modelId="{1492B01E-BB8F-4318-AABB-7796C38EAEE4}" type="presOf" srcId="{5D0413F2-55F0-4ED4-871A-FF23C9B01B88}" destId="{63808F90-92B8-42D4-AE13-268B535D2C70}" srcOrd="0" destOrd="0" presId="urn:microsoft.com/office/officeart/2005/8/layout/list1"/>
    <dgm:cxn modelId="{98347C1F-0642-4A1C-83CE-A2D0C858E13E}" type="presOf" srcId="{3DC096BB-1337-46C0-B216-AC4EB05DFF9E}" destId="{CF2646D4-3CC4-4789-BCE6-95D591F5DA26}" srcOrd="0" destOrd="0" presId="urn:microsoft.com/office/officeart/2005/8/layout/list1"/>
    <dgm:cxn modelId="{7D0E1F3C-021F-419B-90A3-B9EE9A3AE105}" srcId="{3DC096BB-1337-46C0-B216-AC4EB05DFF9E}" destId="{E093C5F3-023D-4657-90B0-41767892C2E1}" srcOrd="3" destOrd="0" parTransId="{A44176F2-CC9E-40E0-9B80-062B019DDCA6}" sibTransId="{713C5E3C-FD4D-4A18-A8BD-43FF332BDCBC}"/>
    <dgm:cxn modelId="{8DF6205D-DA52-485D-A5A3-106388C9A37E}" srcId="{3DC096BB-1337-46C0-B216-AC4EB05DFF9E}" destId="{E32941A9-F70D-4186-817B-A24ABFE0B67E}" srcOrd="0" destOrd="0" parTransId="{7E51BC70-D6FE-4B9D-A5C9-6E0AA57BF457}" sibTransId="{63A1DF14-3FA4-43D9-977F-77BD8B4EEAEE}"/>
    <dgm:cxn modelId="{5B1F7D5F-5DFD-4F7C-99ED-C96759896114}" type="presOf" srcId="{E093C5F3-023D-4657-90B0-41767892C2E1}" destId="{73865417-BA23-4481-8B5E-CD09E143725A}" srcOrd="0" destOrd="0" presId="urn:microsoft.com/office/officeart/2005/8/layout/list1"/>
    <dgm:cxn modelId="{3503F454-E13C-4122-B485-41B493C0EDBE}" type="presOf" srcId="{E093C5F3-023D-4657-90B0-41767892C2E1}" destId="{2DE23E54-DF51-422A-A771-8149407A0EB5}" srcOrd="1" destOrd="0" presId="urn:microsoft.com/office/officeart/2005/8/layout/list1"/>
    <dgm:cxn modelId="{B0011777-7F48-42B3-81B6-6D2962C01CD8}" type="presOf" srcId="{5D0413F2-55F0-4ED4-871A-FF23C9B01B88}" destId="{CBDDF0AC-F571-4E63-A8B5-DAF15FD100D6}" srcOrd="1" destOrd="0" presId="urn:microsoft.com/office/officeart/2005/8/layout/list1"/>
    <dgm:cxn modelId="{AB695887-F98C-4D7B-A053-8C80D1FED605}" srcId="{E093C5F3-023D-4657-90B0-41767892C2E1}" destId="{0ADE16F3-721F-4D23-AAFF-270A294CDAF0}" srcOrd="1" destOrd="0" parTransId="{F2DB1A4B-25D5-46D6-8569-F07B82A49114}" sibTransId="{F28D3AD8-FDD1-4BD5-AE61-5A2FA644230C}"/>
    <dgm:cxn modelId="{907CF587-8781-4E46-9676-34D5D4EA7B98}" type="presOf" srcId="{0ADE16F3-721F-4D23-AAFF-270A294CDAF0}" destId="{02E93500-668D-4790-A3FE-7F7E546A1B50}" srcOrd="0" destOrd="1" presId="urn:microsoft.com/office/officeart/2005/8/layout/list1"/>
    <dgm:cxn modelId="{BF92E99E-B626-4106-92E4-53C2353A04CD}" type="presOf" srcId="{1246DDF2-5112-4024-9F3C-83D872C5BB66}" destId="{0EB8A3FA-7CBC-47AA-8479-FC1DF783F25F}" srcOrd="1" destOrd="0" presId="urn:microsoft.com/office/officeart/2005/8/layout/list1"/>
    <dgm:cxn modelId="{1DEBF59F-5839-4817-8AA8-588962DD1922}" srcId="{E093C5F3-023D-4657-90B0-41767892C2E1}" destId="{C3B2FBB6-6A5B-4A6D-9E6B-1049380A2FBC}" srcOrd="0" destOrd="0" parTransId="{C1DF134F-2C13-4789-B9F8-E7A7A8D0BDB3}" sibTransId="{A9F0C6FF-C32A-40A8-BDAF-6034A3ACD981}"/>
    <dgm:cxn modelId="{C32474A5-73CD-4011-AF19-5764750B000F}" type="presOf" srcId="{E32941A9-F70D-4186-817B-A24ABFE0B67E}" destId="{3AB6205A-C950-4C8F-85AF-780671708344}" srcOrd="0" destOrd="0" presId="urn:microsoft.com/office/officeart/2005/8/layout/list1"/>
    <dgm:cxn modelId="{823348C9-53E1-4E5B-A25B-6E9E0CDEE9E5}" srcId="{3DC096BB-1337-46C0-B216-AC4EB05DFF9E}" destId="{1246DDF2-5112-4024-9F3C-83D872C5BB66}" srcOrd="2" destOrd="0" parTransId="{71585401-A452-4476-A7D8-F2066D54D636}" sibTransId="{E65CFDF8-9C3C-4612-973F-D3660D1AD388}"/>
    <dgm:cxn modelId="{05385EDF-FE2E-4D50-B6D2-D2881CD916E6}" type="presOf" srcId="{C3B2FBB6-6A5B-4A6D-9E6B-1049380A2FBC}" destId="{02E93500-668D-4790-A3FE-7F7E546A1B50}" srcOrd="0" destOrd="0" presId="urn:microsoft.com/office/officeart/2005/8/layout/list1"/>
    <dgm:cxn modelId="{8C2B6DE5-D9C1-4DAE-9882-2BB589700785}" type="presOf" srcId="{E32941A9-F70D-4186-817B-A24ABFE0B67E}" destId="{57CFC446-E471-4100-835B-D176B94123BD}" srcOrd="1" destOrd="0" presId="urn:microsoft.com/office/officeart/2005/8/layout/list1"/>
    <dgm:cxn modelId="{D9AEEEED-7E63-47A6-AA21-461E39F57008}" type="presOf" srcId="{1246DDF2-5112-4024-9F3C-83D872C5BB66}" destId="{C57C3033-EC18-41C8-85D4-FA4B344248C1}" srcOrd="0" destOrd="0" presId="urn:microsoft.com/office/officeart/2005/8/layout/list1"/>
    <dgm:cxn modelId="{E85D51FB-B14B-4EF7-8737-3601E3897650}" srcId="{3DC096BB-1337-46C0-B216-AC4EB05DFF9E}" destId="{5D0413F2-55F0-4ED4-871A-FF23C9B01B88}" srcOrd="1" destOrd="0" parTransId="{C0D0E8C3-D54D-412E-8946-5C3DFEB885A2}" sibTransId="{6033B0EA-C490-4331-AB28-D5F2E604E3DC}"/>
    <dgm:cxn modelId="{6380EA25-9602-4EAB-908F-F551486B2D86}" type="presParOf" srcId="{CF2646D4-3CC4-4789-BCE6-95D591F5DA26}" destId="{FFFD6297-80E3-4CDA-B7FA-E35DCC847FA2}" srcOrd="0" destOrd="0" presId="urn:microsoft.com/office/officeart/2005/8/layout/list1"/>
    <dgm:cxn modelId="{4D28F247-50AE-435A-889D-DA890B5AE453}" type="presParOf" srcId="{FFFD6297-80E3-4CDA-B7FA-E35DCC847FA2}" destId="{3AB6205A-C950-4C8F-85AF-780671708344}" srcOrd="0" destOrd="0" presId="urn:microsoft.com/office/officeart/2005/8/layout/list1"/>
    <dgm:cxn modelId="{6C36C6AF-98EE-414A-A0F6-45FE490977B7}" type="presParOf" srcId="{FFFD6297-80E3-4CDA-B7FA-E35DCC847FA2}" destId="{57CFC446-E471-4100-835B-D176B94123BD}" srcOrd="1" destOrd="0" presId="urn:microsoft.com/office/officeart/2005/8/layout/list1"/>
    <dgm:cxn modelId="{711F430A-8958-4870-A3DD-E63171F8C312}" type="presParOf" srcId="{CF2646D4-3CC4-4789-BCE6-95D591F5DA26}" destId="{8AAC83BA-4424-4ED3-A1C3-1FB6BBC9B46E}" srcOrd="1" destOrd="0" presId="urn:microsoft.com/office/officeart/2005/8/layout/list1"/>
    <dgm:cxn modelId="{AF16E522-00C3-49B4-B7F2-9D34C97D8C3E}" type="presParOf" srcId="{CF2646D4-3CC4-4789-BCE6-95D591F5DA26}" destId="{B41C5625-4E0C-44E1-8672-5C957CFDC9C9}" srcOrd="2" destOrd="0" presId="urn:microsoft.com/office/officeart/2005/8/layout/list1"/>
    <dgm:cxn modelId="{5E6F0025-16F1-4A85-9F1D-7C58F301E305}" type="presParOf" srcId="{CF2646D4-3CC4-4789-BCE6-95D591F5DA26}" destId="{CD78F8AD-F467-4151-A743-7C639F5140BD}" srcOrd="3" destOrd="0" presId="urn:microsoft.com/office/officeart/2005/8/layout/list1"/>
    <dgm:cxn modelId="{3A5273BB-F567-4C07-B7F3-F1DCFDEB8D22}" type="presParOf" srcId="{CF2646D4-3CC4-4789-BCE6-95D591F5DA26}" destId="{A3485D9F-19DC-40DD-B22F-516415678CBE}" srcOrd="4" destOrd="0" presId="urn:microsoft.com/office/officeart/2005/8/layout/list1"/>
    <dgm:cxn modelId="{8850CE4F-5922-4587-9B61-CDB97A223934}" type="presParOf" srcId="{A3485D9F-19DC-40DD-B22F-516415678CBE}" destId="{63808F90-92B8-42D4-AE13-268B535D2C70}" srcOrd="0" destOrd="0" presId="urn:microsoft.com/office/officeart/2005/8/layout/list1"/>
    <dgm:cxn modelId="{EAD1C266-53DD-4747-AD97-1D6D98F9736F}" type="presParOf" srcId="{A3485D9F-19DC-40DD-B22F-516415678CBE}" destId="{CBDDF0AC-F571-4E63-A8B5-DAF15FD100D6}" srcOrd="1" destOrd="0" presId="urn:microsoft.com/office/officeart/2005/8/layout/list1"/>
    <dgm:cxn modelId="{FCEBE837-DE76-46CA-86A0-1D6AF4387E88}" type="presParOf" srcId="{CF2646D4-3CC4-4789-BCE6-95D591F5DA26}" destId="{86A8E336-E871-4A97-9DEE-D211D0130818}" srcOrd="5" destOrd="0" presId="urn:microsoft.com/office/officeart/2005/8/layout/list1"/>
    <dgm:cxn modelId="{973C2E84-8501-4C20-A283-59FE364B0EEB}" type="presParOf" srcId="{CF2646D4-3CC4-4789-BCE6-95D591F5DA26}" destId="{F1423056-0653-40B6-9CD8-9EC53D97AAA1}" srcOrd="6" destOrd="0" presId="urn:microsoft.com/office/officeart/2005/8/layout/list1"/>
    <dgm:cxn modelId="{78495E07-808C-434E-AEDE-51FBB5F58C01}" type="presParOf" srcId="{CF2646D4-3CC4-4789-BCE6-95D591F5DA26}" destId="{3FA74B68-83D2-4FE5-95B1-D0E97681E4D2}" srcOrd="7" destOrd="0" presId="urn:microsoft.com/office/officeart/2005/8/layout/list1"/>
    <dgm:cxn modelId="{00177246-21CF-47AC-905C-34E754F22DD7}" type="presParOf" srcId="{CF2646D4-3CC4-4789-BCE6-95D591F5DA26}" destId="{1F133454-8794-4D9C-8467-DA91E6F9E0D1}" srcOrd="8" destOrd="0" presId="urn:microsoft.com/office/officeart/2005/8/layout/list1"/>
    <dgm:cxn modelId="{CCBFB4A6-45DD-41B7-AAFE-629465CCBE6F}" type="presParOf" srcId="{1F133454-8794-4D9C-8467-DA91E6F9E0D1}" destId="{C57C3033-EC18-41C8-85D4-FA4B344248C1}" srcOrd="0" destOrd="0" presId="urn:microsoft.com/office/officeart/2005/8/layout/list1"/>
    <dgm:cxn modelId="{57913805-A619-4571-8F1E-0BF209C8BCB9}" type="presParOf" srcId="{1F133454-8794-4D9C-8467-DA91E6F9E0D1}" destId="{0EB8A3FA-7CBC-47AA-8479-FC1DF783F25F}" srcOrd="1" destOrd="0" presId="urn:microsoft.com/office/officeart/2005/8/layout/list1"/>
    <dgm:cxn modelId="{E0488228-CD13-4994-B57F-E54A0DB0161F}" type="presParOf" srcId="{CF2646D4-3CC4-4789-BCE6-95D591F5DA26}" destId="{12E3108A-7BFC-4F9A-83BE-A69A540A516E}" srcOrd="9" destOrd="0" presId="urn:microsoft.com/office/officeart/2005/8/layout/list1"/>
    <dgm:cxn modelId="{3A5A5BDB-3EF7-4525-9014-8257CBD139A4}" type="presParOf" srcId="{CF2646D4-3CC4-4789-BCE6-95D591F5DA26}" destId="{F61EFD76-FB8D-4512-A03F-93F65B85F05F}" srcOrd="10" destOrd="0" presId="urn:microsoft.com/office/officeart/2005/8/layout/list1"/>
    <dgm:cxn modelId="{4C42DFEA-6BB5-4B96-B98B-B1E587A32FAA}" type="presParOf" srcId="{CF2646D4-3CC4-4789-BCE6-95D591F5DA26}" destId="{F9C3CCB1-7AA9-42A0-BA9F-D205C52AB96D}" srcOrd="11" destOrd="0" presId="urn:microsoft.com/office/officeart/2005/8/layout/list1"/>
    <dgm:cxn modelId="{8D22E533-4E4D-4FF3-8A04-DEB73B3DB9EC}" type="presParOf" srcId="{CF2646D4-3CC4-4789-BCE6-95D591F5DA26}" destId="{41BEB810-B35C-4AB4-B389-8482FBDDF7C5}" srcOrd="12" destOrd="0" presId="urn:microsoft.com/office/officeart/2005/8/layout/list1"/>
    <dgm:cxn modelId="{2270492A-2F37-46AD-A8D0-734DC0695B8A}" type="presParOf" srcId="{41BEB810-B35C-4AB4-B389-8482FBDDF7C5}" destId="{73865417-BA23-4481-8B5E-CD09E143725A}" srcOrd="0" destOrd="0" presId="urn:microsoft.com/office/officeart/2005/8/layout/list1"/>
    <dgm:cxn modelId="{C36546F7-C52F-40DE-B2AB-B5F6B109C5F6}" type="presParOf" srcId="{41BEB810-B35C-4AB4-B389-8482FBDDF7C5}" destId="{2DE23E54-DF51-422A-A771-8149407A0EB5}" srcOrd="1" destOrd="0" presId="urn:microsoft.com/office/officeart/2005/8/layout/list1"/>
    <dgm:cxn modelId="{6AFEAB75-4F77-465B-A5FC-E2AAD8A96250}" type="presParOf" srcId="{CF2646D4-3CC4-4789-BCE6-95D591F5DA26}" destId="{652C8813-56E4-4F9E-BB57-CD60AD4AE508}" srcOrd="13" destOrd="0" presId="urn:microsoft.com/office/officeart/2005/8/layout/list1"/>
    <dgm:cxn modelId="{A4857A57-9ED3-4000-9BE1-09B03D5342EE}" type="presParOf" srcId="{CF2646D4-3CC4-4789-BCE6-95D591F5DA26}" destId="{02E93500-668D-4790-A3FE-7F7E546A1B5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8114C3-BBAF-4677-B66E-EDF03FF2BB6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FE66A6CD-C9ED-4F55-A1DA-A7518172771D}">
      <dgm:prSet custT="1"/>
      <dgm:spPr>
        <a:solidFill>
          <a:schemeClr val="accent1">
            <a:lumMod val="90000"/>
            <a:lumOff val="10000"/>
          </a:schemeClr>
        </a:solidFill>
      </dgm:spPr>
      <dgm:t>
        <a:bodyPr/>
        <a:lstStyle/>
        <a:p>
          <a:r>
            <a:rPr lang="en-IN" sz="2400" b="1" dirty="0"/>
            <a:t>METHOD 1 </a:t>
          </a:r>
        </a:p>
        <a:p>
          <a:r>
            <a:rPr lang="en-IN" sz="2400" b="1" dirty="0"/>
            <a:t>(Restricted Model)</a:t>
          </a:r>
          <a:endParaRPr lang="en-IN" sz="3700" dirty="0"/>
        </a:p>
      </dgm:t>
    </dgm:pt>
    <dgm:pt modelId="{63A7FD8C-4B7B-4787-BAC1-814C56A8B6F9}" type="parTrans" cxnId="{C298BB00-AB01-472F-95CD-37C11A3AFA90}">
      <dgm:prSet/>
      <dgm:spPr/>
      <dgm:t>
        <a:bodyPr/>
        <a:lstStyle/>
        <a:p>
          <a:endParaRPr lang="en-IN"/>
        </a:p>
      </dgm:t>
    </dgm:pt>
    <dgm:pt modelId="{5656BC10-46DA-441D-A213-3B9439466412}" type="sibTrans" cxnId="{C298BB00-AB01-472F-95CD-37C11A3AFA90}">
      <dgm:prSet/>
      <dgm:spPr/>
      <dgm:t>
        <a:bodyPr/>
        <a:lstStyle/>
        <a:p>
          <a:endParaRPr lang="en-IN"/>
        </a:p>
      </dgm:t>
    </dgm:pt>
    <dgm:pt modelId="{F37B2CBF-1087-4DBF-9596-02B790EB26CE}">
      <dgm:prSet custT="1"/>
      <dgm:spPr/>
      <dgm:t>
        <a:bodyPr/>
        <a:lstStyle/>
        <a:p>
          <a:pPr>
            <a:lnSpc>
              <a:spcPct val="150000"/>
            </a:lnSpc>
          </a:pPr>
          <a:r>
            <a:rPr lang="en-IN" sz="1400" dirty="0"/>
            <a:t>K-means clustering model where the customers are segregated into different clusters based on the volume of the product set purchased. </a:t>
          </a:r>
        </a:p>
      </dgm:t>
    </dgm:pt>
    <dgm:pt modelId="{6FB3DC6E-CDFC-4EC6-9F7A-C1FDA67E41DB}" type="parTrans" cxnId="{102B33A9-3FFA-4A75-AEC6-2B04418498B9}">
      <dgm:prSet/>
      <dgm:spPr/>
      <dgm:t>
        <a:bodyPr/>
        <a:lstStyle/>
        <a:p>
          <a:endParaRPr lang="en-IN"/>
        </a:p>
      </dgm:t>
    </dgm:pt>
    <dgm:pt modelId="{A08EB1CB-50E9-4514-9425-941C9CBA8F95}" type="sibTrans" cxnId="{102B33A9-3FFA-4A75-AEC6-2B04418498B9}">
      <dgm:prSet/>
      <dgm:spPr/>
      <dgm:t>
        <a:bodyPr/>
        <a:lstStyle/>
        <a:p>
          <a:endParaRPr lang="en-IN"/>
        </a:p>
      </dgm:t>
    </dgm:pt>
    <dgm:pt modelId="{BFB78607-D950-4098-A6C1-F32C96CCD845}">
      <dgm:prSet custT="1"/>
      <dgm:spPr/>
      <dgm:t>
        <a:bodyPr/>
        <a:lstStyle/>
        <a:p>
          <a:pPr>
            <a:lnSpc>
              <a:spcPct val="150000"/>
            </a:lnSpc>
          </a:pPr>
          <a:r>
            <a:rPr lang="en-IN" sz="1400" dirty="0"/>
            <a:t>These clusters are treated as categorical variables which are further encoded into dummy variables. </a:t>
          </a:r>
        </a:p>
      </dgm:t>
    </dgm:pt>
    <dgm:pt modelId="{B9F28F23-D192-4F09-A833-32D8582E1918}" type="parTrans" cxnId="{3C9EA7DD-B4BD-47CB-87C8-53E7AC7B36E9}">
      <dgm:prSet/>
      <dgm:spPr/>
      <dgm:t>
        <a:bodyPr/>
        <a:lstStyle/>
        <a:p>
          <a:endParaRPr lang="en-IN"/>
        </a:p>
      </dgm:t>
    </dgm:pt>
    <dgm:pt modelId="{D45BEAD5-1A62-4404-B240-A70D8FA9BD10}" type="sibTrans" cxnId="{3C9EA7DD-B4BD-47CB-87C8-53E7AC7B36E9}">
      <dgm:prSet/>
      <dgm:spPr/>
      <dgm:t>
        <a:bodyPr/>
        <a:lstStyle/>
        <a:p>
          <a:endParaRPr lang="en-IN"/>
        </a:p>
      </dgm:t>
    </dgm:pt>
    <dgm:pt modelId="{BD2262F2-AA40-4923-8352-FDBCA1812D48}">
      <dgm:prSet custT="1"/>
      <dgm:spPr/>
      <dgm:t>
        <a:bodyPr/>
        <a:lstStyle/>
        <a:p>
          <a:pPr>
            <a:lnSpc>
              <a:spcPct val="150000"/>
            </a:lnSpc>
          </a:pPr>
          <a:r>
            <a:rPr lang="en-IN" sz="1400" dirty="0"/>
            <a:t>The </a:t>
          </a:r>
          <a:r>
            <a:rPr lang="en-IN" sz="1400" dirty="0" err="1"/>
            <a:t>sfdc</a:t>
          </a:r>
          <a:r>
            <a:rPr lang="en-IN" sz="1400" dirty="0"/>
            <a:t> tier and sub-segment are also considered as categorical variables. </a:t>
          </a:r>
        </a:p>
      </dgm:t>
    </dgm:pt>
    <dgm:pt modelId="{A1E97046-264C-445B-B9DD-FCB3609B16EF}" type="parTrans" cxnId="{6CF4F6E4-93E2-4EE0-B811-CD4BA4115F8A}">
      <dgm:prSet/>
      <dgm:spPr/>
      <dgm:t>
        <a:bodyPr/>
        <a:lstStyle/>
        <a:p>
          <a:endParaRPr lang="en-IN"/>
        </a:p>
      </dgm:t>
    </dgm:pt>
    <dgm:pt modelId="{571A873C-4A1D-49C4-BC39-4EB9C675CCFA}" type="sibTrans" cxnId="{6CF4F6E4-93E2-4EE0-B811-CD4BA4115F8A}">
      <dgm:prSet/>
      <dgm:spPr/>
      <dgm:t>
        <a:bodyPr/>
        <a:lstStyle/>
        <a:p>
          <a:endParaRPr lang="en-IN"/>
        </a:p>
      </dgm:t>
    </dgm:pt>
    <dgm:pt modelId="{E7713881-B0E7-4961-B92B-8F7DEFAFDA9E}">
      <dgm:prSet custT="1"/>
      <dgm:spPr>
        <a:solidFill>
          <a:schemeClr val="accent1">
            <a:lumMod val="90000"/>
            <a:lumOff val="10000"/>
          </a:schemeClr>
        </a:solidFill>
      </dgm:spPr>
      <dgm:t>
        <a:bodyPr/>
        <a:lstStyle/>
        <a:p>
          <a:r>
            <a:rPr lang="en-IN" sz="2400" b="1" dirty="0"/>
            <a:t>METHOD 2</a:t>
          </a:r>
        </a:p>
        <a:p>
          <a:r>
            <a:rPr lang="en-IN" sz="2400" b="1" dirty="0"/>
            <a:t> (Unrestricted Model)</a:t>
          </a:r>
          <a:endParaRPr lang="en-IN" sz="3700" dirty="0"/>
        </a:p>
      </dgm:t>
    </dgm:pt>
    <dgm:pt modelId="{0C5CB507-2DFF-428A-8EBB-5680444ACFA3}" type="parTrans" cxnId="{5B5C015E-9950-4406-A6F0-1EB44775E561}">
      <dgm:prSet/>
      <dgm:spPr/>
      <dgm:t>
        <a:bodyPr/>
        <a:lstStyle/>
        <a:p>
          <a:endParaRPr lang="en-IN"/>
        </a:p>
      </dgm:t>
    </dgm:pt>
    <dgm:pt modelId="{0BA10494-2C31-44B8-9502-C085A12AA74A}" type="sibTrans" cxnId="{5B5C015E-9950-4406-A6F0-1EB44775E561}">
      <dgm:prSet/>
      <dgm:spPr/>
      <dgm:t>
        <a:bodyPr/>
        <a:lstStyle/>
        <a:p>
          <a:endParaRPr lang="en-IN"/>
        </a:p>
      </dgm:t>
    </dgm:pt>
    <dgm:pt modelId="{C9C35856-8050-42EB-927A-FB977DE5AF6A}">
      <dgm:prSet custT="1"/>
      <dgm:spPr/>
      <dgm:t>
        <a:bodyPr/>
        <a:lstStyle/>
        <a:p>
          <a:pPr>
            <a:lnSpc>
              <a:spcPct val="150000"/>
            </a:lnSpc>
          </a:pPr>
          <a:r>
            <a:rPr lang="en-IN" sz="1400" kern="1200">
              <a:latin typeface="Gill Sans MT" panose="020B0502020104020203"/>
              <a:ea typeface="+mn-ea"/>
              <a:cs typeface="+mn-cs"/>
            </a:rPr>
            <a:t>Model without clustering and considers all the types of different product sets in the data which are further encoded into dummy variables along with other categorical variables (Sfdc tier, poc image and sub segment) </a:t>
          </a:r>
          <a:endParaRPr lang="en-IN" sz="1400" kern="1200" dirty="0">
            <a:latin typeface="Gill Sans MT" panose="020B0502020104020203"/>
            <a:ea typeface="+mn-ea"/>
            <a:cs typeface="+mn-cs"/>
          </a:endParaRPr>
        </a:p>
      </dgm:t>
    </dgm:pt>
    <dgm:pt modelId="{80C7288F-21D5-40D1-9ED2-F13EEC02D847}" type="parTrans" cxnId="{1DEA13BB-15CD-4C72-9B63-E5EFFCEDC7E9}">
      <dgm:prSet/>
      <dgm:spPr/>
      <dgm:t>
        <a:bodyPr/>
        <a:lstStyle/>
        <a:p>
          <a:endParaRPr lang="en-IN"/>
        </a:p>
      </dgm:t>
    </dgm:pt>
    <dgm:pt modelId="{8EEFFC96-E1DD-41FC-A580-72A85D03F863}" type="sibTrans" cxnId="{1DEA13BB-15CD-4C72-9B63-E5EFFCEDC7E9}">
      <dgm:prSet/>
      <dgm:spPr/>
      <dgm:t>
        <a:bodyPr/>
        <a:lstStyle/>
        <a:p>
          <a:endParaRPr lang="en-IN"/>
        </a:p>
      </dgm:t>
    </dgm:pt>
    <dgm:pt modelId="{3B0DC40A-38E2-4B43-9C60-A8C1BCDA0438}" type="pres">
      <dgm:prSet presAssocID="{AC8114C3-BBAF-4677-B66E-EDF03FF2BB6D}" presName="Name0" presStyleCnt="0">
        <dgm:presLayoutVars>
          <dgm:dir/>
          <dgm:animLvl val="lvl"/>
          <dgm:resizeHandles val="exact"/>
        </dgm:presLayoutVars>
      </dgm:prSet>
      <dgm:spPr/>
    </dgm:pt>
    <dgm:pt modelId="{3E3E38C3-EF74-435B-B146-505C575B9B0A}" type="pres">
      <dgm:prSet presAssocID="{FE66A6CD-C9ED-4F55-A1DA-A7518172771D}" presName="linNode" presStyleCnt="0"/>
      <dgm:spPr/>
    </dgm:pt>
    <dgm:pt modelId="{04D4C6CF-7808-4DDA-A43A-D46EF28AFFA0}" type="pres">
      <dgm:prSet presAssocID="{FE66A6CD-C9ED-4F55-A1DA-A7518172771D}" presName="parentText" presStyleLbl="node1" presStyleIdx="0" presStyleCnt="2">
        <dgm:presLayoutVars>
          <dgm:chMax val="1"/>
          <dgm:bulletEnabled val="1"/>
        </dgm:presLayoutVars>
      </dgm:prSet>
      <dgm:spPr/>
    </dgm:pt>
    <dgm:pt modelId="{3358953E-0F12-4DF5-85B0-B7F87CAE4703}" type="pres">
      <dgm:prSet presAssocID="{FE66A6CD-C9ED-4F55-A1DA-A7518172771D}" presName="descendantText" presStyleLbl="alignAccFollowNode1" presStyleIdx="0" presStyleCnt="2">
        <dgm:presLayoutVars>
          <dgm:bulletEnabled val="1"/>
        </dgm:presLayoutVars>
      </dgm:prSet>
      <dgm:spPr/>
    </dgm:pt>
    <dgm:pt modelId="{D1C19978-197B-48EB-A237-DCD2652AD0B0}" type="pres">
      <dgm:prSet presAssocID="{5656BC10-46DA-441D-A213-3B9439466412}" presName="sp" presStyleCnt="0"/>
      <dgm:spPr/>
    </dgm:pt>
    <dgm:pt modelId="{40F2C5EE-34C3-45B3-9209-185F31BAF580}" type="pres">
      <dgm:prSet presAssocID="{E7713881-B0E7-4961-B92B-8F7DEFAFDA9E}" presName="linNode" presStyleCnt="0"/>
      <dgm:spPr/>
    </dgm:pt>
    <dgm:pt modelId="{7B3805DB-5A4D-4442-8FDB-14419F19999F}" type="pres">
      <dgm:prSet presAssocID="{E7713881-B0E7-4961-B92B-8F7DEFAFDA9E}" presName="parentText" presStyleLbl="node1" presStyleIdx="1" presStyleCnt="2">
        <dgm:presLayoutVars>
          <dgm:chMax val="1"/>
          <dgm:bulletEnabled val="1"/>
        </dgm:presLayoutVars>
      </dgm:prSet>
      <dgm:spPr/>
    </dgm:pt>
    <dgm:pt modelId="{69253BD6-234C-4A69-9D72-4CBA81766AE7}" type="pres">
      <dgm:prSet presAssocID="{E7713881-B0E7-4961-B92B-8F7DEFAFDA9E}" presName="descendantText" presStyleLbl="alignAccFollowNode1" presStyleIdx="1" presStyleCnt="2">
        <dgm:presLayoutVars>
          <dgm:bulletEnabled val="1"/>
        </dgm:presLayoutVars>
      </dgm:prSet>
      <dgm:spPr/>
    </dgm:pt>
  </dgm:ptLst>
  <dgm:cxnLst>
    <dgm:cxn modelId="{C298BB00-AB01-472F-95CD-37C11A3AFA90}" srcId="{AC8114C3-BBAF-4677-B66E-EDF03FF2BB6D}" destId="{FE66A6CD-C9ED-4F55-A1DA-A7518172771D}" srcOrd="0" destOrd="0" parTransId="{63A7FD8C-4B7B-4787-BAC1-814C56A8B6F9}" sibTransId="{5656BC10-46DA-441D-A213-3B9439466412}"/>
    <dgm:cxn modelId="{F21F3336-1B88-46A2-8676-796EB247A2BA}" type="presOf" srcId="{E7713881-B0E7-4961-B92B-8F7DEFAFDA9E}" destId="{7B3805DB-5A4D-4442-8FDB-14419F19999F}" srcOrd="0" destOrd="0" presId="urn:microsoft.com/office/officeart/2005/8/layout/vList5"/>
    <dgm:cxn modelId="{5B5C015E-9950-4406-A6F0-1EB44775E561}" srcId="{AC8114C3-BBAF-4677-B66E-EDF03FF2BB6D}" destId="{E7713881-B0E7-4961-B92B-8F7DEFAFDA9E}" srcOrd="1" destOrd="0" parTransId="{0C5CB507-2DFF-428A-8EBB-5680444ACFA3}" sibTransId="{0BA10494-2C31-44B8-9502-C085A12AA74A}"/>
    <dgm:cxn modelId="{843E0D5F-5EEF-4B1B-BC46-F56D18B7626A}" type="presOf" srcId="{FE66A6CD-C9ED-4F55-A1DA-A7518172771D}" destId="{04D4C6CF-7808-4DDA-A43A-D46EF28AFFA0}" srcOrd="0" destOrd="0" presId="urn:microsoft.com/office/officeart/2005/8/layout/vList5"/>
    <dgm:cxn modelId="{6792817E-AC66-4B98-9A94-81623EE9361B}" type="presOf" srcId="{AC8114C3-BBAF-4677-B66E-EDF03FF2BB6D}" destId="{3B0DC40A-38E2-4B43-9C60-A8C1BCDA0438}" srcOrd="0" destOrd="0" presId="urn:microsoft.com/office/officeart/2005/8/layout/vList5"/>
    <dgm:cxn modelId="{AECFE49D-2E01-4DAE-94E9-521EAEB1EB1E}" type="presOf" srcId="{F37B2CBF-1087-4DBF-9596-02B790EB26CE}" destId="{3358953E-0F12-4DF5-85B0-B7F87CAE4703}" srcOrd="0" destOrd="0" presId="urn:microsoft.com/office/officeart/2005/8/layout/vList5"/>
    <dgm:cxn modelId="{102B33A9-3FFA-4A75-AEC6-2B04418498B9}" srcId="{FE66A6CD-C9ED-4F55-A1DA-A7518172771D}" destId="{F37B2CBF-1087-4DBF-9596-02B790EB26CE}" srcOrd="0" destOrd="0" parTransId="{6FB3DC6E-CDFC-4EC6-9F7A-C1FDA67E41DB}" sibTransId="{A08EB1CB-50E9-4514-9425-941C9CBA8F95}"/>
    <dgm:cxn modelId="{1DEA13BB-15CD-4C72-9B63-E5EFFCEDC7E9}" srcId="{E7713881-B0E7-4961-B92B-8F7DEFAFDA9E}" destId="{C9C35856-8050-42EB-927A-FB977DE5AF6A}" srcOrd="0" destOrd="0" parTransId="{80C7288F-21D5-40D1-9ED2-F13EEC02D847}" sibTransId="{8EEFFC96-E1DD-41FC-A580-72A85D03F863}"/>
    <dgm:cxn modelId="{9DDB78CA-17A1-48CA-B6F6-B81EED178ECF}" type="presOf" srcId="{C9C35856-8050-42EB-927A-FB977DE5AF6A}" destId="{69253BD6-234C-4A69-9D72-4CBA81766AE7}" srcOrd="0" destOrd="0" presId="urn:microsoft.com/office/officeart/2005/8/layout/vList5"/>
    <dgm:cxn modelId="{595111DD-E9B3-4029-B707-30D3C18A61F1}" type="presOf" srcId="{BD2262F2-AA40-4923-8352-FDBCA1812D48}" destId="{3358953E-0F12-4DF5-85B0-B7F87CAE4703}" srcOrd="0" destOrd="2" presId="urn:microsoft.com/office/officeart/2005/8/layout/vList5"/>
    <dgm:cxn modelId="{3C9EA7DD-B4BD-47CB-87C8-53E7AC7B36E9}" srcId="{FE66A6CD-C9ED-4F55-A1DA-A7518172771D}" destId="{BFB78607-D950-4098-A6C1-F32C96CCD845}" srcOrd="1" destOrd="0" parTransId="{B9F28F23-D192-4F09-A833-32D8582E1918}" sibTransId="{D45BEAD5-1A62-4404-B240-A70D8FA9BD10}"/>
    <dgm:cxn modelId="{6CF4F6E4-93E2-4EE0-B811-CD4BA4115F8A}" srcId="{FE66A6CD-C9ED-4F55-A1DA-A7518172771D}" destId="{BD2262F2-AA40-4923-8352-FDBCA1812D48}" srcOrd="2" destOrd="0" parTransId="{A1E97046-264C-445B-B9DD-FCB3609B16EF}" sibTransId="{571A873C-4A1D-49C4-BC39-4EB9C675CCFA}"/>
    <dgm:cxn modelId="{C07C56F6-6FC9-439B-9740-0A8A39BF307E}" type="presOf" srcId="{BFB78607-D950-4098-A6C1-F32C96CCD845}" destId="{3358953E-0F12-4DF5-85B0-B7F87CAE4703}" srcOrd="0" destOrd="1" presId="urn:microsoft.com/office/officeart/2005/8/layout/vList5"/>
    <dgm:cxn modelId="{20D31623-95FA-418E-8FAE-C6940461C639}" type="presParOf" srcId="{3B0DC40A-38E2-4B43-9C60-A8C1BCDA0438}" destId="{3E3E38C3-EF74-435B-B146-505C575B9B0A}" srcOrd="0" destOrd="0" presId="urn:microsoft.com/office/officeart/2005/8/layout/vList5"/>
    <dgm:cxn modelId="{69916400-BD64-479E-90E7-0580D7CFB419}" type="presParOf" srcId="{3E3E38C3-EF74-435B-B146-505C575B9B0A}" destId="{04D4C6CF-7808-4DDA-A43A-D46EF28AFFA0}" srcOrd="0" destOrd="0" presId="urn:microsoft.com/office/officeart/2005/8/layout/vList5"/>
    <dgm:cxn modelId="{04540FB5-9DE0-45C1-AE96-9D4E43347B67}" type="presParOf" srcId="{3E3E38C3-EF74-435B-B146-505C575B9B0A}" destId="{3358953E-0F12-4DF5-85B0-B7F87CAE4703}" srcOrd="1" destOrd="0" presId="urn:microsoft.com/office/officeart/2005/8/layout/vList5"/>
    <dgm:cxn modelId="{CDAF2E33-CD6B-45B5-AA15-F8F53A102D09}" type="presParOf" srcId="{3B0DC40A-38E2-4B43-9C60-A8C1BCDA0438}" destId="{D1C19978-197B-48EB-A237-DCD2652AD0B0}" srcOrd="1" destOrd="0" presId="urn:microsoft.com/office/officeart/2005/8/layout/vList5"/>
    <dgm:cxn modelId="{399053CD-59AE-41FF-8AB6-9603618F2E09}" type="presParOf" srcId="{3B0DC40A-38E2-4B43-9C60-A8C1BCDA0438}" destId="{40F2C5EE-34C3-45B3-9209-185F31BAF580}" srcOrd="2" destOrd="0" presId="urn:microsoft.com/office/officeart/2005/8/layout/vList5"/>
    <dgm:cxn modelId="{275A88C1-A58B-406C-8C98-6C71377F7472}" type="presParOf" srcId="{40F2C5EE-34C3-45B3-9209-185F31BAF580}" destId="{7B3805DB-5A4D-4442-8FDB-14419F19999F}" srcOrd="0" destOrd="0" presId="urn:microsoft.com/office/officeart/2005/8/layout/vList5"/>
    <dgm:cxn modelId="{A0791288-F3E2-4AC8-969F-94EA8D667723}" type="presParOf" srcId="{40F2C5EE-34C3-45B3-9209-185F31BAF580}" destId="{69253BD6-234C-4A69-9D72-4CBA81766AE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93C1F2-B18E-40C2-BECE-E65E79B7A03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D84C4A25-CB79-4F46-A82A-EC7AA26BB6DC}">
      <dgm:prSet/>
      <dgm:spPr>
        <a:solidFill>
          <a:schemeClr val="accent1">
            <a:lumMod val="90000"/>
            <a:lumOff val="10000"/>
          </a:schemeClr>
        </a:solidFill>
      </dgm:spPr>
      <dgm:t>
        <a:bodyPr/>
        <a:lstStyle/>
        <a:p>
          <a:r>
            <a:rPr lang="en-IN" b="1"/>
            <a:t>Method 2 </a:t>
          </a:r>
          <a:r>
            <a:rPr lang="en-IN"/>
            <a:t>considers all the categorical variables associated with each POC and the order volume for the product set for each customer. </a:t>
          </a:r>
        </a:p>
      </dgm:t>
    </dgm:pt>
    <dgm:pt modelId="{BE035E05-F2F7-47B6-AB11-DC99A599BA11}" type="parTrans" cxnId="{9683AD2E-0E54-4781-A9C5-FCD4FF790332}">
      <dgm:prSet/>
      <dgm:spPr/>
      <dgm:t>
        <a:bodyPr/>
        <a:lstStyle/>
        <a:p>
          <a:endParaRPr lang="en-IN"/>
        </a:p>
      </dgm:t>
    </dgm:pt>
    <dgm:pt modelId="{7D280707-9399-47B9-A277-9E168B34EFBC}" type="sibTrans" cxnId="{9683AD2E-0E54-4781-A9C5-FCD4FF790332}">
      <dgm:prSet/>
      <dgm:spPr/>
      <dgm:t>
        <a:bodyPr/>
        <a:lstStyle/>
        <a:p>
          <a:endParaRPr lang="en-IN"/>
        </a:p>
      </dgm:t>
    </dgm:pt>
    <dgm:pt modelId="{263BE3CC-4318-495D-9A6D-612BA4C960BE}">
      <dgm:prSet/>
      <dgm:spPr>
        <a:solidFill>
          <a:schemeClr val="accent1">
            <a:lumMod val="90000"/>
            <a:lumOff val="10000"/>
          </a:schemeClr>
        </a:solidFill>
      </dgm:spPr>
      <dgm:t>
        <a:bodyPr/>
        <a:lstStyle/>
        <a:p>
          <a:r>
            <a:rPr lang="en-IN" dirty="0"/>
            <a:t>All the </a:t>
          </a:r>
          <a:r>
            <a:rPr lang="en-IN" b="1" dirty="0"/>
            <a:t>categorical variables are encoded as dummy variables </a:t>
          </a:r>
          <a:r>
            <a:rPr lang="en-IN" dirty="0"/>
            <a:t>for further analysis. </a:t>
          </a:r>
        </a:p>
      </dgm:t>
    </dgm:pt>
    <dgm:pt modelId="{E2186435-97CE-4BAC-B966-9E6EA95E8FD3}" type="parTrans" cxnId="{4CDD190A-E538-4880-8B56-A53E3C264063}">
      <dgm:prSet/>
      <dgm:spPr/>
      <dgm:t>
        <a:bodyPr/>
        <a:lstStyle/>
        <a:p>
          <a:endParaRPr lang="en-IN"/>
        </a:p>
      </dgm:t>
    </dgm:pt>
    <dgm:pt modelId="{DF569068-5C01-4FD6-A586-8A76C8008088}" type="sibTrans" cxnId="{4CDD190A-E538-4880-8B56-A53E3C264063}">
      <dgm:prSet/>
      <dgm:spPr/>
      <dgm:t>
        <a:bodyPr/>
        <a:lstStyle/>
        <a:p>
          <a:endParaRPr lang="en-IN"/>
        </a:p>
      </dgm:t>
    </dgm:pt>
    <dgm:pt modelId="{BAA7B688-6E49-42E7-B815-E4EED68659EE}">
      <dgm:prSet/>
      <dgm:spPr>
        <a:solidFill>
          <a:schemeClr val="accent1">
            <a:lumMod val="90000"/>
            <a:lumOff val="10000"/>
          </a:schemeClr>
        </a:solidFill>
      </dgm:spPr>
      <dgm:t>
        <a:bodyPr/>
        <a:lstStyle/>
        <a:p>
          <a:r>
            <a:rPr lang="en-IN" dirty="0"/>
            <a:t>The province for the customers are excluded as it shows least amount of variability in the total discount offered to the customers. </a:t>
          </a:r>
        </a:p>
      </dgm:t>
    </dgm:pt>
    <dgm:pt modelId="{EF6C841F-1522-470B-B8AB-EAC4E29BDF5F}" type="parTrans" cxnId="{1DF273B1-8F0A-4A81-ADD4-2EBCA3875BE2}">
      <dgm:prSet/>
      <dgm:spPr/>
      <dgm:t>
        <a:bodyPr/>
        <a:lstStyle/>
        <a:p>
          <a:endParaRPr lang="en-IN"/>
        </a:p>
      </dgm:t>
    </dgm:pt>
    <dgm:pt modelId="{B2F0475A-A241-484C-966F-68F5339F4072}" type="sibTrans" cxnId="{1DF273B1-8F0A-4A81-ADD4-2EBCA3875BE2}">
      <dgm:prSet/>
      <dgm:spPr/>
      <dgm:t>
        <a:bodyPr/>
        <a:lstStyle/>
        <a:p>
          <a:endParaRPr lang="en-IN"/>
        </a:p>
      </dgm:t>
    </dgm:pt>
    <dgm:pt modelId="{1AE2A2AC-A678-4B6F-811C-E33527F84724}">
      <dgm:prSet/>
      <dgm:spPr>
        <a:solidFill>
          <a:schemeClr val="accent1">
            <a:lumMod val="90000"/>
            <a:lumOff val="10000"/>
          </a:schemeClr>
        </a:solidFill>
      </dgm:spPr>
      <dgm:t>
        <a:bodyPr/>
        <a:lstStyle/>
        <a:p>
          <a:r>
            <a:rPr lang="en-IN"/>
            <a:t>The data is then split into training set and test set for further regression modelling. </a:t>
          </a:r>
        </a:p>
      </dgm:t>
    </dgm:pt>
    <dgm:pt modelId="{764053DE-9048-4A90-A36C-E99BC2329E14}" type="parTrans" cxnId="{53C48D07-68E2-4F22-AC3C-4721F48C21E8}">
      <dgm:prSet/>
      <dgm:spPr/>
      <dgm:t>
        <a:bodyPr/>
        <a:lstStyle/>
        <a:p>
          <a:endParaRPr lang="en-IN"/>
        </a:p>
      </dgm:t>
    </dgm:pt>
    <dgm:pt modelId="{709EFF42-5BB2-410B-BBC2-52838B06FA7F}" type="sibTrans" cxnId="{53C48D07-68E2-4F22-AC3C-4721F48C21E8}">
      <dgm:prSet/>
      <dgm:spPr/>
      <dgm:t>
        <a:bodyPr/>
        <a:lstStyle/>
        <a:p>
          <a:endParaRPr lang="en-IN"/>
        </a:p>
      </dgm:t>
    </dgm:pt>
    <dgm:pt modelId="{27D234FE-0376-4527-A85A-EB70424EF31D}" type="pres">
      <dgm:prSet presAssocID="{EE93C1F2-B18E-40C2-BECE-E65E79B7A03C}" presName="CompostProcess" presStyleCnt="0">
        <dgm:presLayoutVars>
          <dgm:dir/>
          <dgm:resizeHandles val="exact"/>
        </dgm:presLayoutVars>
      </dgm:prSet>
      <dgm:spPr/>
    </dgm:pt>
    <dgm:pt modelId="{1EA65D08-9AB6-46D8-96FD-D2BC0CB6001E}" type="pres">
      <dgm:prSet presAssocID="{EE93C1F2-B18E-40C2-BECE-E65E79B7A03C}" presName="arrow" presStyleLbl="bgShp" presStyleIdx="0" presStyleCnt="1" custLinFactNeighborX="-2525" custLinFactNeighborY="-40638"/>
      <dgm:spPr/>
    </dgm:pt>
    <dgm:pt modelId="{53CFB0A7-D560-461A-93A2-3F477DDF9000}" type="pres">
      <dgm:prSet presAssocID="{EE93C1F2-B18E-40C2-BECE-E65E79B7A03C}" presName="linearProcess" presStyleCnt="0"/>
      <dgm:spPr/>
    </dgm:pt>
    <dgm:pt modelId="{793B8EBC-3E41-4B6B-B297-056B17571733}" type="pres">
      <dgm:prSet presAssocID="{D84C4A25-CB79-4F46-A82A-EC7AA26BB6DC}" presName="textNode" presStyleLbl="node1" presStyleIdx="0" presStyleCnt="4" custLinFactNeighborX="21402">
        <dgm:presLayoutVars>
          <dgm:bulletEnabled val="1"/>
        </dgm:presLayoutVars>
      </dgm:prSet>
      <dgm:spPr/>
    </dgm:pt>
    <dgm:pt modelId="{6ED9CB9B-384C-4530-AEAD-C2DEDA9F57FE}" type="pres">
      <dgm:prSet presAssocID="{7D280707-9399-47B9-A277-9E168B34EFBC}" presName="sibTrans" presStyleCnt="0"/>
      <dgm:spPr/>
    </dgm:pt>
    <dgm:pt modelId="{78E64468-1308-403A-9C08-41EDE5AFE59C}" type="pres">
      <dgm:prSet presAssocID="{263BE3CC-4318-495D-9A6D-612BA4C960BE}" presName="textNode" presStyleLbl="node1" presStyleIdx="1" presStyleCnt="4">
        <dgm:presLayoutVars>
          <dgm:bulletEnabled val="1"/>
        </dgm:presLayoutVars>
      </dgm:prSet>
      <dgm:spPr/>
    </dgm:pt>
    <dgm:pt modelId="{E78E53EE-2A20-4E62-A1F3-504A67F81503}" type="pres">
      <dgm:prSet presAssocID="{DF569068-5C01-4FD6-A586-8A76C8008088}" presName="sibTrans" presStyleCnt="0"/>
      <dgm:spPr/>
    </dgm:pt>
    <dgm:pt modelId="{BDF238AF-2BE1-4010-82DC-B472674D98D3}" type="pres">
      <dgm:prSet presAssocID="{BAA7B688-6E49-42E7-B815-E4EED68659EE}" presName="textNode" presStyleLbl="node1" presStyleIdx="2" presStyleCnt="4">
        <dgm:presLayoutVars>
          <dgm:bulletEnabled val="1"/>
        </dgm:presLayoutVars>
      </dgm:prSet>
      <dgm:spPr/>
    </dgm:pt>
    <dgm:pt modelId="{AC7BC18D-6164-481B-85B0-EE0489F97BA8}" type="pres">
      <dgm:prSet presAssocID="{B2F0475A-A241-484C-966F-68F5339F4072}" presName="sibTrans" presStyleCnt="0"/>
      <dgm:spPr/>
    </dgm:pt>
    <dgm:pt modelId="{7E076C8F-C00A-470B-A075-E3FDF6B30991}" type="pres">
      <dgm:prSet presAssocID="{1AE2A2AC-A678-4B6F-811C-E33527F84724}" presName="textNode" presStyleLbl="node1" presStyleIdx="3" presStyleCnt="4">
        <dgm:presLayoutVars>
          <dgm:bulletEnabled val="1"/>
        </dgm:presLayoutVars>
      </dgm:prSet>
      <dgm:spPr/>
    </dgm:pt>
  </dgm:ptLst>
  <dgm:cxnLst>
    <dgm:cxn modelId="{53C48D07-68E2-4F22-AC3C-4721F48C21E8}" srcId="{EE93C1F2-B18E-40C2-BECE-E65E79B7A03C}" destId="{1AE2A2AC-A678-4B6F-811C-E33527F84724}" srcOrd="3" destOrd="0" parTransId="{764053DE-9048-4A90-A36C-E99BC2329E14}" sibTransId="{709EFF42-5BB2-410B-BBC2-52838B06FA7F}"/>
    <dgm:cxn modelId="{4CDD190A-E538-4880-8B56-A53E3C264063}" srcId="{EE93C1F2-B18E-40C2-BECE-E65E79B7A03C}" destId="{263BE3CC-4318-495D-9A6D-612BA4C960BE}" srcOrd="1" destOrd="0" parTransId="{E2186435-97CE-4BAC-B966-9E6EA95E8FD3}" sibTransId="{DF569068-5C01-4FD6-A586-8A76C8008088}"/>
    <dgm:cxn modelId="{00F99F16-E109-43A0-B5B4-702418F1A197}" type="presOf" srcId="{EE93C1F2-B18E-40C2-BECE-E65E79B7A03C}" destId="{27D234FE-0376-4527-A85A-EB70424EF31D}" srcOrd="0" destOrd="0" presId="urn:microsoft.com/office/officeart/2005/8/layout/hProcess9"/>
    <dgm:cxn modelId="{9683AD2E-0E54-4781-A9C5-FCD4FF790332}" srcId="{EE93C1F2-B18E-40C2-BECE-E65E79B7A03C}" destId="{D84C4A25-CB79-4F46-A82A-EC7AA26BB6DC}" srcOrd="0" destOrd="0" parTransId="{BE035E05-F2F7-47B6-AB11-DC99A599BA11}" sibTransId="{7D280707-9399-47B9-A277-9E168B34EFBC}"/>
    <dgm:cxn modelId="{9EA39C58-C6FB-4E8B-8D3A-112F3ACAA594}" type="presOf" srcId="{1AE2A2AC-A678-4B6F-811C-E33527F84724}" destId="{7E076C8F-C00A-470B-A075-E3FDF6B30991}" srcOrd="0" destOrd="0" presId="urn:microsoft.com/office/officeart/2005/8/layout/hProcess9"/>
    <dgm:cxn modelId="{ACC7F97F-65C8-4282-BE0C-6A59350319CB}" type="presOf" srcId="{D84C4A25-CB79-4F46-A82A-EC7AA26BB6DC}" destId="{793B8EBC-3E41-4B6B-B297-056B17571733}" srcOrd="0" destOrd="0" presId="urn:microsoft.com/office/officeart/2005/8/layout/hProcess9"/>
    <dgm:cxn modelId="{DB572F8F-3BC6-4161-B2F6-BF20429741BB}" type="presOf" srcId="{BAA7B688-6E49-42E7-B815-E4EED68659EE}" destId="{BDF238AF-2BE1-4010-82DC-B472674D98D3}" srcOrd="0" destOrd="0" presId="urn:microsoft.com/office/officeart/2005/8/layout/hProcess9"/>
    <dgm:cxn modelId="{1DF273B1-8F0A-4A81-ADD4-2EBCA3875BE2}" srcId="{EE93C1F2-B18E-40C2-BECE-E65E79B7A03C}" destId="{BAA7B688-6E49-42E7-B815-E4EED68659EE}" srcOrd="2" destOrd="0" parTransId="{EF6C841F-1522-470B-B8AB-EAC4E29BDF5F}" sibTransId="{B2F0475A-A241-484C-966F-68F5339F4072}"/>
    <dgm:cxn modelId="{CF1C6FFB-599D-4FD4-BCBF-D37520C25D7F}" type="presOf" srcId="{263BE3CC-4318-495D-9A6D-612BA4C960BE}" destId="{78E64468-1308-403A-9C08-41EDE5AFE59C}" srcOrd="0" destOrd="0" presId="urn:microsoft.com/office/officeart/2005/8/layout/hProcess9"/>
    <dgm:cxn modelId="{030552FE-7293-43A7-8DDA-75E077CF5AA4}" type="presParOf" srcId="{27D234FE-0376-4527-A85A-EB70424EF31D}" destId="{1EA65D08-9AB6-46D8-96FD-D2BC0CB6001E}" srcOrd="0" destOrd="0" presId="urn:microsoft.com/office/officeart/2005/8/layout/hProcess9"/>
    <dgm:cxn modelId="{6BAAB964-BE36-4467-A126-3C8110B1BA75}" type="presParOf" srcId="{27D234FE-0376-4527-A85A-EB70424EF31D}" destId="{53CFB0A7-D560-461A-93A2-3F477DDF9000}" srcOrd="1" destOrd="0" presId="urn:microsoft.com/office/officeart/2005/8/layout/hProcess9"/>
    <dgm:cxn modelId="{69EAA62A-3A47-473F-877C-C1EB047C601C}" type="presParOf" srcId="{53CFB0A7-D560-461A-93A2-3F477DDF9000}" destId="{793B8EBC-3E41-4B6B-B297-056B17571733}" srcOrd="0" destOrd="0" presId="urn:microsoft.com/office/officeart/2005/8/layout/hProcess9"/>
    <dgm:cxn modelId="{0D33A394-F975-4DE3-9E2E-A8569175036A}" type="presParOf" srcId="{53CFB0A7-D560-461A-93A2-3F477DDF9000}" destId="{6ED9CB9B-384C-4530-AEAD-C2DEDA9F57FE}" srcOrd="1" destOrd="0" presId="urn:microsoft.com/office/officeart/2005/8/layout/hProcess9"/>
    <dgm:cxn modelId="{B68BFAF2-C853-498D-A392-EA116F5026BB}" type="presParOf" srcId="{53CFB0A7-D560-461A-93A2-3F477DDF9000}" destId="{78E64468-1308-403A-9C08-41EDE5AFE59C}" srcOrd="2" destOrd="0" presId="urn:microsoft.com/office/officeart/2005/8/layout/hProcess9"/>
    <dgm:cxn modelId="{7D8A1E5B-8582-4818-A724-EB9316B4389D}" type="presParOf" srcId="{53CFB0A7-D560-461A-93A2-3F477DDF9000}" destId="{E78E53EE-2A20-4E62-A1F3-504A67F81503}" srcOrd="3" destOrd="0" presId="urn:microsoft.com/office/officeart/2005/8/layout/hProcess9"/>
    <dgm:cxn modelId="{EFA554C6-CFA4-4FA9-9158-5CF69FCED044}" type="presParOf" srcId="{53CFB0A7-D560-461A-93A2-3F477DDF9000}" destId="{BDF238AF-2BE1-4010-82DC-B472674D98D3}" srcOrd="4" destOrd="0" presId="urn:microsoft.com/office/officeart/2005/8/layout/hProcess9"/>
    <dgm:cxn modelId="{D9672DC7-8EC6-42B0-B3B9-8813B9F617D3}" type="presParOf" srcId="{53CFB0A7-D560-461A-93A2-3F477DDF9000}" destId="{AC7BC18D-6164-481B-85B0-EE0489F97BA8}" srcOrd="5" destOrd="0" presId="urn:microsoft.com/office/officeart/2005/8/layout/hProcess9"/>
    <dgm:cxn modelId="{B4A89898-055B-4F9A-96CD-CFC3AAB527F7}" type="presParOf" srcId="{53CFB0A7-D560-461A-93A2-3F477DDF9000}" destId="{7E076C8F-C00A-470B-A075-E3FDF6B3099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C5625-4E0C-44E1-8672-5C957CFDC9C9}">
      <dsp:nvSpPr>
        <dsp:cNvPr id="0" name=""/>
        <dsp:cNvSpPr/>
      </dsp:nvSpPr>
      <dsp:spPr>
        <a:xfrm>
          <a:off x="0" y="410549"/>
          <a:ext cx="8367546"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CFC446-E471-4100-835B-D176B94123BD}">
      <dsp:nvSpPr>
        <dsp:cNvPr id="0" name=""/>
        <dsp:cNvSpPr/>
      </dsp:nvSpPr>
      <dsp:spPr>
        <a:xfrm>
          <a:off x="418377" y="115349"/>
          <a:ext cx="5857282" cy="590400"/>
        </a:xfrm>
        <a:prstGeom prst="roundRect">
          <a:avLst/>
        </a:prstGeom>
        <a:solidFill>
          <a:schemeClr val="accent1">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1391" tIns="0" rIns="221391" bIns="0" numCol="1" spcCol="1270" anchor="ctr" anchorCtr="0">
          <a:noAutofit/>
        </a:bodyPr>
        <a:lstStyle/>
        <a:p>
          <a:pPr marL="0" lvl="0" indent="0" algn="l" defTabSz="889000">
            <a:lnSpc>
              <a:spcPct val="90000"/>
            </a:lnSpc>
            <a:spcBef>
              <a:spcPct val="0"/>
            </a:spcBef>
            <a:spcAft>
              <a:spcPct val="35000"/>
            </a:spcAft>
            <a:buNone/>
          </a:pPr>
          <a:r>
            <a:rPr lang="en-IN" sz="2000" kern="1200" dirty="0"/>
            <a:t>It is estimated that the CPG and retail industry accounts for more than half of the world’s GDP. </a:t>
          </a:r>
        </a:p>
      </dsp:txBody>
      <dsp:txXfrm>
        <a:off x="447198" y="144170"/>
        <a:ext cx="5799640" cy="532758"/>
      </dsp:txXfrm>
    </dsp:sp>
    <dsp:sp modelId="{F1423056-0653-40B6-9CD8-9EC53D97AAA1}">
      <dsp:nvSpPr>
        <dsp:cNvPr id="0" name=""/>
        <dsp:cNvSpPr/>
      </dsp:nvSpPr>
      <dsp:spPr>
        <a:xfrm>
          <a:off x="0" y="1317749"/>
          <a:ext cx="8367546"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DDF0AC-F571-4E63-A8B5-DAF15FD100D6}">
      <dsp:nvSpPr>
        <dsp:cNvPr id="0" name=""/>
        <dsp:cNvSpPr/>
      </dsp:nvSpPr>
      <dsp:spPr>
        <a:xfrm>
          <a:off x="418377" y="1022549"/>
          <a:ext cx="5857282" cy="590400"/>
        </a:xfrm>
        <a:prstGeom prst="roundRect">
          <a:avLst/>
        </a:prstGeom>
        <a:solidFill>
          <a:schemeClr val="accent1">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1391" tIns="0" rIns="221391" bIns="0" numCol="1" spcCol="1270" anchor="ctr" anchorCtr="0">
          <a:noAutofit/>
        </a:bodyPr>
        <a:lstStyle/>
        <a:p>
          <a:pPr marL="0" lvl="0" indent="0" algn="l" defTabSz="889000">
            <a:lnSpc>
              <a:spcPct val="90000"/>
            </a:lnSpc>
            <a:spcBef>
              <a:spcPct val="0"/>
            </a:spcBef>
            <a:spcAft>
              <a:spcPct val="35000"/>
            </a:spcAft>
            <a:buNone/>
          </a:pPr>
          <a:r>
            <a:rPr lang="en-IN" sz="2000" kern="1200" dirty="0"/>
            <a:t>Discounts, promotions and pricing strategies drive a major portion of the revenue to the Companies. </a:t>
          </a:r>
        </a:p>
      </dsp:txBody>
      <dsp:txXfrm>
        <a:off x="447198" y="1051370"/>
        <a:ext cx="5799640" cy="532758"/>
      </dsp:txXfrm>
    </dsp:sp>
    <dsp:sp modelId="{F61EFD76-FB8D-4512-A03F-93F65B85F05F}">
      <dsp:nvSpPr>
        <dsp:cNvPr id="0" name=""/>
        <dsp:cNvSpPr/>
      </dsp:nvSpPr>
      <dsp:spPr>
        <a:xfrm>
          <a:off x="0" y="2224949"/>
          <a:ext cx="8367546" cy="50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B8A3FA-7CBC-47AA-8479-FC1DF783F25F}">
      <dsp:nvSpPr>
        <dsp:cNvPr id="0" name=""/>
        <dsp:cNvSpPr/>
      </dsp:nvSpPr>
      <dsp:spPr>
        <a:xfrm>
          <a:off x="418377" y="1929749"/>
          <a:ext cx="5857282" cy="590400"/>
        </a:xfrm>
        <a:prstGeom prst="roundRect">
          <a:avLst/>
        </a:prstGeom>
        <a:solidFill>
          <a:schemeClr val="accent1">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1391" tIns="0" rIns="221391" bIns="0" numCol="1" spcCol="1270" anchor="ctr" anchorCtr="0">
          <a:noAutofit/>
        </a:bodyPr>
        <a:lstStyle/>
        <a:p>
          <a:pPr marL="0" lvl="0" indent="0" algn="l" defTabSz="889000">
            <a:lnSpc>
              <a:spcPct val="90000"/>
            </a:lnSpc>
            <a:spcBef>
              <a:spcPct val="0"/>
            </a:spcBef>
            <a:spcAft>
              <a:spcPct val="35000"/>
            </a:spcAft>
            <a:buNone/>
          </a:pPr>
          <a:r>
            <a:rPr lang="en-IN" sz="2000" kern="1200" dirty="0"/>
            <a:t>Promotion or discount can deliver incremental sale or help gaining access to new customers. </a:t>
          </a:r>
        </a:p>
      </dsp:txBody>
      <dsp:txXfrm>
        <a:off x="447198" y="1958570"/>
        <a:ext cx="5799640" cy="532758"/>
      </dsp:txXfrm>
    </dsp:sp>
    <dsp:sp modelId="{02E93500-668D-4790-A3FE-7F7E546A1B50}">
      <dsp:nvSpPr>
        <dsp:cNvPr id="0" name=""/>
        <dsp:cNvSpPr/>
      </dsp:nvSpPr>
      <dsp:spPr>
        <a:xfrm>
          <a:off x="0" y="3132149"/>
          <a:ext cx="8367546" cy="1134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9415" tIns="416560" rIns="649415"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dirty="0"/>
            <a:t>Discount generated per revenue</a:t>
          </a:r>
        </a:p>
        <a:p>
          <a:pPr marL="228600" lvl="1" indent="-228600" algn="l" defTabSz="889000">
            <a:lnSpc>
              <a:spcPct val="90000"/>
            </a:lnSpc>
            <a:spcBef>
              <a:spcPct val="0"/>
            </a:spcBef>
            <a:spcAft>
              <a:spcPct val="15000"/>
            </a:spcAft>
            <a:buChar char="•"/>
          </a:pPr>
          <a:r>
            <a:rPr lang="en-IN" sz="2000" kern="1200" dirty="0"/>
            <a:t>Agreements based discounts</a:t>
          </a:r>
        </a:p>
      </dsp:txBody>
      <dsp:txXfrm>
        <a:off x="0" y="3132149"/>
        <a:ext cx="8367546" cy="1134000"/>
      </dsp:txXfrm>
    </dsp:sp>
    <dsp:sp modelId="{2DE23E54-DF51-422A-A771-8149407A0EB5}">
      <dsp:nvSpPr>
        <dsp:cNvPr id="0" name=""/>
        <dsp:cNvSpPr/>
      </dsp:nvSpPr>
      <dsp:spPr>
        <a:xfrm>
          <a:off x="418377" y="2836949"/>
          <a:ext cx="5857282" cy="590400"/>
        </a:xfrm>
        <a:prstGeom prst="roundRect">
          <a:avLst/>
        </a:prstGeom>
        <a:solidFill>
          <a:schemeClr val="accent1">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1391" tIns="0" rIns="221391" bIns="0" numCol="1" spcCol="1270" anchor="ctr" anchorCtr="0">
          <a:noAutofit/>
        </a:bodyPr>
        <a:lstStyle/>
        <a:p>
          <a:pPr marL="0" lvl="0" indent="0" algn="l" defTabSz="889000">
            <a:lnSpc>
              <a:spcPct val="90000"/>
            </a:lnSpc>
            <a:spcBef>
              <a:spcPct val="0"/>
            </a:spcBef>
            <a:spcAft>
              <a:spcPct val="35000"/>
            </a:spcAft>
            <a:buNone/>
          </a:pPr>
          <a:r>
            <a:rPr lang="en-IN" sz="2000" kern="1200" dirty="0"/>
            <a:t>Discounts can be</a:t>
          </a:r>
        </a:p>
      </dsp:txBody>
      <dsp:txXfrm>
        <a:off x="447198" y="2865770"/>
        <a:ext cx="579964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8953E-0F12-4DF5-85B0-B7F87CAE4703}">
      <dsp:nvSpPr>
        <dsp:cNvPr id="0" name=""/>
        <dsp:cNvSpPr/>
      </dsp:nvSpPr>
      <dsp:spPr>
        <a:xfrm rot="5400000">
          <a:off x="6648806" y="-2465259"/>
          <a:ext cx="1702662"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50000"/>
            </a:lnSpc>
            <a:spcBef>
              <a:spcPct val="0"/>
            </a:spcBef>
            <a:spcAft>
              <a:spcPct val="15000"/>
            </a:spcAft>
            <a:buChar char="•"/>
          </a:pPr>
          <a:r>
            <a:rPr lang="en-IN" sz="1400" kern="1200" dirty="0"/>
            <a:t>K-means clustering model where the customers are segregated into different clusters based on the volume of the product set purchased. </a:t>
          </a:r>
        </a:p>
        <a:p>
          <a:pPr marL="114300" lvl="1" indent="-114300" algn="l" defTabSz="622300">
            <a:lnSpc>
              <a:spcPct val="150000"/>
            </a:lnSpc>
            <a:spcBef>
              <a:spcPct val="0"/>
            </a:spcBef>
            <a:spcAft>
              <a:spcPct val="15000"/>
            </a:spcAft>
            <a:buChar char="•"/>
          </a:pPr>
          <a:r>
            <a:rPr lang="en-IN" sz="1400" kern="1200" dirty="0"/>
            <a:t>These clusters are treated as categorical variables which are further encoded into dummy variables. </a:t>
          </a:r>
        </a:p>
        <a:p>
          <a:pPr marL="114300" lvl="1" indent="-114300" algn="l" defTabSz="622300">
            <a:lnSpc>
              <a:spcPct val="150000"/>
            </a:lnSpc>
            <a:spcBef>
              <a:spcPct val="0"/>
            </a:spcBef>
            <a:spcAft>
              <a:spcPct val="15000"/>
            </a:spcAft>
            <a:buChar char="•"/>
          </a:pPr>
          <a:r>
            <a:rPr lang="en-IN" sz="1400" kern="1200" dirty="0"/>
            <a:t>The </a:t>
          </a:r>
          <a:r>
            <a:rPr lang="en-IN" sz="1400" kern="1200" dirty="0" err="1"/>
            <a:t>sfdc</a:t>
          </a:r>
          <a:r>
            <a:rPr lang="en-IN" sz="1400" kern="1200" dirty="0"/>
            <a:t> tier and sub-segment are also considered as categorical variables. </a:t>
          </a:r>
        </a:p>
      </dsp:txBody>
      <dsp:txXfrm rot="-5400000">
        <a:off x="3970661" y="296003"/>
        <a:ext cx="6975836" cy="1536428"/>
      </dsp:txXfrm>
    </dsp:sp>
    <dsp:sp modelId="{04D4C6CF-7808-4DDA-A43A-D46EF28AFFA0}">
      <dsp:nvSpPr>
        <dsp:cNvPr id="0" name=""/>
        <dsp:cNvSpPr/>
      </dsp:nvSpPr>
      <dsp:spPr>
        <a:xfrm>
          <a:off x="0" y="53"/>
          <a:ext cx="3970661" cy="2128328"/>
        </a:xfrm>
        <a:prstGeom prst="roundRect">
          <a:avLst/>
        </a:prstGeom>
        <a:solidFill>
          <a:schemeClr val="accent1">
            <a:lumMod val="90000"/>
            <a:lumOff val="1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METHOD 1 </a:t>
          </a:r>
        </a:p>
        <a:p>
          <a:pPr marL="0" lvl="0" indent="0" algn="ctr" defTabSz="1066800">
            <a:lnSpc>
              <a:spcPct val="90000"/>
            </a:lnSpc>
            <a:spcBef>
              <a:spcPct val="0"/>
            </a:spcBef>
            <a:spcAft>
              <a:spcPct val="35000"/>
            </a:spcAft>
            <a:buNone/>
          </a:pPr>
          <a:r>
            <a:rPr lang="en-IN" sz="2400" b="1" kern="1200" dirty="0"/>
            <a:t>(Restricted Model)</a:t>
          </a:r>
          <a:endParaRPr lang="en-IN" sz="3700" kern="1200" dirty="0"/>
        </a:p>
      </dsp:txBody>
      <dsp:txXfrm>
        <a:off x="103896" y="103949"/>
        <a:ext cx="3762869" cy="1920536"/>
      </dsp:txXfrm>
    </dsp:sp>
    <dsp:sp modelId="{69253BD6-234C-4A69-9D72-4CBA81766AE7}">
      <dsp:nvSpPr>
        <dsp:cNvPr id="0" name=""/>
        <dsp:cNvSpPr/>
      </dsp:nvSpPr>
      <dsp:spPr>
        <a:xfrm rot="5400000">
          <a:off x="6648806" y="-230515"/>
          <a:ext cx="1702662" cy="70589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150000"/>
            </a:lnSpc>
            <a:spcBef>
              <a:spcPct val="0"/>
            </a:spcBef>
            <a:spcAft>
              <a:spcPct val="15000"/>
            </a:spcAft>
            <a:buChar char="•"/>
          </a:pPr>
          <a:r>
            <a:rPr lang="en-IN" sz="1400" kern="1200">
              <a:latin typeface="Gill Sans MT" panose="020B0502020104020203"/>
              <a:ea typeface="+mn-ea"/>
              <a:cs typeface="+mn-cs"/>
            </a:rPr>
            <a:t>Model without clustering and considers all the types of different product sets in the data which are further encoded into dummy variables along with other categorical variables (Sfdc tier, poc image and sub segment) </a:t>
          </a:r>
          <a:endParaRPr lang="en-IN" sz="1400" kern="1200" dirty="0">
            <a:latin typeface="Gill Sans MT" panose="020B0502020104020203"/>
            <a:ea typeface="+mn-ea"/>
            <a:cs typeface="+mn-cs"/>
          </a:endParaRPr>
        </a:p>
      </dsp:txBody>
      <dsp:txXfrm rot="-5400000">
        <a:off x="3970661" y="2530747"/>
        <a:ext cx="6975836" cy="1536428"/>
      </dsp:txXfrm>
    </dsp:sp>
    <dsp:sp modelId="{7B3805DB-5A4D-4442-8FDB-14419F19999F}">
      <dsp:nvSpPr>
        <dsp:cNvPr id="0" name=""/>
        <dsp:cNvSpPr/>
      </dsp:nvSpPr>
      <dsp:spPr>
        <a:xfrm>
          <a:off x="0" y="2234797"/>
          <a:ext cx="3970661" cy="2128328"/>
        </a:xfrm>
        <a:prstGeom prst="roundRect">
          <a:avLst/>
        </a:prstGeom>
        <a:solidFill>
          <a:schemeClr val="accent1">
            <a:lumMod val="90000"/>
            <a:lumOff val="1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dirty="0"/>
            <a:t>METHOD 2</a:t>
          </a:r>
        </a:p>
        <a:p>
          <a:pPr marL="0" lvl="0" indent="0" algn="ctr" defTabSz="1066800">
            <a:lnSpc>
              <a:spcPct val="90000"/>
            </a:lnSpc>
            <a:spcBef>
              <a:spcPct val="0"/>
            </a:spcBef>
            <a:spcAft>
              <a:spcPct val="35000"/>
            </a:spcAft>
            <a:buNone/>
          </a:pPr>
          <a:r>
            <a:rPr lang="en-IN" sz="2400" b="1" kern="1200" dirty="0"/>
            <a:t> (Unrestricted Model)</a:t>
          </a:r>
          <a:endParaRPr lang="en-IN" sz="3700" kern="1200" dirty="0"/>
        </a:p>
      </dsp:txBody>
      <dsp:txXfrm>
        <a:off x="103896" y="2338693"/>
        <a:ext cx="3762869" cy="1920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65D08-9AB6-46D8-96FD-D2BC0CB6001E}">
      <dsp:nvSpPr>
        <dsp:cNvPr id="0" name=""/>
        <dsp:cNvSpPr/>
      </dsp:nvSpPr>
      <dsp:spPr>
        <a:xfrm>
          <a:off x="593888" y="0"/>
          <a:ext cx="9429002" cy="44767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3B8EBC-3E41-4B6B-B297-056B17571733}">
      <dsp:nvSpPr>
        <dsp:cNvPr id="0" name=""/>
        <dsp:cNvSpPr/>
      </dsp:nvSpPr>
      <dsp:spPr>
        <a:xfrm>
          <a:off x="34127" y="1343025"/>
          <a:ext cx="2670322" cy="1790700"/>
        </a:xfrm>
        <a:prstGeom prst="roundRect">
          <a:avLst/>
        </a:prstGeom>
        <a:solidFill>
          <a:schemeClr val="accent1">
            <a:lumMod val="90000"/>
            <a:lumOff val="1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a:t>Method 2 </a:t>
          </a:r>
          <a:r>
            <a:rPr lang="en-IN" sz="1800" kern="1200"/>
            <a:t>considers all the categorical variables associated with each POC and the order volume for the product set for each customer. </a:t>
          </a:r>
        </a:p>
      </dsp:txBody>
      <dsp:txXfrm>
        <a:off x="121542" y="1430440"/>
        <a:ext cx="2495492" cy="1615870"/>
      </dsp:txXfrm>
    </dsp:sp>
    <dsp:sp modelId="{78E64468-1308-403A-9C08-41EDE5AFE59C}">
      <dsp:nvSpPr>
        <dsp:cNvPr id="0" name=""/>
        <dsp:cNvSpPr/>
      </dsp:nvSpPr>
      <dsp:spPr>
        <a:xfrm>
          <a:off x="2809390" y="1343025"/>
          <a:ext cx="2670322" cy="1790700"/>
        </a:xfrm>
        <a:prstGeom prst="roundRect">
          <a:avLst/>
        </a:prstGeom>
        <a:solidFill>
          <a:schemeClr val="accent1">
            <a:lumMod val="90000"/>
            <a:lumOff val="1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All the </a:t>
          </a:r>
          <a:r>
            <a:rPr lang="en-IN" sz="1800" b="1" kern="1200" dirty="0"/>
            <a:t>categorical variables are encoded as dummy variables </a:t>
          </a:r>
          <a:r>
            <a:rPr lang="en-IN" sz="1800" kern="1200" dirty="0"/>
            <a:t>for further analysis. </a:t>
          </a:r>
        </a:p>
      </dsp:txBody>
      <dsp:txXfrm>
        <a:off x="2896805" y="1430440"/>
        <a:ext cx="2495492" cy="1615870"/>
      </dsp:txXfrm>
    </dsp:sp>
    <dsp:sp modelId="{BDF238AF-2BE1-4010-82DC-B472674D98D3}">
      <dsp:nvSpPr>
        <dsp:cNvPr id="0" name=""/>
        <dsp:cNvSpPr/>
      </dsp:nvSpPr>
      <dsp:spPr>
        <a:xfrm>
          <a:off x="5613230" y="1343025"/>
          <a:ext cx="2670322" cy="1790700"/>
        </a:xfrm>
        <a:prstGeom prst="roundRect">
          <a:avLst/>
        </a:prstGeom>
        <a:solidFill>
          <a:schemeClr val="accent1">
            <a:lumMod val="90000"/>
            <a:lumOff val="1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The province for the customers are excluded as it shows least amount of variability in the total discount offered to the customers. </a:t>
          </a:r>
        </a:p>
      </dsp:txBody>
      <dsp:txXfrm>
        <a:off x="5700645" y="1430440"/>
        <a:ext cx="2495492" cy="1615870"/>
      </dsp:txXfrm>
    </dsp:sp>
    <dsp:sp modelId="{7E076C8F-C00A-470B-A075-E3FDF6B30991}">
      <dsp:nvSpPr>
        <dsp:cNvPr id="0" name=""/>
        <dsp:cNvSpPr/>
      </dsp:nvSpPr>
      <dsp:spPr>
        <a:xfrm>
          <a:off x="8417069" y="1343025"/>
          <a:ext cx="2670322" cy="1790700"/>
        </a:xfrm>
        <a:prstGeom prst="roundRect">
          <a:avLst/>
        </a:prstGeom>
        <a:solidFill>
          <a:schemeClr val="accent1">
            <a:lumMod val="90000"/>
            <a:lumOff val="1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The data is then split into training set and test set for further regression modelling. </a:t>
          </a:r>
        </a:p>
      </dsp:txBody>
      <dsp:txXfrm>
        <a:off x="8504484" y="1430440"/>
        <a:ext cx="2495492" cy="161587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13D2CF-7F09-4A91-A511-73A048075F3F}" type="datetimeFigureOut">
              <a:rPr lang="en-IN" smtClean="0"/>
              <a:t>22-05-2021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24C3237-A59E-4CB9-80FF-5FA38A8F99D1}" type="slidenum">
              <a:rPr lang="en-IN" smtClean="0"/>
              <a:t>‹#›</a:t>
            </a:fld>
            <a:endParaRPr lang="en-IN"/>
          </a:p>
        </p:txBody>
      </p:sp>
    </p:spTree>
    <p:extLst>
      <p:ext uri="{BB962C8B-B14F-4D97-AF65-F5344CB8AC3E}">
        <p14:creationId xmlns:p14="http://schemas.microsoft.com/office/powerpoint/2010/main" val="72586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3D2CF-7F09-4A91-A511-73A048075F3F}"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206470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513D2CF-7F09-4A91-A511-73A048075F3F}" type="datetimeFigureOut">
              <a:rPr lang="en-IN" smtClean="0"/>
              <a:t>22-05-2021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24C3237-A59E-4CB9-80FF-5FA38A8F99D1}" type="slidenum">
              <a:rPr lang="en-IN" smtClean="0"/>
              <a:t>‹#›</a:t>
            </a:fld>
            <a:endParaRPr lang="en-IN"/>
          </a:p>
        </p:txBody>
      </p:sp>
    </p:spTree>
    <p:extLst>
      <p:ext uri="{BB962C8B-B14F-4D97-AF65-F5344CB8AC3E}">
        <p14:creationId xmlns:p14="http://schemas.microsoft.com/office/powerpoint/2010/main" val="170362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3D2CF-7F09-4A91-A511-73A048075F3F}"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40009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513D2CF-7F09-4A91-A511-73A048075F3F}" type="datetimeFigureOut">
              <a:rPr lang="en-IN" smtClean="0"/>
              <a:t>22-05-2021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24C3237-A59E-4CB9-80FF-5FA38A8F99D1}" type="slidenum">
              <a:rPr lang="en-IN" smtClean="0"/>
              <a:t>‹#›</a:t>
            </a:fld>
            <a:endParaRPr lang="en-IN"/>
          </a:p>
        </p:txBody>
      </p:sp>
    </p:spTree>
    <p:extLst>
      <p:ext uri="{BB962C8B-B14F-4D97-AF65-F5344CB8AC3E}">
        <p14:creationId xmlns:p14="http://schemas.microsoft.com/office/powerpoint/2010/main" val="170220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3D2CF-7F09-4A91-A511-73A048075F3F}"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84596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3D2CF-7F09-4A91-A511-73A048075F3F}"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2728039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3D2CF-7F09-4A91-A511-73A048075F3F}"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77441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3D2CF-7F09-4A91-A511-73A048075F3F}"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161742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513D2CF-7F09-4A91-A511-73A048075F3F}" type="datetimeFigureOut">
              <a:rPr lang="en-IN" smtClean="0"/>
              <a:t>22-05-2021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24C3237-A59E-4CB9-80FF-5FA38A8F99D1}" type="slidenum">
              <a:rPr lang="en-IN" smtClean="0"/>
              <a:t>‹#›</a:t>
            </a:fld>
            <a:endParaRPr lang="en-IN"/>
          </a:p>
        </p:txBody>
      </p:sp>
    </p:spTree>
    <p:extLst>
      <p:ext uri="{BB962C8B-B14F-4D97-AF65-F5344CB8AC3E}">
        <p14:creationId xmlns:p14="http://schemas.microsoft.com/office/powerpoint/2010/main" val="305032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3D2CF-7F09-4A91-A511-73A048075F3F}"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4C3237-A59E-4CB9-80FF-5FA38A8F99D1}" type="slidenum">
              <a:rPr lang="en-IN" smtClean="0"/>
              <a:t>‹#›</a:t>
            </a:fld>
            <a:endParaRPr lang="en-IN"/>
          </a:p>
        </p:txBody>
      </p:sp>
    </p:spTree>
    <p:extLst>
      <p:ext uri="{BB962C8B-B14F-4D97-AF65-F5344CB8AC3E}">
        <p14:creationId xmlns:p14="http://schemas.microsoft.com/office/powerpoint/2010/main" val="203416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513D2CF-7F09-4A91-A511-73A048075F3F}" type="datetimeFigureOut">
              <a:rPr lang="en-IN" smtClean="0"/>
              <a:t>22-05-2021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24C3237-A59E-4CB9-80FF-5FA38A8F99D1}"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92298416"/>
      </p:ext>
    </p:extLst>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8B0A-57F5-4146-A1AA-787128121063}"/>
              </a:ext>
            </a:extLst>
          </p:cNvPr>
          <p:cNvSpPr>
            <a:spLocks noGrp="1"/>
          </p:cNvSpPr>
          <p:nvPr>
            <p:ph type="ctrTitle"/>
          </p:nvPr>
        </p:nvSpPr>
        <p:spPr>
          <a:xfrm>
            <a:off x="535250" y="1509944"/>
            <a:ext cx="11381173" cy="1389897"/>
          </a:xfrm>
        </p:spPr>
        <p:txBody>
          <a:bodyPr>
            <a:normAutofit/>
          </a:bodyPr>
          <a:lstStyle/>
          <a:p>
            <a:pPr algn="ctr"/>
            <a:r>
              <a:rPr lang="en-IN" sz="6200" b="1" dirty="0"/>
              <a:t>Customized Discounts</a:t>
            </a:r>
          </a:p>
        </p:txBody>
      </p:sp>
      <p:sp>
        <p:nvSpPr>
          <p:cNvPr id="3" name="Subtitle 2">
            <a:extLst>
              <a:ext uri="{FF2B5EF4-FFF2-40B4-BE49-F238E27FC236}">
                <a16:creationId xmlns:a16="http://schemas.microsoft.com/office/drawing/2014/main" id="{7CB470CF-6660-472A-B471-8E261DAAB2EB}"/>
              </a:ext>
            </a:extLst>
          </p:cNvPr>
          <p:cNvSpPr>
            <a:spLocks noGrp="1"/>
          </p:cNvSpPr>
          <p:nvPr>
            <p:ph type="subTitle" idx="1"/>
          </p:nvPr>
        </p:nvSpPr>
        <p:spPr>
          <a:xfrm>
            <a:off x="2337417" y="3805006"/>
            <a:ext cx="7776838" cy="1828799"/>
          </a:xfrm>
        </p:spPr>
        <p:txBody>
          <a:bodyPr>
            <a:normAutofit/>
          </a:bodyPr>
          <a:lstStyle/>
          <a:p>
            <a:pPr algn="ctr"/>
            <a:r>
              <a:rPr lang="en-IN" b="1" dirty="0">
                <a:solidFill>
                  <a:schemeClr val="bg1"/>
                </a:solidFill>
              </a:rPr>
              <a:t>Maverick 2.0 (Hack- a-thon)</a:t>
            </a:r>
          </a:p>
          <a:p>
            <a:pPr algn="ctr"/>
            <a:r>
              <a:rPr lang="en-IN" b="1" dirty="0">
                <a:solidFill>
                  <a:schemeClr val="bg1"/>
                </a:solidFill>
              </a:rPr>
              <a:t>ROUND 2: Functional prototype round </a:t>
            </a:r>
          </a:p>
          <a:p>
            <a:pPr algn="ctr"/>
            <a:r>
              <a:rPr lang="en-IN" b="1" dirty="0">
                <a:solidFill>
                  <a:schemeClr val="bg1"/>
                </a:solidFill>
              </a:rPr>
              <a:t>Roshni Jain (INDIVIDUAL)</a:t>
            </a:r>
          </a:p>
          <a:p>
            <a:pPr algn="ctr"/>
            <a:r>
              <a:rPr lang="en-IN" b="1" dirty="0">
                <a:solidFill>
                  <a:schemeClr val="bg1"/>
                </a:solidFill>
              </a:rPr>
              <a:t>Madras School of Economics </a:t>
            </a:r>
          </a:p>
        </p:txBody>
      </p:sp>
    </p:spTree>
    <p:extLst>
      <p:ext uri="{BB962C8B-B14F-4D97-AF65-F5344CB8AC3E}">
        <p14:creationId xmlns:p14="http://schemas.microsoft.com/office/powerpoint/2010/main" val="3755411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76C9-A119-4E76-B4DA-DD8AC691B08B}"/>
              </a:ext>
            </a:extLst>
          </p:cNvPr>
          <p:cNvSpPr>
            <a:spLocks noGrp="1"/>
          </p:cNvSpPr>
          <p:nvPr>
            <p:ph type="title"/>
          </p:nvPr>
        </p:nvSpPr>
        <p:spPr/>
        <p:txBody>
          <a:bodyPr>
            <a:normAutofit/>
          </a:bodyPr>
          <a:lstStyle/>
          <a:p>
            <a:r>
              <a:rPr lang="en-IN" dirty="0"/>
              <a:t>Step 3: evaluation Parameters </a:t>
            </a:r>
          </a:p>
        </p:txBody>
      </p:sp>
      <p:sp>
        <p:nvSpPr>
          <p:cNvPr id="9" name="TextBox 8">
            <a:extLst>
              <a:ext uri="{FF2B5EF4-FFF2-40B4-BE49-F238E27FC236}">
                <a16:creationId xmlns:a16="http://schemas.microsoft.com/office/drawing/2014/main" id="{75A1B5EB-C501-4474-BA47-FBD035B26E7C}"/>
              </a:ext>
            </a:extLst>
          </p:cNvPr>
          <p:cNvSpPr txBox="1"/>
          <p:nvPr/>
        </p:nvSpPr>
        <p:spPr>
          <a:xfrm>
            <a:off x="381740" y="2175029"/>
            <a:ext cx="7685935" cy="4210383"/>
          </a:xfrm>
          <a:prstGeom prst="rect">
            <a:avLst/>
          </a:prstGeom>
          <a:noFill/>
        </p:spPr>
        <p:txBody>
          <a:bodyPr wrap="square" rtlCol="0">
            <a:spAutoFit/>
          </a:bodyPr>
          <a:lstStyle/>
          <a:p>
            <a:pPr marL="306000" indent="-306000" algn="just">
              <a:spcBef>
                <a:spcPct val="20000"/>
              </a:spcBef>
              <a:spcAft>
                <a:spcPts val="600"/>
              </a:spcAft>
              <a:buClr>
                <a:schemeClr val="accent2"/>
              </a:buClr>
              <a:buSzPct val="92000"/>
              <a:buFont typeface="Wingdings 2" panose="05020102010507070707" pitchFamily="18" charset="2"/>
              <a:buChar char=""/>
            </a:pPr>
            <a:r>
              <a:rPr lang="en-IN" b="1" dirty="0">
                <a:solidFill>
                  <a:schemeClr val="tx2"/>
                </a:solidFill>
              </a:rPr>
              <a:t>Mean Squared Error (MSE) </a:t>
            </a:r>
            <a:r>
              <a:rPr lang="en-IN" dirty="0">
                <a:solidFill>
                  <a:schemeClr val="tx2"/>
                </a:solidFill>
              </a:rPr>
              <a:t>and </a:t>
            </a:r>
            <a:r>
              <a:rPr lang="en-IN" b="1" dirty="0">
                <a:solidFill>
                  <a:schemeClr val="tx2"/>
                </a:solidFill>
              </a:rPr>
              <a:t>R squared value </a:t>
            </a:r>
            <a:r>
              <a:rPr lang="en-IN" dirty="0">
                <a:solidFill>
                  <a:schemeClr val="tx2"/>
                </a:solidFill>
              </a:rPr>
              <a:t>of the regression models are used as parameters for evaluating the model performances. </a:t>
            </a:r>
          </a:p>
          <a:p>
            <a:pPr marL="306000" indent="-306000" algn="just">
              <a:spcBef>
                <a:spcPct val="20000"/>
              </a:spcBef>
              <a:spcAft>
                <a:spcPts val="600"/>
              </a:spcAft>
              <a:buClr>
                <a:schemeClr val="accent2"/>
              </a:buClr>
              <a:buSzPct val="92000"/>
              <a:buFont typeface="Wingdings 2" panose="05020102010507070707" pitchFamily="18" charset="2"/>
              <a:buChar char=""/>
            </a:pPr>
            <a:r>
              <a:rPr lang="en-US" b="1" dirty="0">
                <a:solidFill>
                  <a:schemeClr val="tx2"/>
                </a:solidFill>
              </a:rPr>
              <a:t>Mean squared error (MSE) </a:t>
            </a:r>
            <a:r>
              <a:rPr lang="en-US" dirty="0">
                <a:solidFill>
                  <a:schemeClr val="tx2"/>
                </a:solidFill>
              </a:rPr>
              <a:t>measures the average of the squares of the errors; that is, the average squared difference between the estimated values and the actual value. </a:t>
            </a:r>
          </a:p>
          <a:p>
            <a:pPr marL="306000" indent="-306000" algn="just">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MSE is a measure of the quality of an estimator in the model. </a:t>
            </a:r>
          </a:p>
          <a:p>
            <a:pPr marL="306000" indent="-306000" algn="just">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A lower MSE indicates higher model efficiency. </a:t>
            </a:r>
          </a:p>
          <a:p>
            <a:pPr algn="just">
              <a:spcBef>
                <a:spcPct val="20000"/>
              </a:spcBef>
              <a:spcAft>
                <a:spcPts val="600"/>
              </a:spcAft>
              <a:buClr>
                <a:schemeClr val="accent2"/>
              </a:buClr>
              <a:buSzPct val="92000"/>
            </a:pPr>
            <a:endParaRPr lang="en-US" dirty="0">
              <a:solidFill>
                <a:schemeClr val="tx2"/>
              </a:solidFill>
            </a:endParaRPr>
          </a:p>
          <a:p>
            <a:pPr marL="306000" indent="-306000" algn="just">
              <a:spcBef>
                <a:spcPct val="20000"/>
              </a:spcBef>
              <a:spcAft>
                <a:spcPts val="600"/>
              </a:spcAft>
              <a:buClr>
                <a:schemeClr val="accent2"/>
              </a:buClr>
              <a:buSzPct val="92000"/>
              <a:buFont typeface="Wingdings 2" panose="05020102010507070707" pitchFamily="18" charset="2"/>
              <a:buChar char=""/>
            </a:pPr>
            <a:r>
              <a:rPr lang="en-US" b="1" dirty="0">
                <a:solidFill>
                  <a:schemeClr val="tx2"/>
                </a:solidFill>
              </a:rPr>
              <a:t>R squared value (Coefficient of determination) </a:t>
            </a:r>
            <a:r>
              <a:rPr lang="en-US" dirty="0">
                <a:solidFill>
                  <a:schemeClr val="tx2"/>
                </a:solidFill>
              </a:rPr>
              <a:t>evaluates the </a:t>
            </a:r>
            <a:r>
              <a:rPr lang="en-US" b="1" dirty="0">
                <a:solidFill>
                  <a:schemeClr val="tx2"/>
                </a:solidFill>
              </a:rPr>
              <a:t>goodness of fit </a:t>
            </a:r>
            <a:r>
              <a:rPr lang="en-US" dirty="0">
                <a:solidFill>
                  <a:schemeClr val="tx2"/>
                </a:solidFill>
              </a:rPr>
              <a:t>of the model. </a:t>
            </a:r>
          </a:p>
          <a:p>
            <a:pPr marL="306000" indent="-306000" algn="just">
              <a:spcBef>
                <a:spcPct val="20000"/>
              </a:spcBef>
              <a:spcAft>
                <a:spcPts val="600"/>
              </a:spcAft>
              <a:buClr>
                <a:schemeClr val="accent2"/>
              </a:buClr>
              <a:buSzPct val="92000"/>
              <a:buFont typeface="Wingdings 2" panose="05020102010507070707" pitchFamily="18" charset="2"/>
              <a:buChar char=""/>
            </a:pPr>
            <a:r>
              <a:rPr lang="en-US" dirty="0">
                <a:solidFill>
                  <a:schemeClr val="tx2"/>
                </a:solidFill>
              </a:rPr>
              <a:t>R squared value </a:t>
            </a:r>
            <a:r>
              <a:rPr lang="en-US" b="1" dirty="0">
                <a:solidFill>
                  <a:schemeClr val="tx2"/>
                </a:solidFill>
              </a:rPr>
              <a:t>indicates the amount of variability </a:t>
            </a:r>
            <a:r>
              <a:rPr lang="en-US" dirty="0">
                <a:solidFill>
                  <a:schemeClr val="tx2"/>
                </a:solidFill>
              </a:rPr>
              <a:t>in the dependent variable (Total Discount) that is explained by the model. </a:t>
            </a:r>
          </a:p>
        </p:txBody>
      </p:sp>
      <p:pic>
        <p:nvPicPr>
          <p:cNvPr id="11" name="Picture 10">
            <a:extLst>
              <a:ext uri="{FF2B5EF4-FFF2-40B4-BE49-F238E27FC236}">
                <a16:creationId xmlns:a16="http://schemas.microsoft.com/office/drawing/2014/main" id="{C6827BCA-64FF-46EC-B53C-4220267AD0E8}"/>
              </a:ext>
            </a:extLst>
          </p:cNvPr>
          <p:cNvPicPr>
            <a:picLocks noChangeAspect="1"/>
          </p:cNvPicPr>
          <p:nvPr/>
        </p:nvPicPr>
        <p:blipFill>
          <a:blip r:embed="rId2"/>
          <a:stretch>
            <a:fillRect/>
          </a:stretch>
        </p:blipFill>
        <p:spPr>
          <a:xfrm>
            <a:off x="9039224" y="2537442"/>
            <a:ext cx="2771035" cy="1180576"/>
          </a:xfrm>
          <a:prstGeom prst="rect">
            <a:avLst/>
          </a:prstGeom>
        </p:spPr>
      </p:pic>
      <p:pic>
        <p:nvPicPr>
          <p:cNvPr id="13" name="Picture 12">
            <a:extLst>
              <a:ext uri="{FF2B5EF4-FFF2-40B4-BE49-F238E27FC236}">
                <a16:creationId xmlns:a16="http://schemas.microsoft.com/office/drawing/2014/main" id="{4B1FF767-2A86-4144-8782-98BE89659A95}"/>
              </a:ext>
            </a:extLst>
          </p:cNvPr>
          <p:cNvPicPr>
            <a:picLocks noChangeAspect="1"/>
          </p:cNvPicPr>
          <p:nvPr/>
        </p:nvPicPr>
        <p:blipFill>
          <a:blip r:embed="rId3"/>
          <a:stretch>
            <a:fillRect/>
          </a:stretch>
        </p:blipFill>
        <p:spPr>
          <a:xfrm>
            <a:off x="8162925" y="5001111"/>
            <a:ext cx="3647335" cy="886536"/>
          </a:xfrm>
          <a:prstGeom prst="rect">
            <a:avLst/>
          </a:prstGeom>
        </p:spPr>
      </p:pic>
    </p:spTree>
    <p:extLst>
      <p:ext uri="{BB962C8B-B14F-4D97-AF65-F5344CB8AC3E}">
        <p14:creationId xmlns:p14="http://schemas.microsoft.com/office/powerpoint/2010/main" val="194420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DE5-9427-4B9F-9AFE-4064137E39A9}"/>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2361FA4B-BAF2-4632-80B0-68C4AF153F80}"/>
              </a:ext>
            </a:extLst>
          </p:cNvPr>
          <p:cNvSpPr>
            <a:spLocks noGrp="1"/>
          </p:cNvSpPr>
          <p:nvPr>
            <p:ph idx="1"/>
          </p:nvPr>
        </p:nvSpPr>
        <p:spPr>
          <a:xfrm>
            <a:off x="255977" y="2802747"/>
            <a:ext cx="4656633" cy="3740910"/>
          </a:xfrm>
        </p:spPr>
        <p:txBody>
          <a:bodyPr>
            <a:normAutofit/>
          </a:bodyPr>
          <a:lstStyle/>
          <a:p>
            <a:pPr marL="0" indent="0">
              <a:spcBef>
                <a:spcPct val="20000"/>
              </a:spcBef>
              <a:spcAft>
                <a:spcPts val="600"/>
              </a:spcAft>
              <a:buClr>
                <a:schemeClr val="accent2"/>
              </a:buClr>
              <a:buSzPct val="92000"/>
              <a:buNone/>
            </a:pPr>
            <a:endParaRPr lang="en-IN" b="1" dirty="0">
              <a:solidFill>
                <a:schemeClr val="tx2"/>
              </a:solidFill>
            </a:endParaRPr>
          </a:p>
          <a:p>
            <a:pPr marL="306000" indent="-306000" algn="just">
              <a:spcBef>
                <a:spcPct val="20000"/>
              </a:spcBef>
              <a:spcAft>
                <a:spcPts val="600"/>
              </a:spcAft>
              <a:buClr>
                <a:schemeClr val="accent2"/>
              </a:buClr>
              <a:buSzPct val="92000"/>
              <a:buFont typeface="Wingdings 2" panose="05020102010507070707" pitchFamily="18" charset="2"/>
              <a:buChar char=""/>
            </a:pPr>
            <a:r>
              <a:rPr lang="en-IN" b="1" dirty="0">
                <a:solidFill>
                  <a:schemeClr val="tx2"/>
                </a:solidFill>
              </a:rPr>
              <a:t>Random Forest Model (RFM) performs better </a:t>
            </a:r>
            <a:r>
              <a:rPr lang="en-IN" dirty="0">
                <a:solidFill>
                  <a:schemeClr val="tx2"/>
                </a:solidFill>
              </a:rPr>
              <a:t>with the training data for both methods. </a:t>
            </a:r>
          </a:p>
          <a:p>
            <a:pPr marL="306000" indent="-306000" algn="just">
              <a:spcBef>
                <a:spcPct val="20000"/>
              </a:spcBef>
              <a:spcAft>
                <a:spcPts val="600"/>
              </a:spcAft>
              <a:buClr>
                <a:schemeClr val="accent2"/>
              </a:buClr>
              <a:buSzPct val="92000"/>
              <a:buFont typeface="Wingdings 2" panose="05020102010507070707" pitchFamily="18" charset="2"/>
              <a:buChar char=""/>
            </a:pPr>
            <a:r>
              <a:rPr lang="en-IN" b="1" dirty="0"/>
              <a:t>RFM yields lowest variance </a:t>
            </a:r>
            <a:r>
              <a:rPr lang="en-IN" dirty="0"/>
              <a:t>in both the methods.  </a:t>
            </a:r>
            <a:endParaRPr lang="en-IN" dirty="0">
              <a:solidFill>
                <a:schemeClr val="tx2"/>
              </a:solidFill>
            </a:endParaRPr>
          </a:p>
          <a:p>
            <a:pPr marL="306000" indent="-306000" algn="just">
              <a:spcBef>
                <a:spcPct val="20000"/>
              </a:spcBef>
              <a:spcAft>
                <a:spcPts val="600"/>
              </a:spcAft>
              <a:buClr>
                <a:schemeClr val="accent2"/>
              </a:buClr>
              <a:buSzPct val="92000"/>
              <a:buFont typeface="Wingdings 2" panose="05020102010507070707" pitchFamily="18" charset="2"/>
              <a:buChar char=""/>
            </a:pPr>
            <a:r>
              <a:rPr lang="en-IN" dirty="0">
                <a:solidFill>
                  <a:schemeClr val="tx2"/>
                </a:solidFill>
              </a:rPr>
              <a:t>Method 2 yields slightly better model outcomes as compared to Method 1</a:t>
            </a:r>
          </a:p>
          <a:p>
            <a:pPr marL="306000" indent="-306000" algn="just">
              <a:spcBef>
                <a:spcPct val="20000"/>
              </a:spcBef>
              <a:spcAft>
                <a:spcPts val="600"/>
              </a:spcAft>
              <a:buClr>
                <a:schemeClr val="accent2"/>
              </a:buClr>
              <a:buSzPct val="92000"/>
              <a:buFont typeface="Wingdings 2" panose="05020102010507070707" pitchFamily="18" charset="2"/>
              <a:buChar char=""/>
            </a:pPr>
            <a:r>
              <a:rPr lang="en-IN" dirty="0">
                <a:solidFill>
                  <a:schemeClr val="tx2"/>
                </a:solidFill>
              </a:rPr>
              <a:t>In conclusion, </a:t>
            </a:r>
            <a:r>
              <a:rPr lang="en-IN" b="1" dirty="0">
                <a:solidFill>
                  <a:schemeClr val="tx2"/>
                </a:solidFill>
              </a:rPr>
              <a:t>Random Forest Regression</a:t>
            </a:r>
            <a:r>
              <a:rPr lang="en-IN" dirty="0">
                <a:solidFill>
                  <a:schemeClr val="tx2"/>
                </a:solidFill>
              </a:rPr>
              <a:t> under method 2 appears to be the champion model for the discount recommendation. </a:t>
            </a:r>
          </a:p>
          <a:p>
            <a:endParaRPr lang="en-IN" dirty="0"/>
          </a:p>
        </p:txBody>
      </p:sp>
      <p:graphicFrame>
        <p:nvGraphicFramePr>
          <p:cNvPr id="5" name="Table 5">
            <a:extLst>
              <a:ext uri="{FF2B5EF4-FFF2-40B4-BE49-F238E27FC236}">
                <a16:creationId xmlns:a16="http://schemas.microsoft.com/office/drawing/2014/main" id="{3B8C7F01-4ADA-4743-AFB1-1F00B69F1361}"/>
              </a:ext>
            </a:extLst>
          </p:cNvPr>
          <p:cNvGraphicFramePr>
            <a:graphicFrameLocks noGrp="1"/>
          </p:cNvGraphicFramePr>
          <p:nvPr>
            <p:extLst>
              <p:ext uri="{D42A27DB-BD31-4B8C-83A1-F6EECF244321}">
                <p14:modId xmlns:p14="http://schemas.microsoft.com/office/powerpoint/2010/main" val="2742164344"/>
              </p:ext>
            </p:extLst>
          </p:nvPr>
        </p:nvGraphicFramePr>
        <p:xfrm>
          <a:off x="5069151" y="2931235"/>
          <a:ext cx="6818048" cy="304800"/>
        </p:xfrm>
        <a:graphic>
          <a:graphicData uri="http://schemas.openxmlformats.org/drawingml/2006/table">
            <a:tbl>
              <a:tblPr firstRow="1" bandRow="1">
                <a:tableStyleId>{6E25E649-3F16-4E02-A733-19D2CDBF48F0}</a:tableStyleId>
              </a:tblPr>
              <a:tblGrid>
                <a:gridCol w="3753680">
                  <a:extLst>
                    <a:ext uri="{9D8B030D-6E8A-4147-A177-3AD203B41FA5}">
                      <a16:colId xmlns:a16="http://schemas.microsoft.com/office/drawing/2014/main" val="1805868192"/>
                    </a:ext>
                  </a:extLst>
                </a:gridCol>
                <a:gridCol w="3064368">
                  <a:extLst>
                    <a:ext uri="{9D8B030D-6E8A-4147-A177-3AD203B41FA5}">
                      <a16:colId xmlns:a16="http://schemas.microsoft.com/office/drawing/2014/main" val="2714365565"/>
                    </a:ext>
                  </a:extLst>
                </a:gridCol>
              </a:tblGrid>
              <a:tr h="156115">
                <a:tc>
                  <a:txBody>
                    <a:bodyPr/>
                    <a:lstStyle/>
                    <a:p>
                      <a:pPr algn="r"/>
                      <a:r>
                        <a:rPr lang="en-IN" sz="1400" dirty="0"/>
                        <a:t>Training Data</a:t>
                      </a:r>
                    </a:p>
                  </a:txBody>
                  <a:tcPr>
                    <a:lnL>
                      <a:noFill/>
                    </a:lnL>
                    <a:lnR>
                      <a:noFill/>
                    </a:lnR>
                    <a:lnT w="25400" cmpd="sng">
                      <a:noFill/>
                    </a:lnT>
                    <a:lnB w="25400" cmpd="sng">
                      <a:noFill/>
                    </a:lnB>
                    <a:lnTlToBr w="12700" cmpd="sng">
                      <a:noFill/>
                      <a:prstDash val="solid"/>
                    </a:lnTlToBr>
                    <a:lnBlToTr w="12700" cmpd="sng">
                      <a:noFill/>
                      <a:prstDash val="solid"/>
                    </a:lnBlToTr>
                    <a:solidFill>
                      <a:srgbClr val="002060"/>
                    </a:solidFill>
                  </a:tcPr>
                </a:tc>
                <a:tc>
                  <a:txBody>
                    <a:bodyPr/>
                    <a:lstStyle/>
                    <a:p>
                      <a:pPr algn="ctr"/>
                      <a:r>
                        <a:rPr lang="en-IN" sz="1400" dirty="0"/>
                        <a:t>Test Data</a:t>
                      </a:r>
                    </a:p>
                  </a:txBody>
                  <a:tcPr>
                    <a:lnL>
                      <a:noFill/>
                    </a:lnL>
                    <a:lnR>
                      <a:noFill/>
                    </a:lnR>
                    <a:lnT w="25400" cmpd="sng">
                      <a:noFill/>
                    </a:lnT>
                    <a:lnB w="25400" cmpd="sng">
                      <a:no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12951103"/>
                  </a:ext>
                </a:extLst>
              </a:tr>
            </a:tbl>
          </a:graphicData>
        </a:graphic>
      </p:graphicFrame>
      <p:graphicFrame>
        <p:nvGraphicFramePr>
          <p:cNvPr id="8" name="Table 7">
            <a:extLst>
              <a:ext uri="{FF2B5EF4-FFF2-40B4-BE49-F238E27FC236}">
                <a16:creationId xmlns:a16="http://schemas.microsoft.com/office/drawing/2014/main" id="{59636021-B6E1-4E50-A514-BF58A048D389}"/>
              </a:ext>
            </a:extLst>
          </p:cNvPr>
          <p:cNvGraphicFramePr>
            <a:graphicFrameLocks noGrp="1"/>
          </p:cNvGraphicFramePr>
          <p:nvPr>
            <p:extLst>
              <p:ext uri="{D42A27DB-BD31-4B8C-83A1-F6EECF244321}">
                <p14:modId xmlns:p14="http://schemas.microsoft.com/office/powerpoint/2010/main" val="2201776066"/>
              </p:ext>
            </p:extLst>
          </p:nvPr>
        </p:nvGraphicFramePr>
        <p:xfrm>
          <a:off x="5069151" y="3221689"/>
          <a:ext cx="6818046" cy="3507273"/>
        </p:xfrm>
        <a:graphic>
          <a:graphicData uri="http://schemas.openxmlformats.org/drawingml/2006/table">
            <a:tbl>
              <a:tblPr/>
              <a:tblGrid>
                <a:gridCol w="854481">
                  <a:extLst>
                    <a:ext uri="{9D8B030D-6E8A-4147-A177-3AD203B41FA5}">
                      <a16:colId xmlns:a16="http://schemas.microsoft.com/office/drawing/2014/main" val="670445055"/>
                    </a:ext>
                  </a:extLst>
                </a:gridCol>
                <a:gridCol w="1513143">
                  <a:extLst>
                    <a:ext uri="{9D8B030D-6E8A-4147-A177-3AD203B41FA5}">
                      <a16:colId xmlns:a16="http://schemas.microsoft.com/office/drawing/2014/main" val="3593794057"/>
                    </a:ext>
                  </a:extLst>
                </a:gridCol>
                <a:gridCol w="854481">
                  <a:extLst>
                    <a:ext uri="{9D8B030D-6E8A-4147-A177-3AD203B41FA5}">
                      <a16:colId xmlns:a16="http://schemas.microsoft.com/office/drawing/2014/main" val="52036460"/>
                    </a:ext>
                  </a:extLst>
                </a:gridCol>
                <a:gridCol w="1228317">
                  <a:extLst>
                    <a:ext uri="{9D8B030D-6E8A-4147-A177-3AD203B41FA5}">
                      <a16:colId xmlns:a16="http://schemas.microsoft.com/office/drawing/2014/main" val="606843249"/>
                    </a:ext>
                  </a:extLst>
                </a:gridCol>
                <a:gridCol w="854481">
                  <a:extLst>
                    <a:ext uri="{9D8B030D-6E8A-4147-A177-3AD203B41FA5}">
                      <a16:colId xmlns:a16="http://schemas.microsoft.com/office/drawing/2014/main" val="805647021"/>
                    </a:ext>
                  </a:extLst>
                </a:gridCol>
                <a:gridCol w="1513143">
                  <a:extLst>
                    <a:ext uri="{9D8B030D-6E8A-4147-A177-3AD203B41FA5}">
                      <a16:colId xmlns:a16="http://schemas.microsoft.com/office/drawing/2014/main" val="2558426803"/>
                    </a:ext>
                  </a:extLst>
                </a:gridCol>
              </a:tblGrid>
              <a:tr h="404065">
                <a:tc>
                  <a:txBody>
                    <a:bodyPr/>
                    <a:lstStyle/>
                    <a:p>
                      <a:pPr algn="l" fontAlgn="b"/>
                      <a:r>
                        <a:rPr lang="en-IN" sz="1100" b="0" i="0" u="none" strike="noStrike" dirty="0">
                          <a:solidFill>
                            <a:srgbClr val="FFFFFF"/>
                          </a:solidFill>
                          <a:effectLst/>
                          <a:latin typeface="Calibri" panose="020F0502020204030204" pitchFamily="34" charset="0"/>
                        </a:rPr>
                        <a:t> </a:t>
                      </a:r>
                    </a:p>
                  </a:txBody>
                  <a:tcPr marL="7620" marR="7620" marT="7620" marB="0" anchor="b">
                    <a:lnL>
                      <a:noFill/>
                    </a:lnL>
                    <a:lnR>
                      <a:noFill/>
                    </a:lnR>
                    <a:lnT>
                      <a:noFill/>
                    </a:lnT>
                    <a:lnB>
                      <a:noFill/>
                    </a:lnB>
                    <a:solidFill>
                      <a:srgbClr val="C00000"/>
                    </a:solidFill>
                  </a:tcPr>
                </a:tc>
                <a:tc>
                  <a:txBody>
                    <a:bodyPr/>
                    <a:lstStyle/>
                    <a:p>
                      <a:pPr algn="l" fontAlgn="b"/>
                      <a:r>
                        <a:rPr lang="en-IN" sz="1100" b="0" i="0" u="none" strike="noStrike" dirty="0">
                          <a:solidFill>
                            <a:srgbClr val="FFFFFF"/>
                          </a:solidFill>
                          <a:effectLst/>
                          <a:latin typeface="Franklin Gothic Demi" panose="020B0703020102020204" pitchFamily="34" charset="0"/>
                        </a:rPr>
                        <a:t>Model</a:t>
                      </a:r>
                    </a:p>
                  </a:txBody>
                  <a:tcPr marL="7620" marR="7620" marT="7620" marB="0" anchor="b">
                    <a:lnL>
                      <a:noFill/>
                    </a:lnL>
                    <a:lnR>
                      <a:noFill/>
                    </a:lnR>
                    <a:lnT>
                      <a:noFill/>
                    </a:lnT>
                    <a:lnB>
                      <a:noFill/>
                    </a:lnB>
                    <a:solidFill>
                      <a:srgbClr val="C00000"/>
                    </a:solidFill>
                  </a:tcPr>
                </a:tc>
                <a:tc>
                  <a:txBody>
                    <a:bodyPr/>
                    <a:lstStyle/>
                    <a:p>
                      <a:pPr algn="ctr" fontAlgn="b"/>
                      <a:r>
                        <a:rPr lang="en-IN" sz="1100" b="0" i="0" u="none" strike="noStrike" dirty="0">
                          <a:solidFill>
                            <a:srgbClr val="FFFFFF"/>
                          </a:solidFill>
                          <a:effectLst/>
                          <a:latin typeface="Franklin Gothic Demi" panose="020B0703020102020204" pitchFamily="34" charset="0"/>
                        </a:rPr>
                        <a:t>MSE </a:t>
                      </a:r>
                    </a:p>
                  </a:txBody>
                  <a:tcPr marL="7620" marR="7620" marT="7620" marB="0" anchor="b">
                    <a:lnL>
                      <a:noFill/>
                    </a:lnL>
                    <a:lnR>
                      <a:noFill/>
                    </a:lnR>
                    <a:lnT>
                      <a:noFill/>
                    </a:lnT>
                    <a:lnB>
                      <a:noFill/>
                    </a:lnB>
                    <a:solidFill>
                      <a:srgbClr val="C00000"/>
                    </a:solidFill>
                  </a:tcPr>
                </a:tc>
                <a:tc>
                  <a:txBody>
                    <a:bodyPr/>
                    <a:lstStyle/>
                    <a:p>
                      <a:pPr algn="ctr" fontAlgn="b"/>
                      <a:r>
                        <a:rPr lang="en-IN" sz="1100" b="0" i="0" u="none" strike="noStrike" dirty="0">
                          <a:solidFill>
                            <a:srgbClr val="FFFFFF"/>
                          </a:solidFill>
                          <a:effectLst/>
                          <a:latin typeface="Franklin Gothic Demi" panose="020B0703020102020204" pitchFamily="34" charset="0"/>
                        </a:rPr>
                        <a:t>R Squared </a:t>
                      </a:r>
                    </a:p>
                  </a:txBody>
                  <a:tcPr marL="7620" marR="7620" marT="7620" marB="0" anchor="b">
                    <a:lnL>
                      <a:noFill/>
                    </a:lnL>
                    <a:lnR>
                      <a:noFill/>
                    </a:lnR>
                    <a:lnT>
                      <a:noFill/>
                    </a:lnT>
                    <a:lnB>
                      <a:noFill/>
                    </a:lnB>
                    <a:solidFill>
                      <a:srgbClr val="C00000"/>
                    </a:solidFill>
                  </a:tcPr>
                </a:tc>
                <a:tc>
                  <a:txBody>
                    <a:bodyPr/>
                    <a:lstStyle/>
                    <a:p>
                      <a:pPr algn="ctr" fontAlgn="b"/>
                      <a:r>
                        <a:rPr lang="en-IN" sz="1100" b="0" i="0" u="none" strike="noStrike" dirty="0">
                          <a:solidFill>
                            <a:srgbClr val="FFFFFF"/>
                          </a:solidFill>
                          <a:effectLst/>
                          <a:latin typeface="Franklin Gothic Demi" panose="020B0703020102020204" pitchFamily="34" charset="0"/>
                        </a:rPr>
                        <a:t>MSE </a:t>
                      </a:r>
                    </a:p>
                  </a:txBody>
                  <a:tcPr marL="7620" marR="7620" marT="7620" marB="0" anchor="b">
                    <a:lnL>
                      <a:noFill/>
                    </a:lnL>
                    <a:lnR>
                      <a:noFill/>
                    </a:lnR>
                    <a:lnT>
                      <a:noFill/>
                    </a:lnT>
                    <a:lnB>
                      <a:noFill/>
                    </a:lnB>
                    <a:solidFill>
                      <a:srgbClr val="C00000"/>
                    </a:solidFill>
                  </a:tcPr>
                </a:tc>
                <a:tc>
                  <a:txBody>
                    <a:bodyPr/>
                    <a:lstStyle/>
                    <a:p>
                      <a:pPr algn="ctr" fontAlgn="b"/>
                      <a:r>
                        <a:rPr lang="en-IN" sz="1100" b="0" i="0" u="none" strike="noStrike" dirty="0">
                          <a:solidFill>
                            <a:srgbClr val="FFFFFF"/>
                          </a:solidFill>
                          <a:effectLst/>
                          <a:latin typeface="Franklin Gothic Demi" panose="020B0703020102020204" pitchFamily="34" charset="0"/>
                        </a:rPr>
                        <a:t>R Squared </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2362721580"/>
                  </a:ext>
                </a:extLst>
              </a:tr>
              <a:tr h="387901">
                <a:tc rowSpan="4">
                  <a:txBody>
                    <a:bodyPr/>
                    <a:lstStyle/>
                    <a:p>
                      <a:pPr algn="ctr" fontAlgn="ctr"/>
                      <a:r>
                        <a:rPr lang="en-IN" sz="1100" b="0" i="0" u="none" strike="noStrike" dirty="0">
                          <a:solidFill>
                            <a:srgbClr val="FFFFFF"/>
                          </a:solidFill>
                          <a:effectLst/>
                          <a:latin typeface="Franklin Gothic Demi" panose="020B0703020102020204" pitchFamily="34" charset="0"/>
                        </a:rPr>
                        <a:t>Method 1</a:t>
                      </a:r>
                    </a:p>
                  </a:txBody>
                  <a:tcPr marL="7620" marR="7620" marT="7620" marB="0" anchor="ctr">
                    <a:lnL>
                      <a:noFill/>
                    </a:lnL>
                    <a:lnR>
                      <a:noFill/>
                    </a:lnR>
                    <a:lnT>
                      <a:noFill/>
                    </a:lnT>
                    <a:lnB>
                      <a:noFill/>
                    </a:lnB>
                    <a:solidFill>
                      <a:srgbClr val="002060"/>
                    </a:solidFill>
                  </a:tcPr>
                </a:tc>
                <a:tc>
                  <a:txBody>
                    <a:bodyPr/>
                    <a:lstStyle/>
                    <a:p>
                      <a:pPr algn="l" fontAlgn="b"/>
                      <a:r>
                        <a:rPr lang="en-IN" sz="1200" b="0" i="0" u="none" strike="noStrike" dirty="0">
                          <a:solidFill>
                            <a:srgbClr val="000000"/>
                          </a:solidFill>
                          <a:effectLst/>
                          <a:latin typeface="Book Antiqua" panose="02040602050305030304" pitchFamily="18" charset="0"/>
                        </a:rPr>
                        <a:t>Linear Regression</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r" rtl="0" fontAlgn="b"/>
                      <a:r>
                        <a:rPr lang="en-IN" sz="1200" b="0" i="0" u="none" strike="noStrike" kern="1200" dirty="0">
                          <a:solidFill>
                            <a:srgbClr val="000000"/>
                          </a:solidFill>
                          <a:effectLst/>
                          <a:latin typeface="Book Antiqua" panose="02040602050305030304" pitchFamily="18" charset="0"/>
                          <a:ea typeface="+mn-ea"/>
                          <a:cs typeface="+mn-cs"/>
                        </a:rPr>
                        <a:t>204234.95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0.69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189124.14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0.72</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981672310"/>
                  </a:ext>
                </a:extLst>
              </a:tr>
              <a:tr h="387901">
                <a:tc vMerge="1">
                  <a:txBody>
                    <a:bodyPr/>
                    <a:lstStyle/>
                    <a:p>
                      <a:endParaRPr lang="en-IN"/>
                    </a:p>
                  </a:txBody>
                  <a:tcPr/>
                </a:tc>
                <a:tc>
                  <a:txBody>
                    <a:bodyPr/>
                    <a:lstStyle/>
                    <a:p>
                      <a:pPr algn="l" fontAlgn="b"/>
                      <a:r>
                        <a:rPr lang="en-IN" sz="1200" b="0" i="0" u="none" strike="noStrike" dirty="0">
                          <a:solidFill>
                            <a:srgbClr val="000000"/>
                          </a:solidFill>
                          <a:effectLst/>
                          <a:latin typeface="Book Antiqua" panose="02040602050305030304" pitchFamily="18" charset="0"/>
                        </a:rPr>
                        <a:t>Random Forest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rtl="0" fontAlgn="b"/>
                      <a:r>
                        <a:rPr lang="en-IN" sz="1200" b="0" i="0" u="none" strike="noStrike" kern="1200">
                          <a:solidFill>
                            <a:srgbClr val="000000"/>
                          </a:solidFill>
                          <a:effectLst/>
                          <a:latin typeface="Book Antiqua" panose="02040602050305030304" pitchFamily="18" charset="0"/>
                          <a:ea typeface="+mn-ea"/>
                          <a:cs typeface="+mn-cs"/>
                        </a:rPr>
                        <a:t>56780.62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0.91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218445.50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a:solidFill>
                            <a:srgbClr val="000000"/>
                          </a:solidFill>
                          <a:effectLst/>
                          <a:latin typeface="Book Antiqua" panose="02040602050305030304" pitchFamily="18" charset="0"/>
                          <a:ea typeface="+mn-ea"/>
                          <a:cs typeface="+mn-cs"/>
                        </a:rPr>
                        <a:t>0.67</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37295679"/>
                  </a:ext>
                </a:extLst>
              </a:tr>
              <a:tr h="387901">
                <a:tc vMerge="1">
                  <a:txBody>
                    <a:bodyPr/>
                    <a:lstStyle/>
                    <a:p>
                      <a:endParaRPr lang="en-IN"/>
                    </a:p>
                  </a:txBody>
                  <a:tcPr/>
                </a:tc>
                <a:tc>
                  <a:txBody>
                    <a:bodyPr/>
                    <a:lstStyle/>
                    <a:p>
                      <a:pPr algn="l" fontAlgn="b"/>
                      <a:r>
                        <a:rPr lang="en-IN" sz="1200" b="0" i="0" u="none" strike="noStrike">
                          <a:solidFill>
                            <a:srgbClr val="000000"/>
                          </a:solidFill>
                          <a:effectLst/>
                          <a:latin typeface="Book Antiqua" panose="02040602050305030304" pitchFamily="18" charset="0"/>
                        </a:rPr>
                        <a:t>Lasso Regression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rtl="0" fontAlgn="b"/>
                      <a:r>
                        <a:rPr lang="en-IN" sz="1200" b="0" i="0" u="none" strike="noStrike" kern="1200">
                          <a:solidFill>
                            <a:srgbClr val="000000"/>
                          </a:solidFill>
                          <a:effectLst/>
                          <a:latin typeface="Book Antiqua" panose="02040602050305030304" pitchFamily="18" charset="0"/>
                          <a:ea typeface="+mn-ea"/>
                          <a:cs typeface="+mn-cs"/>
                        </a:rPr>
                        <a:t>204762.94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a:solidFill>
                            <a:srgbClr val="000000"/>
                          </a:solidFill>
                          <a:effectLst/>
                          <a:latin typeface="Book Antiqua" panose="02040602050305030304" pitchFamily="18" charset="0"/>
                          <a:ea typeface="+mn-ea"/>
                          <a:cs typeface="+mn-cs"/>
                        </a:rPr>
                        <a:t>0.91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189964.37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0.67</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42563120"/>
                  </a:ext>
                </a:extLst>
              </a:tr>
              <a:tr h="387901">
                <a:tc vMerge="1">
                  <a:txBody>
                    <a:bodyPr/>
                    <a:lstStyle/>
                    <a:p>
                      <a:endParaRPr lang="en-IN"/>
                    </a:p>
                  </a:txBody>
                  <a:tcPr/>
                </a:tc>
                <a:tc>
                  <a:txBody>
                    <a:bodyPr/>
                    <a:lstStyle/>
                    <a:p>
                      <a:pPr algn="l" fontAlgn="b"/>
                      <a:r>
                        <a:rPr lang="en-IN" sz="1200" b="0" i="0" u="none" strike="noStrike">
                          <a:solidFill>
                            <a:srgbClr val="000000"/>
                          </a:solidFill>
                          <a:effectLst/>
                          <a:latin typeface="Book Antiqua" panose="02040602050305030304" pitchFamily="18" charset="0"/>
                        </a:rPr>
                        <a:t>Ridge Regression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r" rtl="0" fontAlgn="b"/>
                      <a:r>
                        <a:rPr lang="en-IN" sz="1200" b="0" i="0" u="none" strike="noStrike" kern="1200">
                          <a:solidFill>
                            <a:srgbClr val="000000"/>
                          </a:solidFill>
                          <a:effectLst/>
                          <a:latin typeface="Book Antiqua" panose="02040602050305030304" pitchFamily="18" charset="0"/>
                          <a:ea typeface="+mn-ea"/>
                          <a:cs typeface="+mn-cs"/>
                        </a:rPr>
                        <a:t>204235.27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a:solidFill>
                            <a:srgbClr val="000000"/>
                          </a:solidFill>
                          <a:effectLst/>
                          <a:latin typeface="Book Antiqua" panose="02040602050305030304" pitchFamily="18" charset="0"/>
                          <a:ea typeface="+mn-ea"/>
                          <a:cs typeface="+mn-cs"/>
                        </a:rPr>
                        <a:t>0.69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189123.89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c>
                  <a:txBody>
                    <a:bodyPr/>
                    <a:lstStyle/>
                    <a:p>
                      <a:pPr algn="ctr" rtl="0" fontAlgn="b"/>
                      <a:r>
                        <a:rPr lang="en-IN" sz="1200" b="0" i="0" u="none" strike="noStrike" kern="1200" dirty="0">
                          <a:solidFill>
                            <a:srgbClr val="000000"/>
                          </a:solidFill>
                          <a:effectLst/>
                          <a:latin typeface="Book Antiqua" panose="02040602050305030304" pitchFamily="18" charset="0"/>
                          <a:ea typeface="+mn-ea"/>
                          <a:cs typeface="+mn-cs"/>
                        </a:rPr>
                        <a:t>0.72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38404975"/>
                  </a:ext>
                </a:extLst>
              </a:tr>
              <a:tr h="387901">
                <a:tc rowSpan="4">
                  <a:txBody>
                    <a:bodyPr/>
                    <a:lstStyle/>
                    <a:p>
                      <a:pPr algn="ctr" fontAlgn="ctr"/>
                      <a:r>
                        <a:rPr lang="en-IN" sz="1100" b="0" i="0" u="none" strike="noStrike">
                          <a:solidFill>
                            <a:srgbClr val="FFFFFF"/>
                          </a:solidFill>
                          <a:effectLst/>
                          <a:latin typeface="Franklin Gothic Demi" panose="020B0703020102020204" pitchFamily="34" charset="0"/>
                        </a:rPr>
                        <a:t>Method 2</a:t>
                      </a:r>
                    </a:p>
                  </a:txBody>
                  <a:tcPr marL="7620" marR="7620" marT="7620" marB="0" anchor="ctr">
                    <a:lnL>
                      <a:noFill/>
                    </a:lnL>
                    <a:lnR>
                      <a:noFill/>
                    </a:lnR>
                    <a:lnT>
                      <a:noFill/>
                    </a:lnT>
                    <a:lnB>
                      <a:noFill/>
                    </a:lnB>
                    <a:solidFill>
                      <a:srgbClr val="002060"/>
                    </a:solidFill>
                  </a:tcPr>
                </a:tc>
                <a:tc>
                  <a:txBody>
                    <a:bodyPr/>
                    <a:lstStyle/>
                    <a:p>
                      <a:pPr algn="l" fontAlgn="b"/>
                      <a:r>
                        <a:rPr lang="en-IN" sz="1200" b="0" i="0" u="none" strike="noStrike">
                          <a:solidFill>
                            <a:srgbClr val="000000"/>
                          </a:solidFill>
                          <a:effectLst/>
                          <a:latin typeface="Book Antiqua" panose="02040602050305030304" pitchFamily="18" charset="0"/>
                        </a:rPr>
                        <a:t>Linear Regression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r" fontAlgn="b"/>
                      <a:r>
                        <a:rPr lang="en-IN" sz="1200" b="0" i="0" u="none" strike="noStrike" dirty="0">
                          <a:solidFill>
                            <a:srgbClr val="000000"/>
                          </a:solidFill>
                          <a:effectLst/>
                          <a:latin typeface="Book Antiqua" panose="02040602050305030304" pitchFamily="18" charset="0"/>
                        </a:rPr>
                        <a:t>195333.4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IN" sz="1200" b="0" i="0" u="none" strike="noStrike" dirty="0">
                          <a:solidFill>
                            <a:srgbClr val="000000"/>
                          </a:solidFill>
                          <a:effectLst/>
                          <a:latin typeface="Book Antiqua" panose="02040602050305030304" pitchFamily="18" charset="0"/>
                        </a:rPr>
                        <a:t>0.71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IN" sz="1200" b="0" i="0" u="none" strike="noStrike" dirty="0">
                          <a:solidFill>
                            <a:srgbClr val="000000"/>
                          </a:solidFill>
                          <a:effectLst/>
                          <a:latin typeface="Book Antiqua" panose="02040602050305030304" pitchFamily="18" charset="0"/>
                        </a:rPr>
                        <a:t>191097.10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IN" sz="1200" b="0" i="0" u="none" strike="noStrike" dirty="0">
                          <a:solidFill>
                            <a:srgbClr val="000000"/>
                          </a:solidFill>
                          <a:effectLst/>
                          <a:latin typeface="Book Antiqua" panose="02040602050305030304" pitchFamily="18" charset="0"/>
                        </a:rPr>
                        <a:t>0.71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tcPr>
                </a:tc>
                <a:extLst>
                  <a:ext uri="{0D108BD9-81ED-4DB2-BD59-A6C34878D82A}">
                    <a16:rowId xmlns:a16="http://schemas.microsoft.com/office/drawing/2014/main" val="607384942"/>
                  </a:ext>
                </a:extLst>
              </a:tr>
              <a:tr h="387901">
                <a:tc vMerge="1">
                  <a:txBody>
                    <a:bodyPr/>
                    <a:lstStyle/>
                    <a:p>
                      <a:endParaRPr lang="en-IN"/>
                    </a:p>
                  </a:txBody>
                  <a:tcPr/>
                </a:tc>
                <a:tc>
                  <a:txBody>
                    <a:bodyPr/>
                    <a:lstStyle/>
                    <a:p>
                      <a:pPr algn="l" fontAlgn="b"/>
                      <a:r>
                        <a:rPr lang="en-IN" sz="1200" b="1" i="0" u="none" strike="noStrike" dirty="0">
                          <a:solidFill>
                            <a:srgbClr val="000000"/>
                          </a:solidFill>
                          <a:effectLst/>
                          <a:latin typeface="Book Antiqua" panose="02040602050305030304" pitchFamily="18" charset="0"/>
                        </a:rPr>
                        <a:t>Random Forest</a:t>
                      </a:r>
                    </a:p>
                  </a:txBody>
                  <a:tcPr marL="7620" marR="7620" marT="7620" marB="0" anchor="b">
                    <a:lnL>
                      <a:noFill/>
                    </a:lnL>
                    <a:lnR>
                      <a:noFill/>
                    </a:lnR>
                    <a:lnT>
                      <a:noFill/>
                    </a:lnT>
                    <a:lnB>
                      <a:noFill/>
                    </a:lnB>
                    <a:solidFill>
                      <a:srgbClr val="D9D9D9"/>
                    </a:solidFill>
                  </a:tcPr>
                </a:tc>
                <a:tc>
                  <a:txBody>
                    <a:bodyPr/>
                    <a:lstStyle/>
                    <a:p>
                      <a:pPr algn="r" fontAlgn="b"/>
                      <a:r>
                        <a:rPr lang="en-IN" sz="1200" b="1" i="0" u="none" strike="noStrike" dirty="0">
                          <a:solidFill>
                            <a:srgbClr val="000000"/>
                          </a:solidFill>
                          <a:effectLst/>
                          <a:latin typeface="Book Antiqua" panose="02040602050305030304" pitchFamily="18" charset="0"/>
                        </a:rPr>
                        <a:t>41541.36</a:t>
                      </a:r>
                    </a:p>
                  </a:txBody>
                  <a:tcPr marL="7620" marR="7620" marT="7620" marB="0" anchor="b">
                    <a:lnL>
                      <a:noFill/>
                    </a:lnL>
                    <a:lnR>
                      <a:noFill/>
                    </a:lnR>
                    <a:lnT>
                      <a:noFill/>
                    </a:lnT>
                    <a:lnB>
                      <a:noFill/>
                    </a:lnB>
                    <a:solidFill>
                      <a:srgbClr val="D9D9D9"/>
                    </a:solidFill>
                  </a:tcPr>
                </a:tc>
                <a:tc>
                  <a:txBody>
                    <a:bodyPr/>
                    <a:lstStyle/>
                    <a:p>
                      <a:pPr algn="ctr" fontAlgn="b"/>
                      <a:r>
                        <a:rPr lang="en-IN" sz="1200" b="1" i="0" u="none" strike="noStrike" dirty="0">
                          <a:solidFill>
                            <a:srgbClr val="000000"/>
                          </a:solidFill>
                          <a:effectLst/>
                          <a:latin typeface="Book Antiqua" panose="02040602050305030304" pitchFamily="18" charset="0"/>
                        </a:rPr>
                        <a:t>0.94</a:t>
                      </a:r>
                    </a:p>
                  </a:txBody>
                  <a:tcPr marL="7620" marR="7620" marT="7620" marB="0" anchor="b">
                    <a:lnL>
                      <a:noFill/>
                    </a:lnL>
                    <a:lnR>
                      <a:noFill/>
                    </a:lnR>
                    <a:lnT>
                      <a:noFill/>
                    </a:lnT>
                    <a:lnB>
                      <a:noFill/>
                    </a:lnB>
                    <a:solidFill>
                      <a:srgbClr val="D9D9D9"/>
                    </a:solidFill>
                  </a:tcPr>
                </a:tc>
                <a:tc>
                  <a:txBody>
                    <a:bodyPr/>
                    <a:lstStyle/>
                    <a:p>
                      <a:pPr algn="ctr" fontAlgn="b"/>
                      <a:r>
                        <a:rPr lang="en-IN" sz="1200" b="1" i="0" u="none" strike="noStrike" dirty="0">
                          <a:solidFill>
                            <a:srgbClr val="000000"/>
                          </a:solidFill>
                          <a:effectLst/>
                          <a:latin typeface="Book Antiqua" panose="02040602050305030304" pitchFamily="18" charset="0"/>
                        </a:rPr>
                        <a:t>180836.50</a:t>
                      </a:r>
                    </a:p>
                  </a:txBody>
                  <a:tcPr marL="7620" marR="7620" marT="7620" marB="0" anchor="b">
                    <a:lnL>
                      <a:noFill/>
                    </a:lnL>
                    <a:lnR>
                      <a:noFill/>
                    </a:lnR>
                    <a:lnT>
                      <a:noFill/>
                    </a:lnT>
                    <a:lnB>
                      <a:noFill/>
                    </a:lnB>
                    <a:solidFill>
                      <a:srgbClr val="D9D9D9"/>
                    </a:solidFill>
                  </a:tcPr>
                </a:tc>
                <a:tc>
                  <a:txBody>
                    <a:bodyPr/>
                    <a:lstStyle/>
                    <a:p>
                      <a:pPr algn="ctr" fontAlgn="b"/>
                      <a:r>
                        <a:rPr lang="en-IN" sz="1200" b="1" i="0" u="none" strike="noStrike" dirty="0">
                          <a:solidFill>
                            <a:srgbClr val="000000"/>
                          </a:solidFill>
                          <a:effectLst/>
                          <a:latin typeface="Book Antiqua" panose="02040602050305030304" pitchFamily="18" charset="0"/>
                        </a:rPr>
                        <a:t>0.73</a:t>
                      </a:r>
                    </a:p>
                  </a:txBody>
                  <a:tcPr marL="7620" marR="7620" marT="7620" marB="0" anchor="b">
                    <a:lnL>
                      <a:noFill/>
                    </a:lnL>
                    <a:lnR>
                      <a:noFill/>
                    </a:lnR>
                    <a:lnT>
                      <a:noFill/>
                    </a:lnT>
                    <a:lnB>
                      <a:noFill/>
                    </a:lnB>
                    <a:solidFill>
                      <a:srgbClr val="D9D9D9"/>
                    </a:solidFill>
                  </a:tcPr>
                </a:tc>
                <a:extLst>
                  <a:ext uri="{0D108BD9-81ED-4DB2-BD59-A6C34878D82A}">
                    <a16:rowId xmlns:a16="http://schemas.microsoft.com/office/drawing/2014/main" val="2409870804"/>
                  </a:ext>
                </a:extLst>
              </a:tr>
              <a:tr h="387901">
                <a:tc vMerge="1">
                  <a:txBody>
                    <a:bodyPr/>
                    <a:lstStyle/>
                    <a:p>
                      <a:endParaRPr lang="en-IN"/>
                    </a:p>
                  </a:txBody>
                  <a:tcPr/>
                </a:tc>
                <a:tc>
                  <a:txBody>
                    <a:bodyPr/>
                    <a:lstStyle/>
                    <a:p>
                      <a:pPr algn="l" fontAlgn="b"/>
                      <a:r>
                        <a:rPr lang="en-IN" sz="1200" b="0" i="0" u="none" strike="noStrike">
                          <a:solidFill>
                            <a:srgbClr val="000000"/>
                          </a:solidFill>
                          <a:effectLst/>
                          <a:latin typeface="Book Antiqua" panose="02040602050305030304" pitchFamily="18" charset="0"/>
                        </a:rPr>
                        <a:t>Lasso Regression</a:t>
                      </a:r>
                    </a:p>
                  </a:txBody>
                  <a:tcPr marL="7620" marR="7620" marT="7620" marB="0" anchor="b">
                    <a:lnL>
                      <a:noFill/>
                    </a:lnL>
                    <a:lnR>
                      <a:noFill/>
                    </a:lnR>
                    <a:lnT>
                      <a:noFill/>
                    </a:lnT>
                    <a:lnB w="6350" cap="flat" cmpd="sng" algn="ctr">
                      <a:solidFill>
                        <a:srgbClr val="FFFFFF"/>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Book Antiqua" panose="02040602050305030304" pitchFamily="18" charset="0"/>
                        </a:rPr>
                        <a:t>197545</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Book Antiqua" panose="02040602050305030304" pitchFamily="18" charset="0"/>
                        </a:rPr>
                        <a:t>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Book Antiqua" panose="02040602050305030304" pitchFamily="18" charset="0"/>
                        </a:rPr>
                        <a:t>192296.50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Book Antiqua" panose="02040602050305030304" pitchFamily="18" charset="0"/>
                        </a:rPr>
                        <a:t>0.71</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65743505"/>
                  </a:ext>
                </a:extLst>
              </a:tr>
              <a:tr h="387901">
                <a:tc vMerge="1">
                  <a:txBody>
                    <a:bodyPr/>
                    <a:lstStyle/>
                    <a:p>
                      <a:endParaRPr lang="en-IN"/>
                    </a:p>
                  </a:txBody>
                  <a:tcPr/>
                </a:tc>
                <a:tc>
                  <a:txBody>
                    <a:bodyPr/>
                    <a:lstStyle/>
                    <a:p>
                      <a:pPr algn="l" fontAlgn="b"/>
                      <a:r>
                        <a:rPr lang="en-IN" sz="1200" b="0" i="0" u="none" strike="noStrike" dirty="0">
                          <a:solidFill>
                            <a:srgbClr val="000000"/>
                          </a:solidFill>
                          <a:effectLst/>
                          <a:latin typeface="Book Antiqua" panose="02040602050305030304" pitchFamily="18" charset="0"/>
                        </a:rPr>
                        <a:t>Ridge Regression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r" fontAlgn="b"/>
                      <a:r>
                        <a:rPr lang="en-IN" sz="1200" b="0" i="0" u="none" strike="noStrike" dirty="0">
                          <a:solidFill>
                            <a:srgbClr val="000000"/>
                          </a:solidFill>
                          <a:effectLst/>
                          <a:latin typeface="Book Antiqua" panose="02040602050305030304" pitchFamily="18" charset="0"/>
                        </a:rPr>
                        <a:t>195390.2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IN" sz="1200" b="0" i="0" u="none" strike="noStrike" dirty="0">
                          <a:solidFill>
                            <a:srgbClr val="000000"/>
                          </a:solidFill>
                          <a:effectLst/>
                          <a:latin typeface="Book Antiqua" panose="02040602050305030304" pitchFamily="18" charset="0"/>
                        </a:rPr>
                        <a:t>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IN" sz="1200" b="0" i="0" u="none" strike="noStrike" dirty="0">
                          <a:solidFill>
                            <a:srgbClr val="000000"/>
                          </a:solidFill>
                          <a:effectLst/>
                          <a:latin typeface="Book Antiqua" panose="02040602050305030304" pitchFamily="18" charset="0"/>
                        </a:rPr>
                        <a:t>190985.50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tcPr>
                </a:tc>
                <a:tc>
                  <a:txBody>
                    <a:bodyPr/>
                    <a:lstStyle/>
                    <a:p>
                      <a:pPr algn="ctr" fontAlgn="b"/>
                      <a:r>
                        <a:rPr lang="en-IN" sz="1200" b="0" i="0" u="none" strike="noStrike" dirty="0">
                          <a:solidFill>
                            <a:srgbClr val="000000"/>
                          </a:solidFill>
                          <a:effectLst/>
                          <a:latin typeface="Book Antiqua" panose="02040602050305030304" pitchFamily="18" charset="0"/>
                        </a:rPr>
                        <a:t>0.71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tcPr>
                </a:tc>
                <a:extLst>
                  <a:ext uri="{0D108BD9-81ED-4DB2-BD59-A6C34878D82A}">
                    <a16:rowId xmlns:a16="http://schemas.microsoft.com/office/drawing/2014/main" val="3084309607"/>
                  </a:ext>
                </a:extLst>
              </a:tr>
            </a:tbl>
          </a:graphicData>
        </a:graphic>
      </p:graphicFrame>
      <p:sp>
        <p:nvSpPr>
          <p:cNvPr id="9" name="TextBox 8">
            <a:extLst>
              <a:ext uri="{FF2B5EF4-FFF2-40B4-BE49-F238E27FC236}">
                <a16:creationId xmlns:a16="http://schemas.microsoft.com/office/drawing/2014/main" id="{34C4DE75-61DF-48DD-84B3-9AE90106BA07}"/>
              </a:ext>
            </a:extLst>
          </p:cNvPr>
          <p:cNvSpPr txBox="1"/>
          <p:nvPr/>
        </p:nvSpPr>
        <p:spPr>
          <a:xfrm>
            <a:off x="581192" y="1825831"/>
            <a:ext cx="11181721" cy="923330"/>
          </a:xfrm>
          <a:prstGeom prst="rect">
            <a:avLst/>
          </a:prstGeom>
          <a:noFill/>
        </p:spPr>
        <p:txBody>
          <a:bodyPr wrap="square" rtlCol="0">
            <a:spAutoFit/>
          </a:bodyPr>
          <a:lstStyle/>
          <a:p>
            <a:r>
              <a:rPr lang="en-US" b="1" i="1" dirty="0"/>
              <a:t>Both methods use previously mentioned models to make the total discount predictions for the products set of customers. </a:t>
            </a:r>
            <a:endParaRPr lang="en-IN" b="1" i="1" dirty="0"/>
          </a:p>
          <a:p>
            <a:endParaRPr lang="en-IN" dirty="0"/>
          </a:p>
        </p:txBody>
      </p:sp>
      <p:sp>
        <p:nvSpPr>
          <p:cNvPr id="11" name="Rectangle 10">
            <a:extLst>
              <a:ext uri="{FF2B5EF4-FFF2-40B4-BE49-F238E27FC236}">
                <a16:creationId xmlns:a16="http://schemas.microsoft.com/office/drawing/2014/main" id="{8BA1F5C0-C6B6-4172-B442-5880D596F47E}"/>
              </a:ext>
            </a:extLst>
          </p:cNvPr>
          <p:cNvSpPr/>
          <p:nvPr/>
        </p:nvSpPr>
        <p:spPr>
          <a:xfrm>
            <a:off x="5091345" y="2198637"/>
            <a:ext cx="6844678" cy="68848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DA7AF54-00CC-426C-A758-C864E8B1E6E6}"/>
              </a:ext>
            </a:extLst>
          </p:cNvPr>
          <p:cNvSpPr txBox="1"/>
          <p:nvPr/>
        </p:nvSpPr>
        <p:spPr>
          <a:xfrm>
            <a:off x="5091345" y="2212553"/>
            <a:ext cx="6844678" cy="646331"/>
          </a:xfrm>
          <a:prstGeom prst="rect">
            <a:avLst/>
          </a:prstGeom>
          <a:noFill/>
          <a:ln>
            <a:solidFill>
              <a:srgbClr val="002060"/>
            </a:solidFill>
          </a:ln>
        </p:spPr>
        <p:txBody>
          <a:bodyPr wrap="square" rtlCol="0">
            <a:spAutoFit/>
          </a:bodyPr>
          <a:lstStyle/>
          <a:p>
            <a:r>
              <a:rPr lang="en-IN" dirty="0"/>
              <a:t>Method 1: Restricted Models with K-means clustering </a:t>
            </a:r>
          </a:p>
          <a:p>
            <a:r>
              <a:rPr lang="en-IN" dirty="0"/>
              <a:t>Method 2: Unrestricted Models without clustering </a:t>
            </a:r>
          </a:p>
        </p:txBody>
      </p:sp>
    </p:spTree>
    <p:extLst>
      <p:ext uri="{BB962C8B-B14F-4D97-AF65-F5344CB8AC3E}">
        <p14:creationId xmlns:p14="http://schemas.microsoft.com/office/powerpoint/2010/main" val="107074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74E7-E2CA-471E-A8DB-5788A52E8F09}"/>
              </a:ext>
            </a:extLst>
          </p:cNvPr>
          <p:cNvSpPr>
            <a:spLocks noGrp="1"/>
          </p:cNvSpPr>
          <p:nvPr>
            <p:ph type="title"/>
          </p:nvPr>
        </p:nvSpPr>
        <p:spPr/>
        <p:txBody>
          <a:bodyPr>
            <a:normAutofit/>
          </a:bodyPr>
          <a:lstStyle/>
          <a:p>
            <a:r>
              <a:rPr lang="en-IN" dirty="0"/>
              <a:t>Champion Model: Random Forest Regression (Method 2)</a:t>
            </a:r>
          </a:p>
        </p:txBody>
      </p:sp>
      <p:sp>
        <p:nvSpPr>
          <p:cNvPr id="3" name="Content Placeholder 2">
            <a:extLst>
              <a:ext uri="{FF2B5EF4-FFF2-40B4-BE49-F238E27FC236}">
                <a16:creationId xmlns:a16="http://schemas.microsoft.com/office/drawing/2014/main" id="{787A0F44-AB4E-42F3-9EC5-99154D782989}"/>
              </a:ext>
            </a:extLst>
          </p:cNvPr>
          <p:cNvSpPr>
            <a:spLocks noGrp="1"/>
          </p:cNvSpPr>
          <p:nvPr>
            <p:ph sz="half" idx="1"/>
          </p:nvPr>
        </p:nvSpPr>
        <p:spPr>
          <a:xfrm>
            <a:off x="0" y="1509789"/>
            <a:ext cx="10711204" cy="1758071"/>
          </a:xfrm>
        </p:spPr>
        <p:txBody>
          <a:bodyPr/>
          <a:lstStyle/>
          <a:p>
            <a:r>
              <a:rPr lang="en-IN" dirty="0"/>
              <a:t>From the previous parametric evaluation, it was concluded that </a:t>
            </a:r>
            <a:r>
              <a:rPr lang="en-IN" b="1" dirty="0"/>
              <a:t>Random Forest Regression Model </a:t>
            </a:r>
            <a:r>
              <a:rPr lang="en-IN" dirty="0"/>
              <a:t>gave the most efficient outcome under Method 2.</a:t>
            </a:r>
          </a:p>
        </p:txBody>
      </p:sp>
      <p:pic>
        <p:nvPicPr>
          <p:cNvPr id="6" name="Content Placeholder 5">
            <a:extLst>
              <a:ext uri="{FF2B5EF4-FFF2-40B4-BE49-F238E27FC236}">
                <a16:creationId xmlns:a16="http://schemas.microsoft.com/office/drawing/2014/main" id="{F5B6C180-6890-40A2-8B87-1CEE662043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3040" y="2832487"/>
            <a:ext cx="4315214" cy="2976749"/>
          </a:xfrm>
        </p:spPr>
      </p:pic>
      <p:sp>
        <p:nvSpPr>
          <p:cNvPr id="8" name="TextBox 7">
            <a:extLst>
              <a:ext uri="{FF2B5EF4-FFF2-40B4-BE49-F238E27FC236}">
                <a16:creationId xmlns:a16="http://schemas.microsoft.com/office/drawing/2014/main" id="{F47625B7-75E9-44C5-BAB3-354B370564FC}"/>
              </a:ext>
            </a:extLst>
          </p:cNvPr>
          <p:cNvSpPr txBox="1"/>
          <p:nvPr/>
        </p:nvSpPr>
        <p:spPr>
          <a:xfrm>
            <a:off x="7847861" y="5736552"/>
            <a:ext cx="4012706" cy="646331"/>
          </a:xfrm>
          <a:prstGeom prst="rect">
            <a:avLst/>
          </a:prstGeom>
          <a:noFill/>
        </p:spPr>
        <p:txBody>
          <a:bodyPr wrap="square" rtlCol="0">
            <a:spAutoFit/>
          </a:bodyPr>
          <a:lstStyle/>
          <a:p>
            <a:r>
              <a:rPr lang="en-IN" dirty="0">
                <a:solidFill>
                  <a:srgbClr val="0070C0"/>
                </a:solidFill>
              </a:rPr>
              <a:t>Blue scatter</a:t>
            </a:r>
            <a:r>
              <a:rPr lang="en-IN" dirty="0">
                <a:solidFill>
                  <a:schemeClr val="tx2"/>
                </a:solidFill>
              </a:rPr>
              <a:t>: Total Discount (Given)</a:t>
            </a:r>
          </a:p>
          <a:p>
            <a:r>
              <a:rPr lang="en-IN" dirty="0">
                <a:solidFill>
                  <a:srgbClr val="00B050"/>
                </a:solidFill>
              </a:rPr>
              <a:t>Green scatter</a:t>
            </a:r>
            <a:r>
              <a:rPr lang="en-IN" dirty="0">
                <a:solidFill>
                  <a:schemeClr val="tx2"/>
                </a:solidFill>
              </a:rPr>
              <a:t>: Total Discount (predicted)</a:t>
            </a:r>
          </a:p>
        </p:txBody>
      </p:sp>
      <p:pic>
        <p:nvPicPr>
          <p:cNvPr id="10" name="Picture 9">
            <a:extLst>
              <a:ext uri="{FF2B5EF4-FFF2-40B4-BE49-F238E27FC236}">
                <a16:creationId xmlns:a16="http://schemas.microsoft.com/office/drawing/2014/main" id="{7BFD4A84-B318-46EC-B738-6E7D3E3E1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424" y="2832487"/>
            <a:ext cx="4085706" cy="2818428"/>
          </a:xfrm>
          <a:prstGeom prst="rect">
            <a:avLst/>
          </a:prstGeom>
        </p:spPr>
      </p:pic>
      <p:sp>
        <p:nvSpPr>
          <p:cNvPr id="11" name="TextBox 10">
            <a:extLst>
              <a:ext uri="{FF2B5EF4-FFF2-40B4-BE49-F238E27FC236}">
                <a16:creationId xmlns:a16="http://schemas.microsoft.com/office/drawing/2014/main" id="{682E5DB9-1DE4-4E26-9401-509CBEB12613}"/>
              </a:ext>
            </a:extLst>
          </p:cNvPr>
          <p:cNvSpPr txBox="1"/>
          <p:nvPr/>
        </p:nvSpPr>
        <p:spPr>
          <a:xfrm>
            <a:off x="763480" y="5650915"/>
            <a:ext cx="5332520" cy="646331"/>
          </a:xfrm>
          <a:prstGeom prst="rect">
            <a:avLst/>
          </a:prstGeom>
          <a:noFill/>
        </p:spPr>
        <p:txBody>
          <a:bodyPr wrap="square" rtlCol="0">
            <a:spAutoFit/>
          </a:bodyPr>
          <a:lstStyle/>
          <a:p>
            <a:r>
              <a:rPr lang="en-IN" dirty="0">
                <a:solidFill>
                  <a:srgbClr val="66FFFF"/>
                </a:solidFill>
              </a:rPr>
              <a:t>Discount</a:t>
            </a:r>
            <a:r>
              <a:rPr lang="en-IN" dirty="0"/>
              <a:t> as Percentage of Gross Turnover </a:t>
            </a:r>
          </a:p>
          <a:p>
            <a:r>
              <a:rPr lang="en-IN" dirty="0">
                <a:solidFill>
                  <a:srgbClr val="0070C0"/>
                </a:solidFill>
              </a:rPr>
              <a:t>Predicted Discount </a:t>
            </a:r>
            <a:r>
              <a:rPr lang="en-IN" dirty="0"/>
              <a:t>as a percentage of Gross Turnover</a:t>
            </a:r>
          </a:p>
        </p:txBody>
      </p:sp>
    </p:spTree>
    <p:extLst>
      <p:ext uri="{BB962C8B-B14F-4D97-AF65-F5344CB8AC3E}">
        <p14:creationId xmlns:p14="http://schemas.microsoft.com/office/powerpoint/2010/main" val="111542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E2D4-5A97-4C05-89B3-F7293C59CEB8}"/>
              </a:ext>
            </a:extLst>
          </p:cNvPr>
          <p:cNvSpPr>
            <a:spLocks noGrp="1"/>
          </p:cNvSpPr>
          <p:nvPr>
            <p:ph type="title"/>
          </p:nvPr>
        </p:nvSpPr>
        <p:spPr/>
        <p:txBody>
          <a:bodyPr>
            <a:normAutofit/>
          </a:bodyPr>
          <a:lstStyle/>
          <a:p>
            <a:r>
              <a:rPr lang="en-IN" dirty="0"/>
              <a:t>Step 4</a:t>
            </a:r>
            <a:br>
              <a:rPr lang="en-IN" dirty="0"/>
            </a:br>
            <a:r>
              <a:rPr lang="en-IN" dirty="0"/>
              <a:t>Fitting the test set data to the champion model</a:t>
            </a:r>
          </a:p>
        </p:txBody>
      </p:sp>
      <p:sp>
        <p:nvSpPr>
          <p:cNvPr id="3" name="Content Placeholder 2">
            <a:extLst>
              <a:ext uri="{FF2B5EF4-FFF2-40B4-BE49-F238E27FC236}">
                <a16:creationId xmlns:a16="http://schemas.microsoft.com/office/drawing/2014/main" id="{EC356930-3AD3-4B88-8ECB-5A42EA7F4674}"/>
              </a:ext>
            </a:extLst>
          </p:cNvPr>
          <p:cNvSpPr>
            <a:spLocks noGrp="1"/>
          </p:cNvSpPr>
          <p:nvPr>
            <p:ph idx="1"/>
          </p:nvPr>
        </p:nvSpPr>
        <p:spPr>
          <a:xfrm>
            <a:off x="581192" y="2180496"/>
            <a:ext cx="11306008" cy="1787822"/>
          </a:xfrm>
        </p:spPr>
        <p:txBody>
          <a:bodyPr/>
          <a:lstStyle/>
          <a:p>
            <a:pPr algn="just"/>
            <a:r>
              <a:rPr lang="en-IN" dirty="0"/>
              <a:t>From the previous parametric evaluation it was concluded that the Random Forest Model (RFM) gave the most efficient outcome as compared to the other models. </a:t>
            </a:r>
          </a:p>
          <a:p>
            <a:pPr algn="just"/>
            <a:r>
              <a:rPr lang="en-IN" dirty="0"/>
              <a:t>The RFM is now applied to the test set data set aside for predictions. </a:t>
            </a:r>
          </a:p>
        </p:txBody>
      </p:sp>
      <p:pic>
        <p:nvPicPr>
          <p:cNvPr id="5" name="Picture 4">
            <a:extLst>
              <a:ext uri="{FF2B5EF4-FFF2-40B4-BE49-F238E27FC236}">
                <a16:creationId xmlns:a16="http://schemas.microsoft.com/office/drawing/2014/main" id="{3FB7277D-4F7C-4904-8240-6819D1073C3C}"/>
              </a:ext>
            </a:extLst>
          </p:cNvPr>
          <p:cNvPicPr>
            <a:picLocks noChangeAspect="1"/>
          </p:cNvPicPr>
          <p:nvPr/>
        </p:nvPicPr>
        <p:blipFill>
          <a:blip r:embed="rId2"/>
          <a:stretch>
            <a:fillRect/>
          </a:stretch>
        </p:blipFill>
        <p:spPr>
          <a:xfrm>
            <a:off x="723235" y="3797179"/>
            <a:ext cx="10315575" cy="2162175"/>
          </a:xfrm>
          <a:prstGeom prst="rect">
            <a:avLst/>
          </a:prstGeom>
        </p:spPr>
      </p:pic>
    </p:spTree>
    <p:extLst>
      <p:ext uri="{BB962C8B-B14F-4D97-AF65-F5344CB8AC3E}">
        <p14:creationId xmlns:p14="http://schemas.microsoft.com/office/powerpoint/2010/main" val="208149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2AB3-A94E-445F-8DD5-47D96C93D522}"/>
              </a:ext>
            </a:extLst>
          </p:cNvPr>
          <p:cNvSpPr>
            <a:spLocks noGrp="1"/>
          </p:cNvSpPr>
          <p:nvPr>
            <p:ph type="title"/>
          </p:nvPr>
        </p:nvSpPr>
        <p:spPr>
          <a:xfrm>
            <a:off x="514517" y="859389"/>
            <a:ext cx="11029616" cy="1013800"/>
          </a:xfrm>
        </p:spPr>
        <p:txBody>
          <a:bodyPr>
            <a:noAutofit/>
          </a:bodyPr>
          <a:lstStyle/>
          <a:p>
            <a:r>
              <a:rPr lang="en-IN" dirty="0"/>
              <a:t>Step 5: Treatment of off-invoice discount and on-invoice discount</a:t>
            </a:r>
          </a:p>
        </p:txBody>
      </p:sp>
      <p:sp>
        <p:nvSpPr>
          <p:cNvPr id="3" name="Content Placeholder 2">
            <a:extLst>
              <a:ext uri="{FF2B5EF4-FFF2-40B4-BE49-F238E27FC236}">
                <a16:creationId xmlns:a16="http://schemas.microsoft.com/office/drawing/2014/main" id="{8121FBB0-CC75-49E9-BB57-9DBBE5E0777C}"/>
              </a:ext>
            </a:extLst>
          </p:cNvPr>
          <p:cNvSpPr>
            <a:spLocks noGrp="1"/>
          </p:cNvSpPr>
          <p:nvPr>
            <p:ph idx="1"/>
          </p:nvPr>
        </p:nvSpPr>
        <p:spPr>
          <a:xfrm>
            <a:off x="581192" y="1873189"/>
            <a:ext cx="6156959" cy="4811696"/>
          </a:xfrm>
        </p:spPr>
        <p:txBody>
          <a:bodyPr>
            <a:normAutofit/>
          </a:bodyPr>
          <a:lstStyle/>
          <a:p>
            <a:pPr algn="just"/>
            <a:r>
              <a:rPr lang="en-IN" dirty="0"/>
              <a:t>The correlation heatmap for the data indicated high correlation between Off-invoice discount, total discount and product set volume. </a:t>
            </a:r>
          </a:p>
          <a:p>
            <a:pPr algn="just"/>
            <a:r>
              <a:rPr lang="en-IN" dirty="0"/>
              <a:t>The </a:t>
            </a:r>
            <a:r>
              <a:rPr lang="en-IN" b="1" dirty="0"/>
              <a:t>off-invoice discount </a:t>
            </a:r>
            <a:r>
              <a:rPr lang="en-IN" dirty="0"/>
              <a:t>is predicted by regressing it on product set volume and total discount. </a:t>
            </a:r>
          </a:p>
          <a:p>
            <a:pPr algn="just"/>
            <a:r>
              <a:rPr lang="en-IN" dirty="0"/>
              <a:t>The model is trained on the given total discounts, off-invoice discounts and product set volume in the data. </a:t>
            </a:r>
          </a:p>
          <a:p>
            <a:pPr algn="just"/>
            <a:r>
              <a:rPr lang="en-IN" dirty="0"/>
              <a:t>The predictions for the off-invoice discount are made on the bases of Predicted total discounts and product set volume. </a:t>
            </a:r>
          </a:p>
          <a:p>
            <a:pPr algn="just"/>
            <a:r>
              <a:rPr lang="en-IN" dirty="0"/>
              <a:t>The on-invoice discount is now the difference between total discount predicted and off-invoice discount predicted.   </a:t>
            </a:r>
          </a:p>
        </p:txBody>
      </p:sp>
      <p:pic>
        <p:nvPicPr>
          <p:cNvPr id="6" name="Picture 5">
            <a:extLst>
              <a:ext uri="{FF2B5EF4-FFF2-40B4-BE49-F238E27FC236}">
                <a16:creationId xmlns:a16="http://schemas.microsoft.com/office/drawing/2014/main" id="{3007A417-F8A5-452F-B4B9-8F2FFF513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043" y="2400847"/>
            <a:ext cx="4744765" cy="3754997"/>
          </a:xfrm>
          <a:prstGeom prst="rect">
            <a:avLst/>
          </a:prstGeom>
        </p:spPr>
      </p:pic>
    </p:spTree>
    <p:extLst>
      <p:ext uri="{BB962C8B-B14F-4D97-AF65-F5344CB8AC3E}">
        <p14:creationId xmlns:p14="http://schemas.microsoft.com/office/powerpoint/2010/main" val="69890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2045-D0AC-4971-8C82-A8DF51604357}"/>
              </a:ext>
            </a:extLst>
          </p:cNvPr>
          <p:cNvSpPr>
            <a:spLocks noGrp="1"/>
          </p:cNvSpPr>
          <p:nvPr>
            <p:ph type="title"/>
          </p:nvPr>
        </p:nvSpPr>
        <p:spPr/>
        <p:txBody>
          <a:bodyPr/>
          <a:lstStyle/>
          <a:p>
            <a:r>
              <a:rPr lang="en-IN" dirty="0"/>
              <a:t>Model efficiency </a:t>
            </a:r>
          </a:p>
        </p:txBody>
      </p:sp>
      <p:sp>
        <p:nvSpPr>
          <p:cNvPr id="3" name="Content Placeholder 2">
            <a:extLst>
              <a:ext uri="{FF2B5EF4-FFF2-40B4-BE49-F238E27FC236}">
                <a16:creationId xmlns:a16="http://schemas.microsoft.com/office/drawing/2014/main" id="{0C125028-F555-491D-BF6F-88EB13BCF7BF}"/>
              </a:ext>
            </a:extLst>
          </p:cNvPr>
          <p:cNvSpPr>
            <a:spLocks noGrp="1"/>
          </p:cNvSpPr>
          <p:nvPr>
            <p:ph idx="1"/>
          </p:nvPr>
        </p:nvSpPr>
        <p:spPr>
          <a:xfrm>
            <a:off x="412516" y="2233763"/>
            <a:ext cx="6378901" cy="4238058"/>
          </a:xfrm>
        </p:spPr>
        <p:txBody>
          <a:bodyPr>
            <a:normAutofit/>
          </a:bodyPr>
          <a:lstStyle/>
          <a:p>
            <a:pPr algn="just"/>
            <a:r>
              <a:rPr lang="en-IN" b="1" dirty="0"/>
              <a:t>K-means clustering method (Method 1) created an obstacle of classifying a new customer into the pre-existing clusters to determine the discount to be provided. </a:t>
            </a:r>
          </a:p>
          <a:p>
            <a:pPr algn="just"/>
            <a:r>
              <a:rPr lang="en-IN" b="1" dirty="0"/>
              <a:t>Method 1 </a:t>
            </a:r>
            <a:r>
              <a:rPr lang="en-IN" dirty="0"/>
              <a:t>creates restrictions on the data set, and poses applicability challenges. </a:t>
            </a:r>
          </a:p>
          <a:p>
            <a:pPr algn="just"/>
            <a:r>
              <a:rPr lang="en-IN" b="1" dirty="0"/>
              <a:t>Method 2 </a:t>
            </a:r>
            <a:r>
              <a:rPr lang="en-IN" dirty="0"/>
              <a:t>does not create any applicability restrictions or challenges and manages to yield a </a:t>
            </a:r>
            <a:r>
              <a:rPr lang="en-IN" b="1" dirty="0"/>
              <a:t>scalable outcome</a:t>
            </a:r>
            <a:r>
              <a:rPr lang="en-IN" dirty="0"/>
              <a:t>. </a:t>
            </a:r>
          </a:p>
          <a:p>
            <a:pPr algn="just"/>
            <a:r>
              <a:rPr lang="en-IN" dirty="0"/>
              <a:t>The selected RFM model gives </a:t>
            </a:r>
            <a:r>
              <a:rPr lang="en-IN" b="1" dirty="0"/>
              <a:t>minimum mean squared error (MSE) </a:t>
            </a:r>
            <a:r>
              <a:rPr lang="en-IN" dirty="0"/>
              <a:t>as compared to the other models. </a:t>
            </a:r>
          </a:p>
        </p:txBody>
      </p:sp>
      <p:graphicFrame>
        <p:nvGraphicFramePr>
          <p:cNvPr id="4" name="Table 3">
            <a:extLst>
              <a:ext uri="{FF2B5EF4-FFF2-40B4-BE49-F238E27FC236}">
                <a16:creationId xmlns:a16="http://schemas.microsoft.com/office/drawing/2014/main" id="{495D1120-BDCC-40EB-8228-6E5D4BE90A6E}"/>
              </a:ext>
            </a:extLst>
          </p:cNvPr>
          <p:cNvGraphicFramePr>
            <a:graphicFrameLocks noGrp="1"/>
          </p:cNvGraphicFramePr>
          <p:nvPr>
            <p:extLst>
              <p:ext uri="{D42A27DB-BD31-4B8C-83A1-F6EECF244321}">
                <p14:modId xmlns:p14="http://schemas.microsoft.com/office/powerpoint/2010/main" val="784970800"/>
              </p:ext>
            </p:extLst>
          </p:nvPr>
        </p:nvGraphicFramePr>
        <p:xfrm>
          <a:off x="7039993" y="2414726"/>
          <a:ext cx="4623968" cy="3764347"/>
        </p:xfrm>
        <a:graphic>
          <a:graphicData uri="http://schemas.openxmlformats.org/drawingml/2006/table">
            <a:tbl>
              <a:tblPr/>
              <a:tblGrid>
                <a:gridCol w="769409">
                  <a:extLst>
                    <a:ext uri="{9D8B030D-6E8A-4147-A177-3AD203B41FA5}">
                      <a16:colId xmlns:a16="http://schemas.microsoft.com/office/drawing/2014/main" val="993610696"/>
                    </a:ext>
                  </a:extLst>
                </a:gridCol>
                <a:gridCol w="1284853">
                  <a:extLst>
                    <a:ext uri="{9D8B030D-6E8A-4147-A177-3AD203B41FA5}">
                      <a16:colId xmlns:a16="http://schemas.microsoft.com/office/drawing/2014/main" val="4066847965"/>
                    </a:ext>
                  </a:extLst>
                </a:gridCol>
                <a:gridCol w="1284853">
                  <a:extLst>
                    <a:ext uri="{9D8B030D-6E8A-4147-A177-3AD203B41FA5}">
                      <a16:colId xmlns:a16="http://schemas.microsoft.com/office/drawing/2014/main" val="328169587"/>
                    </a:ext>
                  </a:extLst>
                </a:gridCol>
                <a:gridCol w="1284853">
                  <a:extLst>
                    <a:ext uri="{9D8B030D-6E8A-4147-A177-3AD203B41FA5}">
                      <a16:colId xmlns:a16="http://schemas.microsoft.com/office/drawing/2014/main" val="88034325"/>
                    </a:ext>
                  </a:extLst>
                </a:gridCol>
              </a:tblGrid>
              <a:tr h="434347">
                <a:tc>
                  <a:txBody>
                    <a:bodyPr/>
                    <a:lstStyle/>
                    <a:p>
                      <a:pPr algn="l" fontAlgn="b"/>
                      <a:r>
                        <a:rPr lang="en-IN" sz="1200" b="1" i="0" u="none" strike="noStrike">
                          <a:solidFill>
                            <a:srgbClr val="FFFFFF"/>
                          </a:solidFill>
                          <a:effectLst/>
                          <a:latin typeface="Bahnschrift SemiBold SemiConden" panose="020B0502040204020203" pitchFamily="34" charset="0"/>
                        </a:rPr>
                        <a:t>Ship-to ID</a:t>
                      </a:r>
                    </a:p>
                  </a:txBody>
                  <a:tcPr marL="7620" marR="7620" marT="7620" marB="0" anchor="b">
                    <a:lnL>
                      <a:noFill/>
                    </a:lnL>
                    <a:lnR>
                      <a:noFill/>
                    </a:lnR>
                    <a:lnT>
                      <a:noFill/>
                    </a:lnT>
                    <a:lnB>
                      <a:noFill/>
                    </a:lnB>
                    <a:solidFill>
                      <a:srgbClr val="305496"/>
                    </a:solidFill>
                  </a:tcPr>
                </a:tc>
                <a:tc>
                  <a:txBody>
                    <a:bodyPr/>
                    <a:lstStyle/>
                    <a:p>
                      <a:pPr algn="l" fontAlgn="b"/>
                      <a:r>
                        <a:rPr lang="en-IN" sz="1200" b="1" i="0" u="none" strike="noStrike" dirty="0">
                          <a:solidFill>
                            <a:srgbClr val="FFFFFF"/>
                          </a:solidFill>
                          <a:effectLst/>
                          <a:latin typeface="Bahnschrift SemiBold SemiConden" panose="020B0502040204020203" pitchFamily="34" charset="0"/>
                        </a:rPr>
                        <a:t>Volume_2019 Product</a:t>
                      </a:r>
                    </a:p>
                  </a:txBody>
                  <a:tcPr marL="7620" marR="7620" marT="7620" marB="0" anchor="b">
                    <a:lnL>
                      <a:noFill/>
                    </a:lnL>
                    <a:lnR>
                      <a:noFill/>
                    </a:lnR>
                    <a:lnT>
                      <a:noFill/>
                    </a:lnT>
                    <a:lnB>
                      <a:noFill/>
                    </a:lnB>
                    <a:solidFill>
                      <a:srgbClr val="305496"/>
                    </a:solidFill>
                  </a:tcPr>
                </a:tc>
                <a:tc>
                  <a:txBody>
                    <a:bodyPr/>
                    <a:lstStyle/>
                    <a:p>
                      <a:pPr algn="l" fontAlgn="b"/>
                      <a:r>
                        <a:rPr lang="en-IN" sz="1200" b="1" i="0" u="none" strike="noStrike" dirty="0">
                          <a:solidFill>
                            <a:srgbClr val="FFFFFF"/>
                          </a:solidFill>
                          <a:effectLst/>
                          <a:latin typeface="Bahnschrift SemiBold SemiConden" panose="020B0502040204020203" pitchFamily="34" charset="0"/>
                        </a:rPr>
                        <a:t>Discount Total</a:t>
                      </a:r>
                    </a:p>
                  </a:txBody>
                  <a:tcPr marL="7620" marR="7620" marT="7620" marB="0" anchor="b">
                    <a:lnL>
                      <a:noFill/>
                    </a:lnL>
                    <a:lnR>
                      <a:noFill/>
                    </a:lnR>
                    <a:lnT>
                      <a:noFill/>
                    </a:lnT>
                    <a:lnB>
                      <a:noFill/>
                    </a:lnB>
                    <a:solidFill>
                      <a:srgbClr val="305496"/>
                    </a:solidFill>
                  </a:tcPr>
                </a:tc>
                <a:tc>
                  <a:txBody>
                    <a:bodyPr/>
                    <a:lstStyle/>
                    <a:p>
                      <a:pPr algn="l" fontAlgn="b"/>
                      <a:r>
                        <a:rPr lang="en-IN" sz="1200" b="1" i="0" u="none" strike="noStrike" dirty="0">
                          <a:solidFill>
                            <a:srgbClr val="FFFFFF"/>
                          </a:solidFill>
                          <a:effectLst/>
                          <a:latin typeface="Bahnschrift SemiBold SemiConden" panose="020B0502040204020203" pitchFamily="34" charset="0"/>
                        </a:rPr>
                        <a:t>Discount Predictions</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377135863"/>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29039092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2118.1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5920.954</a:t>
                      </a:r>
                    </a:p>
                  </a:txBody>
                  <a:tcPr marL="7620" marR="7620" marT="7620" marB="0" anchor="b">
                    <a:lnL>
                      <a:noFill/>
                    </a:lnL>
                    <a:lnR>
                      <a:noFill/>
                    </a:lnR>
                    <a:lnT>
                      <a:noFill/>
                    </a:lnT>
                    <a:lnB>
                      <a:noFill/>
                    </a:lnB>
                  </a:tcPr>
                </a:tc>
                <a:extLst>
                  <a:ext uri="{0D108BD9-81ED-4DB2-BD59-A6C34878D82A}">
                    <a16:rowId xmlns:a16="http://schemas.microsoft.com/office/drawing/2014/main" val="1615346441"/>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29058633</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369.7</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6590.142</a:t>
                      </a:r>
                    </a:p>
                  </a:txBody>
                  <a:tcPr marL="7620" marR="7620" marT="7620" marB="0" anchor="b">
                    <a:lnL>
                      <a:noFill/>
                    </a:lnL>
                    <a:lnR>
                      <a:noFill/>
                    </a:lnR>
                    <a:lnT>
                      <a:noFill/>
                    </a:lnT>
                    <a:lnB>
                      <a:noFill/>
                    </a:lnB>
                  </a:tcPr>
                </a:tc>
                <a:extLst>
                  <a:ext uri="{0D108BD9-81ED-4DB2-BD59-A6C34878D82A}">
                    <a16:rowId xmlns:a16="http://schemas.microsoft.com/office/drawing/2014/main" val="1929706100"/>
                  </a:ext>
                </a:extLst>
              </a:tr>
              <a:tr h="222000">
                <a:tc>
                  <a:txBody>
                    <a:bodyPr/>
                    <a:lstStyle/>
                    <a:p>
                      <a:pPr algn="r" fontAlgn="b"/>
                      <a:r>
                        <a:rPr lang="en-IN" sz="1100" b="0" i="0" u="none" strike="noStrike">
                          <a:solidFill>
                            <a:srgbClr val="000000"/>
                          </a:solidFill>
                          <a:effectLst/>
                          <a:latin typeface="Bahnschrift" panose="020B0502040204020203" pitchFamily="34" charset="0"/>
                        </a:rPr>
                        <a:t>29072614</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347.5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5920.954</a:t>
                      </a:r>
                    </a:p>
                  </a:txBody>
                  <a:tcPr marL="7620" marR="7620" marT="7620" marB="0" anchor="b">
                    <a:lnL>
                      <a:noFill/>
                    </a:lnL>
                    <a:lnR>
                      <a:noFill/>
                    </a:lnR>
                    <a:lnT>
                      <a:noFill/>
                    </a:lnT>
                    <a:lnB>
                      <a:noFill/>
                    </a:lnB>
                  </a:tcPr>
                </a:tc>
                <a:extLst>
                  <a:ext uri="{0D108BD9-81ED-4DB2-BD59-A6C34878D82A}">
                    <a16:rowId xmlns:a16="http://schemas.microsoft.com/office/drawing/2014/main" val="65462856"/>
                  </a:ext>
                </a:extLst>
              </a:tr>
              <a:tr h="222000">
                <a:tc>
                  <a:txBody>
                    <a:bodyPr/>
                    <a:lstStyle/>
                    <a:p>
                      <a:pPr algn="r" fontAlgn="b"/>
                      <a:r>
                        <a:rPr lang="en-IN" sz="1100" b="0" i="0" u="none" strike="noStrike">
                          <a:solidFill>
                            <a:srgbClr val="000000"/>
                          </a:solidFill>
                          <a:effectLst/>
                          <a:latin typeface="Bahnschrift" panose="020B0502040204020203" pitchFamily="34" charset="0"/>
                        </a:rPr>
                        <a:t>29077026</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258.4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4838.034</a:t>
                      </a:r>
                    </a:p>
                  </a:txBody>
                  <a:tcPr marL="7620" marR="7620" marT="7620" marB="0" anchor="b">
                    <a:lnL>
                      <a:noFill/>
                    </a:lnL>
                    <a:lnR>
                      <a:noFill/>
                    </a:lnR>
                    <a:lnT>
                      <a:noFill/>
                    </a:lnT>
                    <a:lnB>
                      <a:noFill/>
                    </a:lnB>
                  </a:tcPr>
                </a:tc>
                <a:extLst>
                  <a:ext uri="{0D108BD9-81ED-4DB2-BD59-A6C34878D82A}">
                    <a16:rowId xmlns:a16="http://schemas.microsoft.com/office/drawing/2014/main" val="2767743072"/>
                  </a:ext>
                </a:extLst>
              </a:tr>
              <a:tr h="222000">
                <a:tc>
                  <a:txBody>
                    <a:bodyPr/>
                    <a:lstStyle/>
                    <a:p>
                      <a:pPr algn="r" fontAlgn="b"/>
                      <a:r>
                        <a:rPr lang="en-IN" sz="1100" b="0" i="0" u="none" strike="noStrike">
                          <a:solidFill>
                            <a:srgbClr val="000000"/>
                          </a:solidFill>
                          <a:effectLst/>
                          <a:latin typeface="Bahnschrift" panose="020B0502040204020203" pitchFamily="34" charset="0"/>
                        </a:rPr>
                        <a:t>29081216</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1018.992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6912.842</a:t>
                      </a:r>
                    </a:p>
                  </a:txBody>
                  <a:tcPr marL="7620" marR="7620" marT="7620" marB="0" anchor="b">
                    <a:lnL>
                      <a:noFill/>
                    </a:lnL>
                    <a:lnR>
                      <a:noFill/>
                    </a:lnR>
                    <a:lnT>
                      <a:noFill/>
                    </a:lnT>
                    <a:lnB>
                      <a:noFill/>
                    </a:lnB>
                  </a:tcPr>
                </a:tc>
                <a:extLst>
                  <a:ext uri="{0D108BD9-81ED-4DB2-BD59-A6C34878D82A}">
                    <a16:rowId xmlns:a16="http://schemas.microsoft.com/office/drawing/2014/main" val="3854927959"/>
                  </a:ext>
                </a:extLst>
              </a:tr>
              <a:tr h="222000">
                <a:tc>
                  <a:txBody>
                    <a:bodyPr/>
                    <a:lstStyle/>
                    <a:p>
                      <a:pPr algn="r" fontAlgn="b"/>
                      <a:r>
                        <a:rPr lang="en-IN" sz="1100" b="0" i="0" u="none" strike="noStrike">
                          <a:solidFill>
                            <a:srgbClr val="000000"/>
                          </a:solidFill>
                          <a:effectLst/>
                          <a:latin typeface="Bahnschrift" panose="020B0502040204020203" pitchFamily="34" charset="0"/>
                        </a:rPr>
                        <a:t>29085109</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286.5</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7344.907</a:t>
                      </a:r>
                    </a:p>
                  </a:txBody>
                  <a:tcPr marL="7620" marR="7620" marT="7620" marB="0" anchor="b">
                    <a:lnL>
                      <a:noFill/>
                    </a:lnL>
                    <a:lnR>
                      <a:noFill/>
                    </a:lnR>
                    <a:lnT>
                      <a:noFill/>
                    </a:lnT>
                    <a:lnB>
                      <a:noFill/>
                    </a:lnB>
                  </a:tcPr>
                </a:tc>
                <a:extLst>
                  <a:ext uri="{0D108BD9-81ED-4DB2-BD59-A6C34878D82A}">
                    <a16:rowId xmlns:a16="http://schemas.microsoft.com/office/drawing/2014/main" val="924194579"/>
                  </a:ext>
                </a:extLst>
              </a:tr>
              <a:tr h="222000">
                <a:tc>
                  <a:txBody>
                    <a:bodyPr/>
                    <a:lstStyle/>
                    <a:p>
                      <a:pPr algn="r" fontAlgn="b"/>
                      <a:r>
                        <a:rPr lang="en-IN" sz="1100" b="0" i="0" u="none" strike="noStrike">
                          <a:solidFill>
                            <a:srgbClr val="000000"/>
                          </a:solidFill>
                          <a:effectLst/>
                          <a:latin typeface="Bahnschrift" panose="020B0502040204020203" pitchFamily="34" charset="0"/>
                        </a:rPr>
                        <a:t>29716822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240.926</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7038.277</a:t>
                      </a:r>
                    </a:p>
                  </a:txBody>
                  <a:tcPr marL="7620" marR="7620" marT="7620" marB="0" anchor="b">
                    <a:lnL>
                      <a:noFill/>
                    </a:lnL>
                    <a:lnR>
                      <a:noFill/>
                    </a:lnR>
                    <a:lnT>
                      <a:noFill/>
                    </a:lnT>
                    <a:lnB>
                      <a:noFill/>
                    </a:lnB>
                  </a:tcPr>
                </a:tc>
                <a:extLst>
                  <a:ext uri="{0D108BD9-81ED-4DB2-BD59-A6C34878D82A}">
                    <a16:rowId xmlns:a16="http://schemas.microsoft.com/office/drawing/2014/main" val="1093141269"/>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29000310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0.48</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22.13458</a:t>
                      </a:r>
                    </a:p>
                  </a:txBody>
                  <a:tcPr marL="7620" marR="7620" marT="7620" marB="0" anchor="b">
                    <a:lnL>
                      <a:noFill/>
                    </a:lnL>
                    <a:lnR>
                      <a:noFill/>
                    </a:lnR>
                    <a:lnT>
                      <a:noFill/>
                    </a:lnT>
                    <a:lnB>
                      <a:noFill/>
                    </a:lnB>
                  </a:tcPr>
                </a:tc>
                <a:extLst>
                  <a:ext uri="{0D108BD9-81ED-4DB2-BD59-A6C34878D82A}">
                    <a16:rowId xmlns:a16="http://schemas.microsoft.com/office/drawing/2014/main" val="694412162"/>
                  </a:ext>
                </a:extLst>
              </a:tr>
              <a:tr h="222000">
                <a:tc>
                  <a:txBody>
                    <a:bodyPr/>
                    <a:lstStyle/>
                    <a:p>
                      <a:pPr algn="r" fontAlgn="b"/>
                      <a:r>
                        <a:rPr lang="en-IN" sz="1100" b="0" i="0" u="none" strike="noStrike">
                          <a:solidFill>
                            <a:srgbClr val="000000"/>
                          </a:solidFill>
                          <a:effectLst/>
                          <a:latin typeface="Bahnschrift" panose="020B0502040204020203" pitchFamily="34" charset="0"/>
                        </a:rPr>
                        <a:t>29000419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0.45</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53.51233</a:t>
                      </a:r>
                    </a:p>
                  </a:txBody>
                  <a:tcPr marL="7620" marR="7620" marT="7620" marB="0" anchor="b">
                    <a:lnL>
                      <a:noFill/>
                    </a:lnL>
                    <a:lnR>
                      <a:noFill/>
                    </a:lnR>
                    <a:lnT>
                      <a:noFill/>
                    </a:lnT>
                    <a:lnB>
                      <a:noFill/>
                    </a:lnB>
                  </a:tcPr>
                </a:tc>
                <a:extLst>
                  <a:ext uri="{0D108BD9-81ED-4DB2-BD59-A6C34878D82A}">
                    <a16:rowId xmlns:a16="http://schemas.microsoft.com/office/drawing/2014/main" val="1918074227"/>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29000485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0.3</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40.90193</a:t>
                      </a:r>
                    </a:p>
                  </a:txBody>
                  <a:tcPr marL="7620" marR="7620" marT="7620" marB="0" anchor="b">
                    <a:lnL>
                      <a:noFill/>
                    </a:lnL>
                    <a:lnR>
                      <a:noFill/>
                    </a:lnR>
                    <a:lnT>
                      <a:noFill/>
                    </a:lnT>
                    <a:lnB>
                      <a:noFill/>
                    </a:lnB>
                  </a:tcPr>
                </a:tc>
                <a:extLst>
                  <a:ext uri="{0D108BD9-81ED-4DB2-BD59-A6C34878D82A}">
                    <a16:rowId xmlns:a16="http://schemas.microsoft.com/office/drawing/2014/main" val="2226079536"/>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29013532</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4.593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-19982.2</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639.734</a:t>
                      </a:r>
                    </a:p>
                  </a:txBody>
                  <a:tcPr marL="7620" marR="7620" marT="7620" marB="0" anchor="b">
                    <a:lnL>
                      <a:noFill/>
                    </a:lnL>
                    <a:lnR>
                      <a:noFill/>
                    </a:lnR>
                    <a:lnT>
                      <a:noFill/>
                    </a:lnT>
                    <a:lnB>
                      <a:noFill/>
                    </a:lnB>
                  </a:tcPr>
                </a:tc>
                <a:extLst>
                  <a:ext uri="{0D108BD9-81ED-4DB2-BD59-A6C34878D82A}">
                    <a16:rowId xmlns:a16="http://schemas.microsoft.com/office/drawing/2014/main" val="228126909"/>
                  </a:ext>
                </a:extLst>
              </a:tr>
              <a:tr h="222000">
                <a:tc>
                  <a:txBody>
                    <a:bodyPr/>
                    <a:lstStyle/>
                    <a:p>
                      <a:pPr algn="r" fontAlgn="b"/>
                      <a:r>
                        <a:rPr lang="en-IN" sz="1100" b="0" i="0" u="none" strike="noStrike">
                          <a:solidFill>
                            <a:srgbClr val="000000"/>
                          </a:solidFill>
                          <a:effectLst/>
                          <a:latin typeface="Bahnschrift" panose="020B0502040204020203" pitchFamily="34" charset="0"/>
                        </a:rPr>
                        <a:t>29017272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13.054</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-15952.5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1805.504</a:t>
                      </a:r>
                    </a:p>
                  </a:txBody>
                  <a:tcPr marL="7620" marR="7620" marT="7620" marB="0" anchor="b">
                    <a:lnL>
                      <a:noFill/>
                    </a:lnL>
                    <a:lnR>
                      <a:noFill/>
                    </a:lnR>
                    <a:lnT>
                      <a:noFill/>
                    </a:lnT>
                    <a:lnB>
                      <a:noFill/>
                    </a:lnB>
                  </a:tcPr>
                </a:tc>
                <a:extLst>
                  <a:ext uri="{0D108BD9-81ED-4DB2-BD59-A6C34878D82A}">
                    <a16:rowId xmlns:a16="http://schemas.microsoft.com/office/drawing/2014/main" val="1159703815"/>
                  </a:ext>
                </a:extLst>
              </a:tr>
              <a:tr h="222000">
                <a:tc>
                  <a:txBody>
                    <a:bodyPr/>
                    <a:lstStyle/>
                    <a:p>
                      <a:pPr algn="r" fontAlgn="b"/>
                      <a:r>
                        <a:rPr lang="en-IN" sz="1100" b="0" i="0" u="none" strike="noStrike">
                          <a:solidFill>
                            <a:srgbClr val="000000"/>
                          </a:solidFill>
                          <a:effectLst/>
                          <a:latin typeface="Bahnschrift" panose="020B0502040204020203" pitchFamily="34" charset="0"/>
                        </a:rPr>
                        <a:t>29047630</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8.637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Bahnschrift" panose="020B0502040204020203" pitchFamily="34" charset="0"/>
                        </a:rPr>
                        <a:t>-20870.1</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1160.109</a:t>
                      </a:r>
                    </a:p>
                  </a:txBody>
                  <a:tcPr marL="7620" marR="7620" marT="7620" marB="0" anchor="b">
                    <a:lnL>
                      <a:noFill/>
                    </a:lnL>
                    <a:lnR>
                      <a:noFill/>
                    </a:lnR>
                    <a:lnT>
                      <a:noFill/>
                    </a:lnT>
                    <a:lnB>
                      <a:noFill/>
                    </a:lnB>
                  </a:tcPr>
                </a:tc>
                <a:extLst>
                  <a:ext uri="{0D108BD9-81ED-4DB2-BD59-A6C34878D82A}">
                    <a16:rowId xmlns:a16="http://schemas.microsoft.com/office/drawing/2014/main" val="4094779219"/>
                  </a:ext>
                </a:extLst>
              </a:tr>
              <a:tr h="222000">
                <a:tc>
                  <a:txBody>
                    <a:bodyPr/>
                    <a:lstStyle/>
                    <a:p>
                      <a:pPr algn="r" fontAlgn="b"/>
                      <a:r>
                        <a:rPr lang="en-IN" sz="1100" b="0" i="0" u="none" strike="noStrike">
                          <a:solidFill>
                            <a:srgbClr val="000000"/>
                          </a:solidFill>
                          <a:effectLst/>
                          <a:latin typeface="Bahnschrift" panose="020B0502040204020203" pitchFamily="34" charset="0"/>
                        </a:rPr>
                        <a:t>29050963</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12.485</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-17401.2</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1657.724</a:t>
                      </a:r>
                    </a:p>
                  </a:txBody>
                  <a:tcPr marL="7620" marR="7620" marT="7620" marB="0" anchor="b">
                    <a:lnL>
                      <a:noFill/>
                    </a:lnL>
                    <a:lnR>
                      <a:noFill/>
                    </a:lnR>
                    <a:lnT>
                      <a:noFill/>
                    </a:lnT>
                    <a:lnB>
                      <a:noFill/>
                    </a:lnB>
                  </a:tcPr>
                </a:tc>
                <a:extLst>
                  <a:ext uri="{0D108BD9-81ED-4DB2-BD59-A6C34878D82A}">
                    <a16:rowId xmlns:a16="http://schemas.microsoft.com/office/drawing/2014/main" val="2247182599"/>
                  </a:ext>
                </a:extLst>
              </a:tr>
              <a:tr h="222000">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tcPr>
                </a:tc>
                <a:extLst>
                  <a:ext uri="{0D108BD9-81ED-4DB2-BD59-A6C34878D82A}">
                    <a16:rowId xmlns:a16="http://schemas.microsoft.com/office/drawing/2014/main" val="3033722787"/>
                  </a:ext>
                </a:extLst>
              </a:tr>
            </a:tbl>
          </a:graphicData>
        </a:graphic>
      </p:graphicFrame>
    </p:spTree>
    <p:extLst>
      <p:ext uri="{BB962C8B-B14F-4D97-AF65-F5344CB8AC3E}">
        <p14:creationId xmlns:p14="http://schemas.microsoft.com/office/powerpoint/2010/main" val="185215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2045-D0AC-4971-8C82-A8DF51604357}"/>
              </a:ext>
            </a:extLst>
          </p:cNvPr>
          <p:cNvSpPr>
            <a:spLocks noGrp="1"/>
          </p:cNvSpPr>
          <p:nvPr>
            <p:ph type="title"/>
          </p:nvPr>
        </p:nvSpPr>
        <p:spPr/>
        <p:txBody>
          <a:bodyPr/>
          <a:lstStyle/>
          <a:p>
            <a:r>
              <a:rPr lang="en-IN" dirty="0"/>
              <a:t>Model efficiency </a:t>
            </a:r>
          </a:p>
        </p:txBody>
      </p:sp>
      <p:sp>
        <p:nvSpPr>
          <p:cNvPr id="3" name="Content Placeholder 2">
            <a:extLst>
              <a:ext uri="{FF2B5EF4-FFF2-40B4-BE49-F238E27FC236}">
                <a16:creationId xmlns:a16="http://schemas.microsoft.com/office/drawing/2014/main" id="{0C125028-F555-491D-BF6F-88EB13BCF7BF}"/>
              </a:ext>
            </a:extLst>
          </p:cNvPr>
          <p:cNvSpPr>
            <a:spLocks noGrp="1"/>
          </p:cNvSpPr>
          <p:nvPr>
            <p:ph idx="1"/>
          </p:nvPr>
        </p:nvSpPr>
        <p:spPr>
          <a:xfrm>
            <a:off x="412516" y="2233763"/>
            <a:ext cx="6378901" cy="4238058"/>
          </a:xfrm>
        </p:spPr>
        <p:txBody>
          <a:bodyPr>
            <a:normAutofit/>
          </a:bodyPr>
          <a:lstStyle/>
          <a:p>
            <a:pPr algn="just"/>
            <a:r>
              <a:rPr lang="en-IN" dirty="0"/>
              <a:t>RFM model reduces variability in the total discount offered. </a:t>
            </a:r>
          </a:p>
          <a:p>
            <a:pPr algn="just"/>
            <a:r>
              <a:rPr lang="en-IN" dirty="0"/>
              <a:t>RFM Model predicts positive discount in cases where the order volume for the product set were high and customers were not offered any discount. </a:t>
            </a:r>
          </a:p>
          <a:p>
            <a:pPr algn="just"/>
            <a:r>
              <a:rPr lang="en-IN" dirty="0"/>
              <a:t>It also corrects the negative discount in cases where the order volume for the product set was positive. </a:t>
            </a:r>
          </a:p>
        </p:txBody>
      </p:sp>
      <p:graphicFrame>
        <p:nvGraphicFramePr>
          <p:cNvPr id="4" name="Table 3">
            <a:extLst>
              <a:ext uri="{FF2B5EF4-FFF2-40B4-BE49-F238E27FC236}">
                <a16:creationId xmlns:a16="http://schemas.microsoft.com/office/drawing/2014/main" id="{495D1120-BDCC-40EB-8228-6E5D4BE90A6E}"/>
              </a:ext>
            </a:extLst>
          </p:cNvPr>
          <p:cNvGraphicFramePr>
            <a:graphicFrameLocks noGrp="1"/>
          </p:cNvGraphicFramePr>
          <p:nvPr>
            <p:extLst>
              <p:ext uri="{D42A27DB-BD31-4B8C-83A1-F6EECF244321}">
                <p14:modId xmlns:p14="http://schemas.microsoft.com/office/powerpoint/2010/main" val="3658878191"/>
              </p:ext>
            </p:extLst>
          </p:nvPr>
        </p:nvGraphicFramePr>
        <p:xfrm>
          <a:off x="7039993" y="2414726"/>
          <a:ext cx="4623968" cy="3764347"/>
        </p:xfrm>
        <a:graphic>
          <a:graphicData uri="http://schemas.openxmlformats.org/drawingml/2006/table">
            <a:tbl>
              <a:tblPr/>
              <a:tblGrid>
                <a:gridCol w="769409">
                  <a:extLst>
                    <a:ext uri="{9D8B030D-6E8A-4147-A177-3AD203B41FA5}">
                      <a16:colId xmlns:a16="http://schemas.microsoft.com/office/drawing/2014/main" val="993610696"/>
                    </a:ext>
                  </a:extLst>
                </a:gridCol>
                <a:gridCol w="1284853">
                  <a:extLst>
                    <a:ext uri="{9D8B030D-6E8A-4147-A177-3AD203B41FA5}">
                      <a16:colId xmlns:a16="http://schemas.microsoft.com/office/drawing/2014/main" val="4066847965"/>
                    </a:ext>
                  </a:extLst>
                </a:gridCol>
                <a:gridCol w="1284853">
                  <a:extLst>
                    <a:ext uri="{9D8B030D-6E8A-4147-A177-3AD203B41FA5}">
                      <a16:colId xmlns:a16="http://schemas.microsoft.com/office/drawing/2014/main" val="328169587"/>
                    </a:ext>
                  </a:extLst>
                </a:gridCol>
                <a:gridCol w="1284853">
                  <a:extLst>
                    <a:ext uri="{9D8B030D-6E8A-4147-A177-3AD203B41FA5}">
                      <a16:colId xmlns:a16="http://schemas.microsoft.com/office/drawing/2014/main" val="88034325"/>
                    </a:ext>
                  </a:extLst>
                </a:gridCol>
              </a:tblGrid>
              <a:tr h="434347">
                <a:tc>
                  <a:txBody>
                    <a:bodyPr/>
                    <a:lstStyle/>
                    <a:p>
                      <a:pPr algn="l" fontAlgn="b"/>
                      <a:r>
                        <a:rPr lang="en-IN" sz="1200" b="1" i="0" u="none" strike="noStrike" dirty="0">
                          <a:solidFill>
                            <a:srgbClr val="FFFFFF"/>
                          </a:solidFill>
                          <a:effectLst/>
                          <a:latin typeface="Bahnschrift SemiBold SemiConden" panose="020B0502040204020203" pitchFamily="34" charset="0"/>
                        </a:rPr>
                        <a:t>Ship-to ID</a:t>
                      </a:r>
                    </a:p>
                  </a:txBody>
                  <a:tcPr marL="7620" marR="7620" marT="7620" marB="0" anchor="b">
                    <a:lnL>
                      <a:noFill/>
                    </a:lnL>
                    <a:lnR>
                      <a:noFill/>
                    </a:lnR>
                    <a:lnT>
                      <a:noFill/>
                    </a:lnT>
                    <a:lnB>
                      <a:noFill/>
                    </a:lnB>
                    <a:solidFill>
                      <a:srgbClr val="305496"/>
                    </a:solidFill>
                  </a:tcPr>
                </a:tc>
                <a:tc>
                  <a:txBody>
                    <a:bodyPr/>
                    <a:lstStyle/>
                    <a:p>
                      <a:pPr algn="l" fontAlgn="b"/>
                      <a:r>
                        <a:rPr lang="en-IN" sz="1200" b="1" i="0" u="none" strike="noStrike" dirty="0">
                          <a:solidFill>
                            <a:srgbClr val="FFFFFF"/>
                          </a:solidFill>
                          <a:effectLst/>
                          <a:latin typeface="Bahnschrift SemiBold SemiConden" panose="020B0502040204020203" pitchFamily="34" charset="0"/>
                        </a:rPr>
                        <a:t>Volume_2019 Product</a:t>
                      </a:r>
                    </a:p>
                  </a:txBody>
                  <a:tcPr marL="7620" marR="7620" marT="7620" marB="0" anchor="b">
                    <a:lnL>
                      <a:noFill/>
                    </a:lnL>
                    <a:lnR>
                      <a:noFill/>
                    </a:lnR>
                    <a:lnT>
                      <a:noFill/>
                    </a:lnT>
                    <a:lnB>
                      <a:noFill/>
                    </a:lnB>
                    <a:solidFill>
                      <a:srgbClr val="305496"/>
                    </a:solidFill>
                  </a:tcPr>
                </a:tc>
                <a:tc>
                  <a:txBody>
                    <a:bodyPr/>
                    <a:lstStyle/>
                    <a:p>
                      <a:pPr algn="l" fontAlgn="b"/>
                      <a:r>
                        <a:rPr lang="en-IN" sz="1200" b="1" i="0" u="none" strike="noStrike" dirty="0">
                          <a:solidFill>
                            <a:srgbClr val="FFFFFF"/>
                          </a:solidFill>
                          <a:effectLst/>
                          <a:latin typeface="Bahnschrift SemiBold SemiConden" panose="020B0502040204020203" pitchFamily="34" charset="0"/>
                        </a:rPr>
                        <a:t>Discount Total</a:t>
                      </a:r>
                    </a:p>
                  </a:txBody>
                  <a:tcPr marL="7620" marR="7620" marT="7620" marB="0" anchor="b">
                    <a:lnL>
                      <a:noFill/>
                    </a:lnL>
                    <a:lnR>
                      <a:noFill/>
                    </a:lnR>
                    <a:lnT>
                      <a:noFill/>
                    </a:lnT>
                    <a:lnB>
                      <a:noFill/>
                    </a:lnB>
                    <a:solidFill>
                      <a:srgbClr val="305496"/>
                    </a:solidFill>
                  </a:tcPr>
                </a:tc>
                <a:tc>
                  <a:txBody>
                    <a:bodyPr/>
                    <a:lstStyle/>
                    <a:p>
                      <a:pPr algn="l" fontAlgn="b"/>
                      <a:r>
                        <a:rPr lang="en-IN" sz="1200" b="1" i="0" u="none" strike="noStrike" dirty="0">
                          <a:solidFill>
                            <a:srgbClr val="FFFFFF"/>
                          </a:solidFill>
                          <a:effectLst/>
                          <a:latin typeface="Bahnschrift SemiBold SemiConden" panose="020B0502040204020203" pitchFamily="34" charset="0"/>
                        </a:rPr>
                        <a:t>Discount Predictions</a:t>
                      </a:r>
                    </a:p>
                  </a:txBody>
                  <a:tcPr marL="7620" marR="7620" marT="7620" marB="0" anchor="b">
                    <a:lnL>
                      <a:noFill/>
                    </a:lnL>
                    <a:lnR>
                      <a:noFill/>
                    </a:lnR>
                    <a:lnT>
                      <a:noFill/>
                    </a:lnT>
                    <a:lnB>
                      <a:noFill/>
                    </a:lnB>
                    <a:solidFill>
                      <a:srgbClr val="305496"/>
                    </a:solidFill>
                  </a:tcPr>
                </a:tc>
                <a:extLst>
                  <a:ext uri="{0D108BD9-81ED-4DB2-BD59-A6C34878D82A}">
                    <a16:rowId xmlns:a16="http://schemas.microsoft.com/office/drawing/2014/main" val="377135863"/>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29039092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2118.1</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5920.954</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615346441"/>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29058633</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369.7</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6590.142</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929706100"/>
                  </a:ext>
                </a:extLst>
              </a:tr>
              <a:tr h="222000">
                <a:tc>
                  <a:txBody>
                    <a:bodyPr/>
                    <a:lstStyle/>
                    <a:p>
                      <a:pPr algn="r" fontAlgn="b"/>
                      <a:r>
                        <a:rPr lang="en-IN" sz="1100" b="0" i="0" u="none" strike="noStrike">
                          <a:solidFill>
                            <a:srgbClr val="000000"/>
                          </a:solidFill>
                          <a:effectLst/>
                          <a:latin typeface="Bahnschrift" panose="020B0502040204020203" pitchFamily="34" charset="0"/>
                        </a:rPr>
                        <a:t>29072614</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347.5</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5920.954</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65462856"/>
                  </a:ext>
                </a:extLst>
              </a:tr>
              <a:tr h="222000">
                <a:tc>
                  <a:txBody>
                    <a:bodyPr/>
                    <a:lstStyle/>
                    <a:p>
                      <a:pPr algn="r" fontAlgn="b"/>
                      <a:r>
                        <a:rPr lang="en-IN" sz="1100" b="0" i="0" u="none" strike="noStrike">
                          <a:solidFill>
                            <a:srgbClr val="000000"/>
                          </a:solidFill>
                          <a:effectLst/>
                          <a:latin typeface="Bahnschrift" panose="020B0502040204020203" pitchFamily="34" charset="0"/>
                        </a:rPr>
                        <a:t>29077026</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258.4</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4838.034</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2767743072"/>
                  </a:ext>
                </a:extLst>
              </a:tr>
              <a:tr h="222000">
                <a:tc>
                  <a:txBody>
                    <a:bodyPr/>
                    <a:lstStyle/>
                    <a:p>
                      <a:pPr algn="r" fontAlgn="b"/>
                      <a:r>
                        <a:rPr lang="en-IN" sz="1100" b="0" i="0" u="none" strike="noStrike">
                          <a:solidFill>
                            <a:srgbClr val="000000"/>
                          </a:solidFill>
                          <a:effectLst/>
                          <a:latin typeface="Bahnschrift" panose="020B0502040204020203" pitchFamily="34" charset="0"/>
                        </a:rPr>
                        <a:t>29081216</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1018.992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6912.842</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3854927959"/>
                  </a:ext>
                </a:extLst>
              </a:tr>
              <a:tr h="222000">
                <a:tc>
                  <a:txBody>
                    <a:bodyPr/>
                    <a:lstStyle/>
                    <a:p>
                      <a:pPr algn="r" fontAlgn="b"/>
                      <a:r>
                        <a:rPr lang="en-IN" sz="1100" b="0" i="0" u="none" strike="noStrike">
                          <a:solidFill>
                            <a:srgbClr val="000000"/>
                          </a:solidFill>
                          <a:effectLst/>
                          <a:latin typeface="Bahnschrift" panose="020B0502040204020203" pitchFamily="34" charset="0"/>
                        </a:rPr>
                        <a:t>29085109</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286.5</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7344.907</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924194579"/>
                  </a:ext>
                </a:extLst>
              </a:tr>
              <a:tr h="222000">
                <a:tc>
                  <a:txBody>
                    <a:bodyPr/>
                    <a:lstStyle/>
                    <a:p>
                      <a:pPr algn="r" fontAlgn="b"/>
                      <a:r>
                        <a:rPr lang="en-IN" sz="1100" b="0" i="0" u="none" strike="noStrike">
                          <a:solidFill>
                            <a:srgbClr val="000000"/>
                          </a:solidFill>
                          <a:effectLst/>
                          <a:latin typeface="Bahnschrift" panose="020B0502040204020203" pitchFamily="34" charset="0"/>
                        </a:rPr>
                        <a:t>29716822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240.926</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7038.277</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93141269"/>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29000310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0.48</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22.13458</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694412162"/>
                  </a:ext>
                </a:extLst>
              </a:tr>
              <a:tr h="222000">
                <a:tc>
                  <a:txBody>
                    <a:bodyPr/>
                    <a:lstStyle/>
                    <a:p>
                      <a:pPr algn="r" fontAlgn="b"/>
                      <a:r>
                        <a:rPr lang="en-IN" sz="1100" b="0" i="0" u="none" strike="noStrike">
                          <a:solidFill>
                            <a:srgbClr val="000000"/>
                          </a:solidFill>
                          <a:effectLst/>
                          <a:latin typeface="Bahnschrift" panose="020B0502040204020203" pitchFamily="34" charset="0"/>
                        </a:rPr>
                        <a:t>29000419</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0.45</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53.51233</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918074227"/>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29000485</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0.3</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40.90193</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2226079536"/>
                  </a:ext>
                </a:extLst>
              </a:tr>
              <a:tr h="222000">
                <a:tc>
                  <a:txBody>
                    <a:bodyPr/>
                    <a:lstStyle/>
                    <a:p>
                      <a:pPr algn="r" fontAlgn="b"/>
                      <a:r>
                        <a:rPr lang="en-IN" sz="1100" b="0" i="0" u="none" strike="noStrike" dirty="0">
                          <a:solidFill>
                            <a:srgbClr val="000000"/>
                          </a:solidFill>
                          <a:effectLst/>
                          <a:latin typeface="Bahnschrift" panose="020B0502040204020203" pitchFamily="34" charset="0"/>
                        </a:rPr>
                        <a:t>29013532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4.593</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-19982.2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639.734</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228126909"/>
                  </a:ext>
                </a:extLst>
              </a:tr>
              <a:tr h="222000">
                <a:tc>
                  <a:txBody>
                    <a:bodyPr/>
                    <a:lstStyle/>
                    <a:p>
                      <a:pPr algn="r" fontAlgn="b"/>
                      <a:r>
                        <a:rPr lang="en-IN" sz="1100" b="0" i="0" u="none" strike="noStrike">
                          <a:solidFill>
                            <a:srgbClr val="000000"/>
                          </a:solidFill>
                          <a:effectLst/>
                          <a:latin typeface="Bahnschrift" panose="020B0502040204020203" pitchFamily="34" charset="0"/>
                        </a:rPr>
                        <a:t>29017272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13.054</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-15952.5</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1805.504</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159703815"/>
                  </a:ext>
                </a:extLst>
              </a:tr>
              <a:tr h="222000">
                <a:tc>
                  <a:txBody>
                    <a:bodyPr/>
                    <a:lstStyle/>
                    <a:p>
                      <a:pPr algn="r" fontAlgn="b"/>
                      <a:r>
                        <a:rPr lang="en-IN" sz="1100" b="0" i="0" u="none" strike="noStrike">
                          <a:solidFill>
                            <a:srgbClr val="000000"/>
                          </a:solidFill>
                          <a:effectLst/>
                          <a:latin typeface="Bahnschrift" panose="020B0502040204020203" pitchFamily="34" charset="0"/>
                        </a:rPr>
                        <a:t>29047630</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8.637</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a:solidFill>
                            <a:srgbClr val="000000"/>
                          </a:solidFill>
                          <a:effectLst/>
                          <a:latin typeface="Bahnschrift" panose="020B0502040204020203" pitchFamily="34" charset="0"/>
                        </a:rPr>
                        <a:t>-20870.1</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1160.109</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4094779219"/>
                  </a:ext>
                </a:extLst>
              </a:tr>
              <a:tr h="222000">
                <a:tc>
                  <a:txBody>
                    <a:bodyPr/>
                    <a:lstStyle/>
                    <a:p>
                      <a:pPr algn="r" fontAlgn="b"/>
                      <a:r>
                        <a:rPr lang="en-IN" sz="1100" b="0" i="0" u="none" strike="noStrike">
                          <a:solidFill>
                            <a:srgbClr val="000000"/>
                          </a:solidFill>
                          <a:effectLst/>
                          <a:latin typeface="Bahnschrift" panose="020B0502040204020203" pitchFamily="34" charset="0"/>
                        </a:rPr>
                        <a:t>29050963</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12.485</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-17401.2</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1657.724</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2247182599"/>
                  </a:ext>
                </a:extLst>
              </a:tr>
              <a:tr h="222000">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solidFill>
                      <a:schemeClr val="bg1"/>
                    </a:solidFill>
                  </a:tcPr>
                </a:tc>
                <a:tc>
                  <a:txBody>
                    <a:bodyPr/>
                    <a:lstStyle/>
                    <a:p>
                      <a:pPr algn="r" fontAlgn="b"/>
                      <a:r>
                        <a:rPr lang="en-IN" sz="1100" b="0" i="0" u="none" strike="noStrike" dirty="0">
                          <a:solidFill>
                            <a:srgbClr val="000000"/>
                          </a:solidFill>
                          <a:effectLst/>
                          <a:latin typeface="Bahnschrift" panose="020B0502040204020203" pitchFamily="34" charset="0"/>
                        </a:rPr>
                        <a:t>…….</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3033722787"/>
                  </a:ext>
                </a:extLst>
              </a:tr>
            </a:tbl>
          </a:graphicData>
        </a:graphic>
      </p:graphicFrame>
    </p:spTree>
    <p:extLst>
      <p:ext uri="{BB962C8B-B14F-4D97-AF65-F5344CB8AC3E}">
        <p14:creationId xmlns:p14="http://schemas.microsoft.com/office/powerpoint/2010/main" val="3621861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D1256D-3073-4C12-AE21-3112FF8B0B8C}"/>
              </a:ext>
            </a:extLst>
          </p:cNvPr>
          <p:cNvSpPr/>
          <p:nvPr/>
        </p:nvSpPr>
        <p:spPr>
          <a:xfrm>
            <a:off x="1003177" y="2967334"/>
            <a:ext cx="9605639"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85417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42484-4369-4A93-9E09-6477888F8716}"/>
              </a:ext>
            </a:extLst>
          </p:cNvPr>
          <p:cNvSpPr>
            <a:spLocks noGrp="1"/>
          </p:cNvSpPr>
          <p:nvPr>
            <p:ph type="title"/>
          </p:nvPr>
        </p:nvSpPr>
        <p:spPr>
          <a:xfrm>
            <a:off x="581192" y="545193"/>
            <a:ext cx="11029616" cy="988332"/>
          </a:xfrm>
        </p:spPr>
        <p:txBody>
          <a:bodyPr>
            <a:noAutofit/>
          </a:bodyPr>
          <a:lstStyle/>
          <a:p>
            <a:r>
              <a:rPr lang="en-IN" sz="1800" b="1" dirty="0"/>
              <a:t>Problem statement</a:t>
            </a:r>
            <a:r>
              <a:rPr lang="en-IN" sz="1800" dirty="0"/>
              <a:t>: develop an intelligent and efficient model to recommend customized discounts for customers based on their business significance performance. </a:t>
            </a:r>
          </a:p>
        </p:txBody>
      </p:sp>
      <p:graphicFrame>
        <p:nvGraphicFramePr>
          <p:cNvPr id="13" name="Content Placeholder 12">
            <a:extLst>
              <a:ext uri="{FF2B5EF4-FFF2-40B4-BE49-F238E27FC236}">
                <a16:creationId xmlns:a16="http://schemas.microsoft.com/office/drawing/2014/main" id="{BDFF4262-E88B-4C75-9BC4-7E3BFE4AB106}"/>
              </a:ext>
            </a:extLst>
          </p:cNvPr>
          <p:cNvGraphicFramePr>
            <a:graphicFrameLocks noGrp="1"/>
          </p:cNvGraphicFramePr>
          <p:nvPr>
            <p:ph sz="half" idx="2"/>
            <p:extLst>
              <p:ext uri="{D42A27DB-BD31-4B8C-83A1-F6EECF244321}">
                <p14:modId xmlns:p14="http://schemas.microsoft.com/office/powerpoint/2010/main" val="3885744709"/>
              </p:ext>
            </p:extLst>
          </p:nvPr>
        </p:nvGraphicFramePr>
        <p:xfrm>
          <a:off x="1909929" y="2247900"/>
          <a:ext cx="8367546" cy="4381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34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CC82-5A79-49FE-BC5A-76EA406BFA6F}"/>
              </a:ext>
            </a:extLst>
          </p:cNvPr>
          <p:cNvSpPr>
            <a:spLocks noGrp="1"/>
          </p:cNvSpPr>
          <p:nvPr>
            <p:ph type="title" idx="4294967295"/>
          </p:nvPr>
        </p:nvSpPr>
        <p:spPr>
          <a:xfrm>
            <a:off x="428625" y="180782"/>
            <a:ext cx="11029950" cy="1012825"/>
          </a:xfrm>
        </p:spPr>
        <p:txBody>
          <a:bodyPr>
            <a:normAutofit/>
          </a:bodyPr>
          <a:lstStyle/>
          <a:p>
            <a:pPr algn="ctr"/>
            <a:r>
              <a:rPr lang="en-IN" sz="3600" dirty="0">
                <a:solidFill>
                  <a:schemeClr val="tx1"/>
                </a:solidFill>
              </a:rPr>
              <a:t>DATASET analysis</a:t>
            </a:r>
            <a:r>
              <a:rPr lang="en-IN" sz="4000" dirty="0"/>
              <a:t> </a:t>
            </a:r>
          </a:p>
        </p:txBody>
      </p:sp>
      <p:pic>
        <p:nvPicPr>
          <p:cNvPr id="5" name="Content Placeholder 4">
            <a:extLst>
              <a:ext uri="{FF2B5EF4-FFF2-40B4-BE49-F238E27FC236}">
                <a16:creationId xmlns:a16="http://schemas.microsoft.com/office/drawing/2014/main" id="{CD39EF08-FFAE-4FC6-86C4-6585CB5CD32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030996" y="2006097"/>
            <a:ext cx="3332162" cy="4149725"/>
          </a:xfrm>
        </p:spPr>
      </p:pic>
      <p:pic>
        <p:nvPicPr>
          <p:cNvPr id="8" name="Picture 7">
            <a:extLst>
              <a:ext uri="{FF2B5EF4-FFF2-40B4-BE49-F238E27FC236}">
                <a16:creationId xmlns:a16="http://schemas.microsoft.com/office/drawing/2014/main" id="{59109434-D87D-4FE6-BD1D-7019E6352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842" y="2006097"/>
            <a:ext cx="2291907" cy="2291907"/>
          </a:xfrm>
          <a:prstGeom prst="rect">
            <a:avLst/>
          </a:prstGeom>
        </p:spPr>
      </p:pic>
      <p:pic>
        <p:nvPicPr>
          <p:cNvPr id="10" name="Picture 9">
            <a:extLst>
              <a:ext uri="{FF2B5EF4-FFF2-40B4-BE49-F238E27FC236}">
                <a16:creationId xmlns:a16="http://schemas.microsoft.com/office/drawing/2014/main" id="{A305316B-CA40-4F83-8FAA-F2F98B9B5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742" y="1900777"/>
            <a:ext cx="2986225" cy="2341761"/>
          </a:xfrm>
          <a:prstGeom prst="rect">
            <a:avLst/>
          </a:prstGeom>
        </p:spPr>
      </p:pic>
      <p:pic>
        <p:nvPicPr>
          <p:cNvPr id="12" name="Picture 11">
            <a:extLst>
              <a:ext uri="{FF2B5EF4-FFF2-40B4-BE49-F238E27FC236}">
                <a16:creationId xmlns:a16="http://schemas.microsoft.com/office/drawing/2014/main" id="{253400E1-1D12-4415-AC3C-1492249EB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335" y="4446494"/>
            <a:ext cx="2606550" cy="2240290"/>
          </a:xfrm>
          <a:prstGeom prst="rect">
            <a:avLst/>
          </a:prstGeom>
        </p:spPr>
      </p:pic>
      <p:pic>
        <p:nvPicPr>
          <p:cNvPr id="14" name="Picture 13">
            <a:extLst>
              <a:ext uri="{FF2B5EF4-FFF2-40B4-BE49-F238E27FC236}">
                <a16:creationId xmlns:a16="http://schemas.microsoft.com/office/drawing/2014/main" id="{5451E296-D6F1-40F5-919E-C25824E896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4090" y="4380094"/>
            <a:ext cx="2911877" cy="2373090"/>
          </a:xfrm>
          <a:prstGeom prst="rect">
            <a:avLst/>
          </a:prstGeom>
        </p:spPr>
      </p:pic>
      <p:sp>
        <p:nvSpPr>
          <p:cNvPr id="15" name="Rectangle 14">
            <a:extLst>
              <a:ext uri="{FF2B5EF4-FFF2-40B4-BE49-F238E27FC236}">
                <a16:creationId xmlns:a16="http://schemas.microsoft.com/office/drawing/2014/main" id="{ADFAAA3A-4B8F-4DB9-9359-D22D5AA5D8AC}"/>
              </a:ext>
            </a:extLst>
          </p:cNvPr>
          <p:cNvSpPr/>
          <p:nvPr/>
        </p:nvSpPr>
        <p:spPr>
          <a:xfrm>
            <a:off x="581192" y="1167512"/>
            <a:ext cx="6217745" cy="584775"/>
          </a:xfrm>
          <a:prstGeom prst="rect">
            <a:avLst/>
          </a:prstGeom>
          <a:noFill/>
        </p:spPr>
        <p:txBody>
          <a:bodyPr wrap="square" lIns="91440" tIns="45720" rIns="91440" bIns="45720">
            <a:spAutoFit/>
          </a:bodyPr>
          <a:lstStyle/>
          <a:p>
            <a:pPr algn="just"/>
            <a:r>
              <a:rPr lang="en-US" sz="1600" b="0" cap="none" spc="0" dirty="0">
                <a:ln w="0"/>
                <a:effectLst>
                  <a:outerShdw blurRad="38100" dist="19050" dir="2700000" algn="tl" rotWithShape="0">
                    <a:schemeClr val="dk1">
                      <a:alpha val="40000"/>
                    </a:schemeClr>
                  </a:outerShdw>
                </a:effectLst>
              </a:rPr>
              <a:t>Visualization of relationship between product set volume and the corresponding discount across different categories using scatter plot. </a:t>
            </a:r>
          </a:p>
        </p:txBody>
      </p:sp>
      <p:sp>
        <p:nvSpPr>
          <p:cNvPr id="16" name="Rectangle 15">
            <a:extLst>
              <a:ext uri="{FF2B5EF4-FFF2-40B4-BE49-F238E27FC236}">
                <a16:creationId xmlns:a16="http://schemas.microsoft.com/office/drawing/2014/main" id="{D03C42C8-7A7D-4A86-B9C9-F7E5D957DEC2}"/>
              </a:ext>
            </a:extLst>
          </p:cNvPr>
          <p:cNvSpPr/>
          <p:nvPr/>
        </p:nvSpPr>
        <p:spPr>
          <a:xfrm>
            <a:off x="7651192" y="1290620"/>
            <a:ext cx="3559352"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Dataset Description</a:t>
            </a:r>
          </a:p>
        </p:txBody>
      </p:sp>
    </p:spTree>
    <p:extLst>
      <p:ext uri="{BB962C8B-B14F-4D97-AF65-F5344CB8AC3E}">
        <p14:creationId xmlns:p14="http://schemas.microsoft.com/office/powerpoint/2010/main" val="370443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FC1D-6440-4649-8883-DC69317EB879}"/>
              </a:ext>
            </a:extLst>
          </p:cNvPr>
          <p:cNvSpPr>
            <a:spLocks noGrp="1"/>
          </p:cNvSpPr>
          <p:nvPr>
            <p:ph type="title"/>
          </p:nvPr>
        </p:nvSpPr>
        <p:spPr>
          <a:xfrm>
            <a:off x="581192" y="729657"/>
            <a:ext cx="11029616" cy="988332"/>
          </a:xfrm>
        </p:spPr>
        <p:txBody>
          <a:bodyPr>
            <a:noAutofit/>
          </a:bodyPr>
          <a:lstStyle/>
          <a:p>
            <a:r>
              <a:rPr lang="en-IN" dirty="0"/>
              <a:t>STEP 1</a:t>
            </a:r>
            <a:br>
              <a:rPr lang="en-IN" dirty="0"/>
            </a:br>
            <a:r>
              <a:rPr lang="en-IN" dirty="0"/>
              <a:t>Assumptions and data cleansing</a:t>
            </a:r>
          </a:p>
        </p:txBody>
      </p:sp>
      <p:sp>
        <p:nvSpPr>
          <p:cNvPr id="4" name="Text Placeholder 3">
            <a:extLst>
              <a:ext uri="{FF2B5EF4-FFF2-40B4-BE49-F238E27FC236}">
                <a16:creationId xmlns:a16="http://schemas.microsoft.com/office/drawing/2014/main" id="{766C5E3E-AAF4-46B5-8751-374C607607C1}"/>
              </a:ext>
            </a:extLst>
          </p:cNvPr>
          <p:cNvSpPr>
            <a:spLocks noGrp="1"/>
          </p:cNvSpPr>
          <p:nvPr>
            <p:ph type="body" idx="1"/>
          </p:nvPr>
        </p:nvSpPr>
        <p:spPr>
          <a:xfrm>
            <a:off x="734206" y="2054018"/>
            <a:ext cx="5087075" cy="536005"/>
          </a:xfrm>
        </p:spPr>
        <p:txBody>
          <a:bodyPr>
            <a:normAutofit/>
          </a:bodyPr>
          <a:lstStyle/>
          <a:p>
            <a:r>
              <a:rPr lang="en-IN" sz="2800" dirty="0"/>
              <a:t>Assumptions </a:t>
            </a:r>
          </a:p>
        </p:txBody>
      </p:sp>
      <p:sp>
        <p:nvSpPr>
          <p:cNvPr id="3" name="Content Placeholder 2">
            <a:extLst>
              <a:ext uri="{FF2B5EF4-FFF2-40B4-BE49-F238E27FC236}">
                <a16:creationId xmlns:a16="http://schemas.microsoft.com/office/drawing/2014/main" id="{9F0291C3-FFE0-4759-B501-9D86FB94A0D3}"/>
              </a:ext>
            </a:extLst>
          </p:cNvPr>
          <p:cNvSpPr>
            <a:spLocks noGrp="1"/>
          </p:cNvSpPr>
          <p:nvPr>
            <p:ph sz="half" idx="2"/>
          </p:nvPr>
        </p:nvSpPr>
        <p:spPr>
          <a:xfrm>
            <a:off x="581194" y="2926052"/>
            <a:ext cx="5393100" cy="3598573"/>
          </a:xfrm>
        </p:spPr>
        <p:txBody>
          <a:bodyPr>
            <a:normAutofit fontScale="92500" lnSpcReduction="20000"/>
          </a:bodyPr>
          <a:lstStyle/>
          <a:p>
            <a:pPr algn="just"/>
            <a:r>
              <a:rPr lang="en-IN" dirty="0"/>
              <a:t>The macro economics factors do not impact the model derived from the dataset. </a:t>
            </a:r>
          </a:p>
          <a:p>
            <a:pPr algn="just"/>
            <a:r>
              <a:rPr lang="en-IN" dirty="0"/>
              <a:t>Demographic and geographical factor do not impact the model derived from the dataset.</a:t>
            </a:r>
          </a:p>
          <a:p>
            <a:pPr algn="just"/>
            <a:r>
              <a:rPr lang="en-IN" dirty="0"/>
              <a:t>The model is strictly based on the data for the year 2019. </a:t>
            </a:r>
          </a:p>
          <a:p>
            <a:pPr algn="just"/>
            <a:r>
              <a:rPr lang="en-IN" dirty="0"/>
              <a:t>Data for the preceding years does not affect the model. </a:t>
            </a:r>
          </a:p>
          <a:p>
            <a:pPr algn="just"/>
            <a:r>
              <a:rPr lang="en-IN" dirty="0"/>
              <a:t>It is assumed that the customers who do not the purchase the product set (GTO_2019 = 0), do not get any on-invoice discount on the product set. </a:t>
            </a:r>
          </a:p>
          <a:p>
            <a:pPr algn="just"/>
            <a:r>
              <a:rPr lang="en-IN" dirty="0"/>
              <a:t>Customers with positive GTO_2019 and no discount provided would fall under test set to predict the total discount using the champion algorithm. </a:t>
            </a:r>
          </a:p>
          <a:p>
            <a:endParaRPr lang="en-IN" dirty="0"/>
          </a:p>
        </p:txBody>
      </p:sp>
      <p:sp>
        <p:nvSpPr>
          <p:cNvPr id="5" name="Text Placeholder 4">
            <a:extLst>
              <a:ext uri="{FF2B5EF4-FFF2-40B4-BE49-F238E27FC236}">
                <a16:creationId xmlns:a16="http://schemas.microsoft.com/office/drawing/2014/main" id="{7441715D-1736-48DE-B374-677DE8C71ED4}"/>
              </a:ext>
            </a:extLst>
          </p:cNvPr>
          <p:cNvSpPr>
            <a:spLocks noGrp="1"/>
          </p:cNvSpPr>
          <p:nvPr>
            <p:ph type="body" sz="quarter" idx="3"/>
          </p:nvPr>
        </p:nvSpPr>
        <p:spPr>
          <a:xfrm>
            <a:off x="6523736" y="2054018"/>
            <a:ext cx="5087073" cy="553373"/>
          </a:xfrm>
        </p:spPr>
        <p:txBody>
          <a:bodyPr>
            <a:normAutofit/>
          </a:bodyPr>
          <a:lstStyle/>
          <a:p>
            <a:r>
              <a:rPr lang="en-IN" sz="2800" dirty="0"/>
              <a:t>Data Cleansing </a:t>
            </a:r>
          </a:p>
        </p:txBody>
      </p:sp>
      <p:sp>
        <p:nvSpPr>
          <p:cNvPr id="6" name="Content Placeholder 5">
            <a:extLst>
              <a:ext uri="{FF2B5EF4-FFF2-40B4-BE49-F238E27FC236}">
                <a16:creationId xmlns:a16="http://schemas.microsoft.com/office/drawing/2014/main" id="{F44415B9-43E1-472D-B916-C4BB9D00B0E2}"/>
              </a:ext>
            </a:extLst>
          </p:cNvPr>
          <p:cNvSpPr>
            <a:spLocks noGrp="1"/>
          </p:cNvSpPr>
          <p:nvPr>
            <p:ph sz="quarter" idx="4"/>
          </p:nvPr>
        </p:nvSpPr>
        <p:spPr>
          <a:xfrm>
            <a:off x="6217709" y="2926052"/>
            <a:ext cx="5393100" cy="3408073"/>
          </a:xfrm>
        </p:spPr>
        <p:txBody>
          <a:bodyPr>
            <a:normAutofit fontScale="92500" lnSpcReduction="20000"/>
          </a:bodyPr>
          <a:lstStyle/>
          <a:p>
            <a:pPr algn="just"/>
            <a:r>
              <a:rPr lang="en-IN" b="1" dirty="0"/>
              <a:t>The outliers in the dataset were removed </a:t>
            </a:r>
            <a:r>
              <a:rPr lang="en-IN" dirty="0"/>
              <a:t>on the basis Gross Turnover for 2019 (GTO_2019), Total discount and Discount as percentage of GTO_2019.</a:t>
            </a:r>
          </a:p>
          <a:p>
            <a:pPr marL="0" indent="0" algn="just">
              <a:buNone/>
            </a:pPr>
            <a:endParaRPr lang="en-IN" dirty="0"/>
          </a:p>
          <a:p>
            <a:pPr algn="just"/>
            <a:r>
              <a:rPr lang="en-IN" dirty="0"/>
              <a:t>The entries with GTO_2019 or Discount Total equal to ‘0’ were also removed from the dataset.</a:t>
            </a:r>
          </a:p>
          <a:p>
            <a:pPr marL="0" indent="0" algn="just">
              <a:buNone/>
            </a:pPr>
            <a:endParaRPr lang="en-IN" dirty="0"/>
          </a:p>
          <a:p>
            <a:pPr algn="just"/>
            <a:r>
              <a:rPr lang="en-IN" dirty="0"/>
              <a:t>All the above the entries will be a part of </a:t>
            </a:r>
            <a:r>
              <a:rPr lang="en-IN" b="1" dirty="0"/>
              <a:t>the test set </a:t>
            </a:r>
            <a:r>
              <a:rPr lang="en-IN" dirty="0"/>
              <a:t>for the predictions using the selected algorithm. </a:t>
            </a:r>
          </a:p>
          <a:p>
            <a:endParaRPr lang="en-IN" dirty="0"/>
          </a:p>
        </p:txBody>
      </p:sp>
    </p:spTree>
    <p:extLst>
      <p:ext uri="{BB962C8B-B14F-4D97-AF65-F5344CB8AC3E}">
        <p14:creationId xmlns:p14="http://schemas.microsoft.com/office/powerpoint/2010/main" val="420743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2BB0-DC63-4655-830F-2B909CADD4FB}"/>
              </a:ext>
            </a:extLst>
          </p:cNvPr>
          <p:cNvSpPr>
            <a:spLocks noGrp="1"/>
          </p:cNvSpPr>
          <p:nvPr>
            <p:ph type="title"/>
          </p:nvPr>
        </p:nvSpPr>
        <p:spPr>
          <a:xfrm>
            <a:off x="581191" y="816456"/>
            <a:ext cx="11029616" cy="1013800"/>
          </a:xfrm>
        </p:spPr>
        <p:txBody>
          <a:bodyPr>
            <a:noAutofit/>
          </a:bodyPr>
          <a:lstStyle/>
          <a:p>
            <a:r>
              <a:rPr lang="en-IN" dirty="0"/>
              <a:t>Step 2: Building recommendation models </a:t>
            </a:r>
            <a:br>
              <a:rPr lang="en-IN" dirty="0"/>
            </a:br>
            <a:r>
              <a:rPr lang="en-IN" dirty="0"/>
              <a:t>METHODS used for building the recommendation models </a:t>
            </a:r>
          </a:p>
        </p:txBody>
      </p:sp>
      <p:graphicFrame>
        <p:nvGraphicFramePr>
          <p:cNvPr id="4" name="Content Placeholder 3">
            <a:extLst>
              <a:ext uri="{FF2B5EF4-FFF2-40B4-BE49-F238E27FC236}">
                <a16:creationId xmlns:a16="http://schemas.microsoft.com/office/drawing/2014/main" id="{440380A8-6B0D-4F9A-B655-C14813F71A00}"/>
              </a:ext>
            </a:extLst>
          </p:cNvPr>
          <p:cNvGraphicFramePr>
            <a:graphicFrameLocks noGrp="1"/>
          </p:cNvGraphicFramePr>
          <p:nvPr>
            <p:ph idx="1"/>
            <p:extLst>
              <p:ext uri="{D42A27DB-BD31-4B8C-83A1-F6EECF244321}">
                <p14:modId xmlns:p14="http://schemas.microsoft.com/office/powerpoint/2010/main" val="2325674470"/>
              </p:ext>
            </p:extLst>
          </p:nvPr>
        </p:nvGraphicFramePr>
        <p:xfrm>
          <a:off x="581192" y="2180496"/>
          <a:ext cx="11029615" cy="4363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90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AC1A-02AA-40E2-BE50-E20DA3214F03}"/>
              </a:ext>
            </a:extLst>
          </p:cNvPr>
          <p:cNvSpPr>
            <a:spLocks noGrp="1"/>
          </p:cNvSpPr>
          <p:nvPr>
            <p:ph type="title"/>
          </p:nvPr>
        </p:nvSpPr>
        <p:spPr>
          <a:xfrm>
            <a:off x="888873" y="161925"/>
            <a:ext cx="10058400" cy="1609344"/>
          </a:xfrm>
        </p:spPr>
        <p:txBody>
          <a:bodyPr>
            <a:normAutofit/>
          </a:bodyPr>
          <a:lstStyle/>
          <a:p>
            <a:r>
              <a:rPr lang="en-IN" dirty="0"/>
              <a:t>METHOD 1 (Restricted Model)</a:t>
            </a:r>
          </a:p>
        </p:txBody>
      </p:sp>
      <p:sp>
        <p:nvSpPr>
          <p:cNvPr id="3" name="Content Placeholder 2">
            <a:extLst>
              <a:ext uri="{FF2B5EF4-FFF2-40B4-BE49-F238E27FC236}">
                <a16:creationId xmlns:a16="http://schemas.microsoft.com/office/drawing/2014/main" id="{C3CFEB27-7D97-4ACE-A5AF-002513440FC3}"/>
              </a:ext>
            </a:extLst>
          </p:cNvPr>
          <p:cNvSpPr>
            <a:spLocks noGrp="1"/>
          </p:cNvSpPr>
          <p:nvPr>
            <p:ph idx="1"/>
          </p:nvPr>
        </p:nvSpPr>
        <p:spPr>
          <a:xfrm>
            <a:off x="600243" y="2015230"/>
            <a:ext cx="6257758" cy="4429854"/>
          </a:xfrm>
        </p:spPr>
        <p:txBody>
          <a:bodyPr>
            <a:normAutofit fontScale="92500" lnSpcReduction="20000"/>
          </a:bodyPr>
          <a:lstStyle/>
          <a:p>
            <a:pPr algn="just"/>
            <a:r>
              <a:rPr lang="en-IN" sz="1800" b="1" dirty="0"/>
              <a:t>K-means clustering</a:t>
            </a:r>
            <a:r>
              <a:rPr lang="en-IN" sz="1800" dirty="0"/>
              <a:t>:  The entries of customers are clustered based on the volume.  </a:t>
            </a:r>
          </a:p>
          <a:p>
            <a:pPr algn="just"/>
            <a:r>
              <a:rPr lang="en-IN" sz="1800" dirty="0"/>
              <a:t>It aims to provide identical discounts to customers with similar product volumes for the product set. </a:t>
            </a:r>
          </a:p>
          <a:p>
            <a:pPr algn="just"/>
            <a:r>
              <a:rPr lang="en-IN" sz="1800" dirty="0"/>
              <a:t>The optimal number of clusters are decided using </a:t>
            </a:r>
            <a:r>
              <a:rPr lang="en-IN" sz="1800" b="1" dirty="0"/>
              <a:t>‘Elbow Method’.  </a:t>
            </a:r>
            <a:r>
              <a:rPr lang="en-IN" sz="1800" dirty="0"/>
              <a:t>The graph for the method indicates optimal number of clusters to 4. </a:t>
            </a:r>
          </a:p>
          <a:p>
            <a:pPr marL="306000" indent="-306000" algn="just">
              <a:spcBef>
                <a:spcPct val="20000"/>
              </a:spcBef>
              <a:spcAft>
                <a:spcPts val="600"/>
              </a:spcAft>
              <a:buClr>
                <a:schemeClr val="accent2"/>
              </a:buClr>
              <a:buSzPct val="92000"/>
              <a:buFont typeface="Wingdings 2" panose="05020102010507070707" pitchFamily="18" charset="2"/>
              <a:buChar char=""/>
            </a:pPr>
            <a:r>
              <a:rPr lang="en-IN" sz="1800" b="1" dirty="0">
                <a:solidFill>
                  <a:schemeClr val="tx2"/>
                </a:solidFill>
              </a:rPr>
              <a:t>The independent variables </a:t>
            </a:r>
            <a:r>
              <a:rPr lang="en-IN" sz="1800" dirty="0">
                <a:solidFill>
                  <a:schemeClr val="tx2"/>
                </a:solidFill>
              </a:rPr>
              <a:t>selected for the further regression analysis are: SFDC Tier,  Sub-Segment and order volume of the product set. </a:t>
            </a:r>
          </a:p>
          <a:p>
            <a:pPr marL="306000" indent="-306000" algn="just">
              <a:spcBef>
                <a:spcPct val="20000"/>
              </a:spcBef>
              <a:spcAft>
                <a:spcPts val="600"/>
              </a:spcAft>
              <a:buClr>
                <a:schemeClr val="accent2"/>
              </a:buClr>
              <a:buSzPct val="92000"/>
              <a:buFont typeface="Wingdings 2" panose="05020102010507070707" pitchFamily="18" charset="2"/>
              <a:buChar char=""/>
            </a:pPr>
            <a:r>
              <a:rPr lang="en-IN" sz="1800" dirty="0">
                <a:solidFill>
                  <a:schemeClr val="tx2"/>
                </a:solidFill>
              </a:rPr>
              <a:t>It is observed that the SFDC tier and Sub-segment indicate a significant variability across the respective categories.   </a:t>
            </a:r>
          </a:p>
          <a:p>
            <a:pPr marL="306000" indent="-306000" algn="just">
              <a:spcBef>
                <a:spcPct val="20000"/>
              </a:spcBef>
              <a:spcAft>
                <a:spcPts val="600"/>
              </a:spcAft>
              <a:buClr>
                <a:schemeClr val="accent2"/>
              </a:buClr>
              <a:buSzPct val="92000"/>
              <a:buFont typeface="Wingdings 2" panose="05020102010507070707" pitchFamily="18" charset="2"/>
              <a:buChar char=""/>
            </a:pPr>
            <a:r>
              <a:rPr lang="en-IN" sz="1800" dirty="0">
                <a:solidFill>
                  <a:schemeClr val="tx2"/>
                </a:solidFill>
              </a:rPr>
              <a:t>Total Discount for the product set for a customer will be taken as the dependent variable for subsequent analysis. </a:t>
            </a:r>
          </a:p>
          <a:p>
            <a:pPr marL="306000" indent="-306000" algn="just">
              <a:spcBef>
                <a:spcPct val="20000"/>
              </a:spcBef>
              <a:spcAft>
                <a:spcPts val="600"/>
              </a:spcAft>
              <a:buClr>
                <a:schemeClr val="accent2"/>
              </a:buClr>
              <a:buSzPct val="92000"/>
              <a:buFont typeface="Wingdings 2" panose="05020102010507070707" pitchFamily="18" charset="2"/>
              <a:buChar char=""/>
            </a:pPr>
            <a:r>
              <a:rPr lang="en-IN" sz="1800" dirty="0">
                <a:solidFill>
                  <a:schemeClr val="tx2"/>
                </a:solidFill>
              </a:rPr>
              <a:t>The data is further split into training set and test set to evaluate model performances.</a:t>
            </a:r>
          </a:p>
        </p:txBody>
      </p:sp>
      <p:pic>
        <p:nvPicPr>
          <p:cNvPr id="5" name="Picture 4">
            <a:extLst>
              <a:ext uri="{FF2B5EF4-FFF2-40B4-BE49-F238E27FC236}">
                <a16:creationId xmlns:a16="http://schemas.microsoft.com/office/drawing/2014/main" id="{41E64C59-ADC0-47C1-9511-BF01A0440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7075" y="2015230"/>
            <a:ext cx="4867275" cy="4140614"/>
          </a:xfrm>
          <a:prstGeom prst="rect">
            <a:avLst/>
          </a:prstGeom>
        </p:spPr>
      </p:pic>
    </p:spTree>
    <p:extLst>
      <p:ext uri="{BB962C8B-B14F-4D97-AF65-F5344CB8AC3E}">
        <p14:creationId xmlns:p14="http://schemas.microsoft.com/office/powerpoint/2010/main" val="185841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A6E1-8878-49B1-9ED9-551B7DA463AC}"/>
              </a:ext>
            </a:extLst>
          </p:cNvPr>
          <p:cNvSpPr>
            <a:spLocks noGrp="1"/>
          </p:cNvSpPr>
          <p:nvPr>
            <p:ph type="title"/>
          </p:nvPr>
        </p:nvSpPr>
        <p:spPr/>
        <p:txBody>
          <a:bodyPr>
            <a:normAutofit/>
          </a:bodyPr>
          <a:lstStyle/>
          <a:p>
            <a:r>
              <a:rPr lang="en-IN" dirty="0"/>
              <a:t>METHOD 2 (unrestricted model)</a:t>
            </a:r>
          </a:p>
        </p:txBody>
      </p:sp>
      <p:graphicFrame>
        <p:nvGraphicFramePr>
          <p:cNvPr id="4" name="Content Placeholder 3">
            <a:extLst>
              <a:ext uri="{FF2B5EF4-FFF2-40B4-BE49-F238E27FC236}">
                <a16:creationId xmlns:a16="http://schemas.microsoft.com/office/drawing/2014/main" id="{561C426A-51D1-4234-B851-A8A6A0E93C34}"/>
              </a:ext>
            </a:extLst>
          </p:cNvPr>
          <p:cNvGraphicFramePr>
            <a:graphicFrameLocks noGrp="1"/>
          </p:cNvGraphicFramePr>
          <p:nvPr>
            <p:ph idx="1"/>
            <p:extLst>
              <p:ext uri="{D42A27DB-BD31-4B8C-83A1-F6EECF244321}">
                <p14:modId xmlns:p14="http://schemas.microsoft.com/office/powerpoint/2010/main" val="1831873339"/>
              </p:ext>
            </p:extLst>
          </p:nvPr>
        </p:nvGraphicFramePr>
        <p:xfrm>
          <a:off x="644520" y="2085975"/>
          <a:ext cx="11092944" cy="4476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1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4CC2-9A02-41B6-859F-1240B33287BD}"/>
              </a:ext>
            </a:extLst>
          </p:cNvPr>
          <p:cNvSpPr>
            <a:spLocks noGrp="1"/>
          </p:cNvSpPr>
          <p:nvPr>
            <p:ph type="title"/>
          </p:nvPr>
        </p:nvSpPr>
        <p:spPr/>
        <p:txBody>
          <a:bodyPr>
            <a:normAutofit/>
          </a:bodyPr>
          <a:lstStyle/>
          <a:p>
            <a:r>
              <a:rPr lang="en-IN" dirty="0"/>
              <a:t>DISCOUNT RECOMMENDATION MODELS USED </a:t>
            </a:r>
          </a:p>
        </p:txBody>
      </p:sp>
      <p:sp>
        <p:nvSpPr>
          <p:cNvPr id="3" name="Text Placeholder 2">
            <a:extLst>
              <a:ext uri="{FF2B5EF4-FFF2-40B4-BE49-F238E27FC236}">
                <a16:creationId xmlns:a16="http://schemas.microsoft.com/office/drawing/2014/main" id="{F4DAB153-4027-4750-BA7C-9FA9FFBADBCF}"/>
              </a:ext>
            </a:extLst>
          </p:cNvPr>
          <p:cNvSpPr>
            <a:spLocks noGrp="1"/>
          </p:cNvSpPr>
          <p:nvPr>
            <p:ph type="body" idx="1"/>
          </p:nvPr>
        </p:nvSpPr>
        <p:spPr>
          <a:xfrm>
            <a:off x="734206" y="1991573"/>
            <a:ext cx="5087075" cy="536005"/>
          </a:xfrm>
        </p:spPr>
        <p:txBody>
          <a:bodyPr/>
          <a:lstStyle/>
          <a:p>
            <a:r>
              <a:rPr lang="en-IN" b="1" dirty="0"/>
              <a:t>Linear Regression</a:t>
            </a:r>
            <a:endParaRPr lang="en-IN" dirty="0"/>
          </a:p>
        </p:txBody>
      </p:sp>
      <p:sp>
        <p:nvSpPr>
          <p:cNvPr id="4" name="Content Placeholder 3">
            <a:extLst>
              <a:ext uri="{FF2B5EF4-FFF2-40B4-BE49-F238E27FC236}">
                <a16:creationId xmlns:a16="http://schemas.microsoft.com/office/drawing/2014/main" id="{F9070074-B7F9-4ADF-8A6C-0D530FA83687}"/>
              </a:ext>
            </a:extLst>
          </p:cNvPr>
          <p:cNvSpPr>
            <a:spLocks noGrp="1"/>
          </p:cNvSpPr>
          <p:nvPr>
            <p:ph sz="half" idx="2"/>
          </p:nvPr>
        </p:nvSpPr>
        <p:spPr>
          <a:xfrm>
            <a:off x="428181" y="2612883"/>
            <a:ext cx="5393100" cy="2934999"/>
          </a:xfrm>
        </p:spPr>
        <p:txBody>
          <a:bodyPr/>
          <a:lstStyle/>
          <a:p>
            <a:r>
              <a:rPr lang="en-IN" dirty="0"/>
              <a:t>Simple Linear Regression Model using OLS method</a:t>
            </a:r>
          </a:p>
        </p:txBody>
      </p:sp>
      <p:sp>
        <p:nvSpPr>
          <p:cNvPr id="5" name="Text Placeholder 4">
            <a:extLst>
              <a:ext uri="{FF2B5EF4-FFF2-40B4-BE49-F238E27FC236}">
                <a16:creationId xmlns:a16="http://schemas.microsoft.com/office/drawing/2014/main" id="{DFB88017-B31B-4C15-AE0F-1D24CE6C70B3}"/>
              </a:ext>
            </a:extLst>
          </p:cNvPr>
          <p:cNvSpPr>
            <a:spLocks noGrp="1"/>
          </p:cNvSpPr>
          <p:nvPr>
            <p:ph type="body" sz="quarter" idx="3"/>
          </p:nvPr>
        </p:nvSpPr>
        <p:spPr>
          <a:xfrm>
            <a:off x="6523736" y="1968797"/>
            <a:ext cx="5087073" cy="553373"/>
          </a:xfrm>
        </p:spPr>
        <p:txBody>
          <a:bodyPr/>
          <a:lstStyle/>
          <a:p>
            <a:r>
              <a:rPr lang="en-IN" b="1" dirty="0"/>
              <a:t>Random Forest Regression</a:t>
            </a:r>
          </a:p>
        </p:txBody>
      </p:sp>
      <p:sp>
        <p:nvSpPr>
          <p:cNvPr id="6" name="Content Placeholder 5">
            <a:extLst>
              <a:ext uri="{FF2B5EF4-FFF2-40B4-BE49-F238E27FC236}">
                <a16:creationId xmlns:a16="http://schemas.microsoft.com/office/drawing/2014/main" id="{55DC1F3A-BF16-4BC7-BAAA-2277160E82D2}"/>
              </a:ext>
            </a:extLst>
          </p:cNvPr>
          <p:cNvSpPr>
            <a:spLocks noGrp="1"/>
          </p:cNvSpPr>
          <p:nvPr>
            <p:ph sz="quarter" idx="4"/>
          </p:nvPr>
        </p:nvSpPr>
        <p:spPr>
          <a:xfrm>
            <a:off x="6096000" y="2580220"/>
            <a:ext cx="5393100" cy="2934999"/>
          </a:xfrm>
        </p:spPr>
        <p:txBody>
          <a:bodyPr/>
          <a:lstStyle/>
          <a:p>
            <a:r>
              <a:rPr lang="en-US" dirty="0"/>
              <a:t>Supervised learning algorithm that uses ensemble learning method for regression.</a:t>
            </a:r>
            <a:endParaRPr lang="en-IN" dirty="0"/>
          </a:p>
        </p:txBody>
      </p:sp>
      <p:pic>
        <p:nvPicPr>
          <p:cNvPr id="8" name="Picture 7">
            <a:extLst>
              <a:ext uri="{FF2B5EF4-FFF2-40B4-BE49-F238E27FC236}">
                <a16:creationId xmlns:a16="http://schemas.microsoft.com/office/drawing/2014/main" id="{726FEE49-6D6A-411A-A297-A5C0495189D5}"/>
              </a:ext>
            </a:extLst>
          </p:cNvPr>
          <p:cNvPicPr>
            <a:picLocks noChangeAspect="1"/>
          </p:cNvPicPr>
          <p:nvPr/>
        </p:nvPicPr>
        <p:blipFill>
          <a:blip r:embed="rId2"/>
          <a:stretch>
            <a:fillRect/>
          </a:stretch>
        </p:blipFill>
        <p:spPr>
          <a:xfrm>
            <a:off x="581193" y="3137749"/>
            <a:ext cx="4773335" cy="3078211"/>
          </a:xfrm>
          <a:prstGeom prst="rect">
            <a:avLst/>
          </a:prstGeom>
        </p:spPr>
      </p:pic>
      <p:pic>
        <p:nvPicPr>
          <p:cNvPr id="10" name="Picture 9">
            <a:extLst>
              <a:ext uri="{FF2B5EF4-FFF2-40B4-BE49-F238E27FC236}">
                <a16:creationId xmlns:a16="http://schemas.microsoft.com/office/drawing/2014/main" id="{86B6EB84-A06F-4665-8796-EB93C0695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721" y="3523889"/>
            <a:ext cx="4593201" cy="2991469"/>
          </a:xfrm>
          <a:prstGeom prst="rect">
            <a:avLst/>
          </a:prstGeom>
        </p:spPr>
      </p:pic>
    </p:spTree>
    <p:extLst>
      <p:ext uri="{BB962C8B-B14F-4D97-AF65-F5344CB8AC3E}">
        <p14:creationId xmlns:p14="http://schemas.microsoft.com/office/powerpoint/2010/main" val="362325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FD9A-F79B-488A-AC44-878726A2EB3B}"/>
              </a:ext>
            </a:extLst>
          </p:cNvPr>
          <p:cNvSpPr>
            <a:spLocks noGrp="1"/>
          </p:cNvSpPr>
          <p:nvPr>
            <p:ph type="title"/>
          </p:nvPr>
        </p:nvSpPr>
        <p:spPr/>
        <p:txBody>
          <a:bodyPr>
            <a:normAutofit/>
          </a:bodyPr>
          <a:lstStyle/>
          <a:p>
            <a:r>
              <a:rPr lang="en-IN" dirty="0"/>
              <a:t>Discount Recommendation Model used (CONTD.)</a:t>
            </a:r>
          </a:p>
        </p:txBody>
      </p:sp>
      <p:sp>
        <p:nvSpPr>
          <p:cNvPr id="3" name="Text Placeholder 2">
            <a:extLst>
              <a:ext uri="{FF2B5EF4-FFF2-40B4-BE49-F238E27FC236}">
                <a16:creationId xmlns:a16="http://schemas.microsoft.com/office/drawing/2014/main" id="{895843C8-703A-4C70-A516-9A023800A7FB}"/>
              </a:ext>
            </a:extLst>
          </p:cNvPr>
          <p:cNvSpPr>
            <a:spLocks noGrp="1"/>
          </p:cNvSpPr>
          <p:nvPr>
            <p:ph type="body" idx="1"/>
          </p:nvPr>
        </p:nvSpPr>
        <p:spPr>
          <a:xfrm>
            <a:off x="734205" y="1764224"/>
            <a:ext cx="5087075" cy="536005"/>
          </a:xfrm>
        </p:spPr>
        <p:txBody>
          <a:bodyPr/>
          <a:lstStyle/>
          <a:p>
            <a:r>
              <a:rPr lang="en-IN" b="1" dirty="0"/>
              <a:t>Lasso Regression</a:t>
            </a:r>
          </a:p>
        </p:txBody>
      </p:sp>
      <p:sp>
        <p:nvSpPr>
          <p:cNvPr id="4" name="Content Placeholder 3">
            <a:extLst>
              <a:ext uri="{FF2B5EF4-FFF2-40B4-BE49-F238E27FC236}">
                <a16:creationId xmlns:a16="http://schemas.microsoft.com/office/drawing/2014/main" id="{B8D3EA61-9042-4742-AABD-8C160E50A49B}"/>
              </a:ext>
            </a:extLst>
          </p:cNvPr>
          <p:cNvSpPr>
            <a:spLocks noGrp="1"/>
          </p:cNvSpPr>
          <p:nvPr>
            <p:ph sz="half" idx="2"/>
          </p:nvPr>
        </p:nvSpPr>
        <p:spPr>
          <a:xfrm>
            <a:off x="451419" y="2339704"/>
            <a:ext cx="5393100" cy="2934999"/>
          </a:xfrm>
        </p:spPr>
        <p:txBody>
          <a:bodyPr>
            <a:normAutofit/>
          </a:bodyPr>
          <a:lstStyle/>
          <a:p>
            <a:pPr algn="just"/>
            <a:r>
              <a:rPr lang="en-US" dirty="0"/>
              <a:t>Least Absolute Shrinkage and Selection Operator (LASSO) regression performs L1 regularization.</a:t>
            </a:r>
          </a:p>
          <a:p>
            <a:pPr algn="just"/>
            <a:r>
              <a:rPr lang="en-US" dirty="0"/>
              <a:t>This adds a penalty equal to the absolute value of the magnitude of coefficients.</a:t>
            </a:r>
            <a:endParaRPr lang="en-IN" dirty="0"/>
          </a:p>
          <a:p>
            <a:endParaRPr lang="en-IN" dirty="0"/>
          </a:p>
        </p:txBody>
      </p:sp>
      <p:sp>
        <p:nvSpPr>
          <p:cNvPr id="5" name="Text Placeholder 4">
            <a:extLst>
              <a:ext uri="{FF2B5EF4-FFF2-40B4-BE49-F238E27FC236}">
                <a16:creationId xmlns:a16="http://schemas.microsoft.com/office/drawing/2014/main" id="{03CEEE48-7C06-40D7-9B59-E4EF96F872B7}"/>
              </a:ext>
            </a:extLst>
          </p:cNvPr>
          <p:cNvSpPr>
            <a:spLocks noGrp="1"/>
          </p:cNvSpPr>
          <p:nvPr>
            <p:ph type="body" sz="quarter" idx="3"/>
          </p:nvPr>
        </p:nvSpPr>
        <p:spPr>
          <a:xfrm>
            <a:off x="6523736" y="1786331"/>
            <a:ext cx="5087073" cy="553373"/>
          </a:xfrm>
        </p:spPr>
        <p:txBody>
          <a:bodyPr/>
          <a:lstStyle/>
          <a:p>
            <a:r>
              <a:rPr lang="en-IN" b="1" dirty="0"/>
              <a:t>Ridge Regression</a:t>
            </a:r>
          </a:p>
        </p:txBody>
      </p:sp>
      <p:sp>
        <p:nvSpPr>
          <p:cNvPr id="6" name="Content Placeholder 5">
            <a:extLst>
              <a:ext uri="{FF2B5EF4-FFF2-40B4-BE49-F238E27FC236}">
                <a16:creationId xmlns:a16="http://schemas.microsoft.com/office/drawing/2014/main" id="{E667FCA4-A564-4074-86BC-A90B4C8CC63C}"/>
              </a:ext>
            </a:extLst>
          </p:cNvPr>
          <p:cNvSpPr>
            <a:spLocks noGrp="1"/>
          </p:cNvSpPr>
          <p:nvPr>
            <p:ph sz="quarter" idx="4"/>
          </p:nvPr>
        </p:nvSpPr>
        <p:spPr>
          <a:xfrm>
            <a:off x="6096000" y="2339704"/>
            <a:ext cx="5393100" cy="2934999"/>
          </a:xfrm>
        </p:spPr>
        <p:txBody>
          <a:bodyPr>
            <a:normAutofit/>
          </a:bodyPr>
          <a:lstStyle/>
          <a:p>
            <a:pPr algn="just"/>
            <a:r>
              <a:rPr lang="en-US" dirty="0"/>
              <a:t>Ridge regression belongs a class of regression tools that use L2 regularization. </a:t>
            </a:r>
          </a:p>
          <a:p>
            <a:pPr algn="just"/>
            <a:r>
              <a:rPr lang="en-US" dirty="0"/>
              <a:t>L2 regularization adds an L2 penalty, which equals the square of the magnitude of coefficients. </a:t>
            </a:r>
          </a:p>
          <a:p>
            <a:pPr algn="just"/>
            <a:r>
              <a:rPr lang="en-US" dirty="0"/>
              <a:t>All coefficients are shrunk by the same factor (so none are eliminated).</a:t>
            </a:r>
          </a:p>
          <a:p>
            <a:endParaRPr lang="en-IN" dirty="0"/>
          </a:p>
        </p:txBody>
      </p:sp>
      <p:pic>
        <p:nvPicPr>
          <p:cNvPr id="10" name="Picture 9">
            <a:extLst>
              <a:ext uri="{FF2B5EF4-FFF2-40B4-BE49-F238E27FC236}">
                <a16:creationId xmlns:a16="http://schemas.microsoft.com/office/drawing/2014/main" id="{44772E45-CD96-4163-929B-BF9B07D0E5BB}"/>
              </a:ext>
            </a:extLst>
          </p:cNvPr>
          <p:cNvPicPr>
            <a:picLocks noChangeAspect="1"/>
          </p:cNvPicPr>
          <p:nvPr/>
        </p:nvPicPr>
        <p:blipFill>
          <a:blip r:embed="rId2"/>
          <a:stretch>
            <a:fillRect/>
          </a:stretch>
        </p:blipFill>
        <p:spPr>
          <a:xfrm>
            <a:off x="6598962" y="4534092"/>
            <a:ext cx="4049988" cy="2183755"/>
          </a:xfrm>
          <a:prstGeom prst="rect">
            <a:avLst/>
          </a:prstGeom>
        </p:spPr>
      </p:pic>
      <p:pic>
        <p:nvPicPr>
          <p:cNvPr id="12" name="Picture 11">
            <a:extLst>
              <a:ext uri="{FF2B5EF4-FFF2-40B4-BE49-F238E27FC236}">
                <a16:creationId xmlns:a16="http://schemas.microsoft.com/office/drawing/2014/main" id="{6CAC2BCD-8513-4D11-AB29-DDADAAF93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00" y="4534092"/>
            <a:ext cx="4259625" cy="2058200"/>
          </a:xfrm>
          <a:prstGeom prst="rect">
            <a:avLst/>
          </a:prstGeom>
        </p:spPr>
      </p:pic>
    </p:spTree>
    <p:extLst>
      <p:ext uri="{BB962C8B-B14F-4D97-AF65-F5344CB8AC3E}">
        <p14:creationId xmlns:p14="http://schemas.microsoft.com/office/powerpoint/2010/main" val="38668595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1925</TotalTime>
  <Words>1548</Words>
  <Application>Microsoft Office PowerPoint</Application>
  <PresentationFormat>Widescreen</PresentationFormat>
  <Paragraphs>284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Bahnschrift</vt:lpstr>
      <vt:lpstr>Bahnschrift SemiBold SemiConden</vt:lpstr>
      <vt:lpstr>Book Antiqua</vt:lpstr>
      <vt:lpstr>Calibri</vt:lpstr>
      <vt:lpstr>Franklin Gothic Demi</vt:lpstr>
      <vt:lpstr>Gill Sans MT</vt:lpstr>
      <vt:lpstr>Wingdings 2</vt:lpstr>
      <vt:lpstr>Dividend</vt:lpstr>
      <vt:lpstr>Customized Discounts</vt:lpstr>
      <vt:lpstr>Problem statement: develop an intelligent and efficient model to recommend customized discounts for customers based on their business significance performance. </vt:lpstr>
      <vt:lpstr>DATASET analysis </vt:lpstr>
      <vt:lpstr>STEP 1 Assumptions and data cleansing</vt:lpstr>
      <vt:lpstr>Step 2: Building recommendation models  METHODS used for building the recommendation models </vt:lpstr>
      <vt:lpstr>METHOD 1 (Restricted Model)</vt:lpstr>
      <vt:lpstr>METHOD 2 (unrestricted model)</vt:lpstr>
      <vt:lpstr>DISCOUNT RECOMMENDATION MODELS USED </vt:lpstr>
      <vt:lpstr>Discount Recommendation Model used (CONTD.)</vt:lpstr>
      <vt:lpstr>Step 3: evaluation Parameters </vt:lpstr>
      <vt:lpstr>Model Evaluation</vt:lpstr>
      <vt:lpstr>Champion Model: Random Forest Regression (Method 2)</vt:lpstr>
      <vt:lpstr>Step 4 Fitting the test set data to the champion model</vt:lpstr>
      <vt:lpstr>Step 5: Treatment of off-invoice discount and on-invoice discount</vt:lpstr>
      <vt:lpstr>Model efficiency </vt:lpstr>
      <vt:lpstr>Model efficiency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Discounts</dc:title>
  <dc:creator>Roshni Jain</dc:creator>
  <cp:lastModifiedBy>Roshni Jain</cp:lastModifiedBy>
  <cp:revision>49</cp:revision>
  <dcterms:created xsi:type="dcterms:W3CDTF">2021-05-07T19:26:21Z</dcterms:created>
  <dcterms:modified xsi:type="dcterms:W3CDTF">2021-05-22T16:25:53Z</dcterms:modified>
</cp:coreProperties>
</file>