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348" r:id="rId3"/>
    <p:sldId id="343" r:id="rId4"/>
    <p:sldId id="361" r:id="rId5"/>
    <p:sldId id="388" r:id="rId6"/>
    <p:sldId id="389" r:id="rId7"/>
    <p:sldId id="390" r:id="rId8"/>
    <p:sldId id="391" r:id="rId9"/>
    <p:sldId id="387" r:id="rId10"/>
    <p:sldId id="392" r:id="rId11"/>
    <p:sldId id="386" r:id="rId12"/>
    <p:sldId id="393" r:id="rId13"/>
    <p:sldId id="394" r:id="rId14"/>
    <p:sldId id="368" r:id="rId15"/>
    <p:sldId id="369" r:id="rId16"/>
    <p:sldId id="395" r:id="rId17"/>
    <p:sldId id="370" r:id="rId18"/>
    <p:sldId id="396" r:id="rId19"/>
    <p:sldId id="371" r:id="rId20"/>
    <p:sldId id="372" r:id="rId21"/>
    <p:sldId id="397" r:id="rId22"/>
    <p:sldId id="374" r:id="rId23"/>
    <p:sldId id="376" r:id="rId24"/>
    <p:sldId id="398" r:id="rId25"/>
    <p:sldId id="399" r:id="rId26"/>
    <p:sldId id="378" r:id="rId27"/>
    <p:sldId id="383" r:id="rId28"/>
    <p:sldId id="384" r:id="rId29"/>
    <p:sldId id="385" r:id="rId30"/>
  </p:sldIdLst>
  <p:sldSz cx="9144000" cy="6858000" type="screen4x3"/>
  <p:notesSz cx="6954838" cy="92408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FF0000"/>
    <a:srgbClr val="828200"/>
    <a:srgbClr val="FF5008"/>
    <a:srgbClr val="FFFFFF"/>
    <a:srgbClr val="D93192"/>
    <a:srgbClr val="FFFF00"/>
    <a:srgbClr val="CC9900"/>
    <a:srgbClr val="D701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4" autoAdjust="0"/>
    <p:restoredTop sz="72398" autoAdjust="0"/>
  </p:normalViewPr>
  <p:slideViewPr>
    <p:cSldViewPr snapToGrid="0">
      <p:cViewPr varScale="1">
        <p:scale>
          <a:sx n="85" d="100"/>
          <a:sy n="85" d="100"/>
        </p:scale>
        <p:origin x="-84" y="-14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3024" y="-834"/>
      </p:cViewPr>
      <p:guideLst>
        <p:guide orient="horz" pos="2910"/>
        <p:guide pos="219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t" anchorCtr="0" compatLnSpc="1">
            <a:prstTxWarp prst="textNoShape">
              <a:avLst/>
            </a:prstTxWarp>
          </a:bodyPr>
          <a:lstStyle>
            <a:lvl1pPr defTabSz="922338" eaLnBrk="0" hangingPunct="0">
              <a:defRPr sz="10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41763" y="0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0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8875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defRPr sz="10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41763" y="8778875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000" b="0" i="1"/>
            </a:lvl1pPr>
          </a:lstStyle>
          <a:p>
            <a:pPr>
              <a:defRPr/>
            </a:pPr>
            <a:fld id="{25BF1F9D-9926-4349-9F1E-CF8135CC2F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92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t" anchorCtr="0" compatLnSpc="1">
            <a:prstTxWarp prst="textNoShape">
              <a:avLst/>
            </a:prstTxWarp>
          </a:bodyPr>
          <a:lstStyle>
            <a:lvl1pPr defTabSz="922338" eaLnBrk="0" hangingPunct="0">
              <a:defRPr sz="10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41763" y="0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0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8875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defRPr sz="10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41763" y="8778875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000" b="0" i="1"/>
            </a:lvl1pPr>
          </a:lstStyle>
          <a:p>
            <a:pPr>
              <a:defRPr/>
            </a:pPr>
            <a:fld id="{4A13476B-BE88-43CF-8796-9E97146DFD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7100" y="4389438"/>
            <a:ext cx="5100638" cy="415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67" tIns="46434" rIns="92867" bIns="4643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6813" y="693738"/>
            <a:ext cx="4622800" cy="34655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3628533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2338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2338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2338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2338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19E59EAF-3981-49A5-A037-0D8AFE2CC0C3}" type="slidenum">
              <a:rPr lang="en-US" sz="1000" b="0" smtClean="0"/>
              <a:pPr/>
              <a:t>1</a:t>
            </a:fld>
            <a:endParaRPr lang="en-US" sz="1000" b="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693738"/>
            <a:ext cx="4619625" cy="3465512"/>
          </a:xfrm>
          <a:ln cap="flat"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162429-1A19-4787-A78D-D5E54A5E73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5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C18CA8-0C99-42ED-A5C2-3630B3055C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00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9197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9197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F57C9-C856-4E29-A644-E3D555F62A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78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CC7B9B-08DB-463B-9C5B-F39CFC3D3B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2CA613-8DCC-4ABC-9E2C-71EA0C5B13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09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BE0C3-1E20-4EC3-AF22-DEAA704421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59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31F58D-348B-464E-ADA5-59EE74E6D4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2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8DDCA-C1D6-422B-AA2B-4F1143928A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7361DF-2FF5-4ECC-B04A-73294C4DF5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75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BDB3FF-E82B-4130-9698-8B44F8BCB6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94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CF7D79-E7C1-4D33-961D-8DCE3B76CF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6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21D69"/>
            </a:gs>
            <a:gs pos="100000">
              <a:srgbClr val="0330A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 b="0"/>
            </a:lvl1pPr>
          </a:lstStyle>
          <a:p>
            <a:pPr>
              <a:defRPr/>
            </a:pPr>
            <a:fld id="{D40B41A5-DE4F-4277-BF0D-A51EE38D1A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rgbClr val="FAFD00"/>
        </a:buClr>
        <a:buChar char="•"/>
        <a:defRPr sz="2800">
          <a:solidFill>
            <a:srgbClr val="FAFD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AFD00"/>
        </a:buClr>
        <a:buChar char="–"/>
        <a:defRPr sz="2800">
          <a:solidFill>
            <a:srgbClr val="FAFD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AFD00"/>
        </a:buClr>
        <a:buChar char="•"/>
        <a:defRPr sz="2400">
          <a:solidFill>
            <a:srgbClr val="FAFD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AFD00"/>
        </a:buClr>
        <a:buChar char="–"/>
        <a:defRPr sz="2000">
          <a:solidFill>
            <a:srgbClr val="FAFD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AFD00"/>
        </a:buClr>
        <a:buChar char="•"/>
        <a:defRPr sz="2000">
          <a:solidFill>
            <a:srgbClr val="FAFD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AFD00"/>
        </a:buClr>
        <a:buChar char="•"/>
        <a:defRPr sz="2000">
          <a:solidFill>
            <a:srgbClr val="FAFD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AFD00"/>
        </a:buClr>
        <a:buChar char="•"/>
        <a:defRPr sz="2000">
          <a:solidFill>
            <a:srgbClr val="FAFD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AFD00"/>
        </a:buClr>
        <a:buChar char="•"/>
        <a:defRPr sz="2000">
          <a:solidFill>
            <a:srgbClr val="FAFD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AFD00"/>
        </a:buClr>
        <a:buChar char="•"/>
        <a:defRPr sz="2000">
          <a:solidFill>
            <a:srgbClr val="FAFD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codebetter.com/matthewpodwysocki/2008/06/12/functional-c-unfolding-lists/" TargetMode="External"/><Relationship Id="rId2" Type="http://schemas.openxmlformats.org/officeDocument/2006/relationships/hyperlink" Target="http://diditwith.net/2008/04/03/ApplesAndOranges.asp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noFill/>
        </p:spPr>
        <p:txBody>
          <a:bodyPr/>
          <a:lstStyle/>
          <a:p>
            <a:pPr algn="ctr"/>
            <a:r>
              <a:rPr lang="en-US" sz="5400" dirty="0" smtClean="0"/>
              <a:t>Five Easy Pieces #2</a:t>
            </a:r>
            <a:br>
              <a:rPr lang="en-US" sz="5400" dirty="0" smtClean="0"/>
            </a:br>
            <a:r>
              <a:rPr lang="en-US" sz="5400" dirty="0" smtClean="0"/>
              <a:t>Even Fibonacci Numbers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9144000" cy="1752600"/>
          </a:xfrm>
          <a:noFill/>
        </p:spPr>
        <p:txBody>
          <a:bodyPr/>
          <a:lstStyle/>
          <a:p>
            <a:r>
              <a:rPr lang="en-US" b="1" dirty="0" smtClean="0">
                <a:solidFill>
                  <a:srgbClr val="FFFFFF"/>
                </a:solidFill>
              </a:rPr>
              <a:t>David Sanders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Semiconductor Test Division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Agoura Hills, CA, USA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Unfolding Fibonacci</a:t>
            </a:r>
            <a:endParaRPr 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>
                <a:solidFill>
                  <a:srgbClr val="FF9900"/>
                </a:solidFill>
              </a:rPr>
              <a:t>static </a:t>
            </a:r>
            <a:r>
              <a:rPr lang="en-US" sz="4000" dirty="0" err="1">
                <a:solidFill>
                  <a:srgbClr val="FF9900"/>
                </a:solidFill>
              </a:rPr>
              <a:t>IEnumerable</a:t>
            </a:r>
            <a:r>
              <a:rPr lang="en-US" sz="4000" dirty="0">
                <a:solidFill>
                  <a:srgbClr val="FF9900"/>
                </a:solidFill>
              </a:rPr>
              <a:t>&lt;</a:t>
            </a:r>
            <a:r>
              <a:rPr lang="en-US" sz="4000" dirty="0" err="1">
                <a:solidFill>
                  <a:srgbClr val="FF9900"/>
                </a:solidFill>
              </a:rPr>
              <a:t>int</a:t>
            </a:r>
            <a:r>
              <a:rPr lang="en-US" sz="4000" dirty="0">
                <a:solidFill>
                  <a:srgbClr val="FF9900"/>
                </a:solidFill>
              </a:rPr>
              <a:t>&gt; </a:t>
            </a:r>
            <a:r>
              <a:rPr lang="en-US" sz="4000" dirty="0" err="1">
                <a:solidFill>
                  <a:srgbClr val="FF9900"/>
                </a:solidFill>
              </a:rPr>
              <a:t>fibonacci</a:t>
            </a:r>
            <a:r>
              <a:rPr lang="en-US" sz="4000" dirty="0" smtClean="0">
                <a:solidFill>
                  <a:srgbClr val="FF9900"/>
                </a:solidFill>
              </a:rPr>
              <a:t>() {</a:t>
            </a:r>
            <a:endParaRPr lang="en-US" sz="4000" dirty="0">
              <a:solidFill>
                <a:srgbClr val="FF9900"/>
              </a:solidFill>
            </a:endParaRPr>
          </a:p>
          <a:p>
            <a:pPr marL="0" indent="0">
              <a:buNone/>
            </a:pPr>
            <a:r>
              <a:rPr lang="en-US" sz="4000" dirty="0" smtClean="0">
                <a:solidFill>
                  <a:srgbClr val="FF9900"/>
                </a:solidFill>
              </a:rPr>
              <a:t>  return </a:t>
            </a:r>
            <a:r>
              <a:rPr lang="en-US" sz="4000" dirty="0" err="1">
                <a:solidFill>
                  <a:srgbClr val="FF9900"/>
                </a:solidFill>
              </a:rPr>
              <a:t>Tuple.Create</a:t>
            </a:r>
            <a:r>
              <a:rPr lang="en-US" sz="4000" dirty="0">
                <a:solidFill>
                  <a:srgbClr val="FF9900"/>
                </a:solidFill>
              </a:rPr>
              <a:t>(1, 2</a:t>
            </a:r>
            <a:r>
              <a:rPr lang="en-US" sz="4000" dirty="0" smtClean="0">
                <a:solidFill>
                  <a:srgbClr val="FF9900"/>
                </a:solidFill>
              </a:rPr>
              <a:t>).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FF9900"/>
                </a:solidFill>
              </a:rPr>
              <a:t> </a:t>
            </a:r>
            <a:r>
              <a:rPr lang="en-US" sz="4000" dirty="0" smtClean="0">
                <a:solidFill>
                  <a:srgbClr val="FF9900"/>
                </a:solidFill>
              </a:rPr>
              <a:t>                     Unfold(</a:t>
            </a:r>
            <a:r>
              <a:rPr lang="en-US" sz="4000" dirty="0" err="1" smtClean="0">
                <a:solidFill>
                  <a:srgbClr val="FF9900"/>
                </a:solidFill>
              </a:rPr>
              <a:t>nextFibonacci</a:t>
            </a:r>
            <a:r>
              <a:rPr lang="en-US" sz="4000" dirty="0">
                <a:solidFill>
                  <a:srgbClr val="FF990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4000" dirty="0" smtClean="0">
                <a:solidFill>
                  <a:srgbClr val="FF9900"/>
                </a:solidFill>
              </a:rPr>
              <a:t>}</a:t>
            </a:r>
            <a:endParaRPr lang="en-US" sz="4000" dirty="0">
              <a:solidFill>
                <a:srgbClr val="FF9900"/>
              </a:solidFill>
            </a:endParaRP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400337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Couple of Helper Functions</a:t>
            </a:r>
            <a:endParaRPr 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FF9900"/>
                </a:solidFill>
              </a:rPr>
              <a:t>static </a:t>
            </a:r>
            <a:r>
              <a:rPr lang="en-US" sz="3200" dirty="0" err="1">
                <a:solidFill>
                  <a:srgbClr val="FF9900"/>
                </a:solidFill>
              </a:rPr>
              <a:t>bool</a:t>
            </a:r>
            <a:r>
              <a:rPr lang="en-US" sz="3200" dirty="0">
                <a:solidFill>
                  <a:srgbClr val="FF9900"/>
                </a:solidFill>
              </a:rPr>
              <a:t> </a:t>
            </a:r>
            <a:r>
              <a:rPr lang="en-US" sz="3200" dirty="0" err="1">
                <a:solidFill>
                  <a:srgbClr val="FF9900"/>
                </a:solidFill>
              </a:rPr>
              <a:t>isEven</a:t>
            </a:r>
            <a:r>
              <a:rPr lang="en-US" sz="3200" dirty="0">
                <a:solidFill>
                  <a:srgbClr val="FF9900"/>
                </a:solidFill>
              </a:rPr>
              <a:t>(</a:t>
            </a:r>
            <a:r>
              <a:rPr lang="en-US" sz="3200" dirty="0" err="1">
                <a:solidFill>
                  <a:srgbClr val="FF9900"/>
                </a:solidFill>
              </a:rPr>
              <a:t>int</a:t>
            </a:r>
            <a:r>
              <a:rPr lang="en-US" sz="3200" dirty="0">
                <a:solidFill>
                  <a:srgbClr val="FF9900"/>
                </a:solidFill>
              </a:rPr>
              <a:t> x</a:t>
            </a:r>
            <a:r>
              <a:rPr lang="en-US" sz="3200" dirty="0" smtClean="0">
                <a:solidFill>
                  <a:srgbClr val="FF9900"/>
                </a:solidFill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 smtClean="0">
                <a:solidFill>
                  <a:srgbClr val="FF9900"/>
                </a:solidFill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FF9900"/>
                </a:solidFill>
              </a:rPr>
              <a:t> </a:t>
            </a:r>
            <a:r>
              <a:rPr lang="en-US" sz="3200" dirty="0" smtClean="0">
                <a:solidFill>
                  <a:srgbClr val="FF9900"/>
                </a:solidFill>
              </a:rPr>
              <a:t> </a:t>
            </a:r>
            <a:r>
              <a:rPr lang="en-US" sz="3200" dirty="0" smtClean="0">
                <a:solidFill>
                  <a:srgbClr val="FF9900"/>
                </a:solidFill>
              </a:rPr>
              <a:t>return </a:t>
            </a:r>
            <a:r>
              <a:rPr lang="en-US" sz="3200" dirty="0" smtClean="0">
                <a:solidFill>
                  <a:srgbClr val="FF9900"/>
                </a:solidFill>
              </a:rPr>
              <a:t>(x &amp; 1) == </a:t>
            </a:r>
            <a:r>
              <a:rPr lang="en-US" sz="3200" dirty="0">
                <a:solidFill>
                  <a:srgbClr val="FF9900"/>
                </a:solidFill>
              </a:rPr>
              <a:t>0</a:t>
            </a:r>
            <a:r>
              <a:rPr lang="en-US" sz="3200" dirty="0" smtClean="0">
                <a:solidFill>
                  <a:srgbClr val="FF9900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 smtClean="0">
                <a:solidFill>
                  <a:srgbClr val="FF99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 smtClean="0">
                <a:solidFill>
                  <a:srgbClr val="FF9900"/>
                </a:solidFill>
              </a:rPr>
              <a:t>static </a:t>
            </a:r>
            <a:r>
              <a:rPr lang="en-US" sz="3200" dirty="0" err="1" smtClean="0">
                <a:solidFill>
                  <a:srgbClr val="FF9900"/>
                </a:solidFill>
              </a:rPr>
              <a:t>bool</a:t>
            </a:r>
            <a:r>
              <a:rPr lang="en-US" sz="3200" dirty="0" smtClean="0">
                <a:solidFill>
                  <a:srgbClr val="FF9900"/>
                </a:solidFill>
              </a:rPr>
              <a:t> </a:t>
            </a:r>
            <a:r>
              <a:rPr lang="en-US" sz="3200" dirty="0" err="1" smtClean="0">
                <a:solidFill>
                  <a:srgbClr val="FF9900"/>
                </a:solidFill>
              </a:rPr>
              <a:t>doesNotExceedFourMillion</a:t>
            </a:r>
            <a:r>
              <a:rPr lang="en-US" sz="3200" dirty="0" smtClean="0">
                <a:solidFill>
                  <a:srgbClr val="FF9900"/>
                </a:solidFill>
              </a:rPr>
              <a:t>(</a:t>
            </a:r>
            <a:r>
              <a:rPr lang="en-US" sz="3200" dirty="0" err="1" smtClean="0">
                <a:solidFill>
                  <a:srgbClr val="FF9900"/>
                </a:solidFill>
              </a:rPr>
              <a:t>int</a:t>
            </a:r>
            <a:r>
              <a:rPr lang="en-US" sz="3200" dirty="0" smtClean="0">
                <a:solidFill>
                  <a:srgbClr val="FF9900"/>
                </a:solidFill>
              </a:rPr>
              <a:t> 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 smtClean="0">
                <a:solidFill>
                  <a:srgbClr val="FF9900"/>
                </a:solidFill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FF9900"/>
                </a:solidFill>
              </a:rPr>
              <a:t> </a:t>
            </a:r>
            <a:r>
              <a:rPr lang="en-US" sz="3200" dirty="0" smtClean="0">
                <a:solidFill>
                  <a:srgbClr val="FF9900"/>
                </a:solidFill>
              </a:rPr>
              <a:t> return x &lt;= 4000000;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 smtClean="0">
                <a:solidFill>
                  <a:srgbClr val="FF9900"/>
                </a:solidFill>
              </a:rPr>
              <a:t>}</a:t>
            </a:r>
            <a:endParaRPr lang="en-US" sz="3200" dirty="0">
              <a:solidFill>
                <a:srgbClr val="FF9900"/>
              </a:solidFill>
            </a:endParaRP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55880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>
                <a:solidFill>
                  <a:srgbClr val="FF9900"/>
                </a:solidFill>
              </a:rPr>
              <a:t>static </a:t>
            </a:r>
            <a:r>
              <a:rPr lang="en-US" sz="3200" dirty="0" err="1">
                <a:solidFill>
                  <a:srgbClr val="FF9900"/>
                </a:solidFill>
              </a:rPr>
              <a:t>int</a:t>
            </a:r>
            <a:r>
              <a:rPr lang="en-US" sz="3200" dirty="0">
                <a:solidFill>
                  <a:srgbClr val="FF9900"/>
                </a:solidFill>
              </a:rPr>
              <a:t> </a:t>
            </a:r>
            <a:r>
              <a:rPr lang="en-US" sz="3200" dirty="0" err="1" smtClean="0">
                <a:solidFill>
                  <a:srgbClr val="FF9900"/>
                </a:solidFill>
              </a:rPr>
              <a:t>filterFunctional</a:t>
            </a:r>
            <a:r>
              <a:rPr lang="en-US" sz="3200" dirty="0" smtClean="0">
                <a:solidFill>
                  <a:srgbClr val="FF9900"/>
                </a:solidFill>
              </a:rPr>
              <a:t>() </a:t>
            </a:r>
            <a:r>
              <a:rPr lang="en-US" sz="3200" dirty="0" smtClean="0">
                <a:solidFill>
                  <a:srgbClr val="FF9900"/>
                </a:solidFill>
              </a:rPr>
              <a:t>{</a:t>
            </a:r>
            <a:endParaRPr lang="en-US" sz="3200" dirty="0">
              <a:solidFill>
                <a:srgbClr val="FF9900"/>
              </a:solidFill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FF9900"/>
                </a:solidFill>
              </a:rPr>
              <a:t>  </a:t>
            </a:r>
            <a:r>
              <a:rPr lang="en-US" sz="3200" dirty="0">
                <a:solidFill>
                  <a:srgbClr val="FF9900"/>
                </a:solidFill>
              </a:rPr>
              <a:t>return </a:t>
            </a:r>
            <a:r>
              <a:rPr lang="en-US" sz="3200" dirty="0" err="1" smtClean="0">
                <a:solidFill>
                  <a:srgbClr val="FF9900"/>
                </a:solidFill>
              </a:rPr>
              <a:t>fibonacci</a:t>
            </a:r>
            <a:r>
              <a:rPr lang="en-US" sz="3200" dirty="0" smtClean="0">
                <a:solidFill>
                  <a:srgbClr val="FF9900"/>
                </a:solidFill>
              </a:rPr>
              <a:t>().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FF9900"/>
                </a:solidFill>
              </a:rPr>
              <a:t>            </a:t>
            </a:r>
            <a:r>
              <a:rPr lang="en-US" sz="3200" dirty="0" err="1" smtClean="0">
                <a:solidFill>
                  <a:srgbClr val="FF9900"/>
                </a:solidFill>
              </a:rPr>
              <a:t>TakeWhile</a:t>
            </a:r>
            <a:r>
              <a:rPr lang="en-US" sz="3200" dirty="0" smtClean="0">
                <a:solidFill>
                  <a:srgbClr val="FF9900"/>
                </a:solidFill>
              </a:rPr>
              <a:t>(</a:t>
            </a:r>
            <a:r>
              <a:rPr lang="en-US" sz="3200" dirty="0" err="1" smtClean="0">
                <a:solidFill>
                  <a:srgbClr val="FF9900"/>
                </a:solidFill>
              </a:rPr>
              <a:t>doesNotExceedFourMillion</a:t>
            </a:r>
            <a:r>
              <a:rPr lang="en-US" sz="3200" dirty="0" smtClean="0">
                <a:solidFill>
                  <a:srgbClr val="FF9900"/>
                </a:solidFill>
              </a:rPr>
              <a:t>).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FF9900"/>
                </a:solidFill>
              </a:rPr>
              <a:t>            Where(</a:t>
            </a:r>
            <a:r>
              <a:rPr lang="en-US" sz="3200" dirty="0" err="1" smtClean="0">
                <a:solidFill>
                  <a:srgbClr val="FF9900"/>
                </a:solidFill>
              </a:rPr>
              <a:t>isEven</a:t>
            </a:r>
            <a:r>
              <a:rPr lang="en-US" sz="3200" dirty="0" smtClean="0">
                <a:solidFill>
                  <a:srgbClr val="FF9900"/>
                </a:solidFill>
              </a:rPr>
              <a:t>).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9900"/>
                </a:solidFill>
              </a:rPr>
              <a:t> </a:t>
            </a:r>
            <a:r>
              <a:rPr lang="en-US" sz="3200" dirty="0" smtClean="0">
                <a:solidFill>
                  <a:srgbClr val="FF9900"/>
                </a:solidFill>
              </a:rPr>
              <a:t>           </a:t>
            </a:r>
            <a:r>
              <a:rPr lang="en-US" sz="3200" dirty="0" smtClean="0">
                <a:solidFill>
                  <a:srgbClr val="FF9900"/>
                </a:solidFill>
              </a:rPr>
              <a:t>Sum</a:t>
            </a:r>
            <a:r>
              <a:rPr lang="en-US" sz="3200" dirty="0">
                <a:solidFill>
                  <a:srgbClr val="FF99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FF9900"/>
                </a:solidFill>
              </a:rPr>
              <a:t>}</a:t>
            </a:r>
            <a:endParaRPr lang="en-US" sz="3200" dirty="0" smtClean="0">
              <a:solidFill>
                <a:srgbClr val="FF9900"/>
              </a:solidFill>
            </a:endParaRP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214568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>
                <a:solidFill>
                  <a:srgbClr val="FF9900"/>
                </a:solidFill>
              </a:rPr>
              <a:t>return </a:t>
            </a:r>
            <a:r>
              <a:rPr lang="en-US" sz="3200" dirty="0" err="1" smtClean="0">
                <a:solidFill>
                  <a:srgbClr val="FF9900"/>
                </a:solidFill>
              </a:rPr>
              <a:t>fibonacci</a:t>
            </a:r>
            <a:r>
              <a:rPr lang="en-US" sz="3200" dirty="0" smtClean="0">
                <a:solidFill>
                  <a:srgbClr val="FF9900"/>
                </a:solidFill>
              </a:rPr>
              <a:t>().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FF9900"/>
                </a:solidFill>
              </a:rPr>
              <a:t>          </a:t>
            </a:r>
            <a:r>
              <a:rPr lang="en-US" sz="3200" dirty="0" err="1" smtClean="0">
                <a:solidFill>
                  <a:srgbClr val="FF9900"/>
                </a:solidFill>
              </a:rPr>
              <a:t>TakeWhile</a:t>
            </a:r>
            <a:r>
              <a:rPr lang="en-US" sz="3200" dirty="0" smtClean="0">
                <a:solidFill>
                  <a:srgbClr val="FF9900"/>
                </a:solidFill>
              </a:rPr>
              <a:t>(</a:t>
            </a:r>
            <a:r>
              <a:rPr lang="en-US" sz="3200" dirty="0" err="1" smtClean="0">
                <a:solidFill>
                  <a:srgbClr val="FF9900"/>
                </a:solidFill>
              </a:rPr>
              <a:t>doesNotExceedFourMillion</a:t>
            </a:r>
            <a:r>
              <a:rPr lang="en-US" sz="3200" dirty="0" smtClean="0">
                <a:solidFill>
                  <a:srgbClr val="FF9900"/>
                </a:solidFill>
              </a:rPr>
              <a:t>).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FF9900"/>
                </a:solidFill>
              </a:rPr>
              <a:t>          Where(</a:t>
            </a:r>
            <a:r>
              <a:rPr lang="en-US" sz="3200" dirty="0" err="1" smtClean="0">
                <a:solidFill>
                  <a:srgbClr val="FF9900"/>
                </a:solidFill>
              </a:rPr>
              <a:t>isEven</a:t>
            </a:r>
            <a:r>
              <a:rPr lang="en-US" sz="3200" dirty="0" smtClean="0">
                <a:solidFill>
                  <a:srgbClr val="FF9900"/>
                </a:solidFill>
              </a:rPr>
              <a:t>).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9900"/>
                </a:solidFill>
              </a:rPr>
              <a:t> </a:t>
            </a:r>
            <a:r>
              <a:rPr lang="en-US" sz="3200" dirty="0" smtClean="0">
                <a:solidFill>
                  <a:srgbClr val="FF9900"/>
                </a:solidFill>
              </a:rPr>
              <a:t>         </a:t>
            </a:r>
            <a:r>
              <a:rPr lang="en-US" sz="3200" dirty="0" smtClean="0">
                <a:solidFill>
                  <a:srgbClr val="FF9900"/>
                </a:solidFill>
              </a:rPr>
              <a:t>Sum</a:t>
            </a:r>
            <a:r>
              <a:rPr lang="en-US" sz="3200" dirty="0">
                <a:solidFill>
                  <a:srgbClr val="FF9900"/>
                </a:solidFill>
              </a:rPr>
              <a:t>();</a:t>
            </a:r>
          </a:p>
          <a:p>
            <a:r>
              <a:rPr lang="en-US" sz="3200" dirty="0" smtClean="0"/>
              <a:t>Functional </a:t>
            </a:r>
            <a:r>
              <a:rPr lang="en-US" sz="3200" dirty="0" smtClean="0"/>
              <a:t>style allows us to separate concerns</a:t>
            </a:r>
          </a:p>
          <a:p>
            <a:r>
              <a:rPr lang="en-US" sz="3200" dirty="0" smtClean="0"/>
              <a:t>Each building block does exactly one thing</a:t>
            </a:r>
          </a:p>
          <a:p>
            <a:r>
              <a:rPr lang="en-US" sz="3200" dirty="0" smtClean="0"/>
              <a:t>Compose blocks into a larger structure</a:t>
            </a:r>
            <a:endParaRPr lang="en-US" sz="3200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27068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Comparison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5430287"/>
              </p:ext>
            </p:extLst>
          </p:nvPr>
        </p:nvGraphicFramePr>
        <p:xfrm>
          <a:off x="685800" y="1219200"/>
          <a:ext cx="777313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569"/>
                <a:gridCol w="388656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Time (us)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C#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filterImperative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0.045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filterFunctional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1.2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0224" y="2732049"/>
            <a:ext cx="78616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b="0" dirty="0" smtClean="0">
                <a:solidFill>
                  <a:srgbClr val="FFFF00"/>
                </a:solidFill>
              </a:rPr>
              <a:t>The functional version is more than an order of magnitude slower than the imperative version.</a:t>
            </a:r>
          </a:p>
        </p:txBody>
      </p:sp>
    </p:spTree>
    <p:extLst>
      <p:ext uri="{BB962C8B-B14F-4D97-AF65-F5344CB8AC3E}">
        <p14:creationId xmlns:p14="http://schemas.microsoft.com/office/powerpoint/2010/main" val="12932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Helper Functions</a:t>
            </a:r>
            <a:endParaRPr 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341864"/>
            <a:ext cx="9144000" cy="521505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solidFill>
                  <a:srgbClr val="FF9900"/>
                </a:solidFill>
              </a:rPr>
              <a:t>std</a:t>
            </a:r>
            <a:r>
              <a:rPr lang="en-US" sz="2400" dirty="0">
                <a:solidFill>
                  <a:srgbClr val="FF9900"/>
                </a:solidFill>
              </a:rPr>
              <a:t>::tuple&lt;</a:t>
            </a:r>
            <a:r>
              <a:rPr lang="en-US" sz="2400" dirty="0" err="1">
                <a:solidFill>
                  <a:srgbClr val="FF9900"/>
                </a:solidFill>
              </a:rPr>
              <a:t>int</a:t>
            </a:r>
            <a:r>
              <a:rPr lang="en-US" sz="2400" dirty="0">
                <a:solidFill>
                  <a:srgbClr val="FF9900"/>
                </a:solidFill>
              </a:rPr>
              <a:t>, </a:t>
            </a:r>
            <a:r>
              <a:rPr lang="en-US" sz="2400" dirty="0" err="1">
                <a:solidFill>
                  <a:srgbClr val="FF9900"/>
                </a:solidFill>
              </a:rPr>
              <a:t>int</a:t>
            </a:r>
            <a:r>
              <a:rPr lang="en-US" sz="2400" dirty="0">
                <a:solidFill>
                  <a:srgbClr val="FF9900"/>
                </a:solidFill>
              </a:rPr>
              <a:t>&gt; </a:t>
            </a:r>
            <a:r>
              <a:rPr lang="en-US" sz="2400" dirty="0" err="1">
                <a:solidFill>
                  <a:srgbClr val="FF9900"/>
                </a:solidFill>
              </a:rPr>
              <a:t>nextFibonacci</a:t>
            </a:r>
            <a:r>
              <a:rPr lang="en-US" sz="2400" dirty="0">
                <a:solidFill>
                  <a:srgbClr val="FF9900"/>
                </a:solidFill>
              </a:rPr>
              <a:t>(</a:t>
            </a:r>
            <a:r>
              <a:rPr lang="en-US" sz="2400" dirty="0" err="1">
                <a:solidFill>
                  <a:srgbClr val="FF9900"/>
                </a:solidFill>
              </a:rPr>
              <a:t>int</a:t>
            </a:r>
            <a:r>
              <a:rPr lang="en-US" sz="2400" dirty="0">
                <a:solidFill>
                  <a:srgbClr val="FF9900"/>
                </a:solidFill>
              </a:rPr>
              <a:t> </a:t>
            </a:r>
            <a:r>
              <a:rPr lang="en-US" sz="2400" dirty="0" err="1">
                <a:solidFill>
                  <a:srgbClr val="FF9900"/>
                </a:solidFill>
              </a:rPr>
              <a:t>const</a:t>
            </a:r>
            <a:r>
              <a:rPr lang="en-US" sz="2400" dirty="0">
                <a:solidFill>
                  <a:srgbClr val="FF9900"/>
                </a:solidFill>
              </a:rPr>
              <a:t> a, </a:t>
            </a:r>
            <a:r>
              <a:rPr lang="en-US" sz="2400" dirty="0" err="1">
                <a:solidFill>
                  <a:srgbClr val="FF9900"/>
                </a:solidFill>
              </a:rPr>
              <a:t>int</a:t>
            </a:r>
            <a:r>
              <a:rPr lang="en-US" sz="2400" dirty="0">
                <a:solidFill>
                  <a:srgbClr val="FF9900"/>
                </a:solidFill>
              </a:rPr>
              <a:t> </a:t>
            </a:r>
            <a:r>
              <a:rPr lang="en-US" sz="2400" dirty="0" err="1">
                <a:solidFill>
                  <a:srgbClr val="FF9900"/>
                </a:solidFill>
              </a:rPr>
              <a:t>const</a:t>
            </a:r>
            <a:r>
              <a:rPr lang="en-US" sz="2400" dirty="0">
                <a:solidFill>
                  <a:srgbClr val="FF9900"/>
                </a:solidFill>
              </a:rPr>
              <a:t> b</a:t>
            </a:r>
            <a:r>
              <a:rPr lang="en-US" sz="2400" dirty="0" smtClean="0">
                <a:solidFill>
                  <a:srgbClr val="FF99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9900"/>
                </a:solidFill>
              </a:rPr>
              <a:t>{</a:t>
            </a:r>
            <a:endParaRPr lang="en-US" sz="2400" dirty="0" smtClean="0">
              <a:solidFill>
                <a:srgbClr val="FF99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FF9900"/>
                </a:solidFill>
              </a:rPr>
              <a:t>  </a:t>
            </a:r>
            <a:r>
              <a:rPr lang="en-US" sz="2400" dirty="0" smtClean="0">
                <a:solidFill>
                  <a:srgbClr val="FF9900"/>
                </a:solidFill>
              </a:rPr>
              <a:t>  return </a:t>
            </a:r>
            <a:r>
              <a:rPr lang="en-US" sz="2400" dirty="0" err="1">
                <a:solidFill>
                  <a:srgbClr val="FF9900"/>
                </a:solidFill>
              </a:rPr>
              <a:t>std</a:t>
            </a:r>
            <a:r>
              <a:rPr lang="en-US" sz="2400" dirty="0">
                <a:solidFill>
                  <a:srgbClr val="FF9900"/>
                </a:solidFill>
              </a:rPr>
              <a:t>::</a:t>
            </a:r>
            <a:r>
              <a:rPr lang="en-US" sz="2400" dirty="0" err="1">
                <a:solidFill>
                  <a:srgbClr val="FF9900"/>
                </a:solidFill>
              </a:rPr>
              <a:t>make_tuple</a:t>
            </a:r>
            <a:r>
              <a:rPr lang="en-US" sz="2400" dirty="0">
                <a:solidFill>
                  <a:srgbClr val="FF9900"/>
                </a:solidFill>
              </a:rPr>
              <a:t>(b, a + b</a:t>
            </a:r>
            <a:r>
              <a:rPr lang="en-US" sz="2400" dirty="0" smtClean="0">
                <a:solidFill>
                  <a:srgbClr val="FF990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990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FF9900"/>
                </a:solidFill>
              </a:rPr>
              <a:t>struct</a:t>
            </a:r>
            <a:r>
              <a:rPr lang="en-US" sz="2400" dirty="0" smtClean="0">
                <a:solidFill>
                  <a:srgbClr val="FF9900"/>
                </a:solidFill>
              </a:rPr>
              <a:t> </a:t>
            </a:r>
            <a:r>
              <a:rPr lang="en-US" sz="2400" dirty="0" err="1" smtClean="0">
                <a:solidFill>
                  <a:srgbClr val="FF9900"/>
                </a:solidFill>
              </a:rPr>
              <a:t>IsEven</a:t>
            </a:r>
            <a:endParaRPr lang="en-US" sz="2400" dirty="0" smtClean="0">
              <a:solidFill>
                <a:srgbClr val="FF99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FF990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9900"/>
                </a:solidFill>
              </a:rPr>
              <a:t>    </a:t>
            </a:r>
            <a:r>
              <a:rPr lang="en-US" sz="2400" dirty="0" err="1" smtClean="0">
                <a:solidFill>
                  <a:srgbClr val="FF9900"/>
                </a:solidFill>
              </a:rPr>
              <a:t>bool</a:t>
            </a:r>
            <a:r>
              <a:rPr lang="en-US" sz="2400" dirty="0" smtClean="0">
                <a:solidFill>
                  <a:srgbClr val="FF9900"/>
                </a:solidFill>
              </a:rPr>
              <a:t> </a:t>
            </a:r>
            <a:r>
              <a:rPr lang="en-US" sz="2400" dirty="0">
                <a:solidFill>
                  <a:srgbClr val="FF9900"/>
                </a:solidFill>
              </a:rPr>
              <a:t>operator()(</a:t>
            </a:r>
            <a:r>
              <a:rPr lang="en-US" sz="2400" dirty="0" err="1">
                <a:solidFill>
                  <a:srgbClr val="FF9900"/>
                </a:solidFill>
              </a:rPr>
              <a:t>int</a:t>
            </a:r>
            <a:r>
              <a:rPr lang="en-US" sz="2400" dirty="0">
                <a:solidFill>
                  <a:srgbClr val="FF9900"/>
                </a:solidFill>
              </a:rPr>
              <a:t> </a:t>
            </a:r>
            <a:r>
              <a:rPr lang="en-US" sz="2400" dirty="0" err="1">
                <a:solidFill>
                  <a:srgbClr val="FF9900"/>
                </a:solidFill>
              </a:rPr>
              <a:t>const</a:t>
            </a:r>
            <a:r>
              <a:rPr lang="en-US" sz="2400" dirty="0">
                <a:solidFill>
                  <a:srgbClr val="FF9900"/>
                </a:solidFill>
              </a:rPr>
              <a:t> x</a:t>
            </a:r>
            <a:r>
              <a:rPr lang="en-US" sz="2400" dirty="0" smtClean="0">
                <a:solidFill>
                  <a:srgbClr val="FF99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990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9900"/>
                </a:solidFill>
              </a:rPr>
              <a:t> </a:t>
            </a:r>
            <a:r>
              <a:rPr lang="en-US" sz="2400" dirty="0" smtClean="0">
                <a:solidFill>
                  <a:srgbClr val="FF9900"/>
                </a:solidFill>
              </a:rPr>
              <a:t>      </a:t>
            </a:r>
            <a:r>
              <a:rPr lang="en-US" sz="2400" dirty="0" smtClean="0">
                <a:solidFill>
                  <a:srgbClr val="FF9900"/>
                </a:solidFill>
              </a:rPr>
              <a:t> </a:t>
            </a:r>
            <a:r>
              <a:rPr lang="en-US" sz="2400" dirty="0">
                <a:solidFill>
                  <a:srgbClr val="FF9900"/>
                </a:solidFill>
              </a:rPr>
              <a:t>return !(x &amp; 1</a:t>
            </a:r>
            <a:r>
              <a:rPr lang="en-US" sz="2400" dirty="0" smtClean="0">
                <a:solidFill>
                  <a:srgbClr val="FF990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9900"/>
                </a:solidFill>
              </a:rPr>
              <a:t>   </a:t>
            </a:r>
            <a:r>
              <a:rPr lang="en-US" sz="2400" dirty="0" smtClean="0">
                <a:solidFill>
                  <a:srgbClr val="FF9900"/>
                </a:solidFill>
              </a:rPr>
              <a:t> 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9900"/>
                </a:solidFill>
              </a:rPr>
              <a:t>};</a:t>
            </a:r>
            <a:endParaRPr lang="en-US" sz="2400" dirty="0">
              <a:solidFill>
                <a:srgbClr val="FF9900"/>
              </a:solidFill>
            </a:endParaRP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50022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Imperative C++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962723"/>
            <a:ext cx="9144000" cy="521505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9900"/>
                </a:solidFill>
              </a:rPr>
              <a:t>static </a:t>
            </a:r>
            <a:r>
              <a:rPr lang="en-US" dirty="0" err="1">
                <a:solidFill>
                  <a:srgbClr val="FF9900"/>
                </a:solidFill>
              </a:rPr>
              <a:t>int</a:t>
            </a:r>
            <a:r>
              <a:rPr lang="en-US" dirty="0">
                <a:solidFill>
                  <a:srgbClr val="FF9900"/>
                </a:solidFill>
              </a:rPr>
              <a:t> </a:t>
            </a:r>
            <a:r>
              <a:rPr lang="en-US" dirty="0" err="1">
                <a:solidFill>
                  <a:srgbClr val="FF9900"/>
                </a:solidFill>
              </a:rPr>
              <a:t>filterImperative</a:t>
            </a:r>
            <a:r>
              <a:rPr lang="en-US" dirty="0" smtClean="0">
                <a:solidFill>
                  <a:srgbClr val="FF9900"/>
                </a:solidFill>
              </a:rPr>
              <a:t>() </a:t>
            </a:r>
            <a:r>
              <a:rPr lang="en-US" dirty="0">
                <a:solidFill>
                  <a:srgbClr val="FF990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FF9900"/>
                </a:solidFill>
              </a:rPr>
              <a:t>    auto sum = 0;</a:t>
            </a:r>
          </a:p>
          <a:p>
            <a:pPr marL="0" indent="0">
              <a:buNone/>
            </a:pPr>
            <a:r>
              <a:rPr lang="en-US" dirty="0">
                <a:solidFill>
                  <a:srgbClr val="FF9900"/>
                </a:solidFill>
              </a:rPr>
              <a:t>    for(auto a = 1, b = 2</a:t>
            </a:r>
            <a:r>
              <a:rPr lang="en-US" dirty="0" smtClean="0">
                <a:solidFill>
                  <a:srgbClr val="FF9900"/>
                </a:solidFill>
              </a:rPr>
              <a:t>; a &lt;= 4000000;</a:t>
            </a:r>
            <a:endParaRPr lang="en-US" dirty="0" smtClean="0">
              <a:solidFill>
                <a:srgbClr val="FF99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9900"/>
                </a:solidFill>
              </a:rPr>
              <a:t> </a:t>
            </a:r>
            <a:r>
              <a:rPr lang="en-US" dirty="0" smtClean="0">
                <a:solidFill>
                  <a:srgbClr val="FF9900"/>
                </a:solidFill>
              </a:rPr>
              <a:t>        </a:t>
            </a:r>
            <a:r>
              <a:rPr lang="en-US" dirty="0" err="1" smtClean="0">
                <a:solidFill>
                  <a:srgbClr val="FF9900"/>
                </a:solidFill>
              </a:rPr>
              <a:t>std</a:t>
            </a:r>
            <a:r>
              <a:rPr lang="en-US" dirty="0">
                <a:solidFill>
                  <a:srgbClr val="FF9900"/>
                </a:solidFill>
              </a:rPr>
              <a:t>::tie(a, b) = </a:t>
            </a:r>
            <a:r>
              <a:rPr lang="en-US" dirty="0" err="1">
                <a:solidFill>
                  <a:srgbClr val="FF9900"/>
                </a:solidFill>
              </a:rPr>
              <a:t>nextFibonacci</a:t>
            </a:r>
            <a:r>
              <a:rPr lang="en-US" dirty="0">
                <a:solidFill>
                  <a:srgbClr val="FF9900"/>
                </a:solidFill>
              </a:rPr>
              <a:t>(a, b</a:t>
            </a:r>
            <a:r>
              <a:rPr lang="en-US" dirty="0" smtClean="0">
                <a:solidFill>
                  <a:srgbClr val="FF9900"/>
                </a:solidFill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rgbClr val="FF9900"/>
                </a:solidFill>
              </a:rPr>
              <a:t> </a:t>
            </a:r>
            <a:r>
              <a:rPr lang="en-US" dirty="0" smtClean="0">
                <a:solidFill>
                  <a:srgbClr val="FF9900"/>
                </a:solidFill>
              </a:rPr>
              <a:t>   {</a:t>
            </a:r>
            <a:endParaRPr lang="en-US" dirty="0">
              <a:solidFill>
                <a:srgbClr val="FF99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9900"/>
                </a:solidFill>
              </a:rPr>
              <a:t>        if </a:t>
            </a:r>
            <a:r>
              <a:rPr lang="en-US" dirty="0" smtClean="0">
                <a:solidFill>
                  <a:srgbClr val="FF9900"/>
                </a:solidFill>
              </a:rPr>
              <a:t>(</a:t>
            </a:r>
            <a:r>
              <a:rPr lang="en-US" dirty="0" err="1" smtClean="0">
                <a:solidFill>
                  <a:srgbClr val="FF9900"/>
                </a:solidFill>
              </a:rPr>
              <a:t>IsEven</a:t>
            </a:r>
            <a:r>
              <a:rPr lang="en-US" dirty="0" smtClean="0">
                <a:solidFill>
                  <a:srgbClr val="FF9900"/>
                </a:solidFill>
              </a:rPr>
              <a:t>()(a</a:t>
            </a:r>
            <a:r>
              <a:rPr lang="en-US" dirty="0">
                <a:solidFill>
                  <a:srgbClr val="FF9900"/>
                </a:solidFill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rgbClr val="FF9900"/>
                </a:solidFill>
              </a:rPr>
              <a:t>            sum += a</a:t>
            </a:r>
            <a:r>
              <a:rPr lang="en-US" dirty="0" smtClean="0">
                <a:solidFill>
                  <a:srgbClr val="FF990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9900"/>
                </a:solidFill>
              </a:rPr>
              <a:t>    }</a:t>
            </a:r>
            <a:endParaRPr lang="en-US" dirty="0">
              <a:solidFill>
                <a:srgbClr val="FF99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9900"/>
                </a:solidFill>
              </a:rPr>
              <a:t>    return sum</a:t>
            </a:r>
            <a:r>
              <a:rPr lang="en-US" dirty="0" smtClean="0">
                <a:solidFill>
                  <a:srgbClr val="FF9900"/>
                </a:solidFill>
              </a:rPr>
              <a:t>; }</a:t>
            </a:r>
            <a:endParaRPr lang="en-US" dirty="0">
              <a:solidFill>
                <a:srgbClr val="FF9900"/>
              </a:solidFill>
            </a:endParaRP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297083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C++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085385"/>
            <a:ext cx="9144000" cy="521505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>
                <a:solidFill>
                  <a:srgbClr val="FF9900"/>
                </a:solidFill>
              </a:rPr>
              <a:t>struct</a:t>
            </a:r>
            <a:r>
              <a:rPr lang="en-US" sz="2000" dirty="0">
                <a:solidFill>
                  <a:srgbClr val="FF9900"/>
                </a:solidFill>
              </a:rPr>
              <a:t> </a:t>
            </a:r>
            <a:r>
              <a:rPr lang="en-US" sz="2000" dirty="0" err="1" smtClean="0">
                <a:solidFill>
                  <a:srgbClr val="FF9900"/>
                </a:solidFill>
              </a:rPr>
              <a:t>fibonacci_iterator</a:t>
            </a:r>
            <a:r>
              <a:rPr lang="en-US" sz="2000" dirty="0" smtClean="0">
                <a:solidFill>
                  <a:srgbClr val="FF9900"/>
                </a:solidFill>
              </a:rPr>
              <a:t> : </a:t>
            </a:r>
            <a:r>
              <a:rPr lang="en-US" sz="2000" dirty="0">
                <a:solidFill>
                  <a:srgbClr val="FF9900"/>
                </a:solidFill>
              </a:rPr>
              <a:t>public boost::</a:t>
            </a:r>
            <a:r>
              <a:rPr lang="en-US" sz="2000" dirty="0" err="1">
                <a:solidFill>
                  <a:srgbClr val="FF9900"/>
                </a:solidFill>
              </a:rPr>
              <a:t>iterator_facade</a:t>
            </a:r>
            <a:r>
              <a:rPr lang="en-US" sz="2000" dirty="0">
                <a:solidFill>
                  <a:srgbClr val="FF9900"/>
                </a:solidFill>
              </a:rPr>
              <a:t>&lt;</a:t>
            </a:r>
            <a:r>
              <a:rPr lang="en-US" sz="2000" dirty="0" err="1">
                <a:solidFill>
                  <a:srgbClr val="FF9900"/>
                </a:solidFill>
              </a:rPr>
              <a:t>fibonacci_iterator</a:t>
            </a:r>
            <a:r>
              <a:rPr lang="en-US" sz="2000" dirty="0">
                <a:solidFill>
                  <a:srgbClr val="FF9900"/>
                </a:solidFill>
              </a:rPr>
              <a:t>, </a:t>
            </a:r>
            <a:r>
              <a:rPr lang="en-US" sz="2000" dirty="0" err="1">
                <a:solidFill>
                  <a:srgbClr val="FF9900"/>
                </a:solidFill>
              </a:rPr>
              <a:t>int</a:t>
            </a:r>
            <a:r>
              <a:rPr lang="en-US" sz="2000" dirty="0">
                <a:solidFill>
                  <a:srgbClr val="FF9900"/>
                </a:solidFill>
              </a:rPr>
              <a:t>, boost::</a:t>
            </a:r>
            <a:r>
              <a:rPr lang="en-US" sz="2000" dirty="0" err="1">
                <a:solidFill>
                  <a:srgbClr val="FF9900"/>
                </a:solidFill>
              </a:rPr>
              <a:t>forward_traversal_tag</a:t>
            </a:r>
            <a:r>
              <a:rPr lang="en-US" sz="2000" dirty="0">
                <a:solidFill>
                  <a:srgbClr val="FF9900"/>
                </a:solidFill>
              </a:rPr>
              <a:t>, </a:t>
            </a:r>
            <a:r>
              <a:rPr lang="en-US" sz="2000" dirty="0" err="1">
                <a:solidFill>
                  <a:srgbClr val="FF9900"/>
                </a:solidFill>
              </a:rPr>
              <a:t>int</a:t>
            </a:r>
            <a:r>
              <a:rPr lang="en-US" sz="2000" dirty="0">
                <a:solidFill>
                  <a:srgbClr val="FF9900"/>
                </a:solidFill>
              </a:rPr>
              <a:t>&gt; 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9900"/>
                </a:solidFill>
              </a:rPr>
              <a:t>  </a:t>
            </a:r>
            <a:r>
              <a:rPr lang="en-US" sz="2000" dirty="0">
                <a:solidFill>
                  <a:srgbClr val="FF9900"/>
                </a:solidFill>
              </a:rPr>
              <a:t>explicit </a:t>
            </a:r>
            <a:r>
              <a:rPr lang="en-US" sz="2000" dirty="0" err="1">
                <a:solidFill>
                  <a:srgbClr val="FF9900"/>
                </a:solidFill>
              </a:rPr>
              <a:t>fibonacci_iterator</a:t>
            </a:r>
            <a:r>
              <a:rPr lang="en-US" sz="2000" dirty="0">
                <a:solidFill>
                  <a:srgbClr val="FF9900"/>
                </a:solidFill>
              </a:rPr>
              <a:t>(</a:t>
            </a:r>
            <a:r>
              <a:rPr lang="en-US" sz="2000" dirty="0" err="1">
                <a:solidFill>
                  <a:srgbClr val="FF9900"/>
                </a:solidFill>
              </a:rPr>
              <a:t>int</a:t>
            </a:r>
            <a:r>
              <a:rPr lang="en-US" sz="2000" dirty="0">
                <a:solidFill>
                  <a:srgbClr val="FF9900"/>
                </a:solidFill>
              </a:rPr>
              <a:t> </a:t>
            </a:r>
            <a:r>
              <a:rPr lang="en-US" sz="2000" dirty="0" err="1">
                <a:solidFill>
                  <a:srgbClr val="FF9900"/>
                </a:solidFill>
              </a:rPr>
              <a:t>const</a:t>
            </a:r>
            <a:r>
              <a:rPr lang="en-US" sz="2000" dirty="0">
                <a:solidFill>
                  <a:srgbClr val="FF9900"/>
                </a:solidFill>
              </a:rPr>
              <a:t> a = </a:t>
            </a:r>
            <a:r>
              <a:rPr lang="en-US" sz="2000" dirty="0" err="1">
                <a:solidFill>
                  <a:srgbClr val="FF9900"/>
                </a:solidFill>
              </a:rPr>
              <a:t>int</a:t>
            </a:r>
            <a:r>
              <a:rPr lang="en-US" sz="2000" dirty="0">
                <a:solidFill>
                  <a:srgbClr val="FF9900"/>
                </a:solidFill>
              </a:rPr>
              <a:t>(), </a:t>
            </a:r>
            <a:r>
              <a:rPr lang="en-US" sz="2000" dirty="0" err="1">
                <a:solidFill>
                  <a:srgbClr val="FF9900"/>
                </a:solidFill>
              </a:rPr>
              <a:t>int</a:t>
            </a:r>
            <a:r>
              <a:rPr lang="en-US" sz="2000" dirty="0">
                <a:solidFill>
                  <a:srgbClr val="FF9900"/>
                </a:solidFill>
              </a:rPr>
              <a:t> </a:t>
            </a:r>
            <a:r>
              <a:rPr lang="en-US" sz="2000" dirty="0" err="1">
                <a:solidFill>
                  <a:srgbClr val="FF9900"/>
                </a:solidFill>
              </a:rPr>
              <a:t>const</a:t>
            </a:r>
            <a:r>
              <a:rPr lang="en-US" sz="2000" dirty="0">
                <a:solidFill>
                  <a:srgbClr val="FF9900"/>
                </a:solidFill>
              </a:rPr>
              <a:t> b = </a:t>
            </a:r>
            <a:r>
              <a:rPr lang="en-US" sz="2000" dirty="0" err="1">
                <a:solidFill>
                  <a:srgbClr val="FF9900"/>
                </a:solidFill>
              </a:rPr>
              <a:t>int</a:t>
            </a:r>
            <a:r>
              <a:rPr lang="en-US" sz="2000" dirty="0">
                <a:solidFill>
                  <a:srgbClr val="FF9900"/>
                </a:solidFill>
              </a:rPr>
              <a:t>(), </a:t>
            </a:r>
            <a:r>
              <a:rPr lang="en-US" sz="2000" dirty="0" err="1">
                <a:solidFill>
                  <a:srgbClr val="FF9900"/>
                </a:solidFill>
              </a:rPr>
              <a:t>int</a:t>
            </a:r>
            <a:r>
              <a:rPr lang="en-US" sz="2000" dirty="0">
                <a:solidFill>
                  <a:srgbClr val="FF9900"/>
                </a:solidFill>
              </a:rPr>
              <a:t> limit = </a:t>
            </a:r>
            <a:r>
              <a:rPr lang="en-US" sz="2000" dirty="0" err="1">
                <a:solidFill>
                  <a:srgbClr val="FF9900"/>
                </a:solidFill>
              </a:rPr>
              <a:t>int</a:t>
            </a:r>
            <a:r>
              <a:rPr lang="en-US" sz="2000" dirty="0">
                <a:solidFill>
                  <a:srgbClr val="FF9900"/>
                </a:solidFill>
              </a:rPr>
              <a:t>()) </a:t>
            </a:r>
            <a:r>
              <a:rPr lang="en-US" sz="2000" dirty="0" smtClean="0">
                <a:solidFill>
                  <a:srgbClr val="FF99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9900"/>
                </a:solidFill>
              </a:rPr>
              <a:t>    a(a</a:t>
            </a:r>
            <a:r>
              <a:rPr lang="en-US" sz="2000" dirty="0">
                <a:solidFill>
                  <a:srgbClr val="FF9900"/>
                </a:solidFill>
              </a:rPr>
              <a:t>), b(b), limit(limit) {}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9900"/>
                </a:solidFill>
              </a:rPr>
              <a:t>private</a:t>
            </a:r>
            <a:r>
              <a:rPr lang="en-US" sz="2000" dirty="0">
                <a:solidFill>
                  <a:srgbClr val="FF99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9900"/>
                </a:solidFill>
              </a:rPr>
              <a:t>    friend boost::</a:t>
            </a:r>
            <a:r>
              <a:rPr lang="en-US" sz="2000" dirty="0" err="1">
                <a:solidFill>
                  <a:srgbClr val="FF9900"/>
                </a:solidFill>
              </a:rPr>
              <a:t>iterator_core_access</a:t>
            </a:r>
            <a:r>
              <a:rPr lang="en-US" sz="2000" dirty="0">
                <a:solidFill>
                  <a:srgbClr val="FF99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9900"/>
                </a:solidFill>
              </a:rPr>
              <a:t>    </a:t>
            </a:r>
            <a:r>
              <a:rPr lang="en-US" sz="2000" dirty="0" err="1">
                <a:solidFill>
                  <a:srgbClr val="FF9900"/>
                </a:solidFill>
              </a:rPr>
              <a:t>int</a:t>
            </a:r>
            <a:r>
              <a:rPr lang="en-US" sz="2000" dirty="0">
                <a:solidFill>
                  <a:srgbClr val="FF9900"/>
                </a:solidFill>
              </a:rPr>
              <a:t> dereference() </a:t>
            </a:r>
            <a:r>
              <a:rPr lang="en-US" sz="2000" dirty="0" err="1">
                <a:solidFill>
                  <a:srgbClr val="FF9900"/>
                </a:solidFill>
              </a:rPr>
              <a:t>const</a:t>
            </a:r>
            <a:r>
              <a:rPr lang="en-US" sz="2000" dirty="0">
                <a:solidFill>
                  <a:srgbClr val="FF9900"/>
                </a:solidFill>
              </a:rPr>
              <a:t> { return a;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9900"/>
                </a:solidFill>
              </a:rPr>
              <a:t>    </a:t>
            </a:r>
            <a:r>
              <a:rPr lang="en-US" sz="2000" dirty="0" err="1">
                <a:solidFill>
                  <a:srgbClr val="FF9900"/>
                </a:solidFill>
              </a:rPr>
              <a:t>bool</a:t>
            </a:r>
            <a:r>
              <a:rPr lang="en-US" sz="2000" dirty="0">
                <a:solidFill>
                  <a:srgbClr val="FF9900"/>
                </a:solidFill>
              </a:rPr>
              <a:t> equal(</a:t>
            </a:r>
            <a:r>
              <a:rPr lang="en-US" sz="2000" dirty="0" err="1">
                <a:solidFill>
                  <a:srgbClr val="FF9900"/>
                </a:solidFill>
              </a:rPr>
              <a:t>fibonacci_iterator</a:t>
            </a:r>
            <a:r>
              <a:rPr lang="en-US" sz="2000" dirty="0">
                <a:solidFill>
                  <a:srgbClr val="FF9900"/>
                </a:solidFill>
              </a:rPr>
              <a:t> </a:t>
            </a:r>
            <a:r>
              <a:rPr lang="en-US" sz="2000" dirty="0" err="1">
                <a:solidFill>
                  <a:srgbClr val="FF9900"/>
                </a:solidFill>
              </a:rPr>
              <a:t>const</a:t>
            </a:r>
            <a:r>
              <a:rPr lang="en-US" sz="2000" dirty="0">
                <a:solidFill>
                  <a:srgbClr val="FF9900"/>
                </a:solidFill>
              </a:rPr>
              <a:t>&amp;) </a:t>
            </a:r>
            <a:r>
              <a:rPr lang="en-US" sz="2000" dirty="0" err="1">
                <a:solidFill>
                  <a:srgbClr val="FF9900"/>
                </a:solidFill>
              </a:rPr>
              <a:t>const</a:t>
            </a:r>
            <a:r>
              <a:rPr lang="en-US" sz="2000" dirty="0">
                <a:solidFill>
                  <a:srgbClr val="FF9900"/>
                </a:solidFill>
              </a:rPr>
              <a:t> { return a &gt; limit;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9900"/>
                </a:solidFill>
              </a:rPr>
              <a:t>    void increment() { </a:t>
            </a:r>
            <a:r>
              <a:rPr lang="en-US" sz="2000" dirty="0" err="1">
                <a:solidFill>
                  <a:srgbClr val="FF9900"/>
                </a:solidFill>
              </a:rPr>
              <a:t>std</a:t>
            </a:r>
            <a:r>
              <a:rPr lang="en-US" sz="2000" dirty="0">
                <a:solidFill>
                  <a:srgbClr val="FF9900"/>
                </a:solidFill>
              </a:rPr>
              <a:t>::tie(a, b) = </a:t>
            </a:r>
            <a:r>
              <a:rPr lang="en-US" sz="2000" dirty="0" err="1">
                <a:solidFill>
                  <a:srgbClr val="FF9900"/>
                </a:solidFill>
              </a:rPr>
              <a:t>nextFibonacci</a:t>
            </a:r>
            <a:r>
              <a:rPr lang="en-US" sz="2000" dirty="0">
                <a:solidFill>
                  <a:srgbClr val="FF9900"/>
                </a:solidFill>
              </a:rPr>
              <a:t>(a, b);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9900"/>
                </a:solidFill>
              </a:rPr>
              <a:t>    </a:t>
            </a:r>
            <a:r>
              <a:rPr lang="en-US" sz="2000" dirty="0" err="1">
                <a:solidFill>
                  <a:srgbClr val="FF9900"/>
                </a:solidFill>
              </a:rPr>
              <a:t>int</a:t>
            </a:r>
            <a:r>
              <a:rPr lang="en-US" sz="2000" dirty="0">
                <a:solidFill>
                  <a:srgbClr val="FF9900"/>
                </a:solidFill>
              </a:rPr>
              <a:t> </a:t>
            </a:r>
            <a:r>
              <a:rPr lang="en-US" sz="2000" dirty="0" smtClean="0">
                <a:solidFill>
                  <a:srgbClr val="FF9900"/>
                </a:solidFill>
              </a:rPr>
              <a:t>a, b, limit</a:t>
            </a:r>
            <a:r>
              <a:rPr lang="en-US" sz="2000" dirty="0">
                <a:solidFill>
                  <a:srgbClr val="FF99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9900"/>
                </a:solidFill>
              </a:rPr>
              <a:t>};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308551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C++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085385"/>
            <a:ext cx="9144000" cy="521505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FF9900"/>
                </a:solidFill>
              </a:rPr>
              <a:t>boost::</a:t>
            </a:r>
            <a:r>
              <a:rPr lang="en-US" sz="2400" dirty="0" err="1">
                <a:solidFill>
                  <a:srgbClr val="FF9900"/>
                </a:solidFill>
              </a:rPr>
              <a:t>iterator_range</a:t>
            </a:r>
            <a:r>
              <a:rPr lang="en-US" sz="2400" dirty="0">
                <a:solidFill>
                  <a:srgbClr val="FF9900"/>
                </a:solidFill>
              </a:rPr>
              <a:t>&lt;</a:t>
            </a:r>
            <a:r>
              <a:rPr lang="en-US" sz="2400" dirty="0" err="1">
                <a:solidFill>
                  <a:srgbClr val="FF9900"/>
                </a:solidFill>
              </a:rPr>
              <a:t>fibonacci_iterator</a:t>
            </a:r>
            <a:r>
              <a:rPr lang="en-US" sz="2400" dirty="0" smtClean="0">
                <a:solidFill>
                  <a:srgbClr val="FF99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FF9900"/>
                </a:solidFill>
              </a:rPr>
              <a:t>fibonacci_range</a:t>
            </a:r>
            <a:r>
              <a:rPr lang="en-US" sz="2400" dirty="0" smtClean="0">
                <a:solidFill>
                  <a:srgbClr val="FF9900"/>
                </a:solidFill>
              </a:rPr>
              <a:t>(</a:t>
            </a:r>
            <a:r>
              <a:rPr lang="en-US" sz="2400" dirty="0" err="1" smtClean="0">
                <a:solidFill>
                  <a:srgbClr val="FF9900"/>
                </a:solidFill>
              </a:rPr>
              <a:t>int</a:t>
            </a:r>
            <a:r>
              <a:rPr lang="en-US" sz="2400" dirty="0" smtClean="0">
                <a:solidFill>
                  <a:srgbClr val="FF9900"/>
                </a:solidFill>
              </a:rPr>
              <a:t> </a:t>
            </a:r>
            <a:r>
              <a:rPr lang="en-US" sz="2400" dirty="0" err="1">
                <a:solidFill>
                  <a:srgbClr val="FF9900"/>
                </a:solidFill>
              </a:rPr>
              <a:t>const</a:t>
            </a:r>
            <a:r>
              <a:rPr lang="en-US" sz="2400" dirty="0">
                <a:solidFill>
                  <a:srgbClr val="FF9900"/>
                </a:solidFill>
              </a:rPr>
              <a:t> a, </a:t>
            </a:r>
            <a:r>
              <a:rPr lang="en-US" sz="2400" dirty="0" err="1">
                <a:solidFill>
                  <a:srgbClr val="FF9900"/>
                </a:solidFill>
              </a:rPr>
              <a:t>int</a:t>
            </a:r>
            <a:r>
              <a:rPr lang="en-US" sz="2400" dirty="0">
                <a:solidFill>
                  <a:srgbClr val="FF9900"/>
                </a:solidFill>
              </a:rPr>
              <a:t> </a:t>
            </a:r>
            <a:r>
              <a:rPr lang="en-US" sz="2400" dirty="0" err="1">
                <a:solidFill>
                  <a:srgbClr val="FF9900"/>
                </a:solidFill>
              </a:rPr>
              <a:t>const</a:t>
            </a:r>
            <a:r>
              <a:rPr lang="en-US" sz="2400" dirty="0">
                <a:solidFill>
                  <a:srgbClr val="FF9900"/>
                </a:solidFill>
              </a:rPr>
              <a:t> b, </a:t>
            </a:r>
            <a:r>
              <a:rPr lang="en-US" sz="2400" dirty="0" err="1">
                <a:solidFill>
                  <a:srgbClr val="FF9900"/>
                </a:solidFill>
              </a:rPr>
              <a:t>int</a:t>
            </a:r>
            <a:r>
              <a:rPr lang="en-US" sz="2400" dirty="0">
                <a:solidFill>
                  <a:srgbClr val="FF9900"/>
                </a:solidFill>
              </a:rPr>
              <a:t> </a:t>
            </a:r>
            <a:r>
              <a:rPr lang="en-US" sz="2400" dirty="0" err="1">
                <a:solidFill>
                  <a:srgbClr val="FF9900"/>
                </a:solidFill>
              </a:rPr>
              <a:t>const</a:t>
            </a:r>
            <a:r>
              <a:rPr lang="en-US" sz="2400" dirty="0">
                <a:solidFill>
                  <a:srgbClr val="FF9900"/>
                </a:solidFill>
              </a:rPr>
              <a:t> limit) {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9900"/>
                </a:solidFill>
              </a:rPr>
              <a:t>  </a:t>
            </a:r>
            <a:r>
              <a:rPr lang="en-US" sz="2400" dirty="0">
                <a:solidFill>
                  <a:srgbClr val="FF9900"/>
                </a:solidFill>
              </a:rPr>
              <a:t>return boost::</a:t>
            </a:r>
            <a:r>
              <a:rPr lang="en-US" sz="2400" dirty="0" err="1">
                <a:solidFill>
                  <a:srgbClr val="FF9900"/>
                </a:solidFill>
              </a:rPr>
              <a:t>make_iterator_range</a:t>
            </a:r>
            <a:r>
              <a:rPr lang="en-US" sz="2400" dirty="0">
                <a:solidFill>
                  <a:srgbClr val="FF9900"/>
                </a:solidFill>
              </a:rPr>
              <a:t>(</a:t>
            </a:r>
            <a:r>
              <a:rPr lang="en-US" sz="2400" dirty="0" err="1">
                <a:solidFill>
                  <a:srgbClr val="FF9900"/>
                </a:solidFill>
              </a:rPr>
              <a:t>fibonacci_iterator</a:t>
            </a:r>
            <a:r>
              <a:rPr lang="en-US" sz="2400" dirty="0">
                <a:solidFill>
                  <a:srgbClr val="FF9900"/>
                </a:solidFill>
              </a:rPr>
              <a:t>(a, b, limit</a:t>
            </a:r>
            <a:r>
              <a:rPr lang="en-US" sz="2400" dirty="0" smtClean="0">
                <a:solidFill>
                  <a:srgbClr val="FF9900"/>
                </a:solidFill>
              </a:rPr>
              <a:t>),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9900"/>
                </a:solidFill>
              </a:rPr>
              <a:t> </a:t>
            </a:r>
            <a:r>
              <a:rPr lang="en-US" sz="2400" dirty="0" smtClean="0">
                <a:solidFill>
                  <a:srgbClr val="FF9900"/>
                </a:solidFill>
              </a:rPr>
              <a:t>                                                         </a:t>
            </a:r>
            <a:r>
              <a:rPr lang="en-US" sz="2400" dirty="0" err="1">
                <a:solidFill>
                  <a:srgbClr val="FF9900"/>
                </a:solidFill>
              </a:rPr>
              <a:t>fibonacci_iterator</a:t>
            </a:r>
            <a:r>
              <a:rPr lang="en-US" sz="2400" dirty="0">
                <a:solidFill>
                  <a:srgbClr val="FF9900"/>
                </a:solidFill>
              </a:rPr>
              <a:t>());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990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9900"/>
                </a:solidFill>
              </a:rPr>
              <a:t>static </a:t>
            </a:r>
            <a:r>
              <a:rPr lang="en-US" sz="2400" dirty="0" err="1">
                <a:solidFill>
                  <a:srgbClr val="FF9900"/>
                </a:solidFill>
              </a:rPr>
              <a:t>int</a:t>
            </a:r>
            <a:r>
              <a:rPr lang="en-US" sz="2400" dirty="0">
                <a:solidFill>
                  <a:srgbClr val="FF9900"/>
                </a:solidFill>
              </a:rPr>
              <a:t> </a:t>
            </a:r>
            <a:r>
              <a:rPr lang="en-US" sz="2400" dirty="0" err="1">
                <a:solidFill>
                  <a:srgbClr val="FF9900"/>
                </a:solidFill>
              </a:rPr>
              <a:t>filterFunctional</a:t>
            </a:r>
            <a:r>
              <a:rPr lang="en-US" sz="2400" dirty="0">
                <a:solidFill>
                  <a:srgbClr val="FF9900"/>
                </a:solidFill>
              </a:rPr>
              <a:t>()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9900"/>
                </a:solidFill>
              </a:rPr>
              <a:t> </a:t>
            </a:r>
            <a:r>
              <a:rPr lang="en-US" sz="2400" dirty="0" smtClean="0">
                <a:solidFill>
                  <a:srgbClr val="FF9900"/>
                </a:solidFill>
              </a:rPr>
              <a:t> return </a:t>
            </a:r>
            <a:r>
              <a:rPr lang="en-US" sz="2400" dirty="0">
                <a:solidFill>
                  <a:srgbClr val="FF9900"/>
                </a:solidFill>
              </a:rPr>
              <a:t>boost::accumulate(</a:t>
            </a:r>
            <a:r>
              <a:rPr lang="en-US" sz="2400" dirty="0" err="1">
                <a:solidFill>
                  <a:srgbClr val="FF9900"/>
                </a:solidFill>
              </a:rPr>
              <a:t>fibonacci_range</a:t>
            </a:r>
            <a:r>
              <a:rPr lang="en-US" sz="2400" dirty="0">
                <a:solidFill>
                  <a:srgbClr val="FF9900"/>
                </a:solidFill>
              </a:rPr>
              <a:t>(1, 2, 4000000) | </a:t>
            </a:r>
            <a:r>
              <a:rPr lang="en-US" sz="2400" dirty="0" smtClean="0">
                <a:solidFill>
                  <a:srgbClr val="FF9900"/>
                </a:solidFill>
              </a:rPr>
              <a:t>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9900"/>
                </a:solidFill>
              </a:rPr>
              <a:t> </a:t>
            </a:r>
            <a:r>
              <a:rPr lang="en-US" sz="2400" dirty="0" smtClean="0">
                <a:solidFill>
                  <a:srgbClr val="FF9900"/>
                </a:solidFill>
              </a:rPr>
              <a:t> boost</a:t>
            </a:r>
            <a:r>
              <a:rPr lang="en-US" sz="2400" dirty="0">
                <a:solidFill>
                  <a:srgbClr val="FF9900"/>
                </a:solidFill>
              </a:rPr>
              <a:t>::adaptors::filtered(</a:t>
            </a:r>
            <a:r>
              <a:rPr lang="en-US" sz="2400" dirty="0" err="1">
                <a:solidFill>
                  <a:srgbClr val="FF9900"/>
                </a:solidFill>
              </a:rPr>
              <a:t>isEven</a:t>
            </a:r>
            <a:r>
              <a:rPr lang="en-US" sz="2400" dirty="0">
                <a:solidFill>
                  <a:srgbClr val="FF9900"/>
                </a:solidFill>
              </a:rPr>
              <a:t>), 0);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9900"/>
                </a:solidFill>
              </a:rPr>
              <a:t>}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231818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Comparison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9528018"/>
              </p:ext>
            </p:extLst>
          </p:nvPr>
        </p:nvGraphicFramePr>
        <p:xfrm>
          <a:off x="685800" y="1219200"/>
          <a:ext cx="777313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1046"/>
                <a:gridCol w="2591046"/>
                <a:gridCol w="25910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Time (us)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C#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C++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filterImperative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0.045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0.043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filterFunctional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1.2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0.074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0224" y="2732049"/>
            <a:ext cx="78616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b="0" dirty="0" smtClean="0">
                <a:solidFill>
                  <a:srgbClr val="FFFF00"/>
                </a:solidFill>
              </a:rPr>
              <a:t>The imperative performance is comparable between C# and C++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b="0" dirty="0" smtClean="0">
                <a:solidFill>
                  <a:srgbClr val="FFFF00"/>
                </a:solidFill>
              </a:rPr>
              <a:t>There is </a:t>
            </a:r>
            <a:r>
              <a:rPr lang="en-US" b="0" dirty="0" smtClean="0">
                <a:solidFill>
                  <a:srgbClr val="FFFF00"/>
                </a:solidFill>
              </a:rPr>
              <a:t>less of a </a:t>
            </a:r>
            <a:r>
              <a:rPr lang="en-US" b="0" dirty="0" smtClean="0">
                <a:solidFill>
                  <a:srgbClr val="FFFF00"/>
                </a:solidFill>
              </a:rPr>
              <a:t>performance penalty for using a functional style vs. an imperative style in C++</a:t>
            </a:r>
          </a:p>
        </p:txBody>
      </p:sp>
    </p:spTree>
    <p:extLst>
      <p:ext uri="{BB962C8B-B14F-4D97-AF65-F5344CB8AC3E}">
        <p14:creationId xmlns:p14="http://schemas.microsoft.com/office/powerpoint/2010/main" val="253238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Second Piece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Even Fibonacci numbers</a:t>
            </a:r>
          </a:p>
          <a:p>
            <a:pPr marL="0" indent="0">
              <a:buNone/>
            </a:pPr>
            <a:r>
              <a:rPr lang="en-US" b="1" dirty="0"/>
              <a:t>Problem 2</a:t>
            </a:r>
          </a:p>
          <a:p>
            <a:pPr marL="0" indent="0">
              <a:buNone/>
            </a:pPr>
            <a:r>
              <a:rPr lang="en-US" dirty="0"/>
              <a:t>Each new term in the Fibonacci sequence is generated by adding the previous two terms. By starting with 1 and 2, the first 10 terms will be:</a:t>
            </a:r>
          </a:p>
          <a:p>
            <a:pPr marL="0" indent="0">
              <a:buNone/>
            </a:pPr>
            <a:r>
              <a:rPr lang="en-US" dirty="0"/>
              <a:t>1, 2, 3, 5, 8, 13, 21, 34, 55, 89, ...</a:t>
            </a:r>
          </a:p>
          <a:p>
            <a:pPr marL="0" indent="0">
              <a:buNone/>
            </a:pPr>
            <a:r>
              <a:rPr lang="en-US" dirty="0"/>
              <a:t>By considering the terms in the Fibonacci sequence whose values do not exceed four million, find the sum of the even-valued terms.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There a Better Way?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085385"/>
            <a:ext cx="9144000" cy="5215054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400" dirty="0" smtClean="0"/>
              <a:t>1 </a:t>
            </a:r>
            <a:r>
              <a:rPr lang="en-US" sz="4400" dirty="0" smtClean="0">
                <a:solidFill>
                  <a:srgbClr val="FF0000"/>
                </a:solidFill>
              </a:rPr>
              <a:t>2</a:t>
            </a:r>
            <a:r>
              <a:rPr lang="en-US" sz="4400" dirty="0" smtClean="0"/>
              <a:t> 3 5 </a:t>
            </a:r>
            <a:r>
              <a:rPr lang="en-US" sz="4400" dirty="0" smtClean="0">
                <a:solidFill>
                  <a:srgbClr val="FF0000"/>
                </a:solidFill>
              </a:rPr>
              <a:t>8</a:t>
            </a:r>
            <a:r>
              <a:rPr lang="en-US" sz="4400" dirty="0" smtClean="0"/>
              <a:t> 13 21 </a:t>
            </a:r>
            <a:r>
              <a:rPr lang="en-US" sz="4400" dirty="0" smtClean="0">
                <a:solidFill>
                  <a:srgbClr val="FF0000"/>
                </a:solidFill>
              </a:rPr>
              <a:t>34</a:t>
            </a:r>
            <a:r>
              <a:rPr lang="en-US" sz="4400" dirty="0" smtClean="0"/>
              <a:t> 55 89 </a:t>
            </a:r>
            <a:r>
              <a:rPr lang="en-US" sz="4400" dirty="0" smtClean="0">
                <a:solidFill>
                  <a:srgbClr val="FF0000"/>
                </a:solidFill>
              </a:rPr>
              <a:t>144</a:t>
            </a:r>
            <a:r>
              <a:rPr lang="en-US" sz="4400" dirty="0" smtClean="0"/>
              <a:t>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400" dirty="0" smtClean="0"/>
              <a:t>1 = Odd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400" dirty="0" smtClean="0"/>
              <a:t>2 = Even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400" dirty="0" smtClean="0"/>
              <a:t>3 = Odd + Even = Odd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400" dirty="0" smtClean="0"/>
              <a:t>5 = Even + Odd = Odd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400" dirty="0" smtClean="0"/>
              <a:t>8 = Odd + Odd = Even</a:t>
            </a: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110726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There a Better Way?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085385"/>
            <a:ext cx="9144000" cy="5215054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 smtClean="0"/>
              <a:t>F(n) 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 smtClean="0"/>
              <a:t>F(n – 1) + F(n – 2) 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 smtClean="0"/>
              <a:t>(F(n – 2) + F(n – 3)) + F(n – 2) 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 smtClean="0"/>
              <a:t>2F(n – 2) + F(n -3) 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 smtClean="0"/>
              <a:t>2(F(n – 3) + F(n – 4)) + F(n – 3) 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 smtClean="0"/>
              <a:t>3F(n – 3) + 2F(n – 4) 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 smtClean="0"/>
              <a:t>3F(n – 3) + F(n – 4) + F(n – 5) + F(n – 6) 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 smtClean="0"/>
              <a:t>4F(n – 3) + F(n – 6)</a:t>
            </a: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359761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685800" y="239751"/>
            <a:ext cx="7772400" cy="609600"/>
          </a:xfrm>
        </p:spPr>
        <p:txBody>
          <a:bodyPr/>
          <a:lstStyle/>
          <a:p>
            <a:r>
              <a:rPr lang="en-US" dirty="0" smtClean="0"/>
              <a:t>Imperative C# Implementation</a:t>
            </a:r>
            <a:endParaRPr 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085385"/>
            <a:ext cx="9144000" cy="521505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FF9900"/>
                </a:solidFill>
              </a:rPr>
              <a:t>static </a:t>
            </a:r>
            <a:r>
              <a:rPr lang="en-US" sz="2400" dirty="0" err="1">
                <a:solidFill>
                  <a:srgbClr val="FF9900"/>
                </a:solidFill>
              </a:rPr>
              <a:t>int</a:t>
            </a:r>
            <a:r>
              <a:rPr lang="en-US" sz="2400" dirty="0">
                <a:solidFill>
                  <a:srgbClr val="FF9900"/>
                </a:solidFill>
              </a:rPr>
              <a:t> </a:t>
            </a:r>
            <a:r>
              <a:rPr lang="en-US" sz="2400" dirty="0" err="1">
                <a:solidFill>
                  <a:srgbClr val="FF9900"/>
                </a:solidFill>
              </a:rPr>
              <a:t>noFilterImperative</a:t>
            </a:r>
            <a:r>
              <a:rPr lang="en-US" sz="2400" dirty="0" smtClean="0">
                <a:solidFill>
                  <a:srgbClr val="FF9900"/>
                </a:solidFill>
              </a:rPr>
              <a:t>() {</a:t>
            </a:r>
            <a:endParaRPr lang="en-US" sz="2400" dirty="0">
              <a:solidFill>
                <a:srgbClr val="FF99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FF9900"/>
                </a:solidFill>
              </a:rPr>
              <a:t>  </a:t>
            </a:r>
            <a:r>
              <a:rPr lang="en-US" sz="2400" dirty="0" err="1">
                <a:solidFill>
                  <a:srgbClr val="FF9900"/>
                </a:solidFill>
              </a:rPr>
              <a:t>int</a:t>
            </a:r>
            <a:r>
              <a:rPr lang="en-US" sz="2400" dirty="0">
                <a:solidFill>
                  <a:srgbClr val="FF9900"/>
                </a:solidFill>
              </a:rPr>
              <a:t> a = 2, b = 8, sum = 0;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9900"/>
                </a:solidFill>
              </a:rPr>
              <a:t>  </a:t>
            </a:r>
            <a:r>
              <a:rPr lang="en-US" sz="2400" dirty="0" smtClean="0">
                <a:solidFill>
                  <a:srgbClr val="FF9900"/>
                </a:solidFill>
              </a:rPr>
              <a:t>while </a:t>
            </a:r>
            <a:r>
              <a:rPr lang="en-US" sz="2400" dirty="0">
                <a:solidFill>
                  <a:srgbClr val="FF9900"/>
                </a:solidFill>
              </a:rPr>
              <a:t>(a &lt;= 4000000</a:t>
            </a:r>
            <a:r>
              <a:rPr lang="en-US" sz="2400" dirty="0" smtClean="0">
                <a:solidFill>
                  <a:srgbClr val="FF9900"/>
                </a:solidFill>
              </a:rPr>
              <a:t>) {</a:t>
            </a:r>
            <a:endParaRPr lang="en-US" sz="2400" dirty="0">
              <a:solidFill>
                <a:srgbClr val="FF99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9900"/>
                </a:solidFill>
              </a:rPr>
              <a:t>    </a:t>
            </a:r>
            <a:r>
              <a:rPr lang="en-US" sz="2400" dirty="0" smtClean="0">
                <a:solidFill>
                  <a:srgbClr val="FF9900"/>
                </a:solidFill>
              </a:rPr>
              <a:t>sum </a:t>
            </a:r>
            <a:r>
              <a:rPr lang="en-US" sz="2400" dirty="0">
                <a:solidFill>
                  <a:srgbClr val="FF9900"/>
                </a:solidFill>
              </a:rPr>
              <a:t>+= a;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FF9900"/>
                </a:solidFill>
              </a:rPr>
              <a:t>    </a:t>
            </a:r>
            <a:r>
              <a:rPr lang="pt-BR" sz="2400" dirty="0" smtClean="0">
                <a:solidFill>
                  <a:srgbClr val="FF9900"/>
                </a:solidFill>
              </a:rPr>
              <a:t>var </a:t>
            </a:r>
            <a:r>
              <a:rPr lang="pt-BR" sz="2400" dirty="0">
                <a:solidFill>
                  <a:srgbClr val="FF9900"/>
                </a:solidFill>
              </a:rPr>
              <a:t>aPlus4b = a + 4 * b;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9900"/>
                </a:solidFill>
              </a:rPr>
              <a:t>    </a:t>
            </a:r>
            <a:r>
              <a:rPr lang="en-US" sz="2400" dirty="0" smtClean="0">
                <a:solidFill>
                  <a:srgbClr val="FF9900"/>
                </a:solidFill>
              </a:rPr>
              <a:t>a </a:t>
            </a:r>
            <a:r>
              <a:rPr lang="en-US" sz="2400" dirty="0">
                <a:solidFill>
                  <a:srgbClr val="FF9900"/>
                </a:solidFill>
              </a:rPr>
              <a:t>= b;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9900"/>
                </a:solidFill>
              </a:rPr>
              <a:t>    </a:t>
            </a:r>
            <a:r>
              <a:rPr lang="en-US" sz="2400" dirty="0" smtClean="0">
                <a:solidFill>
                  <a:srgbClr val="FF9900"/>
                </a:solidFill>
              </a:rPr>
              <a:t>b </a:t>
            </a:r>
            <a:r>
              <a:rPr lang="en-US" sz="2400" dirty="0">
                <a:solidFill>
                  <a:srgbClr val="FF9900"/>
                </a:solidFill>
              </a:rPr>
              <a:t>= aPlus4b;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9900"/>
                </a:solidFill>
              </a:rPr>
              <a:t>  </a:t>
            </a:r>
            <a:r>
              <a:rPr lang="en-US" sz="2400" dirty="0" smtClean="0">
                <a:solidFill>
                  <a:srgbClr val="FF9900"/>
                </a:solidFill>
              </a:rPr>
              <a:t>}</a:t>
            </a:r>
            <a:endParaRPr lang="en-US" sz="2400" dirty="0">
              <a:solidFill>
                <a:srgbClr val="FF99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9900"/>
                </a:solidFill>
              </a:rPr>
              <a:t>  </a:t>
            </a:r>
            <a:r>
              <a:rPr lang="en-US" sz="2400" dirty="0" smtClean="0">
                <a:solidFill>
                  <a:srgbClr val="FF9900"/>
                </a:solidFill>
              </a:rPr>
              <a:t>return </a:t>
            </a:r>
            <a:r>
              <a:rPr lang="en-US" sz="2400" dirty="0">
                <a:solidFill>
                  <a:srgbClr val="FF9900"/>
                </a:solidFill>
              </a:rPr>
              <a:t>sum</a:t>
            </a:r>
            <a:r>
              <a:rPr lang="en-US" sz="2400" dirty="0" smtClean="0">
                <a:solidFill>
                  <a:srgbClr val="FF99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9900"/>
                </a:solidFill>
              </a:rPr>
              <a:t>}</a:t>
            </a:r>
            <a:endParaRPr lang="en-US" sz="2400" dirty="0">
              <a:solidFill>
                <a:srgbClr val="FF9900"/>
              </a:solidFill>
            </a:endParaRP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375955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FF9900"/>
                </a:solidFill>
              </a:rPr>
              <a:t>static Tuple&lt;</a:t>
            </a:r>
            <a:r>
              <a:rPr lang="en-US" sz="2400" dirty="0" err="1">
                <a:solidFill>
                  <a:srgbClr val="FF9900"/>
                </a:solidFill>
              </a:rPr>
              <a:t>int</a:t>
            </a:r>
            <a:r>
              <a:rPr lang="en-US" sz="2400" dirty="0">
                <a:solidFill>
                  <a:srgbClr val="FF9900"/>
                </a:solidFill>
              </a:rPr>
              <a:t>, Tuple&lt;</a:t>
            </a:r>
            <a:r>
              <a:rPr lang="en-US" sz="2400" dirty="0" err="1">
                <a:solidFill>
                  <a:srgbClr val="FF9900"/>
                </a:solidFill>
              </a:rPr>
              <a:t>int</a:t>
            </a:r>
            <a:r>
              <a:rPr lang="en-US" sz="2400" dirty="0">
                <a:solidFill>
                  <a:srgbClr val="FF9900"/>
                </a:solidFill>
              </a:rPr>
              <a:t>, </a:t>
            </a:r>
            <a:r>
              <a:rPr lang="en-US" sz="2400" dirty="0" err="1">
                <a:solidFill>
                  <a:srgbClr val="FF9900"/>
                </a:solidFill>
              </a:rPr>
              <a:t>int</a:t>
            </a:r>
            <a:r>
              <a:rPr lang="en-US" sz="2400" dirty="0" smtClean="0">
                <a:solidFill>
                  <a:srgbClr val="FF9900"/>
                </a:solidFill>
              </a:rPr>
              <a:t>&gt;&gt;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FF9900"/>
                </a:solidFill>
              </a:rPr>
              <a:t>nextEvenFibonacci</a:t>
            </a:r>
            <a:r>
              <a:rPr lang="en-US" sz="2400" dirty="0" smtClean="0">
                <a:solidFill>
                  <a:srgbClr val="FF9900"/>
                </a:solidFill>
              </a:rPr>
              <a:t>(Tuple&lt;</a:t>
            </a:r>
            <a:r>
              <a:rPr lang="en-US" sz="2400" dirty="0" err="1" smtClean="0">
                <a:solidFill>
                  <a:srgbClr val="FF9900"/>
                </a:solidFill>
              </a:rPr>
              <a:t>int</a:t>
            </a:r>
            <a:r>
              <a:rPr lang="en-US" sz="2400" dirty="0">
                <a:solidFill>
                  <a:srgbClr val="FF9900"/>
                </a:solidFill>
              </a:rPr>
              <a:t>, </a:t>
            </a:r>
            <a:r>
              <a:rPr lang="en-US" sz="2400" dirty="0" err="1">
                <a:solidFill>
                  <a:srgbClr val="FF9900"/>
                </a:solidFill>
              </a:rPr>
              <a:t>int</a:t>
            </a:r>
            <a:r>
              <a:rPr lang="en-US" sz="2400" dirty="0">
                <a:solidFill>
                  <a:srgbClr val="FF9900"/>
                </a:solidFill>
              </a:rPr>
              <a:t>&gt; state)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9900"/>
                </a:solidFill>
              </a:rPr>
              <a:t>{</a:t>
            </a:r>
            <a:endParaRPr lang="en-US" sz="2400" dirty="0">
              <a:solidFill>
                <a:srgbClr val="FF99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FF9900"/>
                </a:solidFill>
              </a:rPr>
              <a:t>    </a:t>
            </a:r>
            <a:r>
              <a:rPr lang="en-US" sz="2400" dirty="0" err="1" smtClean="0">
                <a:solidFill>
                  <a:srgbClr val="FF9900"/>
                </a:solidFill>
              </a:rPr>
              <a:t>var</a:t>
            </a:r>
            <a:r>
              <a:rPr lang="en-US" sz="2400" dirty="0" smtClean="0">
                <a:solidFill>
                  <a:srgbClr val="FF9900"/>
                </a:solidFill>
              </a:rPr>
              <a:t> </a:t>
            </a:r>
            <a:r>
              <a:rPr lang="en-US" sz="2400" dirty="0" err="1">
                <a:solidFill>
                  <a:srgbClr val="FF9900"/>
                </a:solidFill>
              </a:rPr>
              <a:t>nextValueInSequence</a:t>
            </a:r>
            <a:r>
              <a:rPr lang="en-US" sz="2400" dirty="0">
                <a:solidFill>
                  <a:srgbClr val="FF9900"/>
                </a:solidFill>
              </a:rPr>
              <a:t> = state.Item1;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9900"/>
                </a:solidFill>
              </a:rPr>
              <a:t>    </a:t>
            </a:r>
            <a:r>
              <a:rPr lang="en-US" sz="2400" dirty="0" err="1" smtClean="0">
                <a:solidFill>
                  <a:srgbClr val="FF9900"/>
                </a:solidFill>
              </a:rPr>
              <a:t>var</a:t>
            </a:r>
            <a:r>
              <a:rPr lang="en-US" sz="2400" dirty="0" smtClean="0">
                <a:solidFill>
                  <a:srgbClr val="FF9900"/>
                </a:solidFill>
              </a:rPr>
              <a:t> </a:t>
            </a:r>
            <a:r>
              <a:rPr lang="en-US" sz="2400" dirty="0" err="1">
                <a:solidFill>
                  <a:srgbClr val="FF9900"/>
                </a:solidFill>
              </a:rPr>
              <a:t>nextState</a:t>
            </a:r>
            <a:r>
              <a:rPr lang="en-US" sz="2400" dirty="0">
                <a:solidFill>
                  <a:srgbClr val="FF9900"/>
                </a:solidFill>
              </a:rPr>
              <a:t> = </a:t>
            </a:r>
            <a:r>
              <a:rPr lang="en-US" sz="2400" dirty="0" err="1">
                <a:solidFill>
                  <a:srgbClr val="FF9900"/>
                </a:solidFill>
              </a:rPr>
              <a:t>Tuple.Create</a:t>
            </a:r>
            <a:r>
              <a:rPr lang="en-US" sz="2400" dirty="0">
                <a:solidFill>
                  <a:srgbClr val="FF9900"/>
                </a:solidFill>
              </a:rPr>
              <a:t>(state.Item2</a:t>
            </a:r>
            <a:r>
              <a:rPr lang="en-US" sz="2400" dirty="0" smtClean="0">
                <a:solidFill>
                  <a:srgbClr val="FF9900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9900"/>
                </a:solidFill>
              </a:rPr>
              <a:t> </a:t>
            </a:r>
            <a:r>
              <a:rPr lang="en-US" sz="2400" dirty="0" smtClean="0">
                <a:solidFill>
                  <a:srgbClr val="FF9900"/>
                </a:solidFill>
              </a:rPr>
              <a:t>                                                  state.Item1 </a:t>
            </a:r>
            <a:r>
              <a:rPr lang="en-US" sz="2400" dirty="0">
                <a:solidFill>
                  <a:srgbClr val="FF9900"/>
                </a:solidFill>
              </a:rPr>
              <a:t>+ 4 * state.Item2);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9900"/>
                </a:solidFill>
              </a:rPr>
              <a:t>    </a:t>
            </a:r>
            <a:r>
              <a:rPr lang="en-US" sz="2400" dirty="0" smtClean="0">
                <a:solidFill>
                  <a:srgbClr val="FF9900"/>
                </a:solidFill>
              </a:rPr>
              <a:t>return </a:t>
            </a:r>
            <a:r>
              <a:rPr lang="en-US" sz="2400" dirty="0" err="1">
                <a:solidFill>
                  <a:srgbClr val="FF9900"/>
                </a:solidFill>
              </a:rPr>
              <a:t>Tuple.Create</a:t>
            </a:r>
            <a:r>
              <a:rPr lang="en-US" sz="2400" dirty="0">
                <a:solidFill>
                  <a:srgbClr val="FF9900"/>
                </a:solidFill>
              </a:rPr>
              <a:t>(</a:t>
            </a:r>
            <a:r>
              <a:rPr lang="en-US" sz="2400" dirty="0" err="1">
                <a:solidFill>
                  <a:srgbClr val="FF9900"/>
                </a:solidFill>
              </a:rPr>
              <a:t>nextValueInSequence</a:t>
            </a:r>
            <a:r>
              <a:rPr lang="en-US" sz="2400" dirty="0">
                <a:solidFill>
                  <a:srgbClr val="FF9900"/>
                </a:solidFill>
              </a:rPr>
              <a:t>, </a:t>
            </a:r>
            <a:r>
              <a:rPr lang="en-US" sz="2400" dirty="0" err="1">
                <a:solidFill>
                  <a:srgbClr val="FF9900"/>
                </a:solidFill>
              </a:rPr>
              <a:t>nextState</a:t>
            </a:r>
            <a:r>
              <a:rPr lang="en-US" sz="2400" dirty="0" smtClean="0">
                <a:solidFill>
                  <a:srgbClr val="FF990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9900"/>
                </a:solidFill>
              </a:rPr>
              <a:t>}</a:t>
            </a:r>
            <a:endParaRPr lang="en-US" sz="2400" dirty="0">
              <a:solidFill>
                <a:srgbClr val="FF99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Teradyne Confidential and Proprietary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7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smtClean="0">
                <a:solidFill>
                  <a:srgbClr val="FF9900"/>
                </a:solidFill>
              </a:rPr>
              <a:t>static </a:t>
            </a:r>
            <a:r>
              <a:rPr lang="en-US" sz="3600" dirty="0" err="1">
                <a:solidFill>
                  <a:srgbClr val="FF9900"/>
                </a:solidFill>
              </a:rPr>
              <a:t>IEnumerable</a:t>
            </a:r>
            <a:r>
              <a:rPr lang="en-US" sz="3600" dirty="0">
                <a:solidFill>
                  <a:srgbClr val="FF9900"/>
                </a:solidFill>
              </a:rPr>
              <a:t>&lt;</a:t>
            </a:r>
            <a:r>
              <a:rPr lang="en-US" sz="3600" dirty="0" err="1">
                <a:solidFill>
                  <a:srgbClr val="FF9900"/>
                </a:solidFill>
              </a:rPr>
              <a:t>int</a:t>
            </a:r>
            <a:r>
              <a:rPr lang="en-US" sz="3600" dirty="0">
                <a:solidFill>
                  <a:srgbClr val="FF9900"/>
                </a:solidFill>
              </a:rPr>
              <a:t>&gt; </a:t>
            </a:r>
            <a:r>
              <a:rPr lang="en-US" sz="3600" dirty="0" err="1">
                <a:solidFill>
                  <a:srgbClr val="FF9900"/>
                </a:solidFill>
              </a:rPr>
              <a:t>evenFibonacci</a:t>
            </a:r>
            <a:r>
              <a:rPr lang="en-US" sz="3600" dirty="0" smtClean="0">
                <a:solidFill>
                  <a:srgbClr val="FF9900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FF9900"/>
                </a:solidFill>
              </a:rPr>
              <a:t>{</a:t>
            </a:r>
            <a:endParaRPr lang="en-US" sz="3600" dirty="0">
              <a:solidFill>
                <a:srgbClr val="FF9900"/>
              </a:solidFill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rgbClr val="FF9900"/>
                </a:solidFill>
              </a:rPr>
              <a:t>    return </a:t>
            </a:r>
            <a:r>
              <a:rPr lang="en-US" sz="3600" dirty="0" err="1">
                <a:solidFill>
                  <a:srgbClr val="FF9900"/>
                </a:solidFill>
              </a:rPr>
              <a:t>Tuple.Create</a:t>
            </a:r>
            <a:r>
              <a:rPr lang="en-US" sz="3600" dirty="0">
                <a:solidFill>
                  <a:srgbClr val="FF9900"/>
                </a:solidFill>
              </a:rPr>
              <a:t>(2, 8</a:t>
            </a:r>
            <a:r>
              <a:rPr lang="en-US" sz="3600" dirty="0" smtClean="0">
                <a:solidFill>
                  <a:srgbClr val="FF9900"/>
                </a:solidFill>
              </a:rPr>
              <a:t>).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9900"/>
                </a:solidFill>
              </a:rPr>
              <a:t> </a:t>
            </a:r>
            <a:r>
              <a:rPr lang="en-US" sz="3600" dirty="0" smtClean="0">
                <a:solidFill>
                  <a:srgbClr val="FF9900"/>
                </a:solidFill>
              </a:rPr>
              <a:t>                        Unfold(</a:t>
            </a:r>
            <a:r>
              <a:rPr lang="en-US" sz="3600" dirty="0" err="1" smtClean="0">
                <a:solidFill>
                  <a:srgbClr val="FF9900"/>
                </a:solidFill>
              </a:rPr>
              <a:t>nextEvenFibonacci</a:t>
            </a:r>
            <a:r>
              <a:rPr lang="en-US" sz="3600" dirty="0">
                <a:solidFill>
                  <a:srgbClr val="FF990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FF9900"/>
                </a:solidFill>
              </a:rPr>
              <a:t>}</a:t>
            </a:r>
            <a:endParaRPr lang="en-US" sz="3600" dirty="0">
              <a:solidFill>
                <a:srgbClr val="FF99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Teradyne Confidential and Proprietary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8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>
                <a:solidFill>
                  <a:srgbClr val="FF9900"/>
                </a:solidFill>
              </a:rPr>
              <a:t>static </a:t>
            </a:r>
            <a:r>
              <a:rPr lang="en-US" sz="3200" dirty="0" err="1">
                <a:solidFill>
                  <a:srgbClr val="FF9900"/>
                </a:solidFill>
              </a:rPr>
              <a:t>int</a:t>
            </a:r>
            <a:r>
              <a:rPr lang="en-US" sz="3200" dirty="0">
                <a:solidFill>
                  <a:srgbClr val="FF9900"/>
                </a:solidFill>
              </a:rPr>
              <a:t> </a:t>
            </a:r>
            <a:r>
              <a:rPr lang="en-US" sz="3200" dirty="0" err="1">
                <a:solidFill>
                  <a:srgbClr val="FF9900"/>
                </a:solidFill>
              </a:rPr>
              <a:t>noFilterFunctional</a:t>
            </a:r>
            <a:r>
              <a:rPr lang="en-US" sz="3200" dirty="0" smtClean="0">
                <a:solidFill>
                  <a:srgbClr val="FF9900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FF9900"/>
                </a:solidFill>
              </a:rPr>
              <a:t>{</a:t>
            </a:r>
            <a:endParaRPr lang="en-US" sz="3200" dirty="0">
              <a:solidFill>
                <a:srgbClr val="FF9900"/>
              </a:solidFill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FF9900"/>
                </a:solidFill>
              </a:rPr>
              <a:t>    </a:t>
            </a:r>
            <a:r>
              <a:rPr lang="en-US" sz="3200" dirty="0">
                <a:solidFill>
                  <a:srgbClr val="FF9900"/>
                </a:solidFill>
              </a:rPr>
              <a:t>return </a:t>
            </a:r>
            <a:r>
              <a:rPr lang="en-US" sz="3200" dirty="0" err="1" smtClean="0">
                <a:solidFill>
                  <a:srgbClr val="FF9900"/>
                </a:solidFill>
              </a:rPr>
              <a:t>evenFibonacci</a:t>
            </a:r>
            <a:r>
              <a:rPr lang="en-US" sz="3200" dirty="0" smtClean="0">
                <a:solidFill>
                  <a:srgbClr val="FF9900"/>
                </a:solidFill>
              </a:rPr>
              <a:t>().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FF9900"/>
                </a:solidFill>
              </a:rPr>
              <a:t>              </a:t>
            </a:r>
            <a:r>
              <a:rPr lang="en-US" sz="3200" dirty="0" err="1" smtClean="0">
                <a:solidFill>
                  <a:srgbClr val="FF9900"/>
                </a:solidFill>
              </a:rPr>
              <a:t>TakeWhile</a:t>
            </a:r>
            <a:r>
              <a:rPr lang="en-US" sz="3200" dirty="0" smtClean="0">
                <a:solidFill>
                  <a:srgbClr val="FF9900"/>
                </a:solidFill>
              </a:rPr>
              <a:t>(</a:t>
            </a:r>
            <a:r>
              <a:rPr lang="en-US" sz="3200" dirty="0" err="1" smtClean="0">
                <a:solidFill>
                  <a:srgbClr val="FF9900"/>
                </a:solidFill>
              </a:rPr>
              <a:t>doesNotExceedFourMillion</a:t>
            </a:r>
            <a:r>
              <a:rPr lang="en-US" sz="3200" dirty="0" smtClean="0">
                <a:solidFill>
                  <a:srgbClr val="FF9900"/>
                </a:solidFill>
              </a:rPr>
              <a:t>).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9900"/>
                </a:solidFill>
              </a:rPr>
              <a:t> </a:t>
            </a:r>
            <a:r>
              <a:rPr lang="en-US" sz="3200" dirty="0" smtClean="0">
                <a:solidFill>
                  <a:srgbClr val="FF9900"/>
                </a:solidFill>
              </a:rPr>
              <a:t>             Sum();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FF9900"/>
                </a:solidFill>
              </a:rPr>
              <a:t>}</a:t>
            </a:r>
            <a:endParaRPr lang="en-US" sz="3200" dirty="0">
              <a:solidFill>
                <a:srgbClr val="FF99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Teradyne Confidential and Proprietary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0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Comparison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8228909"/>
              </p:ext>
            </p:extLst>
          </p:nvPr>
        </p:nvGraphicFramePr>
        <p:xfrm>
          <a:off x="685800" y="1219200"/>
          <a:ext cx="77731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5976"/>
                <a:gridCol w="1976116"/>
                <a:gridCol w="25910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Time (us)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C#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C++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noFilterImperative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0.014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0.0075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noFilterFunctional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0.41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0.0076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filterImperative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0.045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0.043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filterFunctional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1.12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0.074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0224" y="3182790"/>
            <a:ext cx="786161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b="0" dirty="0" smtClean="0">
                <a:solidFill>
                  <a:srgbClr val="FFFF00"/>
                </a:solidFill>
              </a:rPr>
              <a:t>Only generating the relevant candidates is faster than generating all candidates and filtering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b="0" dirty="0" smtClean="0">
                <a:solidFill>
                  <a:srgbClr val="FFFF00"/>
                </a:solidFill>
              </a:rPr>
              <a:t>The imperative performance is </a:t>
            </a:r>
            <a:r>
              <a:rPr lang="en-US" b="0" dirty="0" smtClean="0">
                <a:solidFill>
                  <a:srgbClr val="FFFF00"/>
                </a:solidFill>
              </a:rPr>
              <a:t>twice as fast in C++ as in C#</a:t>
            </a:r>
            <a:endParaRPr lang="en-US" b="0" dirty="0" smtClean="0">
              <a:solidFill>
                <a:srgbClr val="FFFF00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b="0" dirty="0" smtClean="0">
                <a:solidFill>
                  <a:srgbClr val="FFFF00"/>
                </a:solidFill>
              </a:rPr>
              <a:t>There is no performance penalty for using a functional style vs. an imperative style in C++</a:t>
            </a:r>
          </a:p>
        </p:txBody>
      </p:sp>
    </p:spTree>
    <p:extLst>
      <p:ext uri="{BB962C8B-B14F-4D97-AF65-F5344CB8AC3E}">
        <p14:creationId xmlns:p14="http://schemas.microsoft.com/office/powerpoint/2010/main" val="132849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helpful to reason about loops in terms of folds and unfolds.</a:t>
            </a:r>
          </a:p>
          <a:p>
            <a:r>
              <a:rPr lang="en-US" dirty="0" smtClean="0"/>
              <a:t>Fold = sequence, operator -&gt; datum</a:t>
            </a:r>
          </a:p>
          <a:p>
            <a:r>
              <a:rPr lang="en-US" dirty="0" smtClean="0"/>
              <a:t>Unfold = datum, generator -&gt; sequence</a:t>
            </a:r>
          </a:p>
          <a:p>
            <a:r>
              <a:rPr lang="en-US" dirty="0" smtClean="0"/>
              <a:t>We relearned that it’s faster to only generate the candidates you need rather than generate all candidates and throw some away.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Teradyne Confidential and Proprietary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4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for 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649" y="1386468"/>
            <a:ext cx="7772400" cy="492918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Largest prime factor</a:t>
            </a:r>
          </a:p>
          <a:p>
            <a:pPr marL="0" indent="0">
              <a:buNone/>
            </a:pPr>
            <a:r>
              <a:rPr lang="en-US" b="1" dirty="0"/>
              <a:t>Problem 3</a:t>
            </a:r>
          </a:p>
          <a:p>
            <a:pPr marL="0" indent="0">
              <a:buNone/>
            </a:pPr>
            <a:r>
              <a:rPr lang="en-US" dirty="0"/>
              <a:t>The prime factors of 13195 are 5, 7, 13 and 29.</a:t>
            </a:r>
          </a:p>
          <a:p>
            <a:pPr marL="0" indent="0">
              <a:buNone/>
            </a:pPr>
            <a:r>
              <a:rPr lang="en-US" dirty="0"/>
              <a:t>What is the largest prime factor of the number 600851475143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Teradyne Confidential and Proprietary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4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3333" y="1243745"/>
            <a:ext cx="6350620" cy="4929188"/>
          </a:xfrm>
        </p:spPr>
        <p:txBody>
          <a:bodyPr/>
          <a:lstStyle/>
          <a:p>
            <a:r>
              <a:rPr lang="en-US" dirty="0" smtClean="0"/>
              <a:t>Did it with .NET: Apples </a:t>
            </a:r>
            <a:r>
              <a:rPr lang="en-US" dirty="0"/>
              <a:t>and Oranges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diditwith.net/2008/04/03/ApplesAndOranges.aspx</a:t>
            </a:r>
            <a:endParaRPr lang="en-US" dirty="0" smtClean="0"/>
          </a:p>
          <a:p>
            <a:r>
              <a:rPr lang="en-US" dirty="0" smtClean="0"/>
              <a:t>Functional C# - Unfolding Lists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://codebetter.com/matthewpodwysocki/2008/06/12/functional-c-unfolding-lists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Teradyne Confidential and Proprietary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9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Simplest Thing I Can Think Of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rgbClr val="FF9900"/>
                </a:solidFill>
              </a:rPr>
              <a:t>static </a:t>
            </a:r>
            <a:r>
              <a:rPr lang="en-US" sz="3200" dirty="0" err="1">
                <a:solidFill>
                  <a:srgbClr val="FF9900"/>
                </a:solidFill>
              </a:rPr>
              <a:t>int</a:t>
            </a:r>
            <a:r>
              <a:rPr lang="en-US" sz="3200" dirty="0">
                <a:solidFill>
                  <a:srgbClr val="FF9900"/>
                </a:solidFill>
              </a:rPr>
              <a:t> </a:t>
            </a:r>
            <a:r>
              <a:rPr lang="en-US" sz="3200" dirty="0" err="1">
                <a:solidFill>
                  <a:srgbClr val="FF9900"/>
                </a:solidFill>
              </a:rPr>
              <a:t>filterImperative</a:t>
            </a:r>
            <a:r>
              <a:rPr lang="en-US" sz="3200" dirty="0" smtClean="0">
                <a:solidFill>
                  <a:srgbClr val="FF9900"/>
                </a:solidFill>
              </a:rPr>
              <a:t>() </a:t>
            </a:r>
            <a:r>
              <a:rPr lang="en-US" sz="3200" dirty="0" smtClean="0">
                <a:solidFill>
                  <a:srgbClr val="FF9900"/>
                </a:solidFill>
              </a:rPr>
              <a:t>{</a:t>
            </a:r>
            <a:endParaRPr lang="en-US" sz="3200" dirty="0">
              <a:solidFill>
                <a:srgbClr val="FF9900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FF9900"/>
                </a:solidFill>
              </a:rPr>
              <a:t> </a:t>
            </a:r>
            <a:r>
              <a:rPr lang="en-US" sz="3200" dirty="0" smtClean="0">
                <a:solidFill>
                  <a:srgbClr val="FF9900"/>
                </a:solidFill>
              </a:rPr>
              <a:t> </a:t>
            </a:r>
            <a:r>
              <a:rPr lang="en-US" sz="3200" dirty="0" err="1" smtClean="0">
                <a:solidFill>
                  <a:srgbClr val="FF9900"/>
                </a:solidFill>
              </a:rPr>
              <a:t>int</a:t>
            </a:r>
            <a:r>
              <a:rPr lang="en-US" sz="3200" dirty="0" smtClean="0">
                <a:solidFill>
                  <a:srgbClr val="FF9900"/>
                </a:solidFill>
              </a:rPr>
              <a:t> </a:t>
            </a:r>
            <a:r>
              <a:rPr lang="en-US" sz="3200" dirty="0">
                <a:solidFill>
                  <a:srgbClr val="FF9900"/>
                </a:solidFill>
              </a:rPr>
              <a:t>a = </a:t>
            </a:r>
            <a:r>
              <a:rPr lang="en-US" sz="3200" dirty="0" smtClean="0">
                <a:solidFill>
                  <a:srgbClr val="FF9900"/>
                </a:solidFill>
              </a:rPr>
              <a:t>1, b </a:t>
            </a:r>
            <a:r>
              <a:rPr lang="en-US" sz="3200" dirty="0">
                <a:solidFill>
                  <a:srgbClr val="FF9900"/>
                </a:solidFill>
              </a:rPr>
              <a:t>= </a:t>
            </a:r>
            <a:r>
              <a:rPr lang="en-US" sz="3200" dirty="0" smtClean="0">
                <a:solidFill>
                  <a:srgbClr val="FF9900"/>
                </a:solidFill>
              </a:rPr>
              <a:t>2, </a:t>
            </a:r>
            <a:r>
              <a:rPr lang="en-US" sz="3200" dirty="0" smtClean="0">
                <a:solidFill>
                  <a:srgbClr val="FF9900"/>
                </a:solidFill>
              </a:rPr>
              <a:t>sum </a:t>
            </a:r>
            <a:r>
              <a:rPr lang="en-US" sz="3200" dirty="0">
                <a:solidFill>
                  <a:srgbClr val="FF9900"/>
                </a:solidFill>
              </a:rPr>
              <a:t>= 0;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9900"/>
                </a:solidFill>
              </a:rPr>
              <a:t>  </a:t>
            </a:r>
            <a:r>
              <a:rPr lang="en-US" sz="3200" dirty="0" smtClean="0">
                <a:solidFill>
                  <a:srgbClr val="FF9900"/>
                </a:solidFill>
              </a:rPr>
              <a:t>while </a:t>
            </a:r>
            <a:r>
              <a:rPr lang="en-US" sz="3200" dirty="0">
                <a:solidFill>
                  <a:srgbClr val="FF9900"/>
                </a:solidFill>
              </a:rPr>
              <a:t>(a </a:t>
            </a:r>
            <a:r>
              <a:rPr lang="en-US" sz="3200" dirty="0" smtClean="0">
                <a:solidFill>
                  <a:srgbClr val="FF9900"/>
                </a:solidFill>
              </a:rPr>
              <a:t>&lt;= 4000000) </a:t>
            </a:r>
            <a:r>
              <a:rPr lang="en-US" sz="3200" dirty="0" smtClean="0">
                <a:solidFill>
                  <a:srgbClr val="FF9900"/>
                </a:solidFill>
              </a:rPr>
              <a:t>{</a:t>
            </a:r>
            <a:endParaRPr lang="en-US" sz="3200" dirty="0">
              <a:solidFill>
                <a:srgbClr val="FF9900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FF9900"/>
                </a:solidFill>
              </a:rPr>
              <a:t>  </a:t>
            </a:r>
            <a:r>
              <a:rPr lang="en-US" sz="3200" dirty="0" smtClean="0">
                <a:solidFill>
                  <a:srgbClr val="FF9900"/>
                </a:solidFill>
              </a:rPr>
              <a:t>  </a:t>
            </a:r>
            <a:r>
              <a:rPr lang="en-US" sz="3200" dirty="0">
                <a:solidFill>
                  <a:srgbClr val="FF9900"/>
                </a:solidFill>
              </a:rPr>
              <a:t>if </a:t>
            </a:r>
            <a:r>
              <a:rPr lang="en-US" sz="3200" dirty="0" smtClean="0">
                <a:solidFill>
                  <a:srgbClr val="FF9900"/>
                </a:solidFill>
              </a:rPr>
              <a:t>((a &amp; 1) == </a:t>
            </a:r>
            <a:r>
              <a:rPr lang="en-US" sz="3200" dirty="0">
                <a:solidFill>
                  <a:srgbClr val="FF9900"/>
                </a:solidFill>
              </a:rPr>
              <a:t>0) </a:t>
            </a:r>
            <a:r>
              <a:rPr lang="en-US" sz="3200" dirty="0" smtClean="0">
                <a:solidFill>
                  <a:srgbClr val="FF9900"/>
                </a:solidFill>
              </a:rPr>
              <a:t>sum </a:t>
            </a:r>
            <a:r>
              <a:rPr lang="en-US" sz="3200" dirty="0">
                <a:solidFill>
                  <a:srgbClr val="FF9900"/>
                </a:solidFill>
              </a:rPr>
              <a:t>+= a;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9900"/>
                </a:solidFill>
              </a:rPr>
              <a:t>  </a:t>
            </a:r>
            <a:r>
              <a:rPr lang="en-US" sz="3200" dirty="0" smtClean="0">
                <a:solidFill>
                  <a:srgbClr val="FF9900"/>
                </a:solidFill>
              </a:rPr>
              <a:t>  </a:t>
            </a:r>
            <a:r>
              <a:rPr lang="en-US" sz="3200" dirty="0" err="1" smtClean="0">
                <a:solidFill>
                  <a:srgbClr val="FF9900"/>
                </a:solidFill>
              </a:rPr>
              <a:t>var</a:t>
            </a:r>
            <a:r>
              <a:rPr lang="en-US" sz="3200" dirty="0" smtClean="0">
                <a:solidFill>
                  <a:srgbClr val="FF9900"/>
                </a:solidFill>
              </a:rPr>
              <a:t> </a:t>
            </a:r>
            <a:r>
              <a:rPr lang="en-US" sz="3200" dirty="0" err="1" smtClean="0">
                <a:solidFill>
                  <a:srgbClr val="FF9900"/>
                </a:solidFill>
              </a:rPr>
              <a:t>aPlusB</a:t>
            </a:r>
            <a:r>
              <a:rPr lang="en-US" sz="3200" dirty="0" smtClean="0">
                <a:solidFill>
                  <a:srgbClr val="FF9900"/>
                </a:solidFill>
              </a:rPr>
              <a:t> </a:t>
            </a:r>
            <a:r>
              <a:rPr lang="en-US" sz="3200" dirty="0">
                <a:solidFill>
                  <a:srgbClr val="FF9900"/>
                </a:solidFill>
              </a:rPr>
              <a:t>= a + </a:t>
            </a:r>
            <a:r>
              <a:rPr lang="en-US" sz="3200" dirty="0" smtClean="0">
                <a:solidFill>
                  <a:srgbClr val="FF9900"/>
                </a:solidFill>
              </a:rPr>
              <a:t>b; a </a:t>
            </a:r>
            <a:r>
              <a:rPr lang="en-US" sz="3200" dirty="0">
                <a:solidFill>
                  <a:srgbClr val="FF9900"/>
                </a:solidFill>
              </a:rPr>
              <a:t>= </a:t>
            </a:r>
            <a:r>
              <a:rPr lang="en-US" sz="3200" dirty="0" smtClean="0">
                <a:solidFill>
                  <a:srgbClr val="FF9900"/>
                </a:solidFill>
              </a:rPr>
              <a:t>b; b </a:t>
            </a:r>
            <a:r>
              <a:rPr lang="en-US" sz="3200" dirty="0">
                <a:solidFill>
                  <a:srgbClr val="FF9900"/>
                </a:solidFill>
              </a:rPr>
              <a:t>= </a:t>
            </a:r>
            <a:r>
              <a:rPr lang="en-US" sz="3200" dirty="0" err="1" smtClean="0">
                <a:solidFill>
                  <a:srgbClr val="FF9900"/>
                </a:solidFill>
              </a:rPr>
              <a:t>aPlusB</a:t>
            </a:r>
            <a:r>
              <a:rPr lang="en-US" sz="3200" dirty="0" smtClean="0">
                <a:solidFill>
                  <a:srgbClr val="FF9900"/>
                </a:solidFill>
              </a:rPr>
              <a:t>;</a:t>
            </a:r>
            <a:endParaRPr lang="en-US" sz="3200" dirty="0">
              <a:solidFill>
                <a:srgbClr val="FF9900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FF9900"/>
                </a:solidFill>
              </a:rPr>
              <a:t>  </a:t>
            </a:r>
            <a:r>
              <a:rPr lang="en-US" sz="3200" dirty="0" smtClean="0">
                <a:solidFill>
                  <a:srgbClr val="FF9900"/>
                </a:solidFill>
              </a:rPr>
              <a:t>}</a:t>
            </a:r>
            <a:endParaRPr lang="en-US" sz="3200" dirty="0">
              <a:solidFill>
                <a:srgbClr val="FF9900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FF9900"/>
                </a:solidFill>
              </a:rPr>
              <a:t>  </a:t>
            </a:r>
            <a:r>
              <a:rPr lang="en-US" sz="3200" dirty="0" smtClean="0">
                <a:solidFill>
                  <a:srgbClr val="FF9900"/>
                </a:solidFill>
              </a:rPr>
              <a:t>return </a:t>
            </a:r>
            <a:r>
              <a:rPr lang="en-US" sz="3200" dirty="0" smtClean="0">
                <a:solidFill>
                  <a:srgbClr val="FF9900"/>
                </a:solidFill>
              </a:rPr>
              <a:t>sum;</a:t>
            </a:r>
            <a:endParaRPr lang="en-US" sz="3200" dirty="0" smtClean="0">
              <a:solidFill>
                <a:srgbClr val="FF9900"/>
              </a:solidFill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FF9900"/>
                </a:solidFill>
              </a:rPr>
              <a:t>}</a:t>
            </a:r>
            <a:endParaRPr lang="en-US" sz="3200" dirty="0">
              <a:solidFill>
                <a:srgbClr val="FF9900"/>
              </a:solidFill>
            </a:endParaRP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Folding (Not the Laundry)</a:t>
            </a:r>
            <a:endParaRPr 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r>
              <a:rPr lang="en-US" dirty="0" smtClean="0"/>
              <a:t>In functional programming, a fold involves performing an operation on a sequence of data and returning a single result.</a:t>
            </a:r>
          </a:p>
          <a:p>
            <a:r>
              <a:rPr lang="en-US" dirty="0" smtClean="0"/>
              <a:t>Sequence =&gt; Datum</a:t>
            </a:r>
            <a:endParaRPr lang="en-US" dirty="0" smtClean="0"/>
          </a:p>
          <a:p>
            <a:r>
              <a:rPr lang="en-US" dirty="0" err="1" smtClean="0"/>
              <a:t>Enumerable.Sum</a:t>
            </a:r>
            <a:r>
              <a:rPr lang="en-US" dirty="0" smtClean="0"/>
              <a:t> is a fold. It takes a sequence of numbers and returns the result of the + operator on all of them.</a:t>
            </a:r>
          </a:p>
          <a:p>
            <a:r>
              <a:rPr lang="en-US" dirty="0" smtClean="0"/>
              <a:t>The most general fold in LINQ is </a:t>
            </a:r>
            <a:r>
              <a:rPr lang="en-US" dirty="0" err="1" smtClean="0"/>
              <a:t>Enumerable.Aggregate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85252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Unfolding</a:t>
            </a:r>
            <a:endParaRPr 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r>
              <a:rPr lang="en-US" sz="3200" dirty="0" smtClean="0"/>
              <a:t>An unfold involves performing an operation on a single datum and yielding a sequence of data.</a:t>
            </a:r>
          </a:p>
          <a:p>
            <a:r>
              <a:rPr lang="en-US" sz="3200" dirty="0" smtClean="0"/>
              <a:t>Datum =&gt; Sequence</a:t>
            </a:r>
          </a:p>
          <a:p>
            <a:r>
              <a:rPr lang="en-US" sz="3200" dirty="0" smtClean="0"/>
              <a:t>LINQ doesn’t provide an unfold operator, but we can build our own.</a:t>
            </a:r>
            <a:endParaRPr lang="en-US" sz="3200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306069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Should Its Interface Be?</a:t>
            </a:r>
            <a:endParaRPr 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// state is the initial state value</a:t>
            </a:r>
          </a:p>
          <a:p>
            <a:pPr marL="0" indent="0">
              <a:buNone/>
            </a:pPr>
            <a:r>
              <a:rPr lang="en-US" dirty="0" smtClean="0"/>
              <a:t>// generator is a </a:t>
            </a:r>
            <a:r>
              <a:rPr lang="en-US" dirty="0"/>
              <a:t>function that takes a state value </a:t>
            </a:r>
            <a:r>
              <a:rPr lang="en-US" dirty="0" smtClean="0"/>
              <a:t>and</a:t>
            </a:r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en-US" dirty="0"/>
              <a:t>returns a </a:t>
            </a:r>
            <a:r>
              <a:rPr lang="en-US" dirty="0" smtClean="0"/>
              <a:t>tuple of </a:t>
            </a:r>
            <a:r>
              <a:rPr lang="en-US" dirty="0"/>
              <a:t>the next result and the next </a:t>
            </a:r>
            <a:r>
              <a:rPr lang="en-US" dirty="0" smtClean="0"/>
              <a:t>state</a:t>
            </a:r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en-US" dirty="0"/>
              <a:t>value</a:t>
            </a:r>
            <a:r>
              <a:rPr lang="en-US" dirty="0" smtClean="0"/>
              <a:t>. </a:t>
            </a:r>
            <a:r>
              <a:rPr lang="en-US" dirty="0"/>
              <a:t>Returns null if there is no next result.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9900"/>
                </a:solidFill>
              </a:rPr>
              <a:t>static </a:t>
            </a:r>
            <a:r>
              <a:rPr lang="en-US" dirty="0" err="1">
                <a:solidFill>
                  <a:srgbClr val="FF9900"/>
                </a:solidFill>
              </a:rPr>
              <a:t>IEnumerable</a:t>
            </a:r>
            <a:r>
              <a:rPr lang="en-US" dirty="0">
                <a:solidFill>
                  <a:srgbClr val="FF9900"/>
                </a:solidFill>
              </a:rPr>
              <a:t>&lt;</a:t>
            </a:r>
            <a:r>
              <a:rPr lang="en-US" dirty="0" err="1">
                <a:solidFill>
                  <a:srgbClr val="FF9900"/>
                </a:solidFill>
              </a:rPr>
              <a:t>TResult</a:t>
            </a:r>
            <a:r>
              <a:rPr lang="en-US" dirty="0">
                <a:solidFill>
                  <a:srgbClr val="FF9900"/>
                </a:solidFill>
              </a:rPr>
              <a:t>&gt; Unfold&lt;T, </a:t>
            </a:r>
            <a:r>
              <a:rPr lang="en-US" dirty="0" err="1">
                <a:solidFill>
                  <a:srgbClr val="FF9900"/>
                </a:solidFill>
              </a:rPr>
              <a:t>TResult</a:t>
            </a:r>
            <a:r>
              <a:rPr lang="en-US" dirty="0" smtClean="0">
                <a:solidFill>
                  <a:srgbClr val="FF9900"/>
                </a:solidFill>
              </a:rPr>
              <a:t>&gt;(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9900"/>
                </a:solidFill>
              </a:rPr>
              <a:t>  this </a:t>
            </a:r>
            <a:r>
              <a:rPr lang="en-US" dirty="0">
                <a:solidFill>
                  <a:srgbClr val="FF9900"/>
                </a:solidFill>
              </a:rPr>
              <a:t>T </a:t>
            </a:r>
            <a:r>
              <a:rPr lang="en-US" dirty="0" smtClean="0">
                <a:solidFill>
                  <a:srgbClr val="FF9900"/>
                </a:solidFill>
              </a:rPr>
              <a:t>state, </a:t>
            </a:r>
            <a:r>
              <a:rPr lang="en-US" dirty="0" err="1" smtClean="0">
                <a:solidFill>
                  <a:srgbClr val="FF9900"/>
                </a:solidFill>
              </a:rPr>
              <a:t>Func</a:t>
            </a:r>
            <a:r>
              <a:rPr lang="en-US" dirty="0" smtClean="0">
                <a:solidFill>
                  <a:srgbClr val="FF9900"/>
                </a:solidFill>
              </a:rPr>
              <a:t>&lt;T</a:t>
            </a:r>
            <a:r>
              <a:rPr lang="en-US" dirty="0">
                <a:solidFill>
                  <a:srgbClr val="FF9900"/>
                </a:solidFill>
              </a:rPr>
              <a:t>, Tuple&lt;</a:t>
            </a:r>
            <a:r>
              <a:rPr lang="en-US" dirty="0" err="1">
                <a:solidFill>
                  <a:srgbClr val="FF9900"/>
                </a:solidFill>
              </a:rPr>
              <a:t>TResult</a:t>
            </a:r>
            <a:r>
              <a:rPr lang="en-US" dirty="0">
                <a:solidFill>
                  <a:srgbClr val="FF9900"/>
                </a:solidFill>
              </a:rPr>
              <a:t>, T&gt;&gt; </a:t>
            </a:r>
            <a:r>
              <a:rPr lang="en-US" dirty="0" smtClean="0">
                <a:solidFill>
                  <a:srgbClr val="FF9900"/>
                </a:solidFill>
              </a:rPr>
              <a:t>generator)</a:t>
            </a:r>
            <a:endParaRPr lang="en-US" dirty="0">
              <a:solidFill>
                <a:srgbClr val="FF9900"/>
              </a:solidFill>
            </a:endParaRP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248146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Rolling Our Own Unfold</a:t>
            </a:r>
            <a:endParaRPr 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9900"/>
                </a:solidFill>
              </a:rPr>
              <a:t>static </a:t>
            </a:r>
            <a:r>
              <a:rPr lang="en-US" dirty="0" err="1">
                <a:solidFill>
                  <a:srgbClr val="FF9900"/>
                </a:solidFill>
              </a:rPr>
              <a:t>IEnumerable</a:t>
            </a:r>
            <a:r>
              <a:rPr lang="en-US" dirty="0">
                <a:solidFill>
                  <a:srgbClr val="FF9900"/>
                </a:solidFill>
              </a:rPr>
              <a:t>&lt;</a:t>
            </a:r>
            <a:r>
              <a:rPr lang="en-US" dirty="0" err="1">
                <a:solidFill>
                  <a:srgbClr val="FF9900"/>
                </a:solidFill>
              </a:rPr>
              <a:t>TResult</a:t>
            </a:r>
            <a:r>
              <a:rPr lang="en-US" dirty="0">
                <a:solidFill>
                  <a:srgbClr val="FF9900"/>
                </a:solidFill>
              </a:rPr>
              <a:t>&gt; Unfold&lt;T, </a:t>
            </a:r>
            <a:r>
              <a:rPr lang="en-US" dirty="0" err="1">
                <a:solidFill>
                  <a:srgbClr val="FF9900"/>
                </a:solidFill>
              </a:rPr>
              <a:t>TResult</a:t>
            </a:r>
            <a:r>
              <a:rPr lang="en-US" dirty="0" smtClean="0">
                <a:solidFill>
                  <a:srgbClr val="FF9900"/>
                </a:solidFill>
              </a:rPr>
              <a:t>&gt;(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9900"/>
                </a:solidFill>
              </a:rPr>
              <a:t>  this </a:t>
            </a:r>
            <a:r>
              <a:rPr lang="en-US" dirty="0">
                <a:solidFill>
                  <a:srgbClr val="FF9900"/>
                </a:solidFill>
              </a:rPr>
              <a:t>T </a:t>
            </a:r>
            <a:r>
              <a:rPr lang="en-US" dirty="0" smtClean="0">
                <a:solidFill>
                  <a:srgbClr val="FF9900"/>
                </a:solidFill>
              </a:rPr>
              <a:t>state,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9900"/>
                </a:solidFill>
              </a:rPr>
              <a:t>  </a:t>
            </a:r>
            <a:r>
              <a:rPr lang="en-US" dirty="0" err="1" smtClean="0">
                <a:solidFill>
                  <a:srgbClr val="FF9900"/>
                </a:solidFill>
              </a:rPr>
              <a:t>Func</a:t>
            </a:r>
            <a:r>
              <a:rPr lang="en-US" dirty="0" smtClean="0">
                <a:solidFill>
                  <a:srgbClr val="FF9900"/>
                </a:solidFill>
              </a:rPr>
              <a:t>&lt;T</a:t>
            </a:r>
            <a:r>
              <a:rPr lang="en-US" dirty="0">
                <a:solidFill>
                  <a:srgbClr val="FF9900"/>
                </a:solidFill>
              </a:rPr>
              <a:t>, Tuple&lt;</a:t>
            </a:r>
            <a:r>
              <a:rPr lang="en-US" dirty="0" err="1">
                <a:solidFill>
                  <a:srgbClr val="FF9900"/>
                </a:solidFill>
              </a:rPr>
              <a:t>TResult</a:t>
            </a:r>
            <a:r>
              <a:rPr lang="en-US" dirty="0">
                <a:solidFill>
                  <a:srgbClr val="FF9900"/>
                </a:solidFill>
              </a:rPr>
              <a:t>, T&gt;&gt; generator</a:t>
            </a:r>
            <a:r>
              <a:rPr lang="en-US" dirty="0" smtClean="0">
                <a:solidFill>
                  <a:srgbClr val="FF9900"/>
                </a:solidFill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9900"/>
                </a:solidFill>
              </a:rPr>
              <a:t>  </a:t>
            </a:r>
            <a:r>
              <a:rPr lang="en-US" dirty="0" err="1" smtClean="0">
                <a:solidFill>
                  <a:srgbClr val="FF9900"/>
                </a:solidFill>
              </a:rPr>
              <a:t>var</a:t>
            </a:r>
            <a:r>
              <a:rPr lang="en-US" dirty="0" smtClean="0">
                <a:solidFill>
                  <a:srgbClr val="FF9900"/>
                </a:solidFill>
              </a:rPr>
              <a:t> result = </a:t>
            </a:r>
            <a:r>
              <a:rPr lang="en-US" dirty="0" err="1" smtClean="0">
                <a:solidFill>
                  <a:srgbClr val="FF9900"/>
                </a:solidFill>
              </a:rPr>
              <a:t>Tuple.Create</a:t>
            </a:r>
            <a:r>
              <a:rPr lang="en-US" dirty="0" smtClean="0">
                <a:solidFill>
                  <a:srgbClr val="FF9900"/>
                </a:solidFill>
              </a:rPr>
              <a:t>(default(</a:t>
            </a:r>
            <a:r>
              <a:rPr lang="en-US" dirty="0" err="1" smtClean="0">
                <a:solidFill>
                  <a:srgbClr val="FF9900"/>
                </a:solidFill>
              </a:rPr>
              <a:t>TResult</a:t>
            </a:r>
            <a:r>
              <a:rPr lang="en-US" dirty="0" smtClean="0">
                <a:solidFill>
                  <a:srgbClr val="FF9900"/>
                </a:solidFill>
              </a:rPr>
              <a:t>), state);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9900"/>
                </a:solidFill>
              </a:rPr>
              <a:t>  while((result = generator(result.Item2)) != null)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9900"/>
                </a:solidFill>
              </a:rPr>
              <a:t>    yield return result.Item1;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9900"/>
                </a:solidFill>
              </a:rPr>
              <a:t>}</a:t>
            </a:r>
            <a:endParaRPr lang="en-US" dirty="0">
              <a:solidFill>
                <a:srgbClr val="FF9900"/>
              </a:solidFill>
            </a:endParaRP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58306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Trouble With Tuples</a:t>
            </a:r>
            <a:endParaRPr 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r>
              <a:rPr lang="en-US" dirty="0" smtClean="0"/>
              <a:t>Tuples are a convenient way to bundle data together. </a:t>
            </a:r>
          </a:p>
          <a:p>
            <a:r>
              <a:rPr lang="en-US" dirty="0" smtClean="0"/>
              <a:t>They’re particularly good for returning more than one value from a function</a:t>
            </a:r>
          </a:p>
          <a:p>
            <a:r>
              <a:rPr lang="en-US" dirty="0" smtClean="0"/>
              <a:t>You can create Tuples with up to 8-members (but you probably shouldn’t!)</a:t>
            </a:r>
          </a:p>
          <a:p>
            <a:r>
              <a:rPr lang="en-US" dirty="0" smtClean="0"/>
              <a:t>You access the underlying members with Item1, Item2, etc…</a:t>
            </a:r>
          </a:p>
          <a:p>
            <a:r>
              <a:rPr lang="en-US" dirty="0" smtClean="0"/>
              <a:t>Alternatives include anonymous classes and user-defined </a:t>
            </a:r>
            <a:r>
              <a:rPr lang="en-US" dirty="0" err="1" smtClean="0"/>
              <a:t>structs</a:t>
            </a:r>
            <a:r>
              <a:rPr lang="en-US" dirty="0" smtClean="0"/>
              <a:t> and classes.</a:t>
            </a:r>
            <a:endParaRPr lang="en-US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11714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Fibonacci Generator</a:t>
            </a:r>
            <a:endParaRPr 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FF9900"/>
                </a:solidFill>
              </a:rPr>
              <a:t>static Tuple&lt;</a:t>
            </a:r>
            <a:r>
              <a:rPr lang="en-US" sz="2400" dirty="0" err="1">
                <a:solidFill>
                  <a:srgbClr val="FF9900"/>
                </a:solidFill>
              </a:rPr>
              <a:t>int</a:t>
            </a:r>
            <a:r>
              <a:rPr lang="en-US" sz="2400" dirty="0">
                <a:solidFill>
                  <a:srgbClr val="FF9900"/>
                </a:solidFill>
              </a:rPr>
              <a:t>, Tuple&lt;</a:t>
            </a:r>
            <a:r>
              <a:rPr lang="en-US" sz="2400" dirty="0" err="1">
                <a:solidFill>
                  <a:srgbClr val="FF9900"/>
                </a:solidFill>
              </a:rPr>
              <a:t>int</a:t>
            </a:r>
            <a:r>
              <a:rPr lang="en-US" sz="2400" dirty="0">
                <a:solidFill>
                  <a:srgbClr val="FF9900"/>
                </a:solidFill>
              </a:rPr>
              <a:t>, </a:t>
            </a:r>
            <a:r>
              <a:rPr lang="en-US" sz="2400" dirty="0" err="1">
                <a:solidFill>
                  <a:srgbClr val="FF9900"/>
                </a:solidFill>
              </a:rPr>
              <a:t>int</a:t>
            </a:r>
            <a:r>
              <a:rPr lang="en-US" sz="2400" dirty="0" smtClean="0">
                <a:solidFill>
                  <a:srgbClr val="FF9900"/>
                </a:solidFill>
              </a:rPr>
              <a:t>&gt;&gt;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FF9900"/>
                </a:solidFill>
              </a:rPr>
              <a:t>nextFibonacci</a:t>
            </a:r>
            <a:r>
              <a:rPr lang="en-US" sz="2400" dirty="0" smtClean="0">
                <a:solidFill>
                  <a:srgbClr val="FF9900"/>
                </a:solidFill>
              </a:rPr>
              <a:t>(Tuple&lt;</a:t>
            </a:r>
            <a:r>
              <a:rPr lang="en-US" sz="2400" dirty="0" err="1" smtClean="0">
                <a:solidFill>
                  <a:srgbClr val="FF9900"/>
                </a:solidFill>
              </a:rPr>
              <a:t>int</a:t>
            </a:r>
            <a:r>
              <a:rPr lang="en-US" sz="2400" dirty="0">
                <a:solidFill>
                  <a:srgbClr val="FF9900"/>
                </a:solidFill>
              </a:rPr>
              <a:t>, </a:t>
            </a:r>
            <a:r>
              <a:rPr lang="en-US" sz="2400" dirty="0" err="1">
                <a:solidFill>
                  <a:srgbClr val="FF9900"/>
                </a:solidFill>
              </a:rPr>
              <a:t>int</a:t>
            </a:r>
            <a:r>
              <a:rPr lang="en-US" sz="2400" dirty="0">
                <a:solidFill>
                  <a:srgbClr val="FF9900"/>
                </a:solidFill>
              </a:rPr>
              <a:t>&gt; state</a:t>
            </a:r>
            <a:r>
              <a:rPr lang="en-US" sz="2400" dirty="0" smtClean="0">
                <a:solidFill>
                  <a:srgbClr val="FF99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9900"/>
                </a:solidFill>
              </a:rPr>
              <a:t>{</a:t>
            </a:r>
            <a:endParaRPr lang="en-US" sz="2400" dirty="0">
              <a:solidFill>
                <a:srgbClr val="FF99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FF9900"/>
                </a:solidFill>
              </a:rPr>
              <a:t>  </a:t>
            </a:r>
            <a:r>
              <a:rPr lang="en-US" sz="2400" dirty="0" err="1" smtClean="0">
                <a:solidFill>
                  <a:srgbClr val="FF9900"/>
                </a:solidFill>
              </a:rPr>
              <a:t>var</a:t>
            </a:r>
            <a:r>
              <a:rPr lang="en-US" sz="2400" dirty="0" smtClean="0">
                <a:solidFill>
                  <a:srgbClr val="FF9900"/>
                </a:solidFill>
              </a:rPr>
              <a:t> </a:t>
            </a:r>
            <a:r>
              <a:rPr lang="en-US" sz="2400" dirty="0" err="1">
                <a:solidFill>
                  <a:srgbClr val="FF9900"/>
                </a:solidFill>
              </a:rPr>
              <a:t>nextValueInSequence</a:t>
            </a:r>
            <a:r>
              <a:rPr lang="en-US" sz="2400" dirty="0">
                <a:solidFill>
                  <a:srgbClr val="FF9900"/>
                </a:solidFill>
              </a:rPr>
              <a:t> = state.Item1;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9900"/>
                </a:solidFill>
              </a:rPr>
              <a:t>  </a:t>
            </a:r>
            <a:r>
              <a:rPr lang="en-US" sz="2400" dirty="0" err="1" smtClean="0">
                <a:solidFill>
                  <a:srgbClr val="FF9900"/>
                </a:solidFill>
              </a:rPr>
              <a:t>var</a:t>
            </a:r>
            <a:r>
              <a:rPr lang="en-US" sz="2400" dirty="0" smtClean="0">
                <a:solidFill>
                  <a:srgbClr val="FF9900"/>
                </a:solidFill>
              </a:rPr>
              <a:t> </a:t>
            </a:r>
            <a:r>
              <a:rPr lang="en-US" sz="2400" dirty="0" err="1">
                <a:solidFill>
                  <a:srgbClr val="FF9900"/>
                </a:solidFill>
              </a:rPr>
              <a:t>nextState</a:t>
            </a:r>
            <a:r>
              <a:rPr lang="en-US" sz="2400" dirty="0">
                <a:solidFill>
                  <a:srgbClr val="FF9900"/>
                </a:solidFill>
              </a:rPr>
              <a:t> = </a:t>
            </a:r>
            <a:r>
              <a:rPr lang="en-US" sz="2400" dirty="0" err="1">
                <a:solidFill>
                  <a:srgbClr val="FF9900"/>
                </a:solidFill>
              </a:rPr>
              <a:t>Tuple.Create</a:t>
            </a:r>
            <a:r>
              <a:rPr lang="en-US" sz="2400" dirty="0">
                <a:solidFill>
                  <a:srgbClr val="FF9900"/>
                </a:solidFill>
              </a:rPr>
              <a:t>(state.Item2</a:t>
            </a:r>
            <a:r>
              <a:rPr lang="en-US" sz="2400" dirty="0" smtClean="0">
                <a:solidFill>
                  <a:srgbClr val="FF9900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9900"/>
                </a:solidFill>
              </a:rPr>
              <a:t> </a:t>
            </a:r>
            <a:r>
              <a:rPr lang="en-US" sz="2400" dirty="0" smtClean="0">
                <a:solidFill>
                  <a:srgbClr val="FF9900"/>
                </a:solidFill>
              </a:rPr>
              <a:t>                                                </a:t>
            </a:r>
            <a:r>
              <a:rPr lang="en-US" sz="2400" dirty="0">
                <a:solidFill>
                  <a:srgbClr val="FF9900"/>
                </a:solidFill>
              </a:rPr>
              <a:t>state.Item1 + state.Item2);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9900"/>
                </a:solidFill>
              </a:rPr>
              <a:t>  </a:t>
            </a:r>
            <a:r>
              <a:rPr lang="en-US" sz="2400" dirty="0" smtClean="0">
                <a:solidFill>
                  <a:srgbClr val="FF9900"/>
                </a:solidFill>
              </a:rPr>
              <a:t>return </a:t>
            </a:r>
            <a:r>
              <a:rPr lang="en-US" sz="2400" dirty="0" err="1">
                <a:solidFill>
                  <a:srgbClr val="FF9900"/>
                </a:solidFill>
              </a:rPr>
              <a:t>Tuple.Create</a:t>
            </a:r>
            <a:r>
              <a:rPr lang="en-US" sz="2400" dirty="0">
                <a:solidFill>
                  <a:srgbClr val="FF9900"/>
                </a:solidFill>
              </a:rPr>
              <a:t>(</a:t>
            </a:r>
            <a:r>
              <a:rPr lang="en-US" sz="2400" dirty="0" err="1">
                <a:solidFill>
                  <a:srgbClr val="FF9900"/>
                </a:solidFill>
              </a:rPr>
              <a:t>nextValueInSequence</a:t>
            </a:r>
            <a:r>
              <a:rPr lang="en-US" sz="2400" dirty="0">
                <a:solidFill>
                  <a:srgbClr val="FF9900"/>
                </a:solidFill>
              </a:rPr>
              <a:t>, </a:t>
            </a:r>
            <a:r>
              <a:rPr lang="en-US" sz="2400" dirty="0" err="1">
                <a:solidFill>
                  <a:srgbClr val="FF9900"/>
                </a:solidFill>
              </a:rPr>
              <a:t>nextState</a:t>
            </a:r>
            <a:r>
              <a:rPr lang="en-US" sz="2400" dirty="0" smtClean="0">
                <a:solidFill>
                  <a:srgbClr val="FF990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9900"/>
                </a:solidFill>
              </a:rPr>
              <a:t>}</a:t>
            </a:r>
            <a:endParaRPr lang="en-US" sz="2400" dirty="0">
              <a:solidFill>
                <a:srgbClr val="FF9900"/>
              </a:solidFill>
            </a:endParaRP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25898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Template">
  <a:themeElements>
    <a:clrScheme name="">
      <a:dk1>
        <a:srgbClr val="000000"/>
      </a:dk1>
      <a:lt1>
        <a:srgbClr val="114FFB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AAB2FD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Powerpoint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 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HD:Credence Foils:Powerpoint Template</Template>
  <TotalTime>19996</TotalTime>
  <Pages>2</Pages>
  <Words>1555</Words>
  <Application>Microsoft Office PowerPoint</Application>
  <PresentationFormat>On-screen Show (4:3)</PresentationFormat>
  <Paragraphs>281</Paragraphs>
  <Slides>29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Powerpoint Template</vt:lpstr>
      <vt:lpstr>Five Easy Pieces #2 Even Fibonacci Numbers</vt:lpstr>
      <vt:lpstr>The Second Piece</vt:lpstr>
      <vt:lpstr>The Simplest Thing I Can Think Of</vt:lpstr>
      <vt:lpstr>Folding (Not the Laundry)</vt:lpstr>
      <vt:lpstr>Unfolding</vt:lpstr>
      <vt:lpstr>What Should Its Interface Be?</vt:lpstr>
      <vt:lpstr>Rolling Our Own Unfold</vt:lpstr>
      <vt:lpstr>No Trouble With Tuples</vt:lpstr>
      <vt:lpstr>The Fibonacci Generator</vt:lpstr>
      <vt:lpstr>Unfolding Fibonacci</vt:lpstr>
      <vt:lpstr>A Couple of Helper Functions</vt:lpstr>
      <vt:lpstr>Putting it All Together</vt:lpstr>
      <vt:lpstr>Putting it All Together</vt:lpstr>
      <vt:lpstr>Performance Comparison</vt:lpstr>
      <vt:lpstr>C++ Helper Functions</vt:lpstr>
      <vt:lpstr>Imperative C++</vt:lpstr>
      <vt:lpstr>Functional C++</vt:lpstr>
      <vt:lpstr>Functional C++</vt:lpstr>
      <vt:lpstr>Performance Comparison</vt:lpstr>
      <vt:lpstr>Is There a Better Way?</vt:lpstr>
      <vt:lpstr>Is There a Better Way?</vt:lpstr>
      <vt:lpstr>Imperative C# Implementation</vt:lpstr>
      <vt:lpstr>Functional C#</vt:lpstr>
      <vt:lpstr>Functional C#</vt:lpstr>
      <vt:lpstr>Functional C#</vt:lpstr>
      <vt:lpstr>Performance Comparison</vt:lpstr>
      <vt:lpstr>Conclusions</vt:lpstr>
      <vt:lpstr>Homework for Next Week</vt:lpstr>
      <vt:lpstr>Further Reading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Guide</dc:title>
  <dc:subject>ITC '04 Electronic presentation guide/template</dc:subject>
  <dc:creator>Art Downey</dc:creator>
  <dc:description>V6.0 4/28/03 1st 2003 version_x000d_
V7.0 2/25/03 1st 2004 version_x000d_
V7.2 8/9/03 XP version for 2004</dc:description>
  <cp:lastModifiedBy>David Sanders</cp:lastModifiedBy>
  <cp:revision>287</cp:revision>
  <cp:lastPrinted>1998-05-12T14:00:08Z</cp:lastPrinted>
  <dcterms:created xsi:type="dcterms:W3CDTF">1996-01-26T05:25:42Z</dcterms:created>
  <dcterms:modified xsi:type="dcterms:W3CDTF">2014-11-19T19:43:12Z</dcterms:modified>
</cp:coreProperties>
</file>