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8" r:id="rId3"/>
    <p:sldId id="388" r:id="rId4"/>
    <p:sldId id="404" r:id="rId5"/>
    <p:sldId id="400" r:id="rId6"/>
    <p:sldId id="401" r:id="rId7"/>
    <p:sldId id="409" r:id="rId8"/>
    <p:sldId id="368" r:id="rId9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0000"/>
    <a:srgbClr val="828200"/>
    <a:srgbClr val="FF5008"/>
    <a:srgbClr val="FFFFFF"/>
    <a:srgbClr val="D93192"/>
    <a:srgbClr val="FFFF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72398" autoAdjust="0"/>
  </p:normalViewPr>
  <p:slideViewPr>
    <p:cSldViewPr snapToGrid="0">
      <p:cViewPr>
        <p:scale>
          <a:sx n="85" d="100"/>
          <a:sy n="85" d="100"/>
        </p:scale>
        <p:origin x="-84" y="-1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</a:t>
            </a:r>
            <a:r>
              <a:rPr lang="en-US" sz="5400" dirty="0" smtClean="0"/>
              <a:t>#5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Smallest Multiple</a:t>
            </a:r>
            <a:endParaRPr lang="en-US" sz="54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Fifth Piece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Smallest multiple</a:t>
            </a:r>
          </a:p>
          <a:p>
            <a:pPr marL="0" indent="0">
              <a:buNone/>
            </a:pPr>
            <a:r>
              <a:rPr lang="en-US" b="1" dirty="0"/>
              <a:t>Problem 5</a:t>
            </a:r>
          </a:p>
          <a:p>
            <a:pPr marL="0" indent="0">
              <a:buNone/>
            </a:pPr>
            <a:r>
              <a:rPr lang="en-US" dirty="0"/>
              <a:t>2520 is the smallest number that can be divided by each of the numbers from 1 to 10 without any remainder.</a:t>
            </a:r>
          </a:p>
          <a:p>
            <a:pPr marL="0" indent="0">
              <a:buNone/>
            </a:pPr>
            <a:r>
              <a:rPr lang="en-US" dirty="0"/>
              <a:t>What is the smallest positive number that is evenly divisible by all of the numbers from 1 to 20?</a:t>
            </a:r>
            <a:endParaRPr lang="en-US" dirty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Brute Force Approach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private static </a:t>
            </a:r>
            <a:r>
              <a:rPr lang="en-US" sz="3600" dirty="0" err="1"/>
              <a:t>int</a:t>
            </a:r>
            <a:r>
              <a:rPr lang="en-US" sz="3600" dirty="0"/>
              <a:t> brute</a:t>
            </a:r>
            <a:r>
              <a:rPr lang="en-US" sz="3600" dirty="0" smtClean="0"/>
              <a:t>() {</a:t>
            </a: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    </a:t>
            </a:r>
            <a:r>
              <a:rPr lang="en-US" sz="3600" dirty="0"/>
              <a:t>for(</a:t>
            </a:r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= 1; true; ++</a:t>
            </a:r>
            <a:r>
              <a:rPr lang="en-US" sz="3600" dirty="0" err="1"/>
              <a:t>i</a:t>
            </a:r>
            <a:r>
              <a:rPr lang="en-US" sz="3600" dirty="0" smtClean="0"/>
              <a:t>) {</a:t>
            </a: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        </a:t>
            </a:r>
            <a:r>
              <a:rPr lang="en-US" sz="3600" dirty="0" err="1"/>
              <a:t>var</a:t>
            </a:r>
            <a:r>
              <a:rPr lang="en-US" sz="3600" dirty="0"/>
              <a:t> j = 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        </a:t>
            </a:r>
            <a:r>
              <a:rPr lang="en-US" sz="3600" dirty="0"/>
              <a:t>for (; j != 21; ++j</a:t>
            </a:r>
            <a:r>
              <a:rPr lang="en-US" sz="36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if </a:t>
            </a:r>
            <a:r>
              <a:rPr lang="en-US" sz="3600" dirty="0"/>
              <a:t>(</a:t>
            </a:r>
            <a:r>
              <a:rPr lang="en-US" sz="3600" dirty="0" err="1"/>
              <a:t>i</a:t>
            </a:r>
            <a:r>
              <a:rPr lang="en-US" sz="3600" dirty="0"/>
              <a:t> % j !=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            </a:t>
            </a:r>
            <a:r>
              <a:rPr lang="en-US" sz="3600" dirty="0" smtClean="0"/>
              <a:t>    </a:t>
            </a:r>
            <a:r>
              <a:rPr lang="en-US" sz="3600" dirty="0"/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        if </a:t>
            </a:r>
            <a:r>
              <a:rPr lang="en-US" sz="3600" dirty="0"/>
              <a:t>(j == 21)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        </a:t>
            </a:r>
            <a:r>
              <a:rPr lang="en-US" sz="3600" dirty="0" smtClean="0"/>
              <a:t>    </a:t>
            </a:r>
            <a:r>
              <a:rPr lang="en-US" sz="3600" dirty="0"/>
              <a:t>return </a:t>
            </a:r>
            <a:r>
              <a:rPr lang="en-US" sz="3600" dirty="0" err="1"/>
              <a:t>i</a:t>
            </a:r>
            <a:r>
              <a:rPr lang="en-US" sz="3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    </a:t>
            </a:r>
            <a:r>
              <a:rPr lang="en-US" sz="3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606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Common Multiple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arithmetic and number theory, the least common multiple (also called the lowest common multiple or smallest common multiple) of two integers a and b, usually denoted by LCM(a, b), is the smallest positive integer that is divisible by both a and b.</a:t>
            </a: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8134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Useful Information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lcm(a, b, c) = lcm(lcm(a, b), c)</a:t>
            </a:r>
          </a:p>
          <a:p>
            <a:pPr marL="0" indent="0">
              <a:buNone/>
            </a:pPr>
            <a:r>
              <a:rPr lang="en-US" sz="4000" dirty="0" smtClean="0"/>
              <a:t>lcm(a, b) = abs(a) / </a:t>
            </a:r>
            <a:r>
              <a:rPr lang="en-US" sz="4000" dirty="0" err="1" smtClean="0"/>
              <a:t>gcd</a:t>
            </a:r>
            <a:r>
              <a:rPr lang="en-US" sz="4000" dirty="0" smtClean="0"/>
              <a:t>(a, b) * abs(b)</a:t>
            </a:r>
            <a:endParaRPr lang="en-US" sz="40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3510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Euclid’s Algorithm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private static </a:t>
            </a:r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gcd</a:t>
            </a:r>
            <a:r>
              <a:rPr lang="en-US" sz="4000" dirty="0"/>
              <a:t>(</a:t>
            </a:r>
            <a:r>
              <a:rPr lang="en-US" sz="4000" dirty="0" err="1"/>
              <a:t>int</a:t>
            </a:r>
            <a:r>
              <a:rPr lang="en-US" sz="4000" dirty="0"/>
              <a:t> a, </a:t>
            </a:r>
            <a:r>
              <a:rPr lang="en-US" sz="4000" dirty="0" err="1"/>
              <a:t>int</a:t>
            </a:r>
            <a:r>
              <a:rPr lang="en-US" sz="4000" dirty="0"/>
              <a:t> b</a:t>
            </a:r>
            <a:r>
              <a:rPr lang="en-US" sz="4000" dirty="0" smtClean="0"/>
              <a:t>) {</a:t>
            </a:r>
            <a:endParaRPr lang="en-US" sz="4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    </a:t>
            </a:r>
            <a:r>
              <a:rPr lang="en-US" sz="4000" dirty="0"/>
              <a:t>while(b != 0</a:t>
            </a:r>
            <a:r>
              <a:rPr lang="en-US" sz="4000" dirty="0" smtClean="0"/>
              <a:t>) {</a:t>
            </a:r>
            <a:endParaRPr lang="en-US" sz="4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        </a:t>
            </a:r>
            <a:r>
              <a:rPr lang="en-US" sz="4000" dirty="0" err="1"/>
              <a:t>var</a:t>
            </a:r>
            <a:r>
              <a:rPr lang="en-US" sz="4000" dirty="0"/>
              <a:t> r = a %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        </a:t>
            </a:r>
            <a:r>
              <a:rPr lang="en-US" sz="4000" dirty="0"/>
              <a:t>a =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        </a:t>
            </a:r>
            <a:r>
              <a:rPr lang="en-US" sz="4000" dirty="0"/>
              <a:t>b =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    </a:t>
            </a:r>
            <a:r>
              <a:rPr lang="en-US" sz="4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    </a:t>
            </a:r>
            <a:r>
              <a:rPr lang="en-US" sz="4000" dirty="0"/>
              <a:t>return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}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2219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/>
              <a:t>private static </a:t>
            </a:r>
            <a:r>
              <a:rPr lang="en-US" sz="4800" dirty="0" err="1"/>
              <a:t>int</a:t>
            </a:r>
            <a:r>
              <a:rPr lang="en-US" sz="4800" dirty="0"/>
              <a:t> imperative</a:t>
            </a:r>
            <a:r>
              <a:rPr lang="en-US" sz="4800" dirty="0" smtClean="0"/>
              <a:t>() {</a:t>
            </a:r>
            <a:endParaRPr lang="en-US" sz="4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 smtClean="0"/>
              <a:t>    </a:t>
            </a:r>
            <a:r>
              <a:rPr lang="en-US" sz="4800" dirty="0" err="1"/>
              <a:t>var</a:t>
            </a:r>
            <a:r>
              <a:rPr lang="en-US" sz="4800" dirty="0"/>
              <a:t> result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4800" dirty="0" smtClean="0"/>
              <a:t>    </a:t>
            </a:r>
            <a:r>
              <a:rPr lang="nn-NO" sz="4800" dirty="0"/>
              <a:t>for(int i = 2; i != 20; ++i</a:t>
            </a:r>
            <a:r>
              <a:rPr lang="nn-NO" sz="48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 smtClean="0"/>
              <a:t>        result </a:t>
            </a:r>
            <a:r>
              <a:rPr lang="en-US" sz="4800" dirty="0"/>
              <a:t>= lcm(result, </a:t>
            </a:r>
            <a:r>
              <a:rPr lang="en-US" sz="4800" dirty="0" err="1"/>
              <a:t>i</a:t>
            </a:r>
            <a:r>
              <a:rPr lang="en-US" sz="4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 smtClean="0"/>
              <a:t>    return </a:t>
            </a:r>
            <a:r>
              <a:rPr lang="en-US" sz="4800" dirty="0"/>
              <a:t>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 smtClean="0"/>
              <a:t>}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7239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759109"/>
              </p:ext>
            </p:extLst>
          </p:nvPr>
        </p:nvGraphicFramePr>
        <p:xfrm>
          <a:off x="1696102" y="1286107"/>
          <a:ext cx="582985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255"/>
                <a:gridCol w="1614314"/>
                <a:gridCol w="1943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ms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Brute Force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1200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1300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Least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 Common Multiple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50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C# and C++ code are pretty similar performance-wise.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Least Common Multiple Method is orders of magnitude faster.</a:t>
            </a:r>
            <a:endParaRPr lang="en-US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20634</TotalTime>
  <Pages>2</Pages>
  <Words>366</Words>
  <Application>Microsoft Office PowerPoint</Application>
  <PresentationFormat>On-screen Show (4:3)</PresentationFormat>
  <Paragraphs>68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Powerpoint Template</vt:lpstr>
      <vt:lpstr>Five Easy Pieces #5 Smallest Multiple</vt:lpstr>
      <vt:lpstr>The Fifth Piece</vt:lpstr>
      <vt:lpstr>The Brute Force Approach</vt:lpstr>
      <vt:lpstr>Least Common Multiple</vt:lpstr>
      <vt:lpstr>Additional Useful Information</vt:lpstr>
      <vt:lpstr>Euclid’s Algorithm</vt:lpstr>
      <vt:lpstr>Putting it All Together</vt:lpstr>
      <vt:lpstr>Performance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315</cp:revision>
  <cp:lastPrinted>1998-05-12T14:00:08Z</cp:lastPrinted>
  <dcterms:created xsi:type="dcterms:W3CDTF">1996-01-26T05:25:42Z</dcterms:created>
  <dcterms:modified xsi:type="dcterms:W3CDTF">2014-12-15T23:13:14Z</dcterms:modified>
</cp:coreProperties>
</file>