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7" r:id="rId3"/>
    <p:sldId id="338" r:id="rId4"/>
    <p:sldId id="348" r:id="rId5"/>
    <p:sldId id="343" r:id="rId6"/>
    <p:sldId id="362" r:id="rId7"/>
    <p:sldId id="361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86" r:id="rId21"/>
    <p:sldId id="376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7" r:id="rId31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828200"/>
    <a:srgbClr val="FF5008"/>
    <a:srgbClr val="FFFFFF"/>
    <a:srgbClr val="D93192"/>
    <a:srgbClr val="FFFF00"/>
    <a:srgbClr val="FF9900"/>
    <a:srgbClr val="CC9900"/>
    <a:srgbClr val="D7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2398" autoAdjust="0"/>
  </p:normalViewPr>
  <p:slideViewPr>
    <p:cSldViewPr snapToGrid="0">
      <p:cViewPr varScale="1">
        <p:scale>
          <a:sx n="73" d="100"/>
          <a:sy n="73" d="100"/>
        </p:scale>
        <p:origin x="-114" y="-17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024" y="-83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25BF1F9D-9926-4349-9F1E-CF8135CC2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4A13476B-BE88-43CF-8796-9E97146DF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7" tIns="46434" rIns="92867" bIns="464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2800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62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59EAF-3981-49A5-A037-0D8AFE2CC0C3}" type="slidenum">
              <a:rPr lang="en-US" sz="1000" b="0" smtClean="0"/>
              <a:pPr/>
              <a:t>1</a:t>
            </a:fld>
            <a:endParaRPr lang="en-US" sz="10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19625" cy="3465512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2429-1A19-4787-A78D-D5E54A5E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8CA8-0C99-42ED-A5C2-3630B305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C9-C856-4E29-A644-E3D555F62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7B9B-08DB-463B-9C5B-F39CFC3D3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13-8DCC-4ABC-9E2C-71EA0C5B1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E0C3-1E20-4EC3-AF22-DEAA70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F58D-348B-464E-ADA5-59EE74E6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DDCA-C1D6-422B-AA2B-4F114392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61DF-2FF5-4ECC-B04A-73294C4D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B3FF-E82B-4130-9698-8B44F8BC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D79-E7C1-4D33-961D-8DCE3B76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1D69"/>
            </a:gs>
            <a:gs pos="100000">
              <a:srgbClr val="0330A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D40B41A5-DE4F-4277-BF0D-A51EE38D1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AFD00"/>
        </a:buClr>
        <a:buChar char="•"/>
        <a:defRPr sz="2800">
          <a:solidFill>
            <a:srgbClr val="FAFD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800">
          <a:solidFill>
            <a:srgbClr val="FAF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rgbClr val="FAFD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000">
          <a:solidFill>
            <a:srgbClr val="FAFD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sdn.microsoft.com/en-us/library/67ef8sbd(v=vs.10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ideoutclub/Euler.git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panovpapers.com/" TargetMode="External"/><Relationship Id="rId2" Type="http://schemas.openxmlformats.org/officeDocument/2006/relationships/hyperlink" Target="https://ericniebler.github.io/range-v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5400" dirty="0" smtClean="0"/>
              <a:t>Five Easy Pieces #1</a:t>
            </a:r>
            <a:br>
              <a:rPr lang="en-US" sz="5400" dirty="0" smtClean="0"/>
            </a:br>
            <a:r>
              <a:rPr lang="en-US" sz="5400" dirty="0" smtClean="0"/>
              <a:t>Multiples of 3 and 5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7526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David Sanders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Semiconductor Test Division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Agoura Hills, CA, USA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Extension methods are static methods in static classes.</a:t>
            </a:r>
          </a:p>
          <a:p>
            <a:r>
              <a:rPr lang="en-US" sz="2400" dirty="0" smtClean="0"/>
              <a:t>Calls to extension methods look like they’re calling methods that belong to the type of the first parameter, but they’re not.</a:t>
            </a:r>
          </a:p>
          <a:p>
            <a:r>
              <a:rPr lang="en-US" sz="2400" dirty="0" smtClean="0"/>
              <a:t>It’s nice syntactic sugar.</a:t>
            </a:r>
          </a:p>
          <a:p>
            <a:r>
              <a:rPr lang="en-US" sz="2400" dirty="0" smtClean="0"/>
              <a:t>It allows you to extend the perceived interface of the class without modifying the class itself.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533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Lambdas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public static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Where&lt;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&gt;(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this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source,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predicate)</a:t>
            </a:r>
          </a:p>
          <a:p>
            <a:r>
              <a:rPr lang="en-US" sz="2400" dirty="0" smtClean="0"/>
              <a:t>The second parameter to Where is a predicate that indicates which items to return to caller.</a:t>
            </a:r>
          </a:p>
          <a:p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indicates a delegate that takes a </a:t>
            </a:r>
            <a:r>
              <a:rPr lang="en-US" sz="2400" dirty="0" err="1" smtClean="0"/>
              <a:t>TSource</a:t>
            </a:r>
            <a:r>
              <a:rPr lang="en-US" sz="2400" dirty="0" smtClean="0"/>
              <a:t> parameter and returns a </a:t>
            </a:r>
            <a:r>
              <a:rPr lang="en-US" sz="2400" dirty="0" err="1" smtClean="0"/>
              <a:t>bool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are other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&lt;&gt; delegates that accept up to 16 arguments.</a:t>
            </a:r>
          </a:p>
          <a:p>
            <a:r>
              <a:rPr lang="en-US" sz="2400" dirty="0" smtClean="0"/>
              <a:t>Action delegates may accept parameters but return void.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3484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Lambdas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Lambdas are convenient ways to create anonymous delegates.</a:t>
            </a:r>
          </a:p>
          <a:p>
            <a:r>
              <a:rPr lang="en-US" sz="2400" dirty="0" smtClean="0"/>
              <a:t>Useful for passing small bits of behavior to other functions.</a:t>
            </a:r>
          </a:p>
          <a:p>
            <a:r>
              <a:rPr lang="en-US" sz="2400" dirty="0" smtClean="0"/>
              <a:t>If your lambda is more than a couple of expressions, consider creating a named function instead.</a:t>
            </a:r>
          </a:p>
          <a:p>
            <a:pPr marL="0" indent="0">
              <a:buNone/>
            </a:pPr>
            <a:r>
              <a:rPr lang="en-US" sz="2400" dirty="0" err="1" smtClean="0"/>
              <a:t>Enumerable.Range</a:t>
            </a:r>
            <a:r>
              <a:rPr lang="en-US" sz="2400" dirty="0" smtClean="0"/>
              <a:t>(1, 1000 - 1)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.Where(</a:t>
            </a:r>
            <a:r>
              <a:rPr lang="en-US" sz="2400" dirty="0" err="1" smtClean="0"/>
              <a:t>i</a:t>
            </a:r>
            <a:r>
              <a:rPr lang="en-US" sz="2400" dirty="0" smtClean="0"/>
              <a:t> =&gt; </a:t>
            </a:r>
            <a:r>
              <a:rPr lang="en-US" sz="2400" dirty="0" err="1" smtClean="0"/>
              <a:t>i</a:t>
            </a:r>
            <a:r>
              <a:rPr lang="en-US" sz="2400" dirty="0" smtClean="0"/>
              <a:t> % 3 == 0 || </a:t>
            </a:r>
            <a:r>
              <a:rPr lang="en-US" sz="2400" dirty="0" err="1" smtClean="0"/>
              <a:t>i</a:t>
            </a:r>
            <a:r>
              <a:rPr lang="en-US" sz="2400" dirty="0" smtClean="0"/>
              <a:t> % 5 == 0)</a:t>
            </a:r>
          </a:p>
          <a:p>
            <a:r>
              <a:rPr lang="en-US" sz="2400" dirty="0" smtClean="0"/>
              <a:t>The compiler infers the type of </a:t>
            </a:r>
            <a:r>
              <a:rPr lang="en-US" sz="2400" dirty="0" err="1" smtClean="0"/>
              <a:t>i</a:t>
            </a:r>
            <a:r>
              <a:rPr lang="en-US" sz="2400" dirty="0" smtClean="0"/>
              <a:t> automatically.</a:t>
            </a:r>
          </a:p>
          <a:p>
            <a:r>
              <a:rPr lang="en-US" sz="2400" dirty="0" smtClean="0"/>
              <a:t>You can specify the type explicitly if necessary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2026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459841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569"/>
                <a:gridCol w="3886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3.9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14.9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I like the how easy it is to read and write the functional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LINQ version </a:t>
            </a:r>
            <a:r>
              <a:rPr lang="en-US" b="0" smtClean="0">
                <a:solidFill>
                  <a:srgbClr val="FFFF00"/>
                </a:solidFill>
              </a:rPr>
              <a:t>takes &gt;3 </a:t>
            </a:r>
            <a:r>
              <a:rPr lang="en-US" b="0" dirty="0" smtClean="0">
                <a:solidFill>
                  <a:srgbClr val="FFFF00"/>
                </a:solidFill>
              </a:rPr>
              <a:t>times as long as the imperative version</a:t>
            </a:r>
          </a:p>
        </p:txBody>
      </p:sp>
    </p:spTree>
    <p:extLst>
      <p:ext uri="{BB962C8B-B14F-4D97-AF65-F5344CB8AC3E}">
        <p14:creationId xmlns:p14="http://schemas.microsoft.com/office/powerpoint/2010/main" val="12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341864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FilterImperative</a:t>
            </a:r>
            <a:r>
              <a:rPr lang="en-US" sz="2400" dirty="0" smtClean="0"/>
              <a:t>()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sum = 0;</a:t>
            </a:r>
          </a:p>
          <a:p>
            <a:pPr marL="0" indent="0">
              <a:buNone/>
            </a:pPr>
            <a:r>
              <a:rPr lang="en-US" sz="2400" dirty="0"/>
              <a:t>  for (auto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smtClean="0"/>
              <a:t>1000; </a:t>
            </a:r>
            <a:r>
              <a:rPr lang="en-US" sz="2400" dirty="0"/>
              <a:t>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if 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% 3 == 0 || </a:t>
            </a:r>
            <a:r>
              <a:rPr lang="en-US" sz="2400" dirty="0" err="1" smtClean="0"/>
              <a:t>i</a:t>
            </a:r>
            <a:r>
              <a:rPr lang="en-US" sz="2400" dirty="0" smtClean="0"/>
              <a:t> % 5 == 0)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sum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return sum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002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/>
              <a:t>IsMultipleOf3Or5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bool</a:t>
            </a:r>
            <a:r>
              <a:rPr lang="en-US" sz="2400" dirty="0"/>
              <a:t> operator()(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i</a:t>
            </a:r>
            <a:r>
              <a:rPr lang="en-US" sz="2400" dirty="0"/>
              <a:t>) </a:t>
            </a:r>
            <a:r>
              <a:rPr lang="en-US" sz="2400" dirty="0" err="1"/>
              <a:t>const</a:t>
            </a:r>
            <a:r>
              <a:rPr lang="en-US" sz="2400" dirty="0"/>
              <a:t> { return </a:t>
            </a:r>
            <a:r>
              <a:rPr lang="en-US" sz="2400" dirty="0" err="1"/>
              <a:t>i</a:t>
            </a:r>
            <a:r>
              <a:rPr lang="en-US" sz="2400" dirty="0"/>
              <a:t> % 3 == 0 || </a:t>
            </a:r>
            <a:r>
              <a:rPr lang="en-US" sz="2400" dirty="0" err="1"/>
              <a:t>i</a:t>
            </a:r>
            <a:r>
              <a:rPr lang="en-US" sz="2400" dirty="0"/>
              <a:t> % 5 == 0; </a:t>
            </a:r>
            <a:r>
              <a:rPr lang="en-US" sz="2400" dirty="0" smtClean="0"/>
              <a:t>} };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FilterFunctional</a:t>
            </a:r>
            <a:r>
              <a:rPr lang="en-US" sz="2400" dirty="0" smtClean="0"/>
              <a:t>()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return ranges::accumulate(ranges::view::</a:t>
            </a:r>
            <a:r>
              <a:rPr lang="en-US" sz="2400" dirty="0" err="1"/>
              <a:t>ints</a:t>
            </a:r>
            <a:r>
              <a:rPr lang="en-US" sz="2400" dirty="0"/>
              <a:t>(1, 999) </a:t>
            </a:r>
            <a:r>
              <a:rPr lang="en-US" sz="2400" dirty="0" smtClean="0"/>
              <a:t>|</a:t>
            </a:r>
          </a:p>
          <a:p>
            <a:pPr marL="0" indent="0">
              <a:buNone/>
            </a:pPr>
            <a:r>
              <a:rPr lang="en-US" sz="2400" dirty="0" smtClean="0"/>
              <a:t>    ranges</a:t>
            </a:r>
            <a:r>
              <a:rPr lang="en-US" sz="2400" dirty="0"/>
              <a:t>::view::filter(IsMultipleOf3Or5()), 0</a:t>
            </a:r>
            <a:r>
              <a:rPr lang="en-US" sz="2400" dirty="0" smtClean="0"/>
              <a:t>); 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https://github.com/ericniebler/range-v3</a:t>
            </a:r>
          </a:p>
          <a:p>
            <a:r>
              <a:rPr lang="en-US" sz="2400" dirty="0" err="1" smtClean="0"/>
              <a:t>Enumerable.Range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ranges::view::</a:t>
            </a:r>
            <a:r>
              <a:rPr lang="en-US" sz="2400" dirty="0" err="1" smtClean="0"/>
              <a:t>ints</a:t>
            </a:r>
            <a:endParaRPr lang="en-US" sz="2400" dirty="0" smtClean="0"/>
          </a:p>
          <a:p>
            <a:r>
              <a:rPr lang="en-US" sz="2400" dirty="0" err="1" smtClean="0"/>
              <a:t>Enumerable.Where</a:t>
            </a:r>
            <a:r>
              <a:rPr lang="en-US" sz="2400" dirty="0" smtClean="0"/>
              <a:t> = </a:t>
            </a:r>
            <a:r>
              <a:rPr lang="en-US" sz="2400" dirty="0" smtClean="0"/>
              <a:t>ranges::view::filter</a:t>
            </a:r>
            <a:endParaRPr lang="en-US" sz="2400" dirty="0" smtClean="0"/>
          </a:p>
          <a:p>
            <a:r>
              <a:rPr lang="en-US" sz="2400" dirty="0" err="1" smtClean="0"/>
              <a:t>Enumerable.Sum</a:t>
            </a:r>
            <a:r>
              <a:rPr lang="en-US" sz="2400" dirty="0" smtClean="0"/>
              <a:t> = </a:t>
            </a:r>
            <a:r>
              <a:rPr lang="en-US" sz="2400" dirty="0" smtClean="0"/>
              <a:t>ranges::accumulate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855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353835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46"/>
                <a:gridCol w="259104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3.9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1.7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14.9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C++ code is more than 2x faster than the imperative C# code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</a:t>
            </a:r>
            <a:r>
              <a:rPr lang="en-US" b="0" dirty="0" smtClean="0">
                <a:solidFill>
                  <a:srgbClr val="FFFF00"/>
                </a:solidFill>
              </a:rPr>
              <a:t>less of a penalty </a:t>
            </a:r>
            <a:r>
              <a:rPr lang="en-US" b="0" dirty="0" smtClean="0">
                <a:solidFill>
                  <a:srgbClr val="FFFF00"/>
                </a:solidFill>
              </a:rPr>
              <a:t>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25323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Better Way?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 Sum multiples of </a:t>
            </a:r>
            <a:r>
              <a:rPr lang="en-US" sz="2400" dirty="0" smtClean="0"/>
              <a:t>3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</a:t>
            </a:r>
            <a:r>
              <a:rPr lang="en-US" sz="2400" dirty="0" smtClean="0"/>
              <a:t>5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</a:t>
            </a:r>
            <a:r>
              <a:rPr lang="en-US" sz="2400" dirty="0" smtClean="0"/>
              <a:t>3 </a:t>
            </a:r>
            <a:r>
              <a:rPr lang="en-US" sz="2400" dirty="0"/>
              <a:t>* </a:t>
            </a:r>
            <a:r>
              <a:rPr lang="en-US" sz="2400" dirty="0" smtClean="0"/>
              <a:t>5 </a:t>
            </a:r>
            <a:r>
              <a:rPr lang="en-US" sz="2400" dirty="0"/>
              <a:t>to eliminate duplicates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generateMultiplesImperative</a:t>
            </a:r>
            <a:r>
              <a:rPr lang="en-US" sz="2400" dirty="0" smtClean="0"/>
              <a:t>() {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</a:t>
            </a:r>
            <a:r>
              <a:rPr lang="nn-NO" sz="2400" dirty="0" smtClean="0"/>
              <a:t>3; </a:t>
            </a:r>
            <a:r>
              <a:rPr lang="nn-NO" sz="2400" dirty="0"/>
              <a:t>i &lt; </a:t>
            </a:r>
            <a:r>
              <a:rPr lang="nn-NO" sz="2400" dirty="0" smtClean="0"/>
              <a:t>1000; </a:t>
            </a:r>
            <a:r>
              <a:rPr lang="nn-NO" sz="2400" dirty="0"/>
              <a:t>i += </a:t>
            </a:r>
            <a:r>
              <a:rPr lang="nn-NO" sz="2400" dirty="0" smtClean="0"/>
              <a:t>3) </a:t>
            </a:r>
            <a:r>
              <a:rPr lang="nn-NO" sz="2400" dirty="0"/>
              <a:t>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</a:t>
            </a:r>
            <a:r>
              <a:rPr lang="nn-NO" sz="2400" dirty="0" smtClean="0"/>
              <a:t>5; </a:t>
            </a:r>
            <a:r>
              <a:rPr lang="nn-NO" sz="2400" dirty="0"/>
              <a:t>i &lt; </a:t>
            </a:r>
            <a:r>
              <a:rPr lang="nn-NO" sz="2400" dirty="0" smtClean="0"/>
              <a:t>1000; </a:t>
            </a:r>
            <a:r>
              <a:rPr lang="nn-NO" sz="2400" dirty="0"/>
              <a:t>i += </a:t>
            </a:r>
            <a:r>
              <a:rPr lang="nn-NO" sz="2400" dirty="0" smtClean="0"/>
              <a:t>5) </a:t>
            </a:r>
            <a:r>
              <a:rPr lang="nn-NO" sz="2400" dirty="0"/>
              <a:t>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 smtClean="0"/>
              <a:t>  for </a:t>
            </a:r>
            <a:r>
              <a:rPr lang="nn-NO" sz="2400" dirty="0"/>
              <a:t>(var i = </a:t>
            </a:r>
            <a:r>
              <a:rPr lang="nn-NO" sz="2400" dirty="0" smtClean="0"/>
              <a:t>15; </a:t>
            </a:r>
            <a:r>
              <a:rPr lang="nn-NO" sz="2400" dirty="0"/>
              <a:t>i &lt; </a:t>
            </a:r>
            <a:r>
              <a:rPr lang="nn-NO" sz="2400" dirty="0" smtClean="0"/>
              <a:t>1000; </a:t>
            </a:r>
            <a:r>
              <a:rPr lang="nn-NO" sz="2400" dirty="0"/>
              <a:t>i += </a:t>
            </a:r>
            <a:r>
              <a:rPr lang="nn-NO" sz="2400" dirty="0" smtClean="0"/>
              <a:t>15) </a:t>
            </a:r>
            <a:r>
              <a:rPr lang="nn-NO" sz="2400" dirty="0"/>
              <a:t>sum -=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smtClean="0"/>
              <a:t>return </a:t>
            </a:r>
            <a:r>
              <a:rPr lang="en-US" sz="2400" dirty="0"/>
              <a:t>sum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1072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multiples of x up to but not including </a:t>
            </a:r>
            <a:r>
              <a:rPr lang="en-US" sz="2400" dirty="0" smtClean="0"/>
              <a:t>1000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IEnumerable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&gt; </a:t>
            </a:r>
            <a:r>
              <a:rPr lang="en-US" sz="2400" dirty="0" err="1"/>
              <a:t>multiplesOf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x) {</a:t>
            </a:r>
            <a:endParaRPr lang="en-US" sz="2400" dirty="0"/>
          </a:p>
          <a:p>
            <a:pPr marL="0" indent="0">
              <a:buNone/>
            </a:pPr>
            <a:r>
              <a:rPr lang="nn-NO" sz="2400" dirty="0" smtClean="0"/>
              <a:t>  </a:t>
            </a:r>
            <a:r>
              <a:rPr lang="nn-NO" sz="2400" dirty="0"/>
              <a:t>for (var i = x; i &lt; </a:t>
            </a:r>
            <a:r>
              <a:rPr lang="nn-NO" sz="2400" dirty="0" smtClean="0"/>
              <a:t>1000; </a:t>
            </a:r>
            <a:r>
              <a:rPr lang="nn-NO" sz="2400" dirty="0"/>
              <a:t>i += x) yield return i;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r>
              <a:rPr lang="en-US" sz="2400" dirty="0" smtClean="0"/>
              <a:t>An iterator method contains the “yield” keyword</a:t>
            </a:r>
          </a:p>
          <a:p>
            <a:r>
              <a:rPr lang="en-US" sz="2400" dirty="0" smtClean="0"/>
              <a:t>An iterator method typically returns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</a:t>
            </a:r>
          </a:p>
          <a:p>
            <a:r>
              <a:rPr lang="en-US" sz="2400" dirty="0" smtClean="0"/>
              <a:t>This method represents a lazy sequence</a:t>
            </a:r>
          </a:p>
          <a:p>
            <a:r>
              <a:rPr lang="en-US" sz="2400" dirty="0" smtClean="0"/>
              <a:t>Every time you call </a:t>
            </a:r>
            <a:r>
              <a:rPr lang="en-US" sz="2400" dirty="0" err="1" smtClean="0"/>
              <a:t>MoveNext</a:t>
            </a:r>
            <a:r>
              <a:rPr lang="en-US" sz="2400" dirty="0" smtClean="0"/>
              <a:t> on the underlying </a:t>
            </a:r>
            <a:r>
              <a:rPr lang="en-US" sz="2400" dirty="0" err="1" smtClean="0"/>
              <a:t>IEnumerator</a:t>
            </a:r>
            <a:r>
              <a:rPr lang="en-US" sz="2400" dirty="0" smtClean="0"/>
              <a:t>&lt;T&gt; interface, the state machine yields the next item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6161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Functional C#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Sum multiples of </a:t>
            </a:r>
            <a:r>
              <a:rPr lang="en-US" sz="2400" dirty="0" smtClean="0"/>
              <a:t>3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</a:t>
            </a:r>
            <a:r>
              <a:rPr lang="en-US" sz="2400" dirty="0" smtClean="0"/>
              <a:t>5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</a:t>
            </a:r>
            <a:r>
              <a:rPr lang="en-US" sz="2400" dirty="0" smtClean="0"/>
              <a:t>3 </a:t>
            </a:r>
            <a:r>
              <a:rPr lang="en-US" sz="2400" dirty="0"/>
              <a:t>* </a:t>
            </a:r>
            <a:r>
              <a:rPr lang="en-US" sz="2400" dirty="0" smtClean="0"/>
              <a:t>5 </a:t>
            </a:r>
            <a:r>
              <a:rPr lang="en-US" sz="2400" dirty="0"/>
              <a:t>to eliminate duplicates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generateMultiplesFunctional</a:t>
            </a:r>
            <a:r>
              <a:rPr lang="en-US" sz="2400" dirty="0" smtClean="0"/>
              <a:t>()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return </a:t>
            </a:r>
            <a:r>
              <a:rPr lang="en-US" sz="2400" dirty="0" err="1" smtClean="0"/>
              <a:t>multiplesOf</a:t>
            </a:r>
            <a:r>
              <a:rPr lang="en-US" sz="2400" dirty="0" smtClean="0"/>
              <a:t>(3).</a:t>
            </a:r>
            <a:r>
              <a:rPr lang="en-US" sz="2400" dirty="0"/>
              <a:t>Sum() </a:t>
            </a:r>
            <a:r>
              <a:rPr lang="en-US" sz="2400" dirty="0" smtClean="0"/>
              <a:t>+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 smtClean="0"/>
              <a:t>multiplesOf</a:t>
            </a:r>
            <a:r>
              <a:rPr lang="en-US" sz="2400" dirty="0" smtClean="0"/>
              <a:t>(5).</a:t>
            </a:r>
            <a:r>
              <a:rPr lang="en-US" sz="2400" dirty="0"/>
              <a:t>Sum() </a:t>
            </a:r>
            <a:r>
              <a:rPr lang="en-US" sz="2400" dirty="0" smtClean="0"/>
              <a:t>–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 smtClean="0"/>
              <a:t>multiplesOf</a:t>
            </a:r>
            <a:r>
              <a:rPr lang="en-US" sz="2400" dirty="0" smtClean="0"/>
              <a:t>(3 * 5).</a:t>
            </a:r>
            <a:r>
              <a:rPr lang="en-US" sz="2400" dirty="0"/>
              <a:t>Sum();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759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some fundamental mathematics</a:t>
            </a:r>
          </a:p>
          <a:p>
            <a:r>
              <a:rPr lang="en-US" dirty="0" smtClean="0"/>
              <a:t>Compare performance of C# vs. C++ code</a:t>
            </a:r>
          </a:p>
          <a:p>
            <a:r>
              <a:rPr lang="en-US" dirty="0" smtClean="0"/>
              <a:t>Compare imperative vs. functional styles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Composability</a:t>
            </a:r>
            <a:endParaRPr lang="en-US" dirty="0" smtClean="0"/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Façade = Iterator Method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strided_range</a:t>
            </a:r>
            <a:r>
              <a:rPr lang="en-US" sz="2400" dirty="0"/>
              <a:t> : public </a:t>
            </a:r>
            <a:r>
              <a:rPr lang="en-US" sz="2400" dirty="0" smtClean="0"/>
              <a:t>ranges</a:t>
            </a:r>
            <a:r>
              <a:rPr lang="en-US" sz="2400" dirty="0"/>
              <a:t>::</a:t>
            </a:r>
            <a:r>
              <a:rPr lang="en-US" sz="2400" dirty="0" err="1"/>
              <a:t>range_facade</a:t>
            </a:r>
            <a:r>
              <a:rPr lang="en-US" sz="2400" dirty="0"/>
              <a:t>&lt;</a:t>
            </a:r>
            <a:r>
              <a:rPr lang="en-US" sz="2400" dirty="0" err="1"/>
              <a:t>strided_range</a:t>
            </a:r>
            <a:r>
              <a:rPr lang="en-US" sz="2400" dirty="0" smtClean="0"/>
              <a:t>&gt;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strided_range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first, </a:t>
            </a:r>
            <a:r>
              <a:rPr lang="en-US" sz="2400" dirty="0" err="1"/>
              <a:t>int</a:t>
            </a:r>
            <a:r>
              <a:rPr lang="en-US" sz="2400" dirty="0"/>
              <a:t> last,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step_size</a:t>
            </a:r>
            <a:r>
              <a:rPr lang="en-US" sz="2400" dirty="0"/>
              <a:t>) 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first(first</a:t>
            </a:r>
            <a:r>
              <a:rPr lang="en-US" sz="2400" dirty="0"/>
              <a:t>), last(last), </a:t>
            </a:r>
            <a:r>
              <a:rPr lang="en-US" sz="2400" dirty="0" err="1"/>
              <a:t>step_size</a:t>
            </a:r>
            <a:r>
              <a:rPr lang="en-US" sz="2400" dirty="0"/>
              <a:t>(</a:t>
            </a:r>
            <a:r>
              <a:rPr lang="en-US" sz="2400" dirty="0" err="1"/>
              <a:t>step_size</a:t>
            </a:r>
            <a:r>
              <a:rPr lang="en-US" sz="2400" dirty="0"/>
              <a:t>) {}</a:t>
            </a:r>
          </a:p>
          <a:p>
            <a:pPr marL="0" indent="0">
              <a:buNone/>
            </a:pPr>
            <a:r>
              <a:rPr lang="en-US" sz="2400" dirty="0" smtClean="0"/>
              <a:t>  friend </a:t>
            </a:r>
            <a:r>
              <a:rPr lang="en-US" sz="2400" dirty="0"/>
              <a:t>ranges::</a:t>
            </a:r>
            <a:r>
              <a:rPr lang="en-US" sz="2400" dirty="0" err="1"/>
              <a:t>range_access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const</a:t>
            </a:r>
            <a:r>
              <a:rPr lang="en-US" sz="2400" dirty="0"/>
              <a:t> &amp; current() </a:t>
            </a:r>
            <a:r>
              <a:rPr lang="en-US" sz="2400" dirty="0" err="1"/>
              <a:t>const</a:t>
            </a:r>
            <a:r>
              <a:rPr lang="en-US" sz="2400" dirty="0"/>
              <a:t> { return first; }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 smtClean="0"/>
              <a:t>bool</a:t>
            </a:r>
            <a:r>
              <a:rPr lang="en-US" sz="2400" dirty="0" smtClean="0"/>
              <a:t> </a:t>
            </a:r>
            <a:r>
              <a:rPr lang="en-US" sz="2400" dirty="0"/>
              <a:t>done() </a:t>
            </a:r>
            <a:r>
              <a:rPr lang="en-US" sz="2400" dirty="0" err="1"/>
              <a:t>const</a:t>
            </a:r>
            <a:r>
              <a:rPr lang="en-US" sz="2400" dirty="0"/>
              <a:t> { return first &gt;= last; }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void </a:t>
            </a:r>
            <a:r>
              <a:rPr lang="en-US" sz="2400" dirty="0"/>
              <a:t>next() { first += </a:t>
            </a:r>
            <a:r>
              <a:rPr lang="en-US" sz="2400" dirty="0" err="1"/>
              <a:t>step_size</a:t>
            </a:r>
            <a:r>
              <a:rPr lang="en-US" sz="2400" dirty="0"/>
              <a:t>; }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first, last, </a:t>
            </a:r>
            <a:r>
              <a:rPr lang="en-US" sz="2400" dirty="0" err="1"/>
              <a:t>step_size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};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90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GenerateMultiplesFunctional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return</a:t>
            </a:r>
          </a:p>
          <a:p>
            <a:pPr marL="0" indent="0">
              <a:buNone/>
            </a:pPr>
            <a:r>
              <a:rPr lang="en-US" dirty="0" smtClean="0"/>
              <a:t>    ranges</a:t>
            </a:r>
            <a:r>
              <a:rPr lang="en-US" dirty="0"/>
              <a:t>::accumulate(</a:t>
            </a:r>
            <a:r>
              <a:rPr lang="en-US" dirty="0" err="1"/>
              <a:t>strided_range</a:t>
            </a:r>
            <a:r>
              <a:rPr lang="en-US" dirty="0"/>
              <a:t>(3, 1000, 3), 0) +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ranges</a:t>
            </a:r>
            <a:r>
              <a:rPr lang="en-US" dirty="0"/>
              <a:t>::accumulate(</a:t>
            </a:r>
            <a:r>
              <a:rPr lang="en-US" dirty="0" err="1"/>
              <a:t>strided_range</a:t>
            </a:r>
            <a:r>
              <a:rPr lang="en-US" dirty="0"/>
              <a:t>(5, 1000, 5), 0) -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ranges</a:t>
            </a:r>
            <a:r>
              <a:rPr lang="en-US" dirty="0"/>
              <a:t>::accumulate(</a:t>
            </a:r>
            <a:r>
              <a:rPr lang="en-US" dirty="0" err="1"/>
              <a:t>strided_range</a:t>
            </a:r>
            <a:r>
              <a:rPr lang="en-US" dirty="0"/>
              <a:t>(15, 1000, 15), 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039072"/>
              </p:ext>
            </p:extLst>
          </p:nvPr>
        </p:nvGraphicFramePr>
        <p:xfrm>
          <a:off x="685800" y="1219200"/>
          <a:ext cx="7773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0.0033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0.0016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3.9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1.7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14.9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3182790"/>
            <a:ext cx="7861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Only generating the relevant candidates is faster than generating all candidates and filtering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C++ is still significantly faster than C</a:t>
            </a:r>
            <a:r>
              <a:rPr lang="en-US" b="0" dirty="0" smtClean="0">
                <a:solidFill>
                  <a:srgbClr val="FFFF00"/>
                </a:solidFill>
              </a:rPr>
              <a:t>#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Functional C++ code is faster than imperative C++ code?</a:t>
            </a:r>
            <a:endParaRPr lang="en-US" b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Legend of Young Carl Gauss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sum of the integers from 1 to 100?</a:t>
            </a:r>
          </a:p>
          <a:p>
            <a:r>
              <a:rPr lang="en-US" dirty="0" smtClean="0"/>
              <a:t>1 + 2 + 3 + … + 98 + 99 + 100 = ?</a:t>
            </a:r>
          </a:p>
          <a:p>
            <a:r>
              <a:rPr lang="en-US" dirty="0" smtClean="0"/>
              <a:t>n * (n + 1) / 2</a:t>
            </a:r>
          </a:p>
          <a:p>
            <a:r>
              <a:rPr lang="en-US" dirty="0" smtClean="0"/>
              <a:t>100 * (101) / 2 = 10100 / 2 = 5050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 Compute the sum of [x, 1000) step x using </a:t>
            </a:r>
          </a:p>
          <a:p>
            <a:pPr marL="0" indent="0">
              <a:buNone/>
            </a:pPr>
            <a:r>
              <a:rPr lang="en-US" dirty="0" smtClean="0"/>
              <a:t>// triangular numbers</a:t>
            </a:r>
          </a:p>
          <a:p>
            <a:pPr marL="0" indent="0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sumOfMultiplesOf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p = (1000 - 1) / x;</a:t>
            </a:r>
          </a:p>
          <a:p>
            <a:pPr marL="0" indent="0">
              <a:buNone/>
            </a:pPr>
            <a:r>
              <a:rPr lang="en-US" dirty="0" smtClean="0"/>
              <a:t>  return x * p * (p + 1) / 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sumOfMultiples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sumOfMultiplesOf</a:t>
            </a:r>
            <a:r>
              <a:rPr lang="en-US" dirty="0" smtClean="0"/>
              <a:t>(3) +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sumOfMultiplesOf</a:t>
            </a:r>
            <a:r>
              <a:rPr lang="en-US" dirty="0" smtClean="0"/>
              <a:t>(5) –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sumOfMultiplesOf</a:t>
            </a:r>
            <a:r>
              <a:rPr lang="en-US" dirty="0" smtClean="0"/>
              <a:t>(3 </a:t>
            </a:r>
            <a:r>
              <a:rPr lang="en-US" dirty="0"/>
              <a:t>* </a:t>
            </a:r>
            <a:r>
              <a:rPr lang="en-US" dirty="0" smtClean="0"/>
              <a:t>5);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463525"/>
              </p:ext>
            </p:extLst>
          </p:nvPr>
        </p:nvGraphicFramePr>
        <p:xfrm>
          <a:off x="685800" y="1219200"/>
          <a:ext cx="77731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sumOfMultiples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0.0033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0.0033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0.0016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3.9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1.7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14.9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4219854"/>
            <a:ext cx="7861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An O(1) algorithm is significantly better than an O(n) algorithm</a:t>
            </a:r>
          </a:p>
        </p:txBody>
      </p:sp>
    </p:spTree>
    <p:extLst>
      <p:ext uri="{BB962C8B-B14F-4D97-AF65-F5344CB8AC3E}">
        <p14:creationId xmlns:p14="http://schemas.microsoft.com/office/powerpoint/2010/main" val="12159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find code written in a functional style to be easier to read and reason about</a:t>
            </a:r>
          </a:p>
          <a:p>
            <a:r>
              <a:rPr lang="en-US" dirty="0" smtClean="0"/>
              <a:t>Be wary of functional code in inner loops in high-performance code</a:t>
            </a:r>
          </a:p>
          <a:p>
            <a:r>
              <a:rPr lang="en-US" dirty="0" smtClean="0"/>
              <a:t>Write it both ways and measure!</a:t>
            </a:r>
          </a:p>
          <a:p>
            <a:r>
              <a:rPr lang="en-US" dirty="0" smtClean="0"/>
              <a:t>Finding the right algorithm is more important than writing in a particular style.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49" y="1386468"/>
            <a:ext cx="7772400" cy="4929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Even Fibonacci numbers</a:t>
            </a:r>
          </a:p>
          <a:p>
            <a:pPr marL="0" indent="0">
              <a:buNone/>
            </a:pPr>
            <a:r>
              <a:rPr lang="en-US" b="1" dirty="0"/>
              <a:t>Problem 2</a:t>
            </a:r>
          </a:p>
          <a:p>
            <a:pPr marL="0" indent="0">
              <a:buNone/>
            </a:pPr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pPr marL="0" indent="0">
              <a:buNone/>
            </a:pPr>
            <a:r>
              <a:rPr lang="en-US" dirty="0"/>
              <a:t>1, 2, 3, 5, 8, 13, 21, 34, 55, 89, ...</a:t>
            </a:r>
          </a:p>
          <a:p>
            <a:pPr marL="0" indent="0">
              <a:buNone/>
            </a:pPr>
            <a:r>
              <a:rPr lang="en-US" dirty="0"/>
              <a:t>By considering the terms in the Fibonacci sequence whose values do not exceed four million, find the sum of the even-valued terms.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 smtClean="0"/>
              <a:t>Reading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79" y="1595437"/>
            <a:ext cx="6350620" cy="4929188"/>
          </a:xfrm>
        </p:spPr>
        <p:txBody>
          <a:bodyPr/>
          <a:lstStyle/>
          <a:p>
            <a:r>
              <a:rPr lang="en-US" dirty="0" smtClean="0"/>
              <a:t>C# </a:t>
            </a:r>
            <a:r>
              <a:rPr lang="en-US" dirty="0"/>
              <a:t>Programming Guide: </a:t>
            </a:r>
            <a:r>
              <a:rPr lang="en-US" dirty="0">
                <a:hlinkClick r:id="rId2"/>
              </a:rPr>
              <a:t>http://msdn.microsoft.com/en-us/library/67ef8sbd(v=vs.100).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r>
              <a:rPr lang="en-US" dirty="0" smtClean="0"/>
              <a:t>C# In Depth by Jon Skeet</a:t>
            </a:r>
          </a:p>
          <a:p>
            <a:r>
              <a:rPr lang="en-US" dirty="0" smtClean="0"/>
              <a:t>Real-World Functional Programming: With Examples in F# and C# by Tomas </a:t>
            </a:r>
            <a:r>
              <a:rPr lang="en-US" dirty="0" err="1" smtClean="0"/>
              <a:t>Petricek</a:t>
            </a:r>
            <a:r>
              <a:rPr lang="en-US" dirty="0" smtClean="0"/>
              <a:t> and Jon Skeet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99" y="163899"/>
            <a:ext cx="24765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99" y="3429000"/>
            <a:ext cx="24765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5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week commitment, including homework</a:t>
            </a:r>
          </a:p>
          <a:p>
            <a:r>
              <a:rPr lang="en-US" dirty="0" smtClean="0"/>
              <a:t>Sign up for a Project Euler account: </a:t>
            </a:r>
            <a:r>
              <a:rPr lang="en-US" dirty="0" smtClean="0">
                <a:hlinkClick r:id="rId2"/>
              </a:rPr>
              <a:t>https://projecteuler.net/</a:t>
            </a:r>
            <a:endParaRPr lang="en-US" dirty="0" smtClean="0"/>
          </a:p>
          <a:p>
            <a:r>
              <a:rPr lang="en-US" dirty="0" smtClean="0"/>
              <a:t>Code and slides are available at </a:t>
            </a:r>
            <a:r>
              <a:rPr lang="en-US" dirty="0" smtClean="0">
                <a:hlinkClick r:id="rId3"/>
              </a:rPr>
              <a:t>https://github.com/insideoutclub/Euler.git</a:t>
            </a:r>
            <a:endParaRPr lang="en-US" dirty="0" smtClean="0"/>
          </a:p>
          <a:p>
            <a:r>
              <a:rPr lang="en-US" dirty="0" smtClean="0"/>
              <a:t>I’ll show solutions &amp; performance in C++ &amp; C#</a:t>
            </a:r>
          </a:p>
          <a:p>
            <a:r>
              <a:rPr lang="en-US" dirty="0" smtClean="0"/>
              <a:t>Use language of your choice and show us how beautiful/fast your solution is.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 smtClean="0"/>
              <a:t>Reading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79" y="1595437"/>
            <a:ext cx="6350620" cy="4929188"/>
          </a:xfrm>
        </p:spPr>
        <p:txBody>
          <a:bodyPr/>
          <a:lstStyle/>
          <a:p>
            <a:r>
              <a:rPr lang="en-US" dirty="0" smtClean="0"/>
              <a:t>Ranges v3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://ericniebler.github.io/range-v3/</a:t>
            </a:r>
            <a:endParaRPr lang="en-US" dirty="0" smtClean="0"/>
          </a:p>
          <a:p>
            <a:r>
              <a:rPr lang="en-US" dirty="0" smtClean="0"/>
              <a:t>Elements of Programming by Alexander </a:t>
            </a:r>
            <a:r>
              <a:rPr lang="en-US" dirty="0" err="1" smtClean="0"/>
              <a:t>Stepanov</a:t>
            </a:r>
            <a:r>
              <a:rPr lang="en-US" dirty="0" smtClean="0"/>
              <a:t> and Paul </a:t>
            </a:r>
            <a:r>
              <a:rPr lang="en-US" dirty="0" err="1" smtClean="0"/>
              <a:t>McJones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http://www.stepanovpapers.com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975" y="1658983"/>
            <a:ext cx="2440521" cy="353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8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Piece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Multiples of 3 and 5</a:t>
            </a:r>
          </a:p>
          <a:p>
            <a:pPr marL="0" indent="0">
              <a:buNone/>
            </a:pPr>
            <a:r>
              <a:rPr lang="en-US" b="1" dirty="0"/>
              <a:t>Problem 1</a:t>
            </a:r>
          </a:p>
          <a:p>
            <a:pPr marL="0" indent="0">
              <a:buNone/>
            </a:pPr>
            <a:r>
              <a:rPr lang="en-US" dirty="0"/>
              <a:t>If we list all the natural numbers below 10 that are multiples of 3 or 5, we get 3, 5, 6 and 9. The sum of these multiples is 23.</a:t>
            </a:r>
          </a:p>
          <a:p>
            <a:pPr marL="0" indent="0">
              <a:buNone/>
            </a:pPr>
            <a:r>
              <a:rPr lang="en-US" dirty="0"/>
              <a:t>Find the sum of all the multiples of 3 or 5 below 1000.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Thing I Can Think Of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[1, </a:t>
            </a:r>
            <a:r>
              <a:rPr lang="en-US" sz="2400" dirty="0" smtClean="0"/>
              <a:t>1000)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Filter out multiples of </a:t>
            </a:r>
            <a:r>
              <a:rPr lang="en-US" sz="2400" dirty="0" smtClean="0"/>
              <a:t>3 </a:t>
            </a:r>
            <a:r>
              <a:rPr lang="en-US" sz="2400" dirty="0"/>
              <a:t>and </a:t>
            </a:r>
            <a:r>
              <a:rPr lang="en-US" sz="2400" dirty="0" smtClean="0"/>
              <a:t>5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Returns sum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filterImperative</a:t>
            </a:r>
            <a:r>
              <a:rPr lang="en-US" sz="2400" dirty="0" smtClean="0"/>
              <a:t>()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sum = 0;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smtClean="0"/>
              <a:t>1000; </a:t>
            </a:r>
            <a:r>
              <a:rPr lang="en-US" sz="2400" dirty="0"/>
              <a:t>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</a:t>
            </a:r>
            <a:r>
              <a:rPr lang="en-US" sz="2400" dirty="0"/>
              <a:t>if (</a:t>
            </a:r>
            <a:r>
              <a:rPr lang="en-US" sz="2400" dirty="0" err="1"/>
              <a:t>i</a:t>
            </a:r>
            <a:r>
              <a:rPr lang="en-US" sz="2400" dirty="0"/>
              <a:t> % </a:t>
            </a:r>
            <a:r>
              <a:rPr lang="en-US" sz="2400" dirty="0" smtClean="0"/>
              <a:t>3 </a:t>
            </a:r>
            <a:r>
              <a:rPr lang="en-US" sz="2400" dirty="0"/>
              <a:t>== 0 || </a:t>
            </a:r>
            <a:r>
              <a:rPr lang="en-US" sz="2400" dirty="0" err="1"/>
              <a:t>i</a:t>
            </a:r>
            <a:r>
              <a:rPr lang="en-US" sz="2400" dirty="0"/>
              <a:t> % </a:t>
            </a:r>
            <a:r>
              <a:rPr lang="en-US" sz="2400" dirty="0" smtClean="0"/>
              <a:t>5 </a:t>
            </a:r>
            <a:r>
              <a:rPr lang="en-US" sz="2400" dirty="0"/>
              <a:t>== 0)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</a:t>
            </a:r>
            <a:r>
              <a:rPr lang="en-US" sz="2400" dirty="0"/>
              <a:t>sum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sum;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Imperative programs focus on telling the computer “how” to do something.</a:t>
            </a:r>
          </a:p>
          <a:p>
            <a:r>
              <a:rPr lang="en-US" sz="2400" dirty="0" smtClean="0"/>
              <a:t>e.g. create a variable </a:t>
            </a:r>
            <a:r>
              <a:rPr lang="en-US" sz="2400" dirty="0" err="1" smtClean="0"/>
              <a:t>i</a:t>
            </a:r>
            <a:r>
              <a:rPr lang="en-US" sz="2400" dirty="0" smtClean="0"/>
              <a:t>, assign 1 to it, compare it against 1000, increment it</a:t>
            </a:r>
          </a:p>
          <a:p>
            <a:r>
              <a:rPr lang="en-US" sz="2400" dirty="0" smtClean="0"/>
              <a:t>Functional programs raise the level of abstraction</a:t>
            </a:r>
          </a:p>
          <a:p>
            <a:r>
              <a:rPr lang="en-US" sz="2400" dirty="0" smtClean="0"/>
              <a:t>Focus on telling the computer “what” to do.</a:t>
            </a:r>
          </a:p>
          <a:p>
            <a:r>
              <a:rPr lang="en-US" sz="2400" dirty="0" smtClean="0"/>
              <a:t>e.g. generate a sequence of integers from 1 to 1000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8375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Functional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[1, </a:t>
            </a:r>
            <a:r>
              <a:rPr lang="en-US" sz="2400" dirty="0" smtClean="0"/>
              <a:t>1000)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Filter out multiples of </a:t>
            </a:r>
            <a:r>
              <a:rPr lang="en-US" sz="2400" dirty="0" smtClean="0"/>
              <a:t>3 </a:t>
            </a:r>
            <a:r>
              <a:rPr lang="en-US" sz="2400" dirty="0"/>
              <a:t>and </a:t>
            </a:r>
            <a:r>
              <a:rPr lang="en-US" sz="2400" dirty="0" smtClean="0"/>
              <a:t>5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Returns sum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filterFunctional</a:t>
            </a:r>
            <a:r>
              <a:rPr lang="en-US" sz="2400" dirty="0" smtClean="0"/>
              <a:t>()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</a:t>
            </a:r>
            <a:r>
              <a:rPr lang="en-US" sz="2400" dirty="0" err="1"/>
              <a:t>Enumerable.Range</a:t>
            </a:r>
            <a:r>
              <a:rPr lang="en-US" sz="2400" dirty="0"/>
              <a:t>(1, </a:t>
            </a:r>
            <a:r>
              <a:rPr lang="en-US" sz="2400" dirty="0" smtClean="0"/>
              <a:t>1000 </a:t>
            </a:r>
            <a:r>
              <a:rPr lang="en-US" sz="2400" dirty="0"/>
              <a:t>- 1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.</a:t>
            </a:r>
            <a:r>
              <a:rPr lang="en-US" sz="2400" dirty="0"/>
              <a:t>Where(</a:t>
            </a:r>
            <a:r>
              <a:rPr lang="en-US" sz="2400" dirty="0" err="1"/>
              <a:t>i</a:t>
            </a:r>
            <a:r>
              <a:rPr lang="en-US" sz="2400" dirty="0"/>
              <a:t> =&gt; </a:t>
            </a:r>
            <a:r>
              <a:rPr lang="en-US" sz="2400" dirty="0" err="1"/>
              <a:t>i</a:t>
            </a:r>
            <a:r>
              <a:rPr lang="en-US" sz="2400" dirty="0"/>
              <a:t> % </a:t>
            </a:r>
            <a:r>
              <a:rPr lang="en-US" sz="2400" dirty="0" smtClean="0"/>
              <a:t>3 </a:t>
            </a:r>
            <a:r>
              <a:rPr lang="en-US" sz="2400" dirty="0"/>
              <a:t>== 0 || </a:t>
            </a:r>
            <a:r>
              <a:rPr lang="en-US" sz="2400" dirty="0" err="1"/>
              <a:t>i</a:t>
            </a:r>
            <a:r>
              <a:rPr lang="en-US" sz="2400" dirty="0"/>
              <a:t> % </a:t>
            </a:r>
            <a:r>
              <a:rPr lang="en-US" sz="2400" dirty="0" smtClean="0"/>
              <a:t>5 </a:t>
            </a:r>
            <a:r>
              <a:rPr lang="en-US" sz="2400" dirty="0"/>
              <a:t>== 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.</a:t>
            </a:r>
            <a:r>
              <a:rPr lang="en-US" sz="2400" dirty="0"/>
              <a:t>Sum();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5252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C# with LINQ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LINQ functions produce and consume sequences of values.</a:t>
            </a:r>
          </a:p>
          <a:p>
            <a:r>
              <a:rPr lang="en-US" sz="2400" dirty="0" smtClean="0"/>
              <a:t>A sequence of T is represented as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&lt;T&gt;.</a:t>
            </a:r>
          </a:p>
          <a:p>
            <a:r>
              <a:rPr lang="en-US" sz="2400" dirty="0" err="1" smtClean="0"/>
              <a:t>Enumerable.Range</a:t>
            </a:r>
            <a:r>
              <a:rPr lang="en-US" sz="2400" dirty="0" smtClean="0"/>
              <a:t> </a:t>
            </a:r>
            <a:r>
              <a:rPr lang="en-US" sz="2400" dirty="0" smtClean="0"/>
              <a:t>returns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Enumerable.Where</a:t>
            </a:r>
            <a:r>
              <a:rPr lang="en-US" sz="2400" dirty="0" smtClean="0"/>
              <a:t> takes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 and returns another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 with elements filtered out</a:t>
            </a:r>
          </a:p>
          <a:p>
            <a:r>
              <a:rPr lang="en-US" sz="2400" dirty="0" err="1" smtClean="0"/>
              <a:t>Enumerable.Sum</a:t>
            </a:r>
            <a:r>
              <a:rPr lang="en-US" sz="2400" dirty="0" smtClean="0"/>
              <a:t> takes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and returns an integer containing their sum.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9300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public static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Where&lt;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&gt;(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this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source,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predicate)</a:t>
            </a:r>
          </a:p>
          <a:p>
            <a:r>
              <a:rPr lang="en-US" sz="2400" dirty="0" smtClean="0"/>
              <a:t>The “this” keyword preceding source indicates that Where is an extension method.</a:t>
            </a:r>
          </a:p>
          <a:p>
            <a:r>
              <a:rPr lang="en-US" sz="2400" dirty="0" smtClean="0"/>
              <a:t>Call it using either of 2 syntaxes:</a:t>
            </a:r>
          </a:p>
          <a:p>
            <a:pPr marL="0" indent="0">
              <a:buNone/>
            </a:pPr>
            <a:r>
              <a:rPr lang="en-US" sz="2400" dirty="0" err="1" smtClean="0"/>
              <a:t>IEnumerable</a:t>
            </a:r>
            <a:r>
              <a:rPr lang="en-US" sz="2400" dirty="0" smtClean="0"/>
              <a:t>&lt;Color&gt; source = </a:t>
            </a:r>
            <a:r>
              <a:rPr lang="en-US" sz="2400" dirty="0" err="1" smtClean="0"/>
              <a:t>getColors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primary = </a:t>
            </a:r>
            <a:r>
              <a:rPr lang="en-US" sz="2400" dirty="0" err="1" smtClean="0"/>
              <a:t>Enumerable.Where</a:t>
            </a:r>
            <a:r>
              <a:rPr lang="en-US" sz="2400" dirty="0" smtClean="0"/>
              <a:t>(source, </a:t>
            </a:r>
            <a:r>
              <a:rPr lang="en-US" sz="2400" dirty="0" err="1" smtClean="0"/>
              <a:t>isPrimary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primary2 = </a:t>
            </a:r>
            <a:r>
              <a:rPr lang="en-US" sz="2400" dirty="0" err="1" smtClean="0"/>
              <a:t>source.Where</a:t>
            </a:r>
            <a:r>
              <a:rPr lang="en-US" sz="2400" dirty="0" smtClean="0"/>
              <a:t>(</a:t>
            </a:r>
            <a:r>
              <a:rPr lang="en-US" sz="2400" dirty="0" err="1" smtClean="0"/>
              <a:t>isPrimary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004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">
      <a:dk1>
        <a:srgbClr val="000000"/>
      </a:dk1>
      <a:lt1>
        <a:srgbClr val="114FFB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AAB2FD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HD:Credence Foils:Powerpoint Template</Template>
  <TotalTime>18446</TotalTime>
  <Pages>2</Pages>
  <Words>1830</Words>
  <Application>Microsoft Office PowerPoint</Application>
  <PresentationFormat>On-screen Show (4:3)</PresentationFormat>
  <Paragraphs>296</Paragraphs>
  <Slides>30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Powerpoint Template</vt:lpstr>
      <vt:lpstr>Five Easy Pieces #1 Multiples of 3 and 5</vt:lpstr>
      <vt:lpstr>Purpose</vt:lpstr>
      <vt:lpstr>Logistics</vt:lpstr>
      <vt:lpstr>The First Piece</vt:lpstr>
      <vt:lpstr>The Simplest Thing I Can Think Of</vt:lpstr>
      <vt:lpstr>Functional Programming</vt:lpstr>
      <vt:lpstr>Let’s Get Functional</vt:lpstr>
      <vt:lpstr>Functional C# with LINQ</vt:lpstr>
      <vt:lpstr>Extension Methods</vt:lpstr>
      <vt:lpstr>Extension Methods</vt:lpstr>
      <vt:lpstr>Delegates and Lambdas</vt:lpstr>
      <vt:lpstr>Delegates and Lambdas</vt:lpstr>
      <vt:lpstr>Performance Comparison</vt:lpstr>
      <vt:lpstr>Imperative C++</vt:lpstr>
      <vt:lpstr>Functional C++</vt:lpstr>
      <vt:lpstr>Performance Comparison</vt:lpstr>
      <vt:lpstr>Is There a Better Way?</vt:lpstr>
      <vt:lpstr>Iterator Methods</vt:lpstr>
      <vt:lpstr>More Functional C#</vt:lpstr>
      <vt:lpstr>Range Façade = Iterator Method</vt:lpstr>
      <vt:lpstr>Functional C++</vt:lpstr>
      <vt:lpstr>Performance Comparison</vt:lpstr>
      <vt:lpstr>The Legend of Young Carl Gauss</vt:lpstr>
      <vt:lpstr>Triangular Numbers to the Rescue</vt:lpstr>
      <vt:lpstr>Triangular Numbers to the Rescue</vt:lpstr>
      <vt:lpstr>Performance Comparison</vt:lpstr>
      <vt:lpstr>Conclusions</vt:lpstr>
      <vt:lpstr>Homework for Next Week</vt:lpstr>
      <vt:lpstr>Further Reading C#</vt:lpstr>
      <vt:lpstr>Further Reading C++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</dc:title>
  <dc:subject>ITC '04 Electronic presentation guide/template</dc:subject>
  <dc:creator>Art Downey</dc:creator>
  <dc:description>V6.0 4/28/03 1st 2003 version_x000d_
V7.0 2/25/03 1st 2004 version_x000d_
V7.2 8/9/03 XP version for 2004</dc:description>
  <cp:lastModifiedBy>David Sanders</cp:lastModifiedBy>
  <cp:revision>247</cp:revision>
  <cp:lastPrinted>1998-05-12T14:00:08Z</cp:lastPrinted>
  <dcterms:created xsi:type="dcterms:W3CDTF">1996-01-26T05:25:42Z</dcterms:created>
  <dcterms:modified xsi:type="dcterms:W3CDTF">2014-11-12T23:33:20Z</dcterms:modified>
</cp:coreProperties>
</file>