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7" r:id="rId3"/>
    <p:sldId id="338" r:id="rId4"/>
    <p:sldId id="348" r:id="rId5"/>
    <p:sldId id="343" r:id="rId6"/>
    <p:sldId id="361" r:id="rId7"/>
    <p:sldId id="386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5" r:id="rId19"/>
    <p:sldId id="373" r:id="rId20"/>
    <p:sldId id="374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28200"/>
    <a:srgbClr val="FF5008"/>
    <a:srgbClr val="FFFFFF"/>
    <a:srgbClr val="D93192"/>
    <a:srgbClr val="FFFF00"/>
    <a:srgbClr val="FF99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72398" autoAdjust="0"/>
  </p:normalViewPr>
  <p:slideViewPr>
    <p:cSldViewPr snapToGrid="0">
      <p:cViewPr varScale="1">
        <p:scale>
          <a:sx n="85" d="100"/>
          <a:sy n="85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deoutclub/Euler.git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sdn.microsoft.com/en-us/library/67ef8sbd(v=vs.10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</a:t>
            </a:r>
            <a:r>
              <a:rPr lang="en-US" sz="5400" dirty="0" smtClean="0"/>
              <a:t>#2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Even Fibonacci Numbers</a:t>
            </a:r>
            <a:endParaRPr lang="en-US" sz="54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Extension methods are static methods in static classes.</a:t>
            </a:r>
          </a:p>
          <a:p>
            <a:r>
              <a:rPr lang="en-US" sz="2400" dirty="0" smtClean="0"/>
              <a:t>Calls to extension methods look like they’re calling methods that belong to the type of the first parameter, but they’re not.</a:t>
            </a:r>
          </a:p>
          <a:p>
            <a:r>
              <a:rPr lang="en-US" sz="2400" dirty="0" smtClean="0"/>
              <a:t>It’s nice syntactic sugar.</a:t>
            </a:r>
          </a:p>
          <a:p>
            <a:r>
              <a:rPr lang="en-US" sz="2400" dirty="0" smtClean="0"/>
              <a:t>It allows you to extend the perceived interface of the class without modifying the class itself.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33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second parameter to Where is a predicate that indicates which items to return to caller.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indicates a delegate that takes a </a:t>
            </a:r>
            <a:r>
              <a:rPr lang="en-US" sz="2400" dirty="0" err="1" smtClean="0"/>
              <a:t>TSource</a:t>
            </a:r>
            <a:r>
              <a:rPr lang="en-US" sz="2400" dirty="0" smtClean="0"/>
              <a:t> parameter and returns a </a:t>
            </a:r>
            <a:r>
              <a:rPr lang="en-US" sz="2400" dirty="0" err="1" smtClean="0"/>
              <a:t>bool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other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delegates that accept up to 16 arguments.</a:t>
            </a:r>
          </a:p>
          <a:p>
            <a:r>
              <a:rPr lang="en-US" sz="2400" dirty="0" smtClean="0"/>
              <a:t>Action delegates may accept parameters but return void.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34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Lambdas are convenient ways to create anonymous delegates.</a:t>
            </a:r>
          </a:p>
          <a:p>
            <a:r>
              <a:rPr lang="en-US" sz="2400" dirty="0" smtClean="0"/>
              <a:t>Useful for passing small bits of behavior to other functions.</a:t>
            </a:r>
          </a:p>
          <a:p>
            <a:r>
              <a:rPr lang="en-US" sz="2400" dirty="0" smtClean="0"/>
              <a:t>If your lambda is more than a couple of expressions, consider creating a named function instead.</a:t>
            </a:r>
          </a:p>
          <a:p>
            <a:pPr marL="0" indent="0">
              <a:buNone/>
            </a:pPr>
            <a:r>
              <a:rPr lang="en-US" sz="2400" dirty="0" err="1" smtClean="0"/>
              <a:t>Enumerable.Range</a:t>
            </a:r>
            <a:r>
              <a:rPr lang="en-US" sz="2400" dirty="0" smtClean="0"/>
              <a:t>(1, limit - 1)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.Where(</a:t>
            </a:r>
            <a:r>
              <a:rPr lang="en-US" sz="2400" dirty="0" err="1" smtClean="0"/>
              <a:t>i</a:t>
            </a:r>
            <a:r>
              <a:rPr lang="en-US" sz="2400" dirty="0" smtClean="0"/>
              <a:t> =&gt; </a:t>
            </a:r>
            <a:r>
              <a:rPr lang="en-US" sz="2400" dirty="0" err="1" smtClean="0"/>
              <a:t>i</a:t>
            </a:r>
            <a:r>
              <a:rPr lang="en-US" sz="2400" dirty="0" smtClean="0"/>
              <a:t> % x == 0 || </a:t>
            </a:r>
            <a:r>
              <a:rPr lang="en-US" sz="2400" dirty="0" err="1" smtClean="0"/>
              <a:t>i</a:t>
            </a:r>
            <a:r>
              <a:rPr lang="en-US" sz="2400" dirty="0" smtClean="0"/>
              <a:t> % y == 0)</a:t>
            </a:r>
          </a:p>
          <a:p>
            <a:r>
              <a:rPr lang="en-US" sz="2400" dirty="0" smtClean="0"/>
              <a:t>The compiler infers the type of </a:t>
            </a:r>
            <a:r>
              <a:rPr lang="en-US" sz="2400" dirty="0" err="1" smtClean="0"/>
              <a:t>i</a:t>
            </a:r>
            <a:r>
              <a:rPr lang="en-US" sz="2400" dirty="0" smtClean="0"/>
              <a:t> automatically.</a:t>
            </a:r>
          </a:p>
          <a:p>
            <a:r>
              <a:rPr lang="en-US" sz="2400" dirty="0" smtClean="0"/>
              <a:t>You can specify the type explicitly if necessary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202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48679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4.038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15.106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I like the how easy it is to read and write the functional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LINQ version </a:t>
            </a:r>
            <a:r>
              <a:rPr lang="en-US" b="0" smtClean="0">
                <a:solidFill>
                  <a:srgbClr val="FFFF00"/>
                </a:solidFill>
              </a:rPr>
              <a:t>takes &gt;3 </a:t>
            </a:r>
            <a:r>
              <a:rPr lang="en-US" b="0" dirty="0" smtClean="0">
                <a:solidFill>
                  <a:srgbClr val="FFFF00"/>
                </a:solidFill>
              </a:rPr>
              <a:t>times as long as the imperative version</a:t>
            </a: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/>
              <a:t>IsMultipleOf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bool</a:t>
            </a:r>
            <a:r>
              <a:rPr lang="en-US" sz="2400" dirty="0"/>
              <a:t> operator()(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y) </a:t>
            </a:r>
            <a:r>
              <a:rPr lang="en-US" sz="2400" dirty="0" err="1"/>
              <a:t>const</a:t>
            </a:r>
            <a:r>
              <a:rPr lang="en-US" sz="2400" dirty="0"/>
              <a:t> { return x % y == 0; }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en-US" sz="2400" dirty="0"/>
              <a:t>  for (auto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limit;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y))</a:t>
            </a:r>
          </a:p>
          <a:p>
            <a:pPr marL="0" indent="0">
              <a:buNone/>
            </a:pPr>
            <a:r>
              <a:rPr lang="en-US" sz="2400" dirty="0"/>
              <a:t>      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isMultipleOfXOrY</a:t>
            </a:r>
            <a:r>
              <a:rPr lang="en-US" sz="2400" dirty="0"/>
              <a:t> = [x, y](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return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y); </a:t>
            </a:r>
            <a:r>
              <a:rPr lang="en-US" sz="2400" dirty="0" smtClean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boost::accumulate(boost::</a:t>
            </a:r>
            <a:r>
              <a:rPr lang="en-US" sz="2400" dirty="0" err="1"/>
              <a:t>irange</a:t>
            </a:r>
            <a:r>
              <a:rPr lang="en-US" sz="2400" dirty="0"/>
              <a:t>(1, limit) </a:t>
            </a:r>
            <a:r>
              <a:rPr lang="en-US" sz="2400" dirty="0" smtClean="0"/>
              <a:t>|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boost</a:t>
            </a:r>
            <a:r>
              <a:rPr lang="en-US" sz="2400" dirty="0"/>
              <a:t>::adaptors::filtered(</a:t>
            </a:r>
            <a:r>
              <a:rPr lang="en-US" sz="2400" dirty="0" err="1"/>
              <a:t>isMultipleOfXOrY</a:t>
            </a:r>
            <a:r>
              <a:rPr lang="en-US" sz="2400" dirty="0"/>
              <a:t>), 0);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C++11 has lambdas, too.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= boost::</a:t>
            </a:r>
            <a:r>
              <a:rPr lang="en-US" sz="2400" dirty="0" err="1" smtClean="0"/>
              <a:t>irange</a:t>
            </a:r>
            <a:endParaRPr lang="en-US" sz="2400" dirty="0" smtClean="0"/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= boost::adaptors::filtered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= boost::accumulate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321863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 Sum multiples of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x; i &lt; limit; i += x)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y; i &lt; limit; i += y)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product = x *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product; i &lt; limit; i += product) sum -=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return </a:t>
            </a:r>
            <a:r>
              <a:rPr lang="en-US" sz="2400" dirty="0"/>
              <a:t>sum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nn-NO" sz="2400" dirty="0"/>
              <a:t>  for (auto i = x; i &lt; limit; i += x) sum += i;</a:t>
            </a:r>
          </a:p>
          <a:p>
            <a:pPr marL="0" indent="0">
              <a:buNone/>
            </a:pPr>
            <a:r>
              <a:rPr lang="nn-NO" sz="2400" dirty="0"/>
              <a:t>  for (auto i = y; i &lt; limit; i += y) sum += i;</a:t>
            </a:r>
          </a:p>
          <a:p>
            <a:pPr marL="0" indent="0">
              <a:buNone/>
            </a:pPr>
            <a:r>
              <a:rPr lang="nn-NO" sz="2400" dirty="0"/>
              <a:t>  for (auto i = x * y; i &lt; limit; i += x * y) sum -= i;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3574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IEnumerable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multiplesOf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limit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nn-NO" sz="2400" dirty="0" smtClean="0"/>
              <a:t>  </a:t>
            </a:r>
            <a:r>
              <a:rPr lang="nn-NO" sz="2400" dirty="0"/>
              <a:t>for (var i = x; i &lt; limit; i += x) yield return i;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An iterator method contains the “yield” keyword</a:t>
            </a:r>
          </a:p>
          <a:p>
            <a:r>
              <a:rPr lang="en-US" sz="2400" dirty="0" smtClean="0"/>
              <a:t>An iterator method typically returns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This method represents a lazy sequence</a:t>
            </a:r>
          </a:p>
          <a:p>
            <a:r>
              <a:rPr lang="en-US" sz="2400" dirty="0" smtClean="0"/>
              <a:t>Every time you call </a:t>
            </a:r>
            <a:r>
              <a:rPr lang="en-US" sz="2400" dirty="0" err="1" smtClean="0"/>
              <a:t>MoveNext</a:t>
            </a:r>
            <a:r>
              <a:rPr lang="en-US" sz="2400" dirty="0" smtClean="0"/>
              <a:t> on the underlying </a:t>
            </a:r>
            <a:r>
              <a:rPr lang="en-US" sz="2400" dirty="0" err="1" smtClean="0"/>
              <a:t>IEnumerator</a:t>
            </a:r>
            <a:r>
              <a:rPr lang="en-US" sz="2400" dirty="0" smtClean="0"/>
              <a:t>&lt;T&gt; interface, the state machine yields the next item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6161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 fundamental mathematics</a:t>
            </a:r>
          </a:p>
          <a:p>
            <a:r>
              <a:rPr lang="en-US" dirty="0" smtClean="0"/>
              <a:t>Compare performance of C# vs. C++ code</a:t>
            </a:r>
          </a:p>
          <a:p>
            <a:r>
              <a:rPr lang="en-US" dirty="0" smtClean="0"/>
              <a:t>Compare imperative vs. functional styles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Composability</a:t>
            </a:r>
            <a:endParaRPr lang="en-US" dirty="0" smtClean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Functional C#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Sum multiples of x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multiplesOf</a:t>
            </a:r>
            <a:r>
              <a:rPr lang="en-US" sz="2400" dirty="0"/>
              <a:t>(x, limit).Sum() </a:t>
            </a:r>
            <a:r>
              <a:rPr lang="en-US" sz="2400" dirty="0" smtClean="0"/>
              <a:t>+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(y, limit).Sum() </a:t>
            </a:r>
            <a:r>
              <a:rPr lang="en-US" sz="2400" dirty="0" smtClean="0"/>
              <a:t>–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(x * y, limit).Sum();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dirty="0"/>
              <a:t>static boost::</a:t>
            </a:r>
            <a:r>
              <a:rPr lang="en-US" dirty="0" err="1"/>
              <a:t>strided_integer_range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limit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</a:t>
            </a:r>
            <a:r>
              <a:rPr lang="en-US" dirty="0" err="1"/>
              <a:t>irange</a:t>
            </a:r>
            <a:r>
              <a:rPr lang="en-US" dirty="0"/>
              <a:t>(x, limit, 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irange</a:t>
            </a:r>
            <a:r>
              <a:rPr lang="en-US" dirty="0" smtClean="0"/>
              <a:t> allows us to specify a step size, but </a:t>
            </a:r>
            <a:r>
              <a:rPr lang="en-US" dirty="0" err="1" smtClean="0"/>
              <a:t>Enumerable.Range</a:t>
            </a:r>
            <a:r>
              <a:rPr lang="en-US" dirty="0" smtClean="0"/>
              <a:t> did not</a:t>
            </a:r>
          </a:p>
          <a:p>
            <a:r>
              <a:rPr lang="en-US" dirty="0" smtClean="0"/>
              <a:t>There is a bug in boost::</a:t>
            </a:r>
            <a:r>
              <a:rPr lang="en-US" dirty="0" err="1" smtClean="0"/>
              <a:t>irange</a:t>
            </a:r>
            <a:r>
              <a:rPr lang="en-US" dirty="0" smtClean="0"/>
              <a:t> version 1.50 that’s fixed in some later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GenerateMultiplesFunctional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boost::accumulate(</a:t>
            </a:r>
            <a:r>
              <a:rPr lang="en-US" dirty="0" err="1"/>
              <a:t>MultiplesOf</a:t>
            </a:r>
            <a:r>
              <a:rPr lang="en-US" dirty="0"/>
              <a:t>(x, limit), 0)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(y, limit), 0) -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(x * y, limit), 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360519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Legend of Young Carl Gauss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sum of the integers from 1 to 100?</a:t>
            </a:r>
          </a:p>
          <a:p>
            <a:r>
              <a:rPr lang="en-US" dirty="0" smtClean="0"/>
              <a:t>1 + 2 + 3 + … + 98 + 99 + 100 = ?</a:t>
            </a:r>
          </a:p>
          <a:p>
            <a:r>
              <a:rPr lang="en-US" dirty="0" smtClean="0"/>
              <a:t>n * (n + 1) / 2</a:t>
            </a:r>
          </a:p>
          <a:p>
            <a:r>
              <a:rPr lang="en-US" dirty="0" smtClean="0"/>
              <a:t>100 * (101) / 2 = 10100 / 2 = 5050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Compute the sum of [x, limit) step x using </a:t>
            </a:r>
          </a:p>
          <a:p>
            <a:pPr marL="0" indent="0">
              <a:buNone/>
            </a:pPr>
            <a:r>
              <a:rPr lang="en-US" dirty="0" smtClean="0"/>
              <a:t>// triangular numbers</a:t>
            </a:r>
          </a:p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limit)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 = (limit - 1) / x;</a:t>
            </a:r>
          </a:p>
          <a:p>
            <a:pPr marL="0" indent="0">
              <a:buNone/>
            </a:pPr>
            <a:r>
              <a:rPr lang="en-US" dirty="0" smtClean="0"/>
              <a:t>  return x * p * (p + 1) /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sumOfMultiples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/>
              <a:t>sumOfMultiplesOf</a:t>
            </a:r>
            <a:r>
              <a:rPr lang="en-US" dirty="0"/>
              <a:t>(x, limit) 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(y</a:t>
            </a:r>
            <a:r>
              <a:rPr lang="en-US" dirty="0"/>
              <a:t>, limit)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sumOfMultiplesOf</a:t>
            </a:r>
            <a:r>
              <a:rPr lang="en-US" dirty="0"/>
              <a:t>(x * y, limit);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779787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sumOfMultiples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4219854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An O(1) algorithm is significantly better than an O(n) algorithm</a:t>
            </a:r>
          </a:p>
        </p:txBody>
      </p:sp>
    </p:spTree>
    <p:extLst>
      <p:ext uri="{BB962C8B-B14F-4D97-AF65-F5344CB8AC3E}">
        <p14:creationId xmlns:p14="http://schemas.microsoft.com/office/powerpoint/2010/main" val="12159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find code written in a functional style to be easier to read and reason about</a:t>
            </a:r>
          </a:p>
          <a:p>
            <a:r>
              <a:rPr lang="en-US" dirty="0" smtClean="0"/>
              <a:t>Be wary of functional code in inner loops in high-performance C# code</a:t>
            </a:r>
          </a:p>
          <a:p>
            <a:r>
              <a:rPr lang="en-US" dirty="0" smtClean="0"/>
              <a:t>There is no measurable penalty for using a functional style in C++ code</a:t>
            </a:r>
          </a:p>
          <a:p>
            <a:r>
              <a:rPr lang="en-US" dirty="0" smtClean="0"/>
              <a:t>Write it both ways and measure!</a:t>
            </a:r>
          </a:p>
          <a:p>
            <a:r>
              <a:rPr lang="en-US" dirty="0" smtClean="0"/>
              <a:t>Finding the right algorithm is more important than writing in a particular style.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week commitment, including homework</a:t>
            </a:r>
          </a:p>
          <a:p>
            <a:r>
              <a:rPr lang="en-US" dirty="0" smtClean="0"/>
              <a:t>Sign up for a Project Euler account: </a:t>
            </a:r>
            <a:r>
              <a:rPr lang="en-US" dirty="0" smtClean="0">
                <a:hlinkClick r:id="rId2"/>
              </a:rPr>
              <a:t>https://projecteuler.net/</a:t>
            </a:r>
            <a:endParaRPr lang="en-US" dirty="0" smtClean="0"/>
          </a:p>
          <a:p>
            <a:r>
              <a:rPr lang="en-US" dirty="0" smtClean="0"/>
              <a:t>Code and slides are available at </a:t>
            </a:r>
            <a:r>
              <a:rPr lang="en-US" dirty="0" smtClean="0">
                <a:hlinkClick r:id="rId3"/>
              </a:rPr>
              <a:t>https://github.com/insideoutclub/Euler.git</a:t>
            </a:r>
            <a:endParaRPr lang="en-US" dirty="0" smtClean="0"/>
          </a:p>
          <a:p>
            <a:r>
              <a:rPr lang="en-US" dirty="0" smtClean="0"/>
              <a:t>I’ll show solutions &amp; performance in C++ &amp; C#</a:t>
            </a:r>
          </a:p>
          <a:p>
            <a:r>
              <a:rPr lang="en-US" dirty="0" smtClean="0"/>
              <a:t>Use language of your choice and show us how beautiful/fast your solution is.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79" y="1595437"/>
            <a:ext cx="6350620" cy="4929188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http://msdn.microsoft.com/en-us/library/67ef8sbd(v=vs.100).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 smtClean="0"/>
              <a:t>C# In Depth by Jon Skeet</a:t>
            </a:r>
          </a:p>
          <a:p>
            <a:r>
              <a:rPr lang="en-US" dirty="0" smtClean="0"/>
              <a:t>Real-World Functional Programming: With Examples in F# and C# by Tomas </a:t>
            </a:r>
            <a:r>
              <a:rPr lang="en-US" dirty="0" err="1" smtClean="0"/>
              <a:t>Petricek</a:t>
            </a:r>
            <a:r>
              <a:rPr lang="en-US" dirty="0" smtClean="0"/>
              <a:t> and Jon Skeet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163899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3429000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Second</a:t>
            </a:r>
            <a:r>
              <a:rPr lang="en-US" dirty="0" smtClean="0"/>
              <a:t> </a:t>
            </a:r>
            <a:r>
              <a:rPr lang="en-US" dirty="0" smtClean="0"/>
              <a:t>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  <a:endParaRPr lang="en-US" dirty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filterImperative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/>
              <a:t>a = </a:t>
            </a:r>
            <a:r>
              <a:rPr lang="en-US" sz="3200" dirty="0" smtClean="0"/>
              <a:t>1, b </a:t>
            </a:r>
            <a:r>
              <a:rPr lang="en-US" sz="3200" dirty="0"/>
              <a:t>= </a:t>
            </a:r>
            <a:r>
              <a:rPr lang="en-US" sz="3200" dirty="0" smtClean="0"/>
              <a:t>2, total </a:t>
            </a:r>
            <a:r>
              <a:rPr lang="en-US" sz="3200" dirty="0"/>
              <a:t>= 0;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while </a:t>
            </a:r>
            <a:r>
              <a:rPr lang="en-US" sz="3200" dirty="0"/>
              <a:t>(a &lt;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  </a:t>
            </a:r>
            <a:r>
              <a:rPr lang="en-US" sz="3200" dirty="0"/>
              <a:t>if (a % 2 == 0) total += a;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 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sum = a + </a:t>
            </a:r>
            <a:r>
              <a:rPr lang="en-US" sz="3200" dirty="0" smtClean="0"/>
              <a:t>b; a </a:t>
            </a:r>
            <a:r>
              <a:rPr lang="en-US" sz="3200" dirty="0"/>
              <a:t>= </a:t>
            </a:r>
            <a:r>
              <a:rPr lang="en-US" sz="3200" dirty="0" smtClean="0"/>
              <a:t>b; b </a:t>
            </a:r>
            <a:r>
              <a:rPr lang="en-US" sz="3200" dirty="0"/>
              <a:t>= sum;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return </a:t>
            </a:r>
            <a:r>
              <a:rPr lang="en-US" sz="3200" dirty="0"/>
              <a:t>total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IEnumerable</a:t>
            </a:r>
            <a:r>
              <a:rPr lang="en-US" sz="3200" dirty="0"/>
              <a:t>&lt;</a:t>
            </a:r>
            <a:r>
              <a:rPr lang="en-US" sz="3200" dirty="0" err="1"/>
              <a:t>int</a:t>
            </a:r>
            <a:r>
              <a:rPr lang="en-US" sz="3200" dirty="0"/>
              <a:t>&gt; </a:t>
            </a:r>
            <a:r>
              <a:rPr lang="en-US" sz="3200" dirty="0" err="1"/>
              <a:t>fibonacci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/>
              <a:t>a = </a:t>
            </a:r>
            <a:r>
              <a:rPr lang="en-US" sz="3200" dirty="0" smtClean="0"/>
              <a:t>1, b </a:t>
            </a:r>
            <a:r>
              <a:rPr lang="en-US" sz="3200" dirty="0"/>
              <a:t>= 2;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while </a:t>
            </a:r>
            <a:r>
              <a:rPr lang="en-US" sz="3200" dirty="0"/>
              <a:t>(a &lt;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smtClean="0"/>
              <a:t>yield </a:t>
            </a:r>
            <a:r>
              <a:rPr lang="en-US" sz="3200" dirty="0"/>
              <a:t>return a;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sum = a + </a:t>
            </a:r>
            <a:r>
              <a:rPr lang="en-US" sz="3200" dirty="0" smtClean="0"/>
              <a:t>b; a </a:t>
            </a:r>
            <a:r>
              <a:rPr lang="en-US" sz="3200" dirty="0"/>
              <a:t>= </a:t>
            </a:r>
            <a:r>
              <a:rPr lang="en-US" sz="3200" dirty="0" smtClean="0"/>
              <a:t>b; b </a:t>
            </a:r>
            <a:r>
              <a:rPr lang="en-US" sz="3200" dirty="0"/>
              <a:t>= sum;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static </a:t>
            </a:r>
            <a:r>
              <a:rPr lang="en-US" sz="3200" dirty="0" err="1"/>
              <a:t>bool</a:t>
            </a:r>
            <a:r>
              <a:rPr lang="en-US" sz="3200" dirty="0"/>
              <a:t> </a:t>
            </a:r>
            <a:r>
              <a:rPr lang="en-US" sz="3200" dirty="0" err="1"/>
              <a:t>isEven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x) { return x % 2 == 0; }</a:t>
            </a:r>
          </a:p>
          <a:p>
            <a:pPr marL="0" indent="0">
              <a:buNone/>
            </a:pPr>
            <a:r>
              <a:rPr lang="en-US" sz="3200" dirty="0" smtClean="0"/>
              <a:t>static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filterFunctional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limit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/>
              <a:t>return </a:t>
            </a:r>
            <a:r>
              <a:rPr lang="en-US" sz="3200" dirty="0" err="1"/>
              <a:t>fibonacci</a:t>
            </a:r>
            <a:r>
              <a:rPr lang="en-US" sz="3200" dirty="0"/>
              <a:t>(limit).Where(</a:t>
            </a:r>
            <a:r>
              <a:rPr lang="en-US" sz="3200" dirty="0" err="1"/>
              <a:t>isEven</a:t>
            </a:r>
            <a:r>
              <a:rPr lang="en-US" sz="3200" dirty="0"/>
              <a:t>).Sum();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</a:p>
          <a:p>
            <a:r>
              <a:rPr lang="en-US" sz="3200" dirty="0" smtClean="0"/>
              <a:t>Functional style allows us to separate concerns</a:t>
            </a:r>
          </a:p>
          <a:p>
            <a:r>
              <a:rPr lang="en-US" sz="3200" dirty="0" smtClean="0"/>
              <a:t>Each building block does exactly one thing</a:t>
            </a:r>
          </a:p>
          <a:p>
            <a:r>
              <a:rPr lang="en-US" sz="3200" dirty="0" smtClean="0"/>
              <a:t>Compose blocks into a larger structure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588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 with LINQ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LINQ functions produce and consume sequences of values.</a:t>
            </a:r>
          </a:p>
          <a:p>
            <a:r>
              <a:rPr lang="en-US" sz="2400" dirty="0" smtClean="0"/>
              <a:t>A sequence of T is represented as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&lt;T&gt;.</a:t>
            </a:r>
          </a:p>
          <a:p>
            <a:r>
              <a:rPr lang="en-US" sz="2400" dirty="0" smtClean="0"/>
              <a:t>The C++ equivalent is a pair of iterators.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returns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and returns another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with elements filtered out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and returns an integer containing their sum.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0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“this” keyword preceding source indicates that Where is an extension method.</a:t>
            </a:r>
          </a:p>
          <a:p>
            <a:r>
              <a:rPr lang="en-US" sz="2400" dirty="0" smtClean="0"/>
              <a:t>Call it </a:t>
            </a:r>
            <a:r>
              <a:rPr lang="en-US" sz="2400" dirty="0" smtClean="0"/>
              <a:t>using either of 2 syntaxes:</a:t>
            </a:r>
          </a:p>
          <a:p>
            <a:pPr marL="0" indent="0">
              <a:buNone/>
            </a:pPr>
            <a:r>
              <a:rPr lang="en-US" sz="2400" dirty="0" err="1" smtClean="0"/>
              <a:t>IEnumerable</a:t>
            </a:r>
            <a:r>
              <a:rPr lang="en-US" sz="2400" dirty="0" smtClean="0"/>
              <a:t>&lt;Color&gt; source = </a:t>
            </a:r>
            <a:r>
              <a:rPr lang="en-US" sz="2400" dirty="0" err="1" smtClean="0"/>
              <a:t>getColors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 = </a:t>
            </a:r>
            <a:r>
              <a:rPr lang="en-US" sz="2400" dirty="0" err="1" smtClean="0"/>
              <a:t>Enumerable.Where</a:t>
            </a:r>
            <a:r>
              <a:rPr lang="en-US" sz="2400" dirty="0" smtClean="0"/>
              <a:t>(source, 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primary2 = </a:t>
            </a:r>
            <a:r>
              <a:rPr lang="en-US" sz="2400" dirty="0" err="1" smtClean="0"/>
              <a:t>source.Where</a:t>
            </a:r>
            <a:r>
              <a:rPr lang="en-US" sz="2400" dirty="0" smtClean="0"/>
              <a:t>(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004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18297</TotalTime>
  <Pages>2</Pages>
  <Words>2005</Words>
  <Application>Microsoft Office PowerPoint</Application>
  <PresentationFormat>On-screen Show (4:3)</PresentationFormat>
  <Paragraphs>305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Powerpoint Template</vt:lpstr>
      <vt:lpstr>Five Easy Pieces #2 Even Fibonacci Numbers</vt:lpstr>
      <vt:lpstr>Purpose</vt:lpstr>
      <vt:lpstr>Logistics</vt:lpstr>
      <vt:lpstr>The Second Piece</vt:lpstr>
      <vt:lpstr>The Simplest Thing I Can Think Of</vt:lpstr>
      <vt:lpstr>Let’s Get Functional</vt:lpstr>
      <vt:lpstr>Let’s Get Functional</vt:lpstr>
      <vt:lpstr>Functional C# with LINQ</vt:lpstr>
      <vt:lpstr>Extension Methods</vt:lpstr>
      <vt:lpstr>Extension Methods</vt:lpstr>
      <vt:lpstr>Delegates and Lambdas</vt:lpstr>
      <vt:lpstr>Delegates and Lambdas</vt:lpstr>
      <vt:lpstr>Performance Comparison</vt:lpstr>
      <vt:lpstr>Imperative C++</vt:lpstr>
      <vt:lpstr>Functional C++</vt:lpstr>
      <vt:lpstr>Performance Comparison</vt:lpstr>
      <vt:lpstr>Is There a Better Way?</vt:lpstr>
      <vt:lpstr>Imperative C++</vt:lpstr>
      <vt:lpstr>Iterator Methods</vt:lpstr>
      <vt:lpstr>More Functional C#</vt:lpstr>
      <vt:lpstr>Functional C++</vt:lpstr>
      <vt:lpstr>Functional C++</vt:lpstr>
      <vt:lpstr>Performance Comparison</vt:lpstr>
      <vt:lpstr>The Legend of Young Carl Gauss</vt:lpstr>
      <vt:lpstr>Triangular Numbers to the Rescue</vt:lpstr>
      <vt:lpstr>Triangular Numbers to the Rescue</vt:lpstr>
      <vt:lpstr>Performance Comparison</vt:lpstr>
      <vt:lpstr>Conclusions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230</cp:revision>
  <cp:lastPrinted>1998-05-12T14:00:08Z</cp:lastPrinted>
  <dcterms:created xsi:type="dcterms:W3CDTF">1996-01-26T05:25:42Z</dcterms:created>
  <dcterms:modified xsi:type="dcterms:W3CDTF">2014-09-30T16:09:41Z</dcterms:modified>
</cp:coreProperties>
</file>