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8" r:id="rId3"/>
    <p:sldId id="343" r:id="rId4"/>
    <p:sldId id="361" r:id="rId5"/>
    <p:sldId id="388" r:id="rId6"/>
    <p:sldId id="400" r:id="rId7"/>
    <p:sldId id="401" r:id="rId8"/>
    <p:sldId id="402" r:id="rId9"/>
    <p:sldId id="403" r:id="rId10"/>
    <p:sldId id="368" r:id="rId11"/>
    <p:sldId id="384" r:id="rId12"/>
    <p:sldId id="385" r:id="rId13"/>
  </p:sldIdLst>
  <p:sldSz cx="9144000" cy="6858000" type="screen4x3"/>
  <p:notesSz cx="6954838" cy="9240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0000"/>
    <a:srgbClr val="828200"/>
    <a:srgbClr val="FF5008"/>
    <a:srgbClr val="FFFFFF"/>
    <a:srgbClr val="D93192"/>
    <a:srgbClr val="FFFF00"/>
    <a:srgbClr val="CC9900"/>
    <a:srgbClr val="D70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72398" autoAdjust="0"/>
  </p:normalViewPr>
  <p:slideViewPr>
    <p:cSldViewPr snapToGrid="0">
      <p:cViewPr varScale="1">
        <p:scale>
          <a:sx n="82" d="100"/>
          <a:sy n="82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3024" y="-834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25BF1F9D-9926-4349-9F1E-CF8135CC2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9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763" y="0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763" y="8778875"/>
            <a:ext cx="3013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4" tIns="0" rIns="19214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b="0" i="1"/>
            </a:lvl1pPr>
          </a:lstStyle>
          <a:p>
            <a:pPr>
              <a:defRPr/>
            </a:pPr>
            <a:fld id="{4A13476B-BE88-43CF-8796-9E97146DF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89438"/>
            <a:ext cx="5100638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7" tIns="46434" rIns="92867" bIns="464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22800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6285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E59EAF-3981-49A5-A037-0D8AFE2CC0C3}" type="slidenum">
              <a:rPr lang="en-US" sz="1000" b="0" smtClean="0"/>
              <a:pPr/>
              <a:t>1</a:t>
            </a:fld>
            <a:endParaRPr lang="en-US" sz="1000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8400" y="693738"/>
            <a:ext cx="4619625" cy="3465512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13476B-BE88-43CF-8796-9E97146DFDA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5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62429-1A19-4787-A78D-D5E54A5E7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8CA8-0C99-42ED-A5C2-3630B3055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19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919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C9-C856-4E29-A644-E3D555F62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7B9B-08DB-463B-9C5B-F39CFC3D3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CA613-8DCC-4ABC-9E2C-71EA0C5B1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E0C3-1E20-4EC3-AF22-DEAA70442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F58D-348B-464E-ADA5-59EE74E6D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8DDCA-C1D6-422B-AA2B-4F1143928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61DF-2FF5-4ECC-B04A-73294C4DF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DB3FF-E82B-4130-9698-8B44F8BCB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7D79-E7C1-4D33-961D-8DCE3B76C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1D69"/>
            </a:gs>
            <a:gs pos="100000">
              <a:srgbClr val="0330A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Teradyne Confidential and Proprietary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D40B41A5-DE4F-4277-BF0D-A51EE38D1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AFD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20000"/>
        </a:spcBef>
        <a:spcAft>
          <a:spcPct val="0"/>
        </a:spcAft>
        <a:buClr>
          <a:srgbClr val="FAFD00"/>
        </a:buClr>
        <a:buChar char="•"/>
        <a:defRPr sz="2800">
          <a:solidFill>
            <a:srgbClr val="FAFD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800">
          <a:solidFill>
            <a:srgbClr val="FAFD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400">
          <a:solidFill>
            <a:srgbClr val="FAFD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–"/>
        <a:defRPr sz="2000">
          <a:solidFill>
            <a:srgbClr val="FAFD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AFD00"/>
        </a:buClr>
        <a:buChar char="•"/>
        <a:defRPr sz="2000">
          <a:solidFill>
            <a:srgbClr val="FAFD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overview=003" TargetMode="External"/><Relationship Id="rId2" Type="http://schemas.openxmlformats.org/officeDocument/2006/relationships/hyperlink" Target="https://www.haskell.org/haskellwiki/Euler_problems/1_to_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z="5400" dirty="0" smtClean="0"/>
              <a:t>Five Easy Pieces </a:t>
            </a:r>
            <a:r>
              <a:rPr lang="en-US" sz="5400" dirty="0" smtClean="0"/>
              <a:t>#3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Largest Prime Factor</a:t>
            </a:r>
            <a:endParaRPr lang="en-US" sz="54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75260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David Sanders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Semiconductor Test Division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Agoura Hills, CA, USA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490095"/>
              </p:ext>
            </p:extLst>
          </p:nvPr>
        </p:nvGraphicFramePr>
        <p:xfrm>
          <a:off x="685800" y="1219200"/>
          <a:ext cx="77731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673"/>
                <a:gridCol w="2152419"/>
                <a:gridCol w="25910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Time (us)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C#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C++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All Integer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 Divisors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49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63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Skip Multiples of 2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28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33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Stop Early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9.5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7.5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Skip Multiples</a:t>
                      </a:r>
                      <a:r>
                        <a:rPr lang="en-US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 of 2 &amp; 3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6.7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Skip Multiples </a:t>
                      </a:r>
                      <a:r>
                        <a:rPr lang="en-US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of 2, 3 &amp; 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6.8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</a:rPr>
                        <a:t>5.5</a:t>
                      </a:r>
                      <a:endParaRPr lang="en-US" dirty="0">
                        <a:ln>
                          <a:noFill/>
                        </a:ln>
                        <a:solidFill>
                          <a:srgbClr val="FFFF00"/>
                        </a:solidFill>
                      </a:endParaRPr>
                    </a:p>
                  </a:txBody>
                  <a:tcPr marL="116313" marR="116313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0224" y="3681174"/>
            <a:ext cx="7861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naïve C# </a:t>
            </a:r>
            <a:r>
              <a:rPr lang="en-US" b="0" dirty="0" smtClean="0">
                <a:solidFill>
                  <a:srgbClr val="FFFF00"/>
                </a:solidFill>
              </a:rPr>
              <a:t>is faster than the C++ code.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My conjecture is that performing 64-bit remainders in a 32-bit process is slow.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C++ overtakes C# eventually.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b="0" dirty="0" smtClean="0">
                <a:solidFill>
                  <a:srgbClr val="FFFF00"/>
                </a:solidFill>
              </a:rPr>
              <a:t>The last two data points illustrate the law of diminishing returns in this case.</a:t>
            </a:r>
            <a:endParaRPr lang="en-US" b="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49" y="1386468"/>
            <a:ext cx="7772400" cy="49291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Largest palindrome product</a:t>
            </a:r>
          </a:p>
          <a:p>
            <a:pPr marL="0" indent="0">
              <a:buNone/>
            </a:pPr>
            <a:r>
              <a:rPr lang="en-US" b="1" dirty="0"/>
              <a:t>Problem 4</a:t>
            </a:r>
          </a:p>
          <a:p>
            <a:pPr marL="0" indent="0">
              <a:buNone/>
            </a:pPr>
            <a:r>
              <a:rPr lang="en-US" dirty="0"/>
              <a:t>A palindromic number reads the same both ways. The largest palindrome made from the product of two 2-digit numbers is 9009 = 91 × 99.</a:t>
            </a:r>
          </a:p>
          <a:p>
            <a:pPr marL="0" indent="0">
              <a:buNone/>
            </a:pPr>
            <a:r>
              <a:rPr lang="en-US" dirty="0"/>
              <a:t>Find the largest palindrome made from the product of two 3-digit numbers.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333" y="1243745"/>
            <a:ext cx="6350620" cy="4929188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www.haskell.org/haskellwiki/Euler_problems/1_to_10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https://projecteuler.net/overview=003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Teradyne Confidential and Proprietary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Third </a:t>
            </a:r>
            <a:r>
              <a:rPr lang="en-US" dirty="0" smtClean="0"/>
              <a:t>Piece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Largest prime factor</a:t>
            </a:r>
          </a:p>
          <a:p>
            <a:pPr marL="0" indent="0">
              <a:buNone/>
            </a:pPr>
            <a:r>
              <a:rPr lang="en-US" b="1" dirty="0"/>
              <a:t>Problem 3</a:t>
            </a:r>
          </a:p>
          <a:p>
            <a:pPr marL="0" indent="0">
              <a:buNone/>
            </a:pPr>
            <a:r>
              <a:rPr lang="en-US" dirty="0"/>
              <a:t>The prime factors of 13195 are 5, 7, 13 and 29.</a:t>
            </a:r>
          </a:p>
          <a:p>
            <a:pPr marL="0" indent="0">
              <a:buNone/>
            </a:pPr>
            <a:r>
              <a:rPr lang="en-US" dirty="0"/>
              <a:t>What is the largest prime factor of the number 600851475143 ?</a:t>
            </a:r>
            <a:endParaRPr lang="en-US" dirty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Encouragement From Gauss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The problem of distinguishing prime numbers from composites, and of resolving composite numbers into their prime factors, is one of the most important and useful in all of arithmetic.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…The dignity of science seems to demand that every aid to the solution of such an elegant and celebrated problem be zealously cultivated.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-- C. F. Gauss, </a:t>
            </a:r>
            <a:r>
              <a:rPr lang="en-US" dirty="0" err="1" smtClean="0">
                <a:solidFill>
                  <a:srgbClr val="FFFF00"/>
                </a:solidFill>
              </a:rPr>
              <a:t>Disquisitiones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Arithmeticae</a:t>
            </a:r>
            <a:r>
              <a:rPr lang="en-US" dirty="0" smtClean="0">
                <a:solidFill>
                  <a:srgbClr val="FFFF00"/>
                </a:solidFill>
              </a:rPr>
              <a:t>, Article 329 (1801)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Matters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r>
              <a:rPr lang="en-US" sz="2400" dirty="0" smtClean="0"/>
              <a:t>In C#, an </a:t>
            </a:r>
            <a:r>
              <a:rPr lang="en-US" sz="2400" i="1" dirty="0" err="1" smtClean="0"/>
              <a:t>int</a:t>
            </a:r>
            <a:r>
              <a:rPr lang="en-US" sz="2400" dirty="0" smtClean="0"/>
              <a:t> is defined to be 32 bits.</a:t>
            </a:r>
            <a:endParaRPr lang="en-US" sz="2400" dirty="0"/>
          </a:p>
          <a:p>
            <a:r>
              <a:rPr lang="en-US" sz="2400" dirty="0" smtClean="0"/>
              <a:t>A 32-bit signed integer can hold values from</a:t>
            </a:r>
            <a:br>
              <a:rPr lang="en-US" sz="2400" dirty="0" smtClean="0"/>
            </a:br>
            <a:r>
              <a:rPr lang="en-US" sz="2400" dirty="0" smtClean="0"/>
              <a:t>-2,147,483,648 to +2,147,483,647</a:t>
            </a:r>
          </a:p>
          <a:p>
            <a:r>
              <a:rPr lang="en-US" sz="2400" dirty="0" smtClean="0"/>
              <a:t>600,851,475,143 is outside of these bounds.</a:t>
            </a:r>
          </a:p>
          <a:p>
            <a:r>
              <a:rPr lang="en-US" sz="2400" dirty="0" smtClean="0"/>
              <a:t>We’ll need to a use a 64-bit long.</a:t>
            </a:r>
          </a:p>
          <a:p>
            <a:r>
              <a:rPr lang="en-US" sz="2400" dirty="0" smtClean="0"/>
              <a:t>A 64-bit signed integer can range from</a:t>
            </a:r>
            <a:br>
              <a:rPr lang="en-US" sz="2400" dirty="0" smtClean="0"/>
            </a:br>
            <a:r>
              <a:rPr lang="en-US" sz="2400" dirty="0" smtClean="0"/>
              <a:t>-9,223,372,036,854,775,808 to +9,223,372,036,854,775,807</a:t>
            </a:r>
          </a:p>
          <a:p>
            <a:r>
              <a:rPr lang="en-US" sz="2400" dirty="0" smtClean="0"/>
              <a:t>For even larger values, we could use </a:t>
            </a:r>
            <a:r>
              <a:rPr lang="en-US" sz="2400" dirty="0" err="1" smtClean="0"/>
              <a:t>System.Numerics.BigInteger</a:t>
            </a:r>
            <a:endParaRPr lang="en-US" sz="24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dirty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8525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Trial Division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private </a:t>
            </a:r>
            <a:r>
              <a:rPr lang="en-US" sz="2000" dirty="0">
                <a:solidFill>
                  <a:srgbClr val="FFC000"/>
                </a:solidFill>
              </a:rPr>
              <a:t>static long </a:t>
            </a:r>
            <a:r>
              <a:rPr lang="en-US" sz="2000" dirty="0" err="1">
                <a:solidFill>
                  <a:srgbClr val="FFC000"/>
                </a:solidFill>
              </a:rPr>
              <a:t>LargestPrimeFactor</a:t>
            </a:r>
            <a:r>
              <a:rPr lang="en-US" sz="2000" dirty="0">
                <a:solidFill>
                  <a:srgbClr val="FFC000"/>
                </a:solidFill>
              </a:rPr>
              <a:t>(long n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long </a:t>
            </a:r>
            <a:r>
              <a:rPr lang="en-US" sz="2000" dirty="0">
                <a:solidFill>
                  <a:srgbClr val="FFC000"/>
                </a:solidFill>
              </a:rPr>
              <a:t>divisor = </a:t>
            </a:r>
            <a:r>
              <a:rPr lang="en-US" sz="2000" dirty="0" smtClean="0">
                <a:solidFill>
                  <a:srgbClr val="FFC000"/>
                </a:solidFill>
              </a:rPr>
              <a:t>2, result </a:t>
            </a:r>
            <a:r>
              <a:rPr lang="en-US" sz="2000" dirty="0">
                <a:solidFill>
                  <a:srgbClr val="FFC000"/>
                </a:solidFill>
              </a:rPr>
              <a:t>=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while(n &gt; 1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while(n % divisor == 0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</a:t>
            </a:r>
            <a:r>
              <a:rPr lang="en-US" sz="2000" dirty="0">
                <a:solidFill>
                  <a:srgbClr val="FFC000"/>
                </a:solidFill>
              </a:rPr>
              <a:t>result = divisor</a:t>
            </a:r>
            <a:r>
              <a:rPr lang="en-US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n /= divisor;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++divisor;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return result;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}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06069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Even Numbers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private </a:t>
            </a:r>
            <a:r>
              <a:rPr lang="en-US" sz="2000" dirty="0">
                <a:solidFill>
                  <a:srgbClr val="FFC000"/>
                </a:solidFill>
              </a:rPr>
              <a:t>static long </a:t>
            </a:r>
            <a:r>
              <a:rPr lang="en-US" sz="2000" dirty="0" smtClean="0">
                <a:solidFill>
                  <a:srgbClr val="FFC000"/>
                </a:solidFill>
              </a:rPr>
              <a:t>LargestPrimeFactor2(long </a:t>
            </a:r>
            <a:r>
              <a:rPr lang="en-US" sz="2000" dirty="0">
                <a:solidFill>
                  <a:srgbClr val="FFC000"/>
                </a:solidFill>
              </a:rPr>
              <a:t>n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long </a:t>
            </a:r>
            <a:r>
              <a:rPr lang="en-US" sz="2000" dirty="0">
                <a:solidFill>
                  <a:srgbClr val="FFC000"/>
                </a:solidFill>
              </a:rPr>
              <a:t>divisor = </a:t>
            </a:r>
            <a:r>
              <a:rPr lang="en-US" sz="2000" dirty="0" smtClean="0">
                <a:solidFill>
                  <a:srgbClr val="FFC000"/>
                </a:solidFill>
              </a:rPr>
              <a:t>2, result </a:t>
            </a:r>
            <a:r>
              <a:rPr lang="en-US" sz="2000" dirty="0">
                <a:solidFill>
                  <a:srgbClr val="FFC000"/>
                </a:solidFill>
              </a:rPr>
              <a:t>=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while(n &gt; 1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while(n % divisor == 0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</a:t>
            </a:r>
            <a:r>
              <a:rPr lang="en-US" sz="2000" dirty="0">
                <a:solidFill>
                  <a:srgbClr val="FFC000"/>
                </a:solidFill>
              </a:rPr>
              <a:t>result = divisor</a:t>
            </a:r>
            <a:r>
              <a:rPr lang="en-US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n /= divisor;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 smtClean="0">
                <a:solidFill>
                  <a:srgbClr val="FFFF00"/>
                </a:solidFill>
              </a:rPr>
              <a:t>divisor = divisor == 2 ? 3 : divisor + 2;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return result;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}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3510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Early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private </a:t>
            </a:r>
            <a:r>
              <a:rPr lang="en-US" sz="2000" dirty="0">
                <a:solidFill>
                  <a:srgbClr val="FFC000"/>
                </a:solidFill>
              </a:rPr>
              <a:t>static long </a:t>
            </a:r>
            <a:r>
              <a:rPr lang="en-US" sz="2000" dirty="0" smtClean="0">
                <a:solidFill>
                  <a:srgbClr val="FFC000"/>
                </a:solidFill>
              </a:rPr>
              <a:t>LargestPrimeFactor3(long </a:t>
            </a:r>
            <a:r>
              <a:rPr lang="en-US" sz="2000" dirty="0">
                <a:solidFill>
                  <a:srgbClr val="FFC000"/>
                </a:solidFill>
              </a:rPr>
              <a:t>n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long </a:t>
            </a:r>
            <a:r>
              <a:rPr lang="en-US" sz="2000" dirty="0">
                <a:solidFill>
                  <a:srgbClr val="FFC000"/>
                </a:solidFill>
              </a:rPr>
              <a:t>divisor = </a:t>
            </a:r>
            <a:r>
              <a:rPr lang="en-US" sz="2000" dirty="0" smtClean="0">
                <a:solidFill>
                  <a:srgbClr val="FFC000"/>
                </a:solidFill>
              </a:rPr>
              <a:t>2, result </a:t>
            </a:r>
            <a:r>
              <a:rPr lang="en-US" sz="2000" dirty="0">
                <a:solidFill>
                  <a:srgbClr val="FFC000"/>
                </a:solidFill>
              </a:rPr>
              <a:t>= 1;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    while(divisor * divisor &lt;= n) {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while(n % divisor == 0</a:t>
            </a:r>
            <a:r>
              <a:rPr lang="en-US" sz="2000" dirty="0" smtClean="0">
                <a:solidFill>
                  <a:srgbClr val="FFC000"/>
                </a:solidFill>
              </a:rPr>
              <a:t>) {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</a:t>
            </a:r>
            <a:r>
              <a:rPr lang="en-US" sz="2000" dirty="0">
                <a:solidFill>
                  <a:srgbClr val="FFC000"/>
                </a:solidFill>
              </a:rPr>
              <a:t>result = divisor</a:t>
            </a:r>
            <a:r>
              <a:rPr lang="en-US" sz="20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    n /= divisor;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    divisor = divisor == 2 ? 3 : divisor + 2;</a:t>
            </a:r>
            <a:endParaRPr lang="en-US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    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    </a:t>
            </a:r>
            <a:r>
              <a:rPr lang="en-US" sz="2000" dirty="0">
                <a:solidFill>
                  <a:srgbClr val="FFFF00"/>
                </a:solidFill>
              </a:rPr>
              <a:t>return </a:t>
            </a:r>
            <a:r>
              <a:rPr lang="en-US" sz="2000" dirty="0" smtClean="0">
                <a:solidFill>
                  <a:srgbClr val="FFFF00"/>
                </a:solidFill>
              </a:rPr>
              <a:t>n == 1 ? result : n;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C000"/>
                </a:solidFill>
              </a:rPr>
              <a:t>}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2219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Multiples of 2 And 3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private </a:t>
            </a:r>
            <a:r>
              <a:rPr lang="en-US" sz="1800" dirty="0">
                <a:solidFill>
                  <a:srgbClr val="FFC000"/>
                </a:solidFill>
              </a:rPr>
              <a:t>static long </a:t>
            </a:r>
            <a:r>
              <a:rPr lang="en-US" sz="1800" dirty="0" smtClean="0">
                <a:solidFill>
                  <a:srgbClr val="FFC000"/>
                </a:solidFill>
              </a:rPr>
              <a:t>LargestPrimeFactor4(long </a:t>
            </a:r>
            <a:r>
              <a:rPr lang="en-US" sz="1800" dirty="0">
                <a:solidFill>
                  <a:srgbClr val="FFC000"/>
                </a:solidFill>
              </a:rPr>
              <a:t>n</a:t>
            </a:r>
            <a:r>
              <a:rPr lang="en-US" sz="1800" dirty="0" smtClean="0">
                <a:solidFill>
                  <a:srgbClr val="FFC000"/>
                </a:solidFill>
              </a:rPr>
              <a:t>) {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long </a:t>
            </a:r>
            <a:r>
              <a:rPr lang="en-US" sz="1800" dirty="0">
                <a:solidFill>
                  <a:srgbClr val="FFC000"/>
                </a:solidFill>
              </a:rPr>
              <a:t>divisor = </a:t>
            </a:r>
            <a:r>
              <a:rPr lang="en-US" sz="1800" dirty="0" smtClean="0">
                <a:solidFill>
                  <a:srgbClr val="FFC000"/>
                </a:solidFill>
              </a:rPr>
              <a:t>2, result </a:t>
            </a:r>
            <a:r>
              <a:rPr lang="en-US" sz="1800" dirty="0">
                <a:solidFill>
                  <a:srgbClr val="FFC000"/>
                </a:solidFill>
              </a:rPr>
              <a:t>= </a:t>
            </a:r>
            <a:r>
              <a:rPr lang="en-US" sz="1800" dirty="0" smtClean="0">
                <a:solidFill>
                  <a:srgbClr val="FFC000"/>
                </a:solidFill>
              </a:rPr>
              <a:t>1, </a:t>
            </a:r>
            <a:r>
              <a:rPr lang="en-US" sz="1800" dirty="0" smtClean="0">
                <a:solidFill>
                  <a:srgbClr val="FFFF00"/>
                </a:solidFill>
              </a:rPr>
              <a:t>addend = 2</a:t>
            </a:r>
            <a:r>
              <a:rPr lang="en-US" sz="1800" dirty="0" smtClean="0">
                <a:solidFill>
                  <a:srgbClr val="FFC000"/>
                </a:solidFill>
              </a:rPr>
              <a:t>;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while(divisor * divisor &lt;= n) {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>
                <a:solidFill>
                  <a:srgbClr val="FFC000"/>
                </a:solidFill>
              </a:rPr>
              <a:t>while(n % divisor == 0</a:t>
            </a:r>
            <a:r>
              <a:rPr lang="en-US" sz="1800" dirty="0" smtClean="0">
                <a:solidFill>
                  <a:srgbClr val="FFC000"/>
                </a:solidFill>
              </a:rPr>
              <a:t>) {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    </a:t>
            </a:r>
            <a:r>
              <a:rPr lang="en-US" sz="1800" dirty="0">
                <a:solidFill>
                  <a:srgbClr val="FFC000"/>
                </a:solidFill>
              </a:rPr>
              <a:t>result = divisor</a:t>
            </a:r>
            <a:r>
              <a:rPr lang="en-US" sz="18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    n /= divisor;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    </a:t>
            </a:r>
            <a:r>
              <a:rPr lang="en-US" sz="18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 smtClean="0"/>
              <a:t>        switch(divisor) {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/>
              <a:t>case </a:t>
            </a:r>
            <a:r>
              <a:rPr lang="en-US" sz="1800" dirty="0" smtClean="0"/>
              <a:t>2: divisor = 3; break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/>
              <a:t>case </a:t>
            </a:r>
            <a:r>
              <a:rPr lang="en-US" sz="1800" dirty="0" smtClean="0"/>
              <a:t>3: divisor </a:t>
            </a:r>
            <a:r>
              <a:rPr lang="en-US" sz="1800" dirty="0"/>
              <a:t>= </a:t>
            </a:r>
            <a:r>
              <a:rPr lang="en-US" sz="1800" dirty="0"/>
              <a:t>5</a:t>
            </a:r>
            <a:r>
              <a:rPr lang="en-US" sz="1800" dirty="0" smtClean="0"/>
              <a:t>; </a:t>
            </a:r>
            <a:r>
              <a:rPr lang="en-US" sz="1800" dirty="0"/>
              <a:t>break;</a:t>
            </a:r>
          </a:p>
          <a:p>
            <a:pPr marL="0" indent="0">
              <a:buNone/>
            </a:pPr>
            <a:r>
              <a:rPr lang="en-US" sz="1800" dirty="0" smtClean="0"/>
              <a:t>            default: divisor </a:t>
            </a:r>
            <a:r>
              <a:rPr lang="en-US" sz="1800" dirty="0"/>
              <a:t>+= </a:t>
            </a:r>
            <a:r>
              <a:rPr lang="en-US" sz="1800" dirty="0" smtClean="0"/>
              <a:t>addend; addend </a:t>
            </a:r>
            <a:r>
              <a:rPr lang="en-US" sz="1800" dirty="0"/>
              <a:t>= addend == </a:t>
            </a:r>
            <a:r>
              <a:rPr lang="en-US" sz="1800" dirty="0" smtClean="0"/>
              <a:t>2 </a:t>
            </a:r>
            <a:r>
              <a:rPr lang="en-US" sz="1800" dirty="0"/>
              <a:t>? </a:t>
            </a:r>
            <a:r>
              <a:rPr lang="en-US" sz="1800" dirty="0" smtClean="0"/>
              <a:t>4 </a:t>
            </a:r>
            <a:r>
              <a:rPr lang="en-US" sz="1800" dirty="0"/>
              <a:t>: </a:t>
            </a:r>
            <a:r>
              <a:rPr lang="en-US" sz="1800" dirty="0" smtClean="0"/>
              <a:t>2; break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</a:t>
            </a:r>
            <a:r>
              <a:rPr lang="en-US" sz="18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    </a:t>
            </a:r>
            <a:r>
              <a:rPr lang="en-US" sz="1800" dirty="0">
                <a:solidFill>
                  <a:srgbClr val="FFC000"/>
                </a:solidFill>
              </a:rPr>
              <a:t>return </a:t>
            </a:r>
            <a:r>
              <a:rPr lang="en-US" sz="1800" dirty="0" smtClean="0">
                <a:solidFill>
                  <a:srgbClr val="FFC000"/>
                </a:solidFill>
              </a:rPr>
              <a:t>n == 1 ? result : n;</a:t>
            </a:r>
            <a:endParaRPr lang="en-US" sz="18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}</a:t>
            </a: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21017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Multiples of 2, 3, and 5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2918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private </a:t>
            </a:r>
            <a:r>
              <a:rPr lang="en-US" sz="1400" dirty="0">
                <a:solidFill>
                  <a:srgbClr val="FFC000"/>
                </a:solidFill>
              </a:rPr>
              <a:t>static long </a:t>
            </a:r>
            <a:r>
              <a:rPr lang="en-US" sz="1400" dirty="0" smtClean="0">
                <a:solidFill>
                  <a:srgbClr val="FFC000"/>
                </a:solidFill>
              </a:rPr>
              <a:t>LargestPrimeFactor5(long </a:t>
            </a:r>
            <a:r>
              <a:rPr lang="en-US" sz="1400" dirty="0">
                <a:solidFill>
                  <a:srgbClr val="FFC000"/>
                </a:solidFill>
              </a:rPr>
              <a:t>n</a:t>
            </a:r>
            <a:r>
              <a:rPr lang="en-US" sz="1400" dirty="0" smtClean="0">
                <a:solidFill>
                  <a:srgbClr val="FFC000"/>
                </a:solidFill>
              </a:rPr>
              <a:t>) {</a:t>
            </a:r>
            <a:endParaRPr lang="en-US" sz="1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long </a:t>
            </a:r>
            <a:r>
              <a:rPr lang="en-US" sz="1400" dirty="0">
                <a:solidFill>
                  <a:srgbClr val="FFC000"/>
                </a:solidFill>
              </a:rPr>
              <a:t>divisor = </a:t>
            </a:r>
            <a:r>
              <a:rPr lang="en-US" sz="1400" dirty="0" smtClean="0">
                <a:solidFill>
                  <a:srgbClr val="FFC000"/>
                </a:solidFill>
              </a:rPr>
              <a:t>2, result </a:t>
            </a:r>
            <a:r>
              <a:rPr lang="en-US" sz="1400" dirty="0">
                <a:solidFill>
                  <a:srgbClr val="FFC000"/>
                </a:solidFill>
              </a:rPr>
              <a:t>= </a:t>
            </a:r>
            <a:r>
              <a:rPr lang="en-US" sz="1400" dirty="0" smtClean="0">
                <a:solidFill>
                  <a:srgbClr val="FFC000"/>
                </a:solidFill>
              </a:rPr>
              <a:t>1;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   </a:t>
            </a:r>
            <a:r>
              <a:rPr lang="en-US" sz="1400" dirty="0" err="1" smtClean="0">
                <a:solidFill>
                  <a:srgbClr val="FFFF00"/>
                </a:solidFill>
              </a:rPr>
              <a:t>var</a:t>
            </a:r>
            <a:r>
              <a:rPr lang="en-US" sz="1400" dirty="0" smtClean="0">
                <a:solidFill>
                  <a:srgbClr val="FFFF00"/>
                </a:solidFill>
              </a:rPr>
              <a:t> gaps = new[] { 4L, 2L, 4L, 2L, 4L, 6L, 2L, 6L };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    </a:t>
            </a:r>
            <a:r>
              <a:rPr lang="en-US" sz="1400" dirty="0" err="1" smtClean="0">
                <a:solidFill>
                  <a:srgbClr val="FFFF00"/>
                </a:solidFill>
              </a:rPr>
              <a:t>var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i</a:t>
            </a:r>
            <a:r>
              <a:rPr lang="en-US" sz="1400" dirty="0" smtClean="0">
                <a:solidFill>
                  <a:srgbClr val="FFFF00"/>
                </a:solidFill>
              </a:rPr>
              <a:t> = 0;</a:t>
            </a: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while(divisor * divisor &lt;= n) {</a:t>
            </a:r>
            <a:endParaRPr lang="en-US" sz="1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</a:t>
            </a:r>
            <a:r>
              <a:rPr lang="en-US" sz="1400" dirty="0">
                <a:solidFill>
                  <a:srgbClr val="FFC000"/>
                </a:solidFill>
              </a:rPr>
              <a:t>while(n % divisor == 0</a:t>
            </a:r>
            <a:r>
              <a:rPr lang="en-US" sz="1400" dirty="0" smtClean="0">
                <a:solidFill>
                  <a:srgbClr val="FFC000"/>
                </a:solidFill>
              </a:rPr>
              <a:t>) {</a:t>
            </a:r>
            <a:endParaRPr lang="en-US" sz="1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    </a:t>
            </a:r>
            <a:r>
              <a:rPr lang="en-US" sz="1400" dirty="0">
                <a:solidFill>
                  <a:srgbClr val="FFC000"/>
                </a:solidFill>
              </a:rPr>
              <a:t>result = divisor</a:t>
            </a:r>
            <a:r>
              <a:rPr lang="en-US" sz="14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    n /= divisor;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</a:t>
            </a:r>
            <a:r>
              <a:rPr lang="en-US" sz="14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switch(divisor) {</a:t>
            </a:r>
            <a:endParaRPr lang="en-US" sz="1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    </a:t>
            </a:r>
            <a:r>
              <a:rPr lang="en-US" sz="1400" dirty="0">
                <a:solidFill>
                  <a:srgbClr val="FFC000"/>
                </a:solidFill>
              </a:rPr>
              <a:t>case </a:t>
            </a:r>
            <a:r>
              <a:rPr lang="en-US" sz="1400" dirty="0" smtClean="0">
                <a:solidFill>
                  <a:srgbClr val="FFC000"/>
                </a:solidFill>
              </a:rPr>
              <a:t>2: divisor = 3; break</a:t>
            </a:r>
            <a:r>
              <a:rPr lang="en-US" sz="1400" dirty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        </a:t>
            </a:r>
            <a:r>
              <a:rPr lang="en-US" sz="1400" dirty="0">
                <a:solidFill>
                  <a:srgbClr val="FFC000"/>
                </a:solidFill>
              </a:rPr>
              <a:t>case </a:t>
            </a:r>
            <a:r>
              <a:rPr lang="en-US" sz="1400" dirty="0" smtClean="0">
                <a:solidFill>
                  <a:srgbClr val="FFC000"/>
                </a:solidFill>
              </a:rPr>
              <a:t>3: divisor </a:t>
            </a:r>
            <a:r>
              <a:rPr lang="en-US" sz="1400" dirty="0">
                <a:solidFill>
                  <a:srgbClr val="FFC000"/>
                </a:solidFill>
              </a:rPr>
              <a:t>= </a:t>
            </a:r>
            <a:r>
              <a:rPr lang="en-US" sz="1400" dirty="0">
                <a:solidFill>
                  <a:srgbClr val="FFC000"/>
                </a:solidFill>
              </a:rPr>
              <a:t>5</a:t>
            </a:r>
            <a:r>
              <a:rPr lang="en-US" sz="1400" dirty="0" smtClean="0">
                <a:solidFill>
                  <a:srgbClr val="FFC000"/>
                </a:solidFill>
              </a:rPr>
              <a:t>; </a:t>
            </a:r>
            <a:r>
              <a:rPr lang="en-US" sz="1400" dirty="0">
                <a:solidFill>
                  <a:srgbClr val="FFC000"/>
                </a:solidFill>
              </a:rPr>
              <a:t>break</a:t>
            </a:r>
            <a:r>
              <a:rPr lang="en-US" sz="1400" dirty="0" smtClean="0">
                <a:solidFill>
                  <a:srgbClr val="FFC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case 5: divisor = 7; break;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    default: divisor </a:t>
            </a:r>
            <a:r>
              <a:rPr lang="en-US" sz="1400" dirty="0"/>
              <a:t>+= </a:t>
            </a:r>
            <a:r>
              <a:rPr lang="en-US" sz="1400" dirty="0" smtClean="0"/>
              <a:t>gaps[</a:t>
            </a:r>
            <a:r>
              <a:rPr lang="en-US" sz="1400" dirty="0" err="1" smtClean="0"/>
              <a:t>i</a:t>
            </a:r>
            <a:r>
              <a:rPr lang="en-US" sz="1400" dirty="0" smtClean="0"/>
              <a:t>]; </a:t>
            </a:r>
            <a:r>
              <a:rPr lang="en-US" sz="1400" dirty="0" err="1" smtClean="0"/>
              <a:t>i</a:t>
            </a:r>
            <a:r>
              <a:rPr lang="en-US" sz="1400" dirty="0" smtClean="0"/>
              <a:t> = (</a:t>
            </a:r>
            <a:r>
              <a:rPr lang="en-US" sz="1400" dirty="0" err="1" smtClean="0"/>
              <a:t>i</a:t>
            </a:r>
            <a:r>
              <a:rPr lang="en-US" sz="1400" dirty="0" smtClean="0"/>
              <a:t> + 1) % </a:t>
            </a:r>
            <a:r>
              <a:rPr lang="en-US" sz="1400" dirty="0" err="1" smtClean="0"/>
              <a:t>gaps.Length</a:t>
            </a:r>
            <a:r>
              <a:rPr lang="en-US" sz="1400" dirty="0" smtClean="0"/>
              <a:t>; break;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   }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</a:t>
            </a:r>
            <a:r>
              <a:rPr lang="en-US" sz="1400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    </a:t>
            </a:r>
            <a:r>
              <a:rPr lang="en-US" sz="1400" dirty="0">
                <a:solidFill>
                  <a:srgbClr val="FFC000"/>
                </a:solidFill>
              </a:rPr>
              <a:t>return </a:t>
            </a:r>
            <a:r>
              <a:rPr lang="en-US" sz="1400" dirty="0" smtClean="0">
                <a:solidFill>
                  <a:srgbClr val="FFC000"/>
                </a:solidFill>
              </a:rPr>
              <a:t>n == 1 ? result : n;</a:t>
            </a:r>
            <a:endParaRPr lang="en-US" sz="1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FFC000"/>
                </a:solidFill>
              </a:rPr>
              <a:t>}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b="0" smtClean="0">
                <a:solidFill>
                  <a:srgbClr val="FFFFFF"/>
                </a:solidFill>
              </a:rPr>
              <a:t>Teradyne Confidential and Proprietary</a:t>
            </a:r>
          </a:p>
        </p:txBody>
      </p:sp>
    </p:spTree>
    <p:extLst>
      <p:ext uri="{BB962C8B-B14F-4D97-AF65-F5344CB8AC3E}">
        <p14:creationId xmlns:p14="http://schemas.microsoft.com/office/powerpoint/2010/main" val="36150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">
      <a:dk1>
        <a:srgbClr val="000000"/>
      </a:dk1>
      <a:lt1>
        <a:srgbClr val="114FFB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AAB2FD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HD:Credence Foils:Powerpoint Template</Template>
  <TotalTime>20198</TotalTime>
  <Pages>2</Pages>
  <Words>810</Words>
  <Application>Microsoft Office PowerPoint</Application>
  <PresentationFormat>On-screen Show (4:3)</PresentationFormat>
  <Paragraphs>142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Powerpoint Template</vt:lpstr>
      <vt:lpstr>Five Easy Pieces #3 Largest Prime Factor</vt:lpstr>
      <vt:lpstr>The Third Piece</vt:lpstr>
      <vt:lpstr>Encouragement From Gauss</vt:lpstr>
      <vt:lpstr>Size Matters</vt:lpstr>
      <vt:lpstr>Simple Trial Division</vt:lpstr>
      <vt:lpstr>Skipping Even Numbers</vt:lpstr>
      <vt:lpstr>Stopping Early</vt:lpstr>
      <vt:lpstr>Skipping Multiples of 2 And 3</vt:lpstr>
      <vt:lpstr>Skipping Multiples of 2, 3, and 5</vt:lpstr>
      <vt:lpstr>Performance Comparison</vt:lpstr>
      <vt:lpstr>Homework for Next Week</vt:lpstr>
      <vt:lpstr>Further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Guide</dc:title>
  <dc:subject>ITC '04 Electronic presentation guide/template</dc:subject>
  <dc:creator>Art Downey</dc:creator>
  <dc:description>V6.0 4/28/03 1st 2003 version_x000d_
V7.0 2/25/03 1st 2004 version_x000d_
V7.2 8/9/03 XP version for 2004</dc:description>
  <cp:lastModifiedBy>David Sanders</cp:lastModifiedBy>
  <cp:revision>299</cp:revision>
  <cp:lastPrinted>1998-05-12T14:00:08Z</cp:lastPrinted>
  <dcterms:created xsi:type="dcterms:W3CDTF">1996-01-26T05:25:42Z</dcterms:created>
  <dcterms:modified xsi:type="dcterms:W3CDTF">2014-12-02T00:11:11Z</dcterms:modified>
</cp:coreProperties>
</file>