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8" r:id="rId3"/>
    <p:sldId id="388" r:id="rId4"/>
    <p:sldId id="404" r:id="rId5"/>
    <p:sldId id="400" r:id="rId6"/>
    <p:sldId id="401" r:id="rId7"/>
    <p:sldId id="368" r:id="rId8"/>
    <p:sldId id="405" r:id="rId9"/>
    <p:sldId id="406" r:id="rId10"/>
    <p:sldId id="407" r:id="rId11"/>
    <p:sldId id="408" r:id="rId12"/>
    <p:sldId id="384" r:id="rId13"/>
    <p:sldId id="385" r:id="rId14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0000"/>
    <a:srgbClr val="828200"/>
    <a:srgbClr val="FF5008"/>
    <a:srgbClr val="FFFFFF"/>
    <a:srgbClr val="D93192"/>
    <a:srgbClr val="FFFF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72398" autoAdjust="0"/>
  </p:normalViewPr>
  <p:slideViewPr>
    <p:cSldViewPr snapToGrid="0">
      <p:cViewPr varScale="1">
        <p:scale>
          <a:sx n="82" d="100"/>
          <a:sy n="82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overview=0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</a:t>
            </a:r>
            <a:r>
              <a:rPr lang="en-US" sz="5400" dirty="0" smtClean="0"/>
              <a:t>#4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Largest </a:t>
            </a:r>
            <a:r>
              <a:rPr lang="en-US" sz="5400" dirty="0" smtClean="0"/>
              <a:t>Palindrome Product</a:t>
            </a:r>
            <a:endParaRPr lang="en-US" sz="54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Search Space Further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private static </a:t>
            </a:r>
            <a:r>
              <a:rPr lang="en-US" sz="2000" dirty="0" err="1"/>
              <a:t>int</a:t>
            </a:r>
            <a:r>
              <a:rPr lang="en-US" sz="2000" dirty="0"/>
              <a:t> imperativeNumber2</a:t>
            </a:r>
            <a:r>
              <a:rPr lang="en-US" sz="2000" dirty="0" smtClean="0"/>
              <a:t>()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maximum = </a:t>
            </a:r>
            <a:r>
              <a:rPr lang="en-US" sz="2000" dirty="0" err="1"/>
              <a:t>int.MinValue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nn-NO" sz="2000" dirty="0" smtClean="0"/>
              <a:t>    </a:t>
            </a:r>
            <a:r>
              <a:rPr lang="nn-NO" sz="2000" dirty="0"/>
              <a:t>for (var i = 999; i != 99; --i)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for (</a:t>
            </a:r>
            <a:r>
              <a:rPr lang="en-US" sz="2000" dirty="0" err="1"/>
              <a:t>var</a:t>
            </a:r>
            <a:r>
              <a:rPr lang="en-US" sz="2000" dirty="0"/>
              <a:t> j = 999; j != </a:t>
            </a:r>
            <a:r>
              <a:rPr lang="en-US" sz="2000" dirty="0" err="1"/>
              <a:t>i</a:t>
            </a:r>
            <a:r>
              <a:rPr lang="en-US" sz="2000" dirty="0"/>
              <a:t>; --j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 err="1"/>
              <a:t>var</a:t>
            </a:r>
            <a:r>
              <a:rPr lang="en-US" sz="2000" dirty="0"/>
              <a:t> product = </a:t>
            </a:r>
            <a:r>
              <a:rPr lang="en-US" sz="2000" dirty="0" err="1"/>
              <a:t>i</a:t>
            </a:r>
            <a:r>
              <a:rPr lang="en-US" sz="2000" dirty="0"/>
              <a:t> * j;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/>
              <a:t>if (product &lt;= maximum)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/>
              <a:t>if (</a:t>
            </a:r>
            <a:r>
              <a:rPr lang="en-US" sz="2000" dirty="0" err="1"/>
              <a:t>isPalindrome</a:t>
            </a:r>
            <a:r>
              <a:rPr lang="en-US" sz="2000" dirty="0"/>
              <a:t>(product))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/>
              <a:t>maximum = product;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return maximum;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869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688373"/>
              </p:ext>
            </p:extLst>
          </p:nvPr>
        </p:nvGraphicFramePr>
        <p:xfrm>
          <a:off x="685800" y="1219200"/>
          <a:ext cx="77731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255"/>
                <a:gridCol w="1614314"/>
                <a:gridCol w="1943285"/>
                <a:gridCol w="1943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ms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Iterations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220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810000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405450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imperativeNumber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405450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imperativeNumber2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0.13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0.035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3975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679190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Less Work = Less Time!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Reduce the search space if possible.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Smallest multiple</a:t>
            </a:r>
          </a:p>
          <a:p>
            <a:pPr marL="0" indent="0">
              <a:buNone/>
            </a:pPr>
            <a:r>
              <a:rPr lang="en-US" b="1" dirty="0"/>
              <a:t>Problem 5</a:t>
            </a:r>
          </a:p>
          <a:p>
            <a:pPr marL="0" indent="0">
              <a:buNone/>
            </a:pPr>
            <a:r>
              <a:rPr lang="en-US" dirty="0"/>
              <a:t>2520 is the smallest number that can be divided by each of the numbers from 1 to 10 without any remainder.</a:t>
            </a:r>
          </a:p>
          <a:p>
            <a:pPr marL="0" indent="0">
              <a:buNone/>
            </a:pPr>
            <a:r>
              <a:rPr lang="en-US" dirty="0"/>
              <a:t>What is the smallest positive number that is evenly divisible by all of the numbers from 1 to 20?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333" y="1243745"/>
            <a:ext cx="6350620" cy="492918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://projecteuler.net/overview=004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Fourth Piece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Largest palindrome product</a:t>
            </a:r>
          </a:p>
          <a:p>
            <a:pPr marL="0" indent="0">
              <a:buNone/>
            </a:pPr>
            <a:r>
              <a:rPr lang="en-US" b="1" dirty="0"/>
              <a:t>Problem 4</a:t>
            </a:r>
          </a:p>
          <a:p>
            <a:pPr marL="0" indent="0">
              <a:buNone/>
            </a:pPr>
            <a:r>
              <a:rPr lang="en-US" dirty="0"/>
              <a:t>A palindromic number reads the same both ways. The largest palindrome made from the product of two 2-digit numbers is 9009 = 91 × 99.</a:t>
            </a:r>
          </a:p>
          <a:p>
            <a:pPr marL="0" indent="0">
              <a:buNone/>
            </a:pPr>
            <a:r>
              <a:rPr lang="en-US" dirty="0"/>
              <a:t>Find the largest palindrome made from the product of two 3-digit numbers.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Number a Palindrome—C#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private static </a:t>
            </a:r>
            <a:r>
              <a:rPr lang="en-US" sz="3600" dirty="0" err="1"/>
              <a:t>bool</a:t>
            </a:r>
            <a:r>
              <a:rPr lang="en-US" sz="3600" dirty="0"/>
              <a:t> </a:t>
            </a:r>
            <a:r>
              <a:rPr lang="en-US" sz="3600" dirty="0" err="1"/>
              <a:t>isPalindromeString</a:t>
            </a:r>
            <a:r>
              <a:rPr lang="en-US" sz="3600" dirty="0"/>
              <a:t>(</a:t>
            </a:r>
            <a:r>
              <a:rPr lang="en-US" sz="3600" dirty="0" err="1"/>
              <a:t>int</a:t>
            </a:r>
            <a:r>
              <a:rPr lang="en-US" sz="3600" dirty="0"/>
              <a:t> x)</a:t>
            </a:r>
          </a:p>
          <a:p>
            <a:pPr marL="0" indent="0">
              <a:buNone/>
            </a:pPr>
            <a:r>
              <a:rPr lang="en-US" sz="3600" dirty="0" smtClean="0"/>
              <a:t>{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</a:t>
            </a:r>
            <a:r>
              <a:rPr lang="en-US" sz="3600" dirty="0" err="1"/>
              <a:t>var</a:t>
            </a:r>
            <a:r>
              <a:rPr lang="en-US" sz="3600" dirty="0"/>
              <a:t> s = </a:t>
            </a:r>
            <a:r>
              <a:rPr lang="en-US" sz="3600" dirty="0" err="1"/>
              <a:t>x.ToString</a:t>
            </a:r>
            <a:r>
              <a:rPr lang="en-US" sz="3600" dirty="0"/>
              <a:t>();</a:t>
            </a:r>
          </a:p>
          <a:p>
            <a:pPr marL="0" indent="0">
              <a:buNone/>
            </a:pPr>
            <a:r>
              <a:rPr lang="en-US" sz="3600" dirty="0" smtClean="0"/>
              <a:t>    </a:t>
            </a:r>
            <a:r>
              <a:rPr lang="en-US" sz="3600" dirty="0"/>
              <a:t>return </a:t>
            </a:r>
            <a:r>
              <a:rPr lang="en-US" sz="3600" dirty="0" err="1"/>
              <a:t>s.SequenceEqual</a:t>
            </a:r>
            <a:r>
              <a:rPr lang="en-US" sz="3600" dirty="0"/>
              <a:t>(</a:t>
            </a:r>
            <a:r>
              <a:rPr lang="en-US" sz="3600" dirty="0" err="1"/>
              <a:t>s.Reverse</a:t>
            </a:r>
            <a:r>
              <a:rPr lang="en-US" sz="3600" dirty="0"/>
              <a:t>());</a:t>
            </a:r>
          </a:p>
          <a:p>
            <a:pPr marL="0" indent="0">
              <a:buNone/>
            </a:pPr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606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Number a Palindrome—C++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isPalindromeString</a:t>
            </a:r>
            <a:r>
              <a:rPr lang="en-US" dirty="0"/>
              <a:t>(long </a:t>
            </a:r>
            <a:r>
              <a:rPr lang="en-US" dirty="0" err="1"/>
              <a:t>long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auto s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to_string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  return boost::equal(s, s | boost::adaptors::reversed);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8134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Thing I Could Think Of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private 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imperativeString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maximum = </a:t>
            </a:r>
            <a:r>
              <a:rPr lang="en-US" sz="2400" dirty="0" err="1"/>
              <a:t>int.MinValue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nn-NO" sz="2400" dirty="0" smtClean="0"/>
              <a:t>    </a:t>
            </a:r>
            <a:r>
              <a:rPr lang="nn-NO" sz="2400" dirty="0"/>
              <a:t>for (var i = 100; i != 1000; ++i)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for (</a:t>
            </a:r>
            <a:r>
              <a:rPr lang="en-US" sz="2400" dirty="0" err="1"/>
              <a:t>var</a:t>
            </a:r>
            <a:r>
              <a:rPr lang="en-US" sz="2400" dirty="0"/>
              <a:t> j = 100; j != 1000; ++j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/>
              <a:t>var</a:t>
            </a:r>
            <a:r>
              <a:rPr lang="en-US" sz="2400" dirty="0"/>
              <a:t> product = </a:t>
            </a:r>
            <a:r>
              <a:rPr lang="en-US" sz="2400" dirty="0" err="1"/>
              <a:t>i</a:t>
            </a:r>
            <a:r>
              <a:rPr lang="en-US" sz="2400" dirty="0"/>
              <a:t> * j;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if (</a:t>
            </a:r>
            <a:r>
              <a:rPr lang="en-US" sz="2400" dirty="0" err="1"/>
              <a:t>isPalindromeString</a:t>
            </a:r>
            <a:r>
              <a:rPr lang="en-US" sz="2400" dirty="0"/>
              <a:t>(product) &amp;&amp; product &gt; maximum)</a:t>
            </a: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dirty="0"/>
              <a:t>maximum = product;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return maximum;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35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Search Space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private static 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imperativeString2</a:t>
            </a:r>
            <a:r>
              <a:rPr lang="en-US" sz="2400" dirty="0" smtClean="0">
                <a:solidFill>
                  <a:srgbClr val="FFFF00"/>
                </a:solidFill>
              </a:rPr>
              <a:t>() {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</a:t>
            </a:r>
            <a:r>
              <a:rPr lang="en-US" sz="2400" dirty="0" err="1">
                <a:solidFill>
                  <a:srgbClr val="FFFF00"/>
                </a:solidFill>
              </a:rPr>
              <a:t>var</a:t>
            </a:r>
            <a:r>
              <a:rPr lang="en-US" sz="2400" dirty="0">
                <a:solidFill>
                  <a:srgbClr val="FFFF00"/>
                </a:solidFill>
              </a:rPr>
              <a:t> maximum = </a:t>
            </a:r>
            <a:r>
              <a:rPr lang="en-US" sz="2400" dirty="0" err="1">
                <a:solidFill>
                  <a:srgbClr val="FFFF00"/>
                </a:solidFill>
              </a:rPr>
              <a:t>int.MinValue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nn-NO" sz="2400" dirty="0" smtClean="0">
                <a:solidFill>
                  <a:srgbClr val="FFFF00"/>
                </a:solidFill>
              </a:rPr>
              <a:t>    </a:t>
            </a:r>
            <a:r>
              <a:rPr lang="nn-NO" sz="2400" dirty="0">
                <a:solidFill>
                  <a:srgbClr val="FFFF00"/>
                </a:solidFill>
              </a:rPr>
              <a:t>for(var i = 100; i != 1000; ++i)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</a:t>
            </a:r>
            <a:r>
              <a:rPr lang="en-US" sz="2400" dirty="0">
                <a:solidFill>
                  <a:srgbClr val="FFFF00"/>
                </a:solidFill>
              </a:rPr>
              <a:t>for (</a:t>
            </a:r>
            <a:r>
              <a:rPr lang="en-US" sz="2400" dirty="0" err="1">
                <a:solidFill>
                  <a:srgbClr val="FFFF00"/>
                </a:solidFill>
              </a:rPr>
              <a:t>var</a:t>
            </a:r>
            <a:r>
              <a:rPr lang="en-US" sz="2400" dirty="0">
                <a:solidFill>
                  <a:srgbClr val="FFFF00"/>
                </a:solidFill>
              </a:rPr>
              <a:t> j =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; j != 1000; ++j</a:t>
            </a:r>
            <a:r>
              <a:rPr lang="en-US" sz="2400" dirty="0" smtClean="0">
                <a:solidFill>
                  <a:srgbClr val="FFFF00"/>
                </a:solidFill>
              </a:rPr>
              <a:t>) {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   </a:t>
            </a:r>
            <a:r>
              <a:rPr lang="en-US" sz="2400" dirty="0" err="1">
                <a:solidFill>
                  <a:srgbClr val="FFFF00"/>
                </a:solidFill>
              </a:rPr>
              <a:t>var</a:t>
            </a:r>
            <a:r>
              <a:rPr lang="en-US" sz="2400" dirty="0">
                <a:solidFill>
                  <a:srgbClr val="FFFF00"/>
                </a:solidFill>
              </a:rPr>
              <a:t> product = 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* j;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   </a:t>
            </a:r>
            <a:r>
              <a:rPr lang="en-US" sz="2400" dirty="0">
                <a:solidFill>
                  <a:srgbClr val="FFFF00"/>
                </a:solidFill>
              </a:rPr>
              <a:t>if (</a:t>
            </a:r>
            <a:r>
              <a:rPr lang="en-US" sz="2400" dirty="0" err="1">
                <a:solidFill>
                  <a:srgbClr val="FFFF00"/>
                </a:solidFill>
              </a:rPr>
              <a:t>isPalindromeString</a:t>
            </a:r>
            <a:r>
              <a:rPr lang="en-US" sz="2400" dirty="0">
                <a:solidFill>
                  <a:srgbClr val="FFFF00"/>
                </a:solidFill>
              </a:rPr>
              <a:t>(product) &amp;&amp; product &gt; maximum)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       </a:t>
            </a:r>
            <a:r>
              <a:rPr lang="en-US" sz="2400" dirty="0">
                <a:solidFill>
                  <a:srgbClr val="FFFF00"/>
                </a:solidFill>
              </a:rPr>
              <a:t>maximum = product;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</a:t>
            </a:r>
            <a:r>
              <a:rPr lang="en-US" sz="2400" dirty="0">
                <a:solidFill>
                  <a:srgbClr val="FFFF00"/>
                </a:solidFill>
              </a:rPr>
              <a:t>return maximum;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2219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309285"/>
              </p:ext>
            </p:extLst>
          </p:nvPr>
        </p:nvGraphicFramePr>
        <p:xfrm>
          <a:off x="685800" y="1219200"/>
          <a:ext cx="77731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255"/>
                <a:gridCol w="1614314"/>
                <a:gridCol w="1943285"/>
                <a:gridCol w="1943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ms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Iterations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220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810000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405450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50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C# and C++ code are pretty similar performance-wise.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Cutting the search space in half cuts the time in half.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Expensive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6521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private static </a:t>
            </a:r>
            <a:r>
              <a:rPr lang="en-US" sz="2000" dirty="0" err="1"/>
              <a:t>int</a:t>
            </a:r>
            <a:r>
              <a:rPr lang="en-US" sz="2000" dirty="0"/>
              <a:t> reverse(</a:t>
            </a:r>
            <a:r>
              <a:rPr lang="en-US" sz="2000" dirty="0" err="1"/>
              <a:t>int</a:t>
            </a:r>
            <a:r>
              <a:rPr lang="en-US" sz="2000" dirty="0"/>
              <a:t> x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result = 0;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while (x &gt; 0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result = 10 * result + x % 10;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x /= 10;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return result;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private </a:t>
            </a:r>
            <a:r>
              <a:rPr lang="en-US" sz="2000" dirty="0"/>
              <a:t>static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isPalindrome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x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return x == reverse(x);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42106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899519"/>
              </p:ext>
            </p:extLst>
          </p:nvPr>
        </p:nvGraphicFramePr>
        <p:xfrm>
          <a:off x="685800" y="1219200"/>
          <a:ext cx="77731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255"/>
                <a:gridCol w="1614314"/>
                <a:gridCol w="1943285"/>
                <a:gridCol w="1943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ms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Iterations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220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810000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imperativeString2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110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405450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imperativeNumber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405450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986693"/>
            <a:ext cx="786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Allocating strings on the heap is expensive.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Integer operations are cheap.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C++ code is 4x faster.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20377</TotalTime>
  <Pages>2</Pages>
  <Words>652</Words>
  <Application>Microsoft Office PowerPoint</Application>
  <PresentationFormat>On-screen Show (4:3)</PresentationFormat>
  <Paragraphs>156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Powerpoint Template</vt:lpstr>
      <vt:lpstr>Five Easy Pieces #4 Largest Palindrome Product</vt:lpstr>
      <vt:lpstr>The Fourth Piece</vt:lpstr>
      <vt:lpstr>Is a Number a Palindrome—C#</vt:lpstr>
      <vt:lpstr>Is a Number a Palindrome—C++</vt:lpstr>
      <vt:lpstr>Simplest Thing I Could Think Of</vt:lpstr>
      <vt:lpstr>Reduce Search Space</vt:lpstr>
      <vt:lpstr>Performance Comparison</vt:lpstr>
      <vt:lpstr>Strings are Expensive</vt:lpstr>
      <vt:lpstr>Performance Comparison</vt:lpstr>
      <vt:lpstr>Reduce Search Space Further</vt:lpstr>
      <vt:lpstr>Performance Comparison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309</cp:revision>
  <cp:lastPrinted>1998-05-12T14:00:08Z</cp:lastPrinted>
  <dcterms:created xsi:type="dcterms:W3CDTF">1996-01-26T05:25:42Z</dcterms:created>
  <dcterms:modified xsi:type="dcterms:W3CDTF">2014-12-08T22:52:02Z</dcterms:modified>
</cp:coreProperties>
</file>