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8" r:id="rId3"/>
    <p:sldId id="343" r:id="rId4"/>
    <p:sldId id="361" r:id="rId5"/>
    <p:sldId id="388" r:id="rId6"/>
    <p:sldId id="389" r:id="rId7"/>
    <p:sldId id="390" r:id="rId8"/>
    <p:sldId id="391" r:id="rId9"/>
    <p:sldId id="387" r:id="rId10"/>
    <p:sldId id="392" r:id="rId11"/>
    <p:sldId id="386" r:id="rId12"/>
    <p:sldId id="393" r:id="rId13"/>
    <p:sldId id="394" r:id="rId14"/>
    <p:sldId id="368" r:id="rId15"/>
    <p:sldId id="369" r:id="rId16"/>
    <p:sldId id="395" r:id="rId17"/>
    <p:sldId id="370" r:id="rId18"/>
    <p:sldId id="396" r:id="rId19"/>
    <p:sldId id="371" r:id="rId20"/>
    <p:sldId id="372" r:id="rId21"/>
    <p:sldId id="397" r:id="rId22"/>
    <p:sldId id="374" r:id="rId23"/>
    <p:sldId id="376" r:id="rId24"/>
    <p:sldId id="398" r:id="rId25"/>
    <p:sldId id="399" r:id="rId26"/>
    <p:sldId id="378" r:id="rId27"/>
    <p:sldId id="383" r:id="rId28"/>
    <p:sldId id="384" r:id="rId29"/>
    <p:sldId id="385" r:id="rId30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84" y="-1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matthewpodwysocki/2008/06/12/functional-c-unfolding-lists/" TargetMode="External"/><Relationship Id="rId2" Type="http://schemas.openxmlformats.org/officeDocument/2006/relationships/hyperlink" Target="http://diditwith.net/2008/04/03/ApplesAndOrange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#2</a:t>
            </a:r>
            <a:br>
              <a:rPr lang="en-US" sz="5400" dirty="0" smtClean="0"/>
            </a:br>
            <a:r>
              <a:rPr lang="en-US" sz="5400" dirty="0" smtClean="0"/>
              <a:t>Even Fibonacci Numbers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Unfolding Fibonacci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IEnumerable</a:t>
            </a:r>
            <a:r>
              <a:rPr lang="en-US" sz="3200" dirty="0"/>
              <a:t>&lt;</a:t>
            </a:r>
            <a:r>
              <a:rPr lang="en-US" sz="3200" dirty="0" err="1"/>
              <a:t>int</a:t>
            </a:r>
            <a:r>
              <a:rPr lang="en-US" sz="3200" dirty="0"/>
              <a:t>&gt; </a:t>
            </a:r>
            <a:r>
              <a:rPr lang="en-US" sz="3200" dirty="0" err="1"/>
              <a:t>fibonacci</a:t>
            </a:r>
            <a:r>
              <a:rPr lang="en-US" sz="3200" dirty="0" smtClean="0"/>
              <a:t>()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return </a:t>
            </a:r>
            <a:r>
              <a:rPr lang="en-US" sz="3200" dirty="0" err="1"/>
              <a:t>Tuple.Create</a:t>
            </a:r>
            <a:r>
              <a:rPr lang="en-US" sz="3200" dirty="0"/>
              <a:t>(1, 2).Unfold(</a:t>
            </a:r>
            <a:r>
              <a:rPr lang="en-US" sz="3200" dirty="0" err="1"/>
              <a:t>nextFibonacci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0033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Helper Functions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bool</a:t>
            </a:r>
            <a:r>
              <a:rPr lang="en-US" sz="3200" dirty="0"/>
              <a:t> </a:t>
            </a:r>
            <a:r>
              <a:rPr lang="en-US" sz="3200" dirty="0" err="1"/>
              <a:t>isEven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x) { return </a:t>
            </a:r>
            <a:r>
              <a:rPr lang="en-US" sz="3200" dirty="0" smtClean="0"/>
              <a:t>(x &amp; 1) == </a:t>
            </a:r>
            <a:r>
              <a:rPr lang="en-US" sz="3200" dirty="0"/>
              <a:t>0; </a:t>
            </a:r>
            <a:r>
              <a:rPr lang="en-US" sz="3200" dirty="0" smtClean="0"/>
              <a:t>}</a:t>
            </a:r>
          </a:p>
          <a:p>
            <a:pPr marL="0" indent="0">
              <a:buNone/>
            </a:pPr>
            <a:r>
              <a:rPr lang="en-US" sz="3200" dirty="0" smtClean="0"/>
              <a:t>static </a:t>
            </a:r>
            <a:r>
              <a:rPr lang="en-US" sz="3200" dirty="0" err="1" smtClean="0"/>
              <a:t>bool</a:t>
            </a:r>
            <a:r>
              <a:rPr lang="en-US" sz="3200" dirty="0" smtClean="0"/>
              <a:t> </a:t>
            </a:r>
            <a:r>
              <a:rPr lang="en-US" sz="3200" dirty="0" err="1" smtClean="0"/>
              <a:t>doesNotExceedFourMillion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x) {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return x &lt;= 4000000;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588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filterFunctional</a:t>
            </a:r>
            <a:r>
              <a:rPr lang="en-US" sz="3200" dirty="0" smtClean="0"/>
              <a:t>()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/>
              <a:t>return </a:t>
            </a:r>
            <a:r>
              <a:rPr lang="en-US" sz="3200" dirty="0" err="1" smtClean="0"/>
              <a:t>fibonacci</a:t>
            </a:r>
            <a:r>
              <a:rPr lang="en-US" sz="3200" dirty="0" smtClean="0"/>
              <a:t>().</a:t>
            </a:r>
          </a:p>
          <a:p>
            <a:pPr marL="0" indent="0">
              <a:buNone/>
            </a:pPr>
            <a:r>
              <a:rPr lang="en-US" sz="3200" dirty="0" smtClean="0"/>
              <a:t>            </a:t>
            </a:r>
            <a:r>
              <a:rPr lang="en-US" sz="3200" dirty="0" err="1" smtClean="0"/>
              <a:t>TakeWhile</a:t>
            </a:r>
            <a:r>
              <a:rPr lang="en-US" sz="3200" dirty="0" smtClean="0"/>
              <a:t>(</a:t>
            </a:r>
            <a:r>
              <a:rPr lang="en-US" sz="3200" dirty="0" err="1" smtClean="0"/>
              <a:t>doesNotExceedFourMillion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3200" dirty="0" smtClean="0"/>
              <a:t>            Where(</a:t>
            </a:r>
            <a:r>
              <a:rPr lang="en-US" sz="3200" dirty="0" err="1" smtClean="0"/>
              <a:t>isEven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</a:t>
            </a:r>
            <a:r>
              <a:rPr lang="en-US" sz="3200" dirty="0" smtClean="0"/>
              <a:t>Sum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1456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return </a:t>
            </a:r>
            <a:r>
              <a:rPr lang="en-US" sz="3200" dirty="0" err="1" smtClean="0"/>
              <a:t>fibonacci</a:t>
            </a:r>
            <a:r>
              <a:rPr lang="en-US" sz="3200" dirty="0" smtClean="0"/>
              <a:t>().</a:t>
            </a:r>
          </a:p>
          <a:p>
            <a:pPr marL="0" indent="0"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TakeWhile</a:t>
            </a:r>
            <a:r>
              <a:rPr lang="en-US" sz="3200" dirty="0" smtClean="0"/>
              <a:t>(</a:t>
            </a:r>
            <a:r>
              <a:rPr lang="en-US" sz="3200" dirty="0" err="1" smtClean="0"/>
              <a:t>doesNotExceedFourMillion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3200" dirty="0" smtClean="0"/>
              <a:t>          Where(</a:t>
            </a:r>
            <a:r>
              <a:rPr lang="en-US" sz="3200" dirty="0" err="1" smtClean="0"/>
              <a:t>isEven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</a:t>
            </a:r>
            <a:r>
              <a:rPr lang="en-US" sz="3200" dirty="0" smtClean="0"/>
              <a:t>Sum</a:t>
            </a:r>
            <a:r>
              <a:rPr lang="en-US" sz="3200" dirty="0"/>
              <a:t>();</a:t>
            </a:r>
          </a:p>
          <a:p>
            <a:r>
              <a:rPr lang="en-US" sz="3200" dirty="0" smtClean="0"/>
              <a:t>Functional </a:t>
            </a:r>
            <a:r>
              <a:rPr lang="en-US" sz="3200" dirty="0" smtClean="0"/>
              <a:t>style allows us to separate concerns</a:t>
            </a:r>
          </a:p>
          <a:p>
            <a:r>
              <a:rPr lang="en-US" sz="3200" dirty="0" smtClean="0"/>
              <a:t>Each building block does exactly one thing</a:t>
            </a:r>
          </a:p>
          <a:p>
            <a:r>
              <a:rPr lang="en-US" sz="3200" dirty="0" smtClean="0"/>
              <a:t>Compose blocks into a larger structure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706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430287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functional version is more than an order of magnitude slower than the imperative version.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Helper Functions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std</a:t>
            </a:r>
            <a:r>
              <a:rPr lang="en-US" sz="2400" dirty="0"/>
              <a:t>::tuple&lt;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nextFibonacci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b)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make_tuple</a:t>
            </a:r>
            <a:r>
              <a:rPr lang="en-US" sz="2400" dirty="0"/>
              <a:t>(b, a + b);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IsEven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x) { return !(x &amp; 1); </a:t>
            </a:r>
            <a:r>
              <a:rPr lang="en-US" sz="2400" dirty="0" smtClean="0"/>
              <a:t>} </a:t>
            </a: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filterImperative</a:t>
            </a:r>
            <a:r>
              <a:rPr lang="en-US" sz="3200" dirty="0" smtClean="0"/>
              <a:t>()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auto sum = 0;</a:t>
            </a:r>
          </a:p>
          <a:p>
            <a:pPr marL="0" indent="0">
              <a:buNone/>
            </a:pPr>
            <a:r>
              <a:rPr lang="en-US" sz="3200" dirty="0"/>
              <a:t>    for(auto a = 1, b = 2; a </a:t>
            </a:r>
            <a:r>
              <a:rPr lang="en-US" sz="3200" dirty="0" smtClean="0"/>
              <a:t>&lt;= 4000000;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std</a:t>
            </a:r>
            <a:r>
              <a:rPr lang="en-US" sz="3200" dirty="0"/>
              <a:t>::tie(a, b) = </a:t>
            </a:r>
            <a:r>
              <a:rPr lang="en-US" sz="3200" dirty="0" err="1"/>
              <a:t>nextFibonacci</a:t>
            </a:r>
            <a:r>
              <a:rPr lang="en-US" sz="3200" dirty="0"/>
              <a:t>(a, b))</a:t>
            </a:r>
          </a:p>
          <a:p>
            <a:pPr marL="0" indent="0">
              <a:buNone/>
            </a:pPr>
            <a:r>
              <a:rPr lang="en-US" sz="3200" dirty="0"/>
              <a:t>        if </a:t>
            </a:r>
            <a:r>
              <a:rPr lang="en-US" sz="3200" dirty="0" smtClean="0"/>
              <a:t>(</a:t>
            </a:r>
            <a:r>
              <a:rPr lang="en-US" sz="3200" dirty="0" err="1" smtClean="0"/>
              <a:t>IsEven</a:t>
            </a:r>
            <a:r>
              <a:rPr lang="en-US" sz="3200" dirty="0" smtClean="0"/>
              <a:t>()(a</a:t>
            </a:r>
            <a:r>
              <a:rPr lang="en-US" sz="3200" dirty="0"/>
              <a:t>))</a:t>
            </a:r>
          </a:p>
          <a:p>
            <a:pPr marL="0" indent="0">
              <a:buNone/>
            </a:pPr>
            <a:r>
              <a:rPr lang="en-US" sz="3200" dirty="0"/>
              <a:t>            sum += a;</a:t>
            </a:r>
          </a:p>
          <a:p>
            <a:pPr marL="0" indent="0">
              <a:buNone/>
            </a:pPr>
            <a:r>
              <a:rPr lang="en-US" sz="3200" dirty="0"/>
              <a:t>    return sum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9708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 smtClean="0"/>
              <a:t>fibonacci_iterator</a:t>
            </a:r>
            <a:r>
              <a:rPr lang="en-US" sz="2000" dirty="0" smtClean="0"/>
              <a:t> : </a:t>
            </a:r>
            <a:r>
              <a:rPr lang="en-US" sz="2000" dirty="0"/>
              <a:t>public boost::</a:t>
            </a:r>
            <a:r>
              <a:rPr lang="en-US" sz="2000" dirty="0" err="1"/>
              <a:t>iterator_facade</a:t>
            </a:r>
            <a:r>
              <a:rPr lang="en-US" sz="2000" dirty="0"/>
              <a:t>&lt;</a:t>
            </a:r>
            <a:r>
              <a:rPr lang="en-US" sz="2000" dirty="0" err="1"/>
              <a:t>fibonacci_iterator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, boost::</a:t>
            </a:r>
            <a:r>
              <a:rPr lang="en-US" sz="2000" dirty="0" err="1"/>
              <a:t>forward_traversal_tag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&gt; {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explicit </a:t>
            </a:r>
            <a:r>
              <a:rPr lang="en-US" sz="2000" dirty="0" err="1"/>
              <a:t>fibonacci_iterator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 a = </a:t>
            </a:r>
            <a:r>
              <a:rPr lang="en-US" sz="2000" dirty="0" err="1"/>
              <a:t>int</a:t>
            </a:r>
            <a:r>
              <a:rPr lang="en-US" sz="2000" dirty="0"/>
              <a:t>(),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 b = </a:t>
            </a:r>
            <a:r>
              <a:rPr lang="en-US" sz="2000" dirty="0" err="1"/>
              <a:t>int</a:t>
            </a:r>
            <a:r>
              <a:rPr lang="en-US" sz="2000" dirty="0"/>
              <a:t>(), </a:t>
            </a:r>
            <a:r>
              <a:rPr lang="en-US" sz="2000" dirty="0" err="1"/>
              <a:t>int</a:t>
            </a:r>
            <a:r>
              <a:rPr lang="en-US" sz="2000" dirty="0"/>
              <a:t> limit = </a:t>
            </a:r>
            <a:r>
              <a:rPr lang="en-US" sz="2000" dirty="0" err="1"/>
              <a:t>int</a:t>
            </a:r>
            <a:r>
              <a:rPr lang="en-US" sz="2000" dirty="0"/>
              <a:t>()) 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a(a</a:t>
            </a:r>
            <a:r>
              <a:rPr lang="en-US" sz="2000" dirty="0"/>
              <a:t>), b(b), limit(limit) {}</a:t>
            </a:r>
          </a:p>
          <a:p>
            <a:pPr marL="0" indent="0">
              <a:buNone/>
            </a:pPr>
            <a:r>
              <a:rPr lang="en-US" sz="2000" dirty="0" smtClean="0"/>
              <a:t>private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friend boost::</a:t>
            </a:r>
            <a:r>
              <a:rPr lang="en-US" sz="2000" dirty="0" err="1"/>
              <a:t>iterator_core_access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dereference() </a:t>
            </a:r>
            <a:r>
              <a:rPr lang="en-US" sz="2000" dirty="0" err="1"/>
              <a:t>const</a:t>
            </a:r>
            <a:r>
              <a:rPr lang="en-US" sz="2000" dirty="0"/>
              <a:t> { return a;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bool</a:t>
            </a:r>
            <a:r>
              <a:rPr lang="en-US" sz="2000" dirty="0"/>
              <a:t> equal(</a:t>
            </a:r>
            <a:r>
              <a:rPr lang="en-US" sz="2000" dirty="0" err="1"/>
              <a:t>fibonacci_iterator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&amp;) </a:t>
            </a:r>
            <a:r>
              <a:rPr lang="en-US" sz="2000" dirty="0" err="1"/>
              <a:t>const</a:t>
            </a:r>
            <a:r>
              <a:rPr lang="en-US" sz="2000" dirty="0"/>
              <a:t> { return a &gt; limit; }</a:t>
            </a:r>
          </a:p>
          <a:p>
            <a:pPr marL="0" indent="0">
              <a:buNone/>
            </a:pPr>
            <a:r>
              <a:rPr lang="en-US" sz="2000" dirty="0"/>
              <a:t>    void increment() { </a:t>
            </a:r>
            <a:r>
              <a:rPr lang="en-US" sz="2000" dirty="0" err="1"/>
              <a:t>std</a:t>
            </a:r>
            <a:r>
              <a:rPr lang="en-US" sz="2000" dirty="0"/>
              <a:t>::tie(a, b) = </a:t>
            </a:r>
            <a:r>
              <a:rPr lang="en-US" sz="2000" dirty="0" err="1"/>
              <a:t>nextFibonacci</a:t>
            </a:r>
            <a:r>
              <a:rPr lang="en-US" sz="2000" dirty="0"/>
              <a:t>(a, b);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a, b, limit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boost::</a:t>
            </a:r>
            <a:r>
              <a:rPr lang="en-US" sz="2400" dirty="0" err="1"/>
              <a:t>iterator_range</a:t>
            </a:r>
            <a:r>
              <a:rPr lang="en-US" sz="2400" dirty="0"/>
              <a:t>&lt;</a:t>
            </a:r>
            <a:r>
              <a:rPr lang="en-US" sz="2400" dirty="0" err="1"/>
              <a:t>fibonacci_iterator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err="1" smtClean="0"/>
              <a:t>fibonacci_range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const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b,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limit) {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boost::</a:t>
            </a:r>
            <a:r>
              <a:rPr lang="en-US" sz="2400" dirty="0" err="1"/>
              <a:t>make_iterator_range</a:t>
            </a:r>
            <a:r>
              <a:rPr lang="en-US" sz="2400" dirty="0"/>
              <a:t>(</a:t>
            </a:r>
            <a:r>
              <a:rPr lang="en-US" sz="2400" dirty="0" err="1"/>
              <a:t>fibonacci_iterator</a:t>
            </a:r>
            <a:r>
              <a:rPr lang="en-US" sz="2400" dirty="0"/>
              <a:t>(a, b, limit</a:t>
            </a:r>
            <a:r>
              <a:rPr lang="en-US" sz="2400" dirty="0" smtClean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</a:t>
            </a:r>
            <a:r>
              <a:rPr lang="en-US" sz="2400" dirty="0" err="1"/>
              <a:t>fibonacci_iterator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dirty="0"/>
              <a:t>boost::accumulate(</a:t>
            </a:r>
            <a:r>
              <a:rPr lang="en-US" sz="2400" dirty="0" err="1"/>
              <a:t>fibonacci_range</a:t>
            </a:r>
            <a:r>
              <a:rPr lang="en-US" sz="2400" dirty="0"/>
              <a:t>(1, 2, 4000000) |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boost</a:t>
            </a:r>
            <a:r>
              <a:rPr lang="en-US" sz="2400" dirty="0"/>
              <a:t>::adaptors::filtered(</a:t>
            </a:r>
            <a:r>
              <a:rPr lang="en-US" sz="2400" dirty="0" err="1"/>
              <a:t>isEven</a:t>
            </a:r>
            <a:r>
              <a:rPr lang="en-US" sz="2400" dirty="0"/>
              <a:t>), 0);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181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28018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0.074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</a:t>
            </a:r>
            <a:r>
              <a:rPr lang="en-US" b="0" dirty="0" smtClean="0">
                <a:solidFill>
                  <a:srgbClr val="FFFF00"/>
                </a:solidFill>
              </a:rPr>
              <a:t>less of a </a:t>
            </a:r>
            <a:r>
              <a:rPr lang="en-US" b="0" dirty="0" smtClean="0">
                <a:solidFill>
                  <a:srgbClr val="FFFF00"/>
                </a:solidFill>
              </a:rPr>
              <a:t>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1 </a:t>
            </a:r>
            <a:r>
              <a:rPr lang="en-US" sz="44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/>
              <a:t> 3 5 </a:t>
            </a:r>
            <a:r>
              <a:rPr lang="en-US" sz="4400" dirty="0" smtClean="0">
                <a:solidFill>
                  <a:srgbClr val="FF0000"/>
                </a:solidFill>
              </a:rPr>
              <a:t>8</a:t>
            </a:r>
            <a:r>
              <a:rPr lang="en-US" sz="4400" dirty="0" smtClean="0"/>
              <a:t> 13 21 </a:t>
            </a:r>
            <a:r>
              <a:rPr lang="en-US" sz="4400" dirty="0" smtClean="0">
                <a:solidFill>
                  <a:srgbClr val="FF0000"/>
                </a:solidFill>
              </a:rPr>
              <a:t>34</a:t>
            </a:r>
            <a:r>
              <a:rPr lang="en-US" sz="4400" dirty="0" smtClean="0"/>
              <a:t> 55 89 </a:t>
            </a:r>
            <a:r>
              <a:rPr lang="en-US" sz="4400" dirty="0" smtClean="0">
                <a:solidFill>
                  <a:srgbClr val="FF0000"/>
                </a:solidFill>
              </a:rPr>
              <a:t>144</a:t>
            </a:r>
            <a:r>
              <a:rPr lang="en-US" sz="4400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1 = Odd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2 = Even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3 = Odd + Even = Odd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5 = Even + Odd = Odd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8 = Odd + Odd = Even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F(n)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F(n – 1) + F(n – 2)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(F(n – 2) + F(n – 3)) + F(n – 2)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2F(n – 2) + F(n -3)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2(F(n – 3) + F(n – 4)) + F(n – 3)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3F(n – 3) + 2F(n – 4)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3F(n – 3) + F(n – 4) + F(n – 5) + F(n – 6)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4F(n – 3) + F(n – 6)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597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239751"/>
            <a:ext cx="7772400" cy="609600"/>
          </a:xfrm>
        </p:spPr>
        <p:txBody>
          <a:bodyPr/>
          <a:lstStyle/>
          <a:p>
            <a:r>
              <a:rPr lang="en-US" dirty="0" smtClean="0"/>
              <a:t>Imperative C# Implementation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noFilterImperative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/>
              <a:t>int</a:t>
            </a:r>
            <a:r>
              <a:rPr lang="en-US" sz="2400" dirty="0"/>
              <a:t> a = 2, b = 8, sum = 0;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while </a:t>
            </a:r>
            <a:r>
              <a:rPr lang="en-US" sz="2400" dirty="0"/>
              <a:t>(a &lt;= 4000000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sum </a:t>
            </a:r>
            <a:r>
              <a:rPr lang="en-US" sz="2400" dirty="0"/>
              <a:t>+= a;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smtClean="0"/>
              <a:t>var </a:t>
            </a:r>
            <a:r>
              <a:rPr lang="pt-BR" sz="2400" dirty="0"/>
              <a:t>aPlus4b = a + 4 * b;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a </a:t>
            </a:r>
            <a:r>
              <a:rPr lang="en-US" sz="2400" dirty="0"/>
              <a:t>= b;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b </a:t>
            </a:r>
            <a:r>
              <a:rPr lang="en-US" sz="2400" dirty="0"/>
              <a:t>= aPlus4b;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Tuple&lt;</a:t>
            </a:r>
            <a:r>
              <a:rPr lang="en-US" dirty="0" err="1"/>
              <a:t>int</a:t>
            </a:r>
            <a:r>
              <a:rPr lang="en-US" dirty="0"/>
              <a:t>, Tuple&lt;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nextEvenFibonacci</a:t>
            </a:r>
            <a:r>
              <a:rPr lang="en-US" dirty="0" smtClean="0"/>
              <a:t>(Tuple&lt;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state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Tuple.Create</a:t>
            </a:r>
            <a:r>
              <a:rPr lang="en-US" dirty="0"/>
              <a:t>(state.Item1</a:t>
            </a:r>
            <a:r>
              <a:rPr lang="en-US" dirty="0" smtClean="0"/>
              <a:t>, // next value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Tuple.Create</a:t>
            </a:r>
            <a:r>
              <a:rPr lang="en-US" dirty="0" smtClean="0"/>
              <a:t>(state.Item2, // next state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/>
              <a:t>state.Item1 + 4 * state.Item2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evenFibonacci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Tuple.Create</a:t>
            </a:r>
            <a:r>
              <a:rPr lang="en-US" dirty="0"/>
              <a:t>(2, 8).Unfold(</a:t>
            </a:r>
            <a:r>
              <a:rPr lang="en-US" dirty="0" err="1"/>
              <a:t>nextEvenFibonacci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noFilterFunctional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 smtClean="0"/>
              <a:t>evenFibonacci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TakeWhile</a:t>
            </a:r>
            <a:r>
              <a:rPr lang="en-US" dirty="0" smtClean="0"/>
              <a:t>(</a:t>
            </a:r>
            <a:r>
              <a:rPr lang="en-US" dirty="0" err="1" smtClean="0"/>
              <a:t>doesNotExceedFourMillion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Sum();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2890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noFilterImperative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0.0075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noFilterFunctional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0.41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0.0076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1.12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0.074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</a:t>
            </a:r>
            <a:r>
              <a:rPr lang="en-US" b="0" dirty="0" smtClean="0">
                <a:solidFill>
                  <a:srgbClr val="FFFF00"/>
                </a:solidFill>
              </a:rPr>
              <a:t>twice as fast in C++ as in C#</a:t>
            </a:r>
            <a:endParaRPr lang="en-US" b="0" dirty="0" smtClean="0">
              <a:solidFill>
                <a:srgbClr val="FFFF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helpful to reason about loops in terms of folds and unfolds.</a:t>
            </a:r>
          </a:p>
          <a:p>
            <a:r>
              <a:rPr lang="en-US" dirty="0" smtClean="0"/>
              <a:t>Fold = sequence, operator -&gt; datum</a:t>
            </a:r>
          </a:p>
          <a:p>
            <a:r>
              <a:rPr lang="en-US" dirty="0" smtClean="0"/>
              <a:t>Unfold = datum, generator -&gt; sequence</a:t>
            </a:r>
          </a:p>
          <a:p>
            <a:r>
              <a:rPr lang="en-US" dirty="0" smtClean="0"/>
              <a:t>We relearned that it’s faster to only generate the candidates you need rather than generate all candidates and throw some away.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Largest prime factor</a:t>
            </a:r>
          </a:p>
          <a:p>
            <a:pPr marL="0" indent="0">
              <a:buNone/>
            </a:pPr>
            <a:r>
              <a:rPr lang="en-US" b="1" dirty="0"/>
              <a:t>Problem 3</a:t>
            </a:r>
          </a:p>
          <a:p>
            <a:pPr marL="0" indent="0">
              <a:buNone/>
            </a:pPr>
            <a:r>
              <a:rPr lang="en-US" dirty="0"/>
              <a:t>The prime factors of 13195 are 5, 7, 13 and 29.</a:t>
            </a:r>
          </a:p>
          <a:p>
            <a:pPr marL="0" indent="0">
              <a:buNone/>
            </a:pPr>
            <a:r>
              <a:rPr lang="en-US" dirty="0"/>
              <a:t>What is the largest prime factor of the number 600851475143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33" y="1243745"/>
            <a:ext cx="6350620" cy="4929188"/>
          </a:xfrm>
        </p:spPr>
        <p:txBody>
          <a:bodyPr/>
          <a:lstStyle/>
          <a:p>
            <a:r>
              <a:rPr lang="en-US" dirty="0" smtClean="0"/>
              <a:t>Did it with .NET: Apples </a:t>
            </a:r>
            <a:r>
              <a:rPr lang="en-US" dirty="0"/>
              <a:t>and Oranges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diditwith.net/2008/04/03/ApplesAndOranges.aspx</a:t>
            </a:r>
            <a:endParaRPr lang="en-US" dirty="0" smtClean="0"/>
          </a:p>
          <a:p>
            <a:r>
              <a:rPr lang="en-US" dirty="0" smtClean="0"/>
              <a:t>Functional C# - Unfolding Lists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://codebetter.com/matthewpodwysocki/2008/06/12/functional-c-unfolding-lists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filterImperative</a:t>
            </a:r>
            <a:r>
              <a:rPr lang="en-US" sz="3200" dirty="0" smtClean="0"/>
              <a:t>()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</a:t>
            </a:r>
            <a:r>
              <a:rPr lang="en-US" sz="3200" dirty="0" smtClean="0"/>
              <a:t>2, </a:t>
            </a:r>
            <a:r>
              <a:rPr lang="en-US" sz="3200" dirty="0" smtClean="0"/>
              <a:t>sum </a:t>
            </a:r>
            <a:r>
              <a:rPr lang="en-US" sz="3200" dirty="0"/>
              <a:t>= 0;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dirty="0"/>
              <a:t>(a </a:t>
            </a:r>
            <a:r>
              <a:rPr lang="en-US" sz="3200" dirty="0" smtClean="0"/>
              <a:t>&lt;= 4000000)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/>
              <a:t>if </a:t>
            </a:r>
            <a:r>
              <a:rPr lang="en-US" sz="3200" dirty="0" smtClean="0"/>
              <a:t>((a &amp; 1) == </a:t>
            </a:r>
            <a:r>
              <a:rPr lang="en-US" sz="3200" dirty="0"/>
              <a:t>0) </a:t>
            </a:r>
            <a:r>
              <a:rPr lang="en-US" sz="3200" dirty="0" smtClean="0"/>
              <a:t>sum </a:t>
            </a:r>
            <a:r>
              <a:rPr lang="en-US" sz="3200" dirty="0"/>
              <a:t>+= a;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aPlusB</a:t>
            </a:r>
            <a:r>
              <a:rPr lang="en-US" sz="3200" dirty="0" smtClean="0"/>
              <a:t> </a:t>
            </a:r>
            <a:r>
              <a:rPr lang="en-US" sz="3200" dirty="0"/>
              <a:t>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</a:t>
            </a:r>
            <a:r>
              <a:rPr lang="en-US" sz="3200" dirty="0" err="1" smtClean="0"/>
              <a:t>aPlusB</a:t>
            </a:r>
            <a:r>
              <a:rPr lang="en-US" sz="3200" dirty="0" smtClean="0"/>
              <a:t>;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return </a:t>
            </a:r>
            <a:r>
              <a:rPr lang="en-US" sz="3200" dirty="0" smtClean="0"/>
              <a:t>sum;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(Not the Laundry)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dirty="0" smtClean="0"/>
              <a:t>In functional programming, a fold involves performing an operation on a sequence of data and returning a single result.</a:t>
            </a:r>
          </a:p>
          <a:p>
            <a:r>
              <a:rPr lang="en-US" dirty="0" smtClean="0"/>
              <a:t>Sequence =&gt; Datum</a:t>
            </a:r>
            <a:endParaRPr lang="en-US" dirty="0" smtClean="0"/>
          </a:p>
          <a:p>
            <a:r>
              <a:rPr lang="en-US" dirty="0" err="1" smtClean="0"/>
              <a:t>Enumerable.Sum</a:t>
            </a:r>
            <a:r>
              <a:rPr lang="en-US" dirty="0" smtClean="0"/>
              <a:t> is a fold. It takes a sequence of numbers and returns the result of the + operator on all of them.</a:t>
            </a:r>
          </a:p>
          <a:p>
            <a:r>
              <a:rPr lang="en-US" dirty="0" smtClean="0"/>
              <a:t>The most general fold in LINQ is </a:t>
            </a:r>
            <a:r>
              <a:rPr lang="en-US" dirty="0" err="1" smtClean="0"/>
              <a:t>Enumerable.Aggregate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Unfolding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3200" dirty="0" smtClean="0"/>
              <a:t>An unfold involves performing an operation on a single datum and yielding a sequence of data.</a:t>
            </a:r>
          </a:p>
          <a:p>
            <a:r>
              <a:rPr lang="en-US" sz="3200" dirty="0" smtClean="0"/>
              <a:t>Datum =&gt; Sequence</a:t>
            </a:r>
          </a:p>
          <a:p>
            <a:r>
              <a:rPr lang="en-US" sz="3200" dirty="0" smtClean="0"/>
              <a:t>LINQ doesn’t provide an unfold operator, but we can build our own.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Its Interface Be?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Unfold&lt;T, </a:t>
            </a:r>
            <a:r>
              <a:rPr lang="en-US" dirty="0" err="1"/>
              <a:t>TResult</a:t>
            </a:r>
            <a:r>
              <a:rPr lang="en-US" dirty="0" smtClean="0"/>
              <a:t>&gt;(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</a:t>
            </a:r>
            <a:r>
              <a:rPr lang="en-US" dirty="0"/>
              <a:t>The initial state value</a:t>
            </a:r>
          </a:p>
          <a:p>
            <a:pPr marL="0" indent="0">
              <a:buNone/>
            </a:pPr>
            <a:r>
              <a:rPr lang="en-US" dirty="0" smtClean="0"/>
              <a:t>  this </a:t>
            </a:r>
            <a:r>
              <a:rPr lang="en-US" dirty="0"/>
              <a:t>T </a:t>
            </a:r>
            <a:r>
              <a:rPr lang="en-US" dirty="0" smtClean="0"/>
              <a:t>state,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A function that takes a state value and returns a tuple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of the next result and the next state value.</a:t>
            </a:r>
          </a:p>
          <a:p>
            <a:pPr marL="0" indent="0">
              <a:buNone/>
            </a:pPr>
            <a:r>
              <a:rPr lang="en-US" dirty="0" smtClean="0"/>
              <a:t>  // Returns null if there is no next result.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Func</a:t>
            </a:r>
            <a:r>
              <a:rPr lang="en-US" dirty="0"/>
              <a:t>&lt;T, Tuple&lt;</a:t>
            </a:r>
            <a:r>
              <a:rPr lang="en-US" dirty="0" err="1"/>
              <a:t>TResult</a:t>
            </a:r>
            <a:r>
              <a:rPr lang="en-US" dirty="0"/>
              <a:t>, T&gt;&gt; </a:t>
            </a:r>
            <a:r>
              <a:rPr lang="en-US" dirty="0" smtClean="0"/>
              <a:t>generator)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14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Our Own Unfold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Unfold&lt;T, </a:t>
            </a:r>
            <a:r>
              <a:rPr lang="en-US" dirty="0" err="1"/>
              <a:t>TResult</a:t>
            </a:r>
            <a:r>
              <a:rPr lang="en-US" dirty="0" smtClean="0"/>
              <a:t>&gt;(</a:t>
            </a:r>
          </a:p>
          <a:p>
            <a:pPr marL="0" indent="0">
              <a:buNone/>
            </a:pPr>
            <a:r>
              <a:rPr lang="en-US" dirty="0" smtClean="0"/>
              <a:t>  this </a:t>
            </a:r>
            <a:r>
              <a:rPr lang="en-US" dirty="0"/>
              <a:t>T </a:t>
            </a:r>
            <a:r>
              <a:rPr lang="en-US" dirty="0" smtClean="0"/>
              <a:t>state,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&lt;T</a:t>
            </a:r>
            <a:r>
              <a:rPr lang="en-US" dirty="0"/>
              <a:t>, Tuple&lt;</a:t>
            </a:r>
            <a:r>
              <a:rPr lang="en-US" dirty="0" err="1"/>
              <a:t>TResult</a:t>
            </a:r>
            <a:r>
              <a:rPr lang="en-US" dirty="0"/>
              <a:t>, T&gt;&gt; generator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Tuple.Create</a:t>
            </a:r>
            <a:r>
              <a:rPr lang="en-US" dirty="0" smtClean="0"/>
              <a:t>(default(</a:t>
            </a:r>
            <a:r>
              <a:rPr lang="en-US" dirty="0" err="1" smtClean="0"/>
              <a:t>TResult</a:t>
            </a:r>
            <a:r>
              <a:rPr lang="en-US" dirty="0" smtClean="0"/>
              <a:t>), state);</a:t>
            </a:r>
          </a:p>
          <a:p>
            <a:pPr marL="0" indent="0">
              <a:buNone/>
            </a:pPr>
            <a:r>
              <a:rPr lang="en-US" dirty="0" smtClean="0"/>
              <a:t>  while((result = generator(result.Item2)) != null)</a:t>
            </a:r>
          </a:p>
          <a:p>
            <a:pPr marL="0" indent="0">
              <a:buNone/>
            </a:pPr>
            <a:r>
              <a:rPr lang="en-US" dirty="0" smtClean="0"/>
              <a:t>    yield return result.Item1;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83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Trouble With Tuples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dirty="0" smtClean="0"/>
              <a:t>Tuples are a convenient way to bundle data together. </a:t>
            </a:r>
          </a:p>
          <a:p>
            <a:r>
              <a:rPr lang="en-US" dirty="0" smtClean="0"/>
              <a:t>They’re particularly good for returning more than one value from a function</a:t>
            </a:r>
          </a:p>
          <a:p>
            <a:r>
              <a:rPr lang="en-US" dirty="0" smtClean="0"/>
              <a:t>You can create Tuples with up to 8-members (but you probably shouldn’t!)</a:t>
            </a:r>
          </a:p>
          <a:p>
            <a:r>
              <a:rPr lang="en-US" dirty="0" smtClean="0"/>
              <a:t>You access the underlying members with Item1, Item2, etc…</a:t>
            </a:r>
          </a:p>
          <a:p>
            <a:r>
              <a:rPr lang="en-US" dirty="0" smtClean="0"/>
              <a:t>Alternatives include anonymous classes and user-defined </a:t>
            </a:r>
            <a:r>
              <a:rPr lang="en-US" dirty="0" err="1" smtClean="0"/>
              <a:t>structs</a:t>
            </a:r>
            <a:r>
              <a:rPr lang="en-US" dirty="0" smtClean="0"/>
              <a:t> and classes.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71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Fibonacci Generator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Tuple&lt;</a:t>
            </a:r>
            <a:r>
              <a:rPr lang="en-US" sz="2400" dirty="0" err="1"/>
              <a:t>int</a:t>
            </a:r>
            <a:r>
              <a:rPr lang="en-US" sz="2400" dirty="0"/>
              <a:t>, Tuple&lt;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 smtClean="0"/>
              <a:t>&gt;&gt;</a:t>
            </a:r>
          </a:p>
          <a:p>
            <a:pPr marL="0" indent="0">
              <a:buNone/>
            </a:pPr>
            <a:r>
              <a:rPr lang="en-US" sz="2400" dirty="0" err="1" smtClean="0"/>
              <a:t>nextFibonacci</a:t>
            </a:r>
            <a:r>
              <a:rPr lang="en-US" sz="2400" dirty="0" smtClean="0"/>
              <a:t>(Tuple&lt;</a:t>
            </a:r>
            <a:r>
              <a:rPr lang="en-US" sz="2400" dirty="0" err="1" smtClean="0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state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</a:t>
            </a:r>
            <a:r>
              <a:rPr lang="en-US" sz="2400" dirty="0" err="1" smtClean="0"/>
              <a:t>Tuple.Create</a:t>
            </a:r>
            <a:r>
              <a:rPr lang="en-US" sz="2400" dirty="0" smtClean="0"/>
              <a:t>(state.Item1</a:t>
            </a:r>
            <a:r>
              <a:rPr lang="en-US" sz="2400" dirty="0"/>
              <a:t>, </a:t>
            </a:r>
            <a:r>
              <a:rPr lang="en-US" sz="2400" dirty="0" smtClean="0"/>
              <a:t>// next value in sequence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Tuple.Create</a:t>
            </a:r>
            <a:r>
              <a:rPr lang="en-US" sz="2400" dirty="0" smtClean="0"/>
              <a:t>(state.Item2, // next state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state.Item1 </a:t>
            </a:r>
            <a:r>
              <a:rPr lang="en-US" sz="2400" dirty="0"/>
              <a:t>+ state.Item2</a:t>
            </a:r>
            <a:r>
              <a:rPr lang="en-US" sz="2400" dirty="0" smtClean="0"/>
              <a:t>));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89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18865</TotalTime>
  <Pages>2</Pages>
  <Words>1538</Words>
  <Application>Microsoft Office PowerPoint</Application>
  <PresentationFormat>On-screen Show (4:3)</PresentationFormat>
  <Paragraphs>263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Powerpoint Template</vt:lpstr>
      <vt:lpstr>Five Easy Pieces #2 Even Fibonacci Numbers</vt:lpstr>
      <vt:lpstr>The Second Piece</vt:lpstr>
      <vt:lpstr>The Simplest Thing I Can Think Of</vt:lpstr>
      <vt:lpstr>Folding (Not the Laundry)</vt:lpstr>
      <vt:lpstr>Unfolding</vt:lpstr>
      <vt:lpstr>What Should Its Interface Be?</vt:lpstr>
      <vt:lpstr>Rolling Our Own Unfold</vt:lpstr>
      <vt:lpstr>No Trouble With Tuples</vt:lpstr>
      <vt:lpstr>The Fibonacci Generator</vt:lpstr>
      <vt:lpstr>Unfolding Fibonacci</vt:lpstr>
      <vt:lpstr>A Couple of Helper Functions</vt:lpstr>
      <vt:lpstr>Putting it All Together</vt:lpstr>
      <vt:lpstr>Putting it All Together</vt:lpstr>
      <vt:lpstr>Performance Comparison</vt:lpstr>
      <vt:lpstr>C++ Helper Functions</vt:lpstr>
      <vt:lpstr>Imperative C++</vt:lpstr>
      <vt:lpstr>Functional C++</vt:lpstr>
      <vt:lpstr>Functional C++</vt:lpstr>
      <vt:lpstr>Performance Comparison</vt:lpstr>
      <vt:lpstr>Is There a Better Way?</vt:lpstr>
      <vt:lpstr>Is There a Better Way?</vt:lpstr>
      <vt:lpstr>Imperative C# Implementation</vt:lpstr>
      <vt:lpstr>Functional C#</vt:lpstr>
      <vt:lpstr>Functional C#</vt:lpstr>
      <vt:lpstr>Functional C#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277</cp:revision>
  <cp:lastPrinted>1998-05-12T14:00:08Z</cp:lastPrinted>
  <dcterms:created xsi:type="dcterms:W3CDTF">1996-01-26T05:25:42Z</dcterms:created>
  <dcterms:modified xsi:type="dcterms:W3CDTF">2014-11-19T00:52:03Z</dcterms:modified>
</cp:coreProperties>
</file>