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–Giovanni Mela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“Inserisci qui una citazione”.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473200" y="1326346"/>
            <a:ext cx="21437600" cy="803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b="1" sz="18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milanoisozaky_milano_isozaky_fotogram_01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0048" r="0" b="20048"/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PowerEnJoy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new way of doing car sharing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Topics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Problem analysis</a:t>
            </a:r>
          </a:p>
          <a:p>
            <a:pPr>
              <a:buBlip>
                <a:blip r:embed="rId2"/>
              </a:buBlip>
            </a:pPr>
            <a:r>
              <a:t>Status of the market</a:t>
            </a:r>
          </a:p>
          <a:p>
            <a:pPr>
              <a:buBlip>
                <a:blip r:embed="rId2"/>
              </a:buBlip>
            </a:pPr>
            <a:r>
              <a:t>System to be </a:t>
            </a:r>
          </a:p>
          <a:p>
            <a:pPr lvl="2">
              <a:buBlip>
                <a:blip r:embed="rId2"/>
              </a:buBlip>
            </a:pPr>
            <a:r>
              <a:t>Goals &amp; Requirements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1271119" y="355600"/>
            <a:ext cx="21437601" cy="3429000"/>
          </a:xfrm>
          <a:prstGeom prst="rect">
            <a:avLst/>
          </a:prstGeom>
        </p:spPr>
        <p:txBody>
          <a:bodyPr/>
          <a:lstStyle/>
          <a:p>
            <a:pPr/>
            <a:r>
              <a:t>Problem analysis </a:t>
            </a:r>
          </a:p>
        </p:txBody>
      </p:sp>
      <p:sp>
        <p:nvSpPr>
          <p:cNvPr id="127" name="Shape 127"/>
          <p:cNvSpPr/>
          <p:nvPr/>
        </p:nvSpPr>
        <p:spPr>
          <a:xfrm>
            <a:off x="1188566" y="3533613"/>
            <a:ext cx="20818306" cy="2798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We manage to design and develop a digital management system for a car-sharing service that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exclusively employs electric cars</a:t>
            </a:r>
          </a:p>
        </p:txBody>
      </p:sp>
      <p:sp>
        <p:nvSpPr>
          <p:cNvPr id="128" name="Shape 128"/>
          <p:cNvSpPr/>
          <p:nvPr>
            <p:ph type="body" sz="quarter" idx="4294967295"/>
          </p:nvPr>
        </p:nvSpPr>
        <p:spPr>
          <a:xfrm>
            <a:off x="1094438" y="7250180"/>
            <a:ext cx="21437601" cy="21971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</a:lstStyle>
          <a:p>
            <a:pPr/>
            <a:r>
              <a:t>Why electric cars only?</a:t>
            </a:r>
          </a:p>
        </p:txBody>
      </p:sp>
      <p:sp>
        <p:nvSpPr>
          <p:cNvPr id="129" name="Shape 129"/>
          <p:cNvSpPr/>
          <p:nvPr/>
        </p:nvSpPr>
        <p:spPr>
          <a:xfrm>
            <a:off x="1188566" y="9070660"/>
            <a:ext cx="20818306" cy="2772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Because big cities are already experiencing high levels of pollution, and their citizens are looking for a new way to move that may be, at the same time,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cheaper and green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1272611" y="355600"/>
            <a:ext cx="21437601" cy="3429001"/>
          </a:xfrm>
          <a:prstGeom prst="rect">
            <a:avLst/>
          </a:prstGeom>
        </p:spPr>
        <p:txBody>
          <a:bodyPr/>
          <a:lstStyle/>
          <a:p>
            <a:pPr/>
            <a:r>
              <a:t>Problem analysis </a:t>
            </a:r>
          </a:p>
        </p:txBody>
      </p:sp>
      <p:sp>
        <p:nvSpPr>
          <p:cNvPr id="132" name="Shape 132"/>
          <p:cNvSpPr/>
          <p:nvPr>
            <p:ph type="body" idx="4294967295"/>
          </p:nvPr>
        </p:nvSpPr>
        <p:spPr>
          <a:xfrm>
            <a:off x="1184566" y="3362321"/>
            <a:ext cx="22646135" cy="9124957"/>
          </a:xfrm>
          <a:prstGeom prst="rect">
            <a:avLst/>
          </a:prstGeom>
        </p:spPr>
        <p:txBody>
          <a:bodyPr/>
          <a:lstStyle/>
          <a:p>
            <a:pPr marL="565150" indent="-565150" defTabSz="734694">
              <a:spcBef>
                <a:spcPts val="4500"/>
              </a:spcBef>
              <a:buBlip>
                <a:blip r:embed="rId2"/>
              </a:buBlip>
              <a:defRPr sz="4450">
                <a:effectLst>
                  <a:outerShdw sx="100000" sy="100000" kx="0" ky="0" algn="b" rotWithShape="0" blurRad="45212" dist="33909" dir="5400000">
                    <a:srgbClr val="000000"/>
                  </a:outerShdw>
                </a:effectLst>
              </a:defRPr>
            </a:pPr>
            <a:r>
              <a:t>The system will allow registered users to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discover available cars nearby</a:t>
            </a:r>
            <a:r>
              <a:t> their current position</a:t>
            </a:r>
          </a:p>
          <a:p>
            <a:pPr marL="565150" indent="-565150" defTabSz="734694">
              <a:spcBef>
                <a:spcPts val="4500"/>
              </a:spcBef>
              <a:buBlip>
                <a:blip r:embed="rId2"/>
              </a:buBlip>
              <a:defRPr sz="4450">
                <a:effectLst>
                  <a:outerShdw sx="100000" sy="100000" kx="0" ky="0" algn="b" rotWithShape="0" blurRad="45212" dist="33909" dir="5400000">
                    <a:srgbClr val="000000"/>
                  </a:outerShdw>
                </a:effectLst>
              </a:defRPr>
            </a:pPr>
            <a:r>
              <a:t>Registered users will be allowed to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book a car for a limited time</a:t>
            </a:r>
            <a:r>
              <a:t> (1 hour)</a:t>
            </a:r>
          </a:p>
          <a:p>
            <a:pPr lvl="2" marL="1695450" indent="-565150" defTabSz="734694">
              <a:spcBef>
                <a:spcPts val="4500"/>
              </a:spcBef>
              <a:buBlip>
                <a:blip r:embed="rId2"/>
              </a:buBlip>
              <a:defRPr sz="4450">
                <a:effectLst>
                  <a:outerShdw sx="100000" sy="100000" kx="0" ky="0" algn="b" rotWithShape="0" blurRad="45212" dist="33909" dir="5400000">
                    <a:srgbClr val="000000"/>
                  </a:outerShdw>
                </a:effectLst>
              </a:defRPr>
            </a:pPr>
            <a:r>
              <a:t>Within this time, the user will be allowed to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delete his/her reservation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65150" indent="-565150" defTabSz="734694">
              <a:spcBef>
                <a:spcPts val="4500"/>
              </a:spcBef>
              <a:buBlip>
                <a:blip r:embed="rId2"/>
              </a:buBlip>
              <a:defRPr sz="4450">
                <a:effectLst>
                  <a:outerShdw sx="100000" sy="100000" kx="0" ky="0" algn="b" rotWithShape="0" blurRad="45212" dist="33909" dir="5400000">
                    <a:srgbClr val="000000"/>
                  </a:outerShdw>
                </a:effectLst>
              </a:defRPr>
            </a:pPr>
            <a:r>
              <a:t>The user will be asked to pay a fee of 1 euro if the reservation expires</a:t>
            </a:r>
          </a:p>
          <a:p>
            <a:pPr marL="565150" indent="-565150" defTabSz="734694">
              <a:spcBef>
                <a:spcPts val="4500"/>
              </a:spcBef>
              <a:buBlip>
                <a:blip r:embed="rId2"/>
              </a:buBlip>
              <a:defRPr sz="4450">
                <a:effectLst>
                  <a:outerShdw sx="100000" sy="100000" kx="0" ky="0" algn="b" rotWithShape="0" blurRad="45212" dist="33909" dir="5400000">
                    <a:srgbClr val="000000"/>
                  </a:outerShdw>
                </a:effectLst>
              </a:defRPr>
            </a:pPr>
            <a:r>
              <a:t>After a reservation is concluded or expired, the reserved will become available for other users</a:t>
            </a:r>
          </a:p>
          <a:p>
            <a:pPr marL="565150" indent="-565150" defTabSz="734694">
              <a:spcBef>
                <a:spcPts val="4500"/>
              </a:spcBef>
              <a:buBlip>
                <a:blip r:embed="rId2"/>
              </a:buBlip>
              <a:defRPr sz="4450">
                <a:effectLst>
                  <a:outerShdw sx="100000" sy="100000" kx="0" ky="0" algn="b" rotWithShape="0" blurRad="45212" dist="33909" dir="5400000">
                    <a:srgbClr val="000000"/>
                  </a:outerShdw>
                </a:effectLst>
              </a:defRPr>
            </a:pPr>
            <a:r>
              <a:t>The system will incentivize the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virtuous behaviors of the users</a:t>
            </a:r>
            <a:r>
              <a:t> by means of applying discounts or fees in the appropriate contexts.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5608300" y="6680200"/>
            <a:ext cx="7785100" cy="5956300"/>
          </a:xfrm>
          <a:prstGeom prst="rect">
            <a:avLst/>
          </a:prstGeom>
        </p:spPr>
      </p:pic>
      <p:pic>
        <p:nvPicPr>
          <p:cNvPr id="135" name="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5608300" y="762000"/>
            <a:ext cx="7785100" cy="5956300"/>
          </a:xfrm>
          <a:prstGeom prst="rect">
            <a:avLst/>
          </a:prstGeom>
        </p:spPr>
      </p:pic>
      <p:sp>
        <p:nvSpPr>
          <p:cNvPr id="136" name="Shape 136"/>
          <p:cNvSpPr/>
          <p:nvPr>
            <p:ph type="title" idx="4294967295"/>
          </p:nvPr>
        </p:nvSpPr>
        <p:spPr>
          <a:xfrm>
            <a:off x="1272611" y="355600"/>
            <a:ext cx="21437601" cy="3429000"/>
          </a:xfrm>
          <a:prstGeom prst="rect">
            <a:avLst/>
          </a:prstGeom>
        </p:spPr>
        <p:txBody>
          <a:bodyPr/>
          <a:lstStyle/>
          <a:p>
            <a:pPr/>
            <a:r>
              <a:t>Status of the Market</a:t>
            </a:r>
          </a:p>
        </p:txBody>
      </p:sp>
      <p:sp>
        <p:nvSpPr>
          <p:cNvPr id="137" name="Shape 137"/>
          <p:cNvSpPr/>
          <p:nvPr/>
        </p:nvSpPr>
        <p:spPr>
          <a:xfrm>
            <a:off x="1260865" y="3367021"/>
            <a:ext cx="13622582" cy="363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Only in the city of Milan there are approximately:</a:t>
            </a:r>
            <a:br/>
          </a:p>
        </p:txBody>
      </p:sp>
      <p:sp>
        <p:nvSpPr>
          <p:cNvPr id="138" name="Shape 138"/>
          <p:cNvSpPr/>
          <p:nvPr>
            <p:ph type="body" sz="half" idx="4294967295"/>
          </p:nvPr>
        </p:nvSpPr>
        <p:spPr>
          <a:xfrm>
            <a:off x="1147317" y="4660333"/>
            <a:ext cx="13849678" cy="80391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4"/>
              </a:buBlip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6 </a:t>
            </a:r>
            <a:r>
              <a:t>car sharing services involving only vehicles with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combustion engines</a:t>
            </a:r>
          </a:p>
          <a:p>
            <a:pPr>
              <a:buBlip>
                <a:blip r:embed="rId4"/>
              </a:buBlip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3 </a:t>
            </a:r>
            <a:r>
              <a:t>car sharing services involving only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electric vehicles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