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 b="def" i="def"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BC00FF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06400" algn="ctr">
              <a:spcBef>
                <a:spcPts val="0"/>
              </a:spcBef>
              <a:buBlip>
                <a:blip r:embed="rId2"/>
              </a:buBlip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406400" algn="ctr">
              <a:spcBef>
                <a:spcPts val="0"/>
              </a:spcBef>
              <a:buBlip>
                <a:blip r:embed="rId2"/>
              </a:buBlip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3pPr>
            <a:lvl4pPr marL="2311400" indent="-406400" algn="ctr">
              <a:spcBef>
                <a:spcPts val="0"/>
              </a:spcBef>
              <a:buBlip>
                <a:blip r:embed="rId2"/>
              </a:buBlip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4pPr>
            <a:lvl5pPr marL="2946400" indent="-406400" algn="ctr">
              <a:spcBef>
                <a:spcPts val="0"/>
              </a:spcBef>
              <a:buBlip>
                <a:blip r:embed="rId2"/>
              </a:buBlip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2387600" y="6059289"/>
            <a:ext cx="19621500" cy="8509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473200" y="1326345"/>
            <a:ext cx="21437600" cy="8039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23724222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721937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0048" r="0" b="20048"/>
          <a:stretch>
            <a:fillRect/>
          </a:stretch>
        </p:blipFill>
        <p:spPr>
          <a:xfrm>
            <a:off x="1473200" y="1326346"/>
            <a:ext cx="21437600" cy="8039101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PowerEnJoy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new way of doing car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269999" y="355600"/>
            <a:ext cx="12111699" cy="1922691"/>
          </a:xfrm>
          <a:prstGeom prst="rect">
            <a:avLst/>
          </a:prstGeom>
        </p:spPr>
        <p:txBody>
          <a:bodyPr/>
          <a:lstStyle/>
          <a:p>
            <a:pPr/>
            <a:r>
              <a:t>User Controller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1270000" y="2129021"/>
            <a:ext cx="9639300" cy="5092702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2129697" y="3334974"/>
            <a:ext cx="20124607" cy="328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Following the MVC paradigm, this controller performs checks on the incoming user requests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 also exposes an interface to provide means to forward notifications of various type to the user.</a:t>
            </a:r>
          </a:p>
        </p:txBody>
      </p:sp>
      <p:pic>
        <p:nvPicPr>
          <p:cNvPr id="161" name="User_controller_arc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99" y="6995583"/>
            <a:ext cx="10668001" cy="482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1269999" y="355600"/>
            <a:ext cx="12111699" cy="1922691"/>
          </a:xfrm>
          <a:prstGeom prst="rect">
            <a:avLst/>
          </a:prstGeom>
        </p:spPr>
        <p:txBody>
          <a:bodyPr/>
          <a:lstStyle/>
          <a:p>
            <a:pPr/>
            <a:r>
              <a:t>Business Manager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1270000" y="2129021"/>
            <a:ext cx="9639300" cy="5092702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pic>
        <p:nvPicPr>
          <p:cNvPr id="165" name="Business_manager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8201" y="3329987"/>
            <a:ext cx="20207598" cy="978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269999" y="355600"/>
            <a:ext cx="12111699" cy="1922691"/>
          </a:xfrm>
          <a:prstGeom prst="rect">
            <a:avLst/>
          </a:prstGeom>
        </p:spPr>
        <p:txBody>
          <a:bodyPr/>
          <a:lstStyle/>
          <a:p>
            <a:pPr/>
            <a:r>
              <a:t>Business Manager</a:t>
            </a:r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1270000" y="2129021"/>
            <a:ext cx="9639300" cy="5092702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2129697" y="3802369"/>
            <a:ext cx="20124607" cy="7604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Exposes interfaces to provide all the business logic functionalities both to users and physical car.</a:t>
            </a:r>
          </a:p>
          <a:p>
            <a:pPr lvl="5"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Relies directly on the SQL interface to interact with the database services</a:t>
            </a:r>
          </a:p>
          <a:p>
            <a:pPr lvl="5"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Relies on the UserNotificationServices interface provided by the UserController to forward notifications to the users.</a:t>
            </a:r>
          </a:p>
          <a:p>
            <a:pPr lvl="5"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Relies on the CarControlProtocol interface provided by the CarController to forward commands to the cars.</a:t>
            </a:r>
          </a:p>
          <a:p>
            <a:pPr lvl="5"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Relies on PaymentServices provided by the Payment software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269999" y="355600"/>
            <a:ext cx="12111699" cy="1922691"/>
          </a:xfrm>
          <a:prstGeom prst="rect">
            <a:avLst/>
          </a:prstGeom>
        </p:spPr>
        <p:txBody>
          <a:bodyPr/>
          <a:lstStyle/>
          <a:p>
            <a:pPr/>
            <a:r>
              <a:t>Reservation Manager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1270000" y="2129021"/>
            <a:ext cx="9639300" cy="5092702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129697" y="3665174"/>
            <a:ext cx="20124607" cy="262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 Is one of the core software components of the business logic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Reservation Manager is in charge of all reservation operations, including the computation of a reservation's cost.</a:t>
            </a:r>
          </a:p>
        </p:txBody>
      </p:sp>
      <p:pic>
        <p:nvPicPr>
          <p:cNvPr id="174" name="Reservation_manager_arc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6097" y="6891312"/>
            <a:ext cx="10711806" cy="5913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473200" y="2544233"/>
            <a:ext cx="21437601" cy="80391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Problem analysis</a:t>
            </a:r>
          </a:p>
          <a:p>
            <a:pPr>
              <a:buBlip>
                <a:blip r:embed="rId2"/>
              </a:buBlip>
            </a:pPr>
            <a:r>
              <a:t>Status of the 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271119" y="355600"/>
            <a:ext cx="21437602" cy="3429000"/>
          </a:xfrm>
          <a:prstGeom prst="rect">
            <a:avLst/>
          </a:prstGeom>
        </p:spPr>
        <p:txBody>
          <a:bodyPr/>
          <a:lstStyle/>
          <a:p>
            <a:pPr/>
            <a:r>
              <a:t>Problem analysis </a:t>
            </a:r>
          </a:p>
        </p:txBody>
      </p:sp>
      <p:sp>
        <p:nvSpPr>
          <p:cNvPr id="127" name="Shape 127"/>
          <p:cNvSpPr/>
          <p:nvPr/>
        </p:nvSpPr>
        <p:spPr>
          <a:xfrm>
            <a:off x="1782846" y="3505965"/>
            <a:ext cx="20818308" cy="2798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 manage to design and develop a digital management system for a car-sharing service that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exclusively employs electric cars</a:t>
            </a:r>
          </a:p>
        </p:txBody>
      </p:sp>
      <p:sp>
        <p:nvSpPr>
          <p:cNvPr id="128" name="Shape 128"/>
          <p:cNvSpPr/>
          <p:nvPr>
            <p:ph type="body" sz="quarter" idx="4294967295"/>
          </p:nvPr>
        </p:nvSpPr>
        <p:spPr>
          <a:xfrm>
            <a:off x="1473199" y="7111947"/>
            <a:ext cx="21437602" cy="219710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</a:lstStyle>
          <a:p>
            <a:pPr/>
            <a:r>
              <a:t>Why electric cars only?</a:t>
            </a:r>
          </a:p>
        </p:txBody>
      </p:sp>
      <p:sp>
        <p:nvSpPr>
          <p:cNvPr id="129" name="Shape 129"/>
          <p:cNvSpPr/>
          <p:nvPr/>
        </p:nvSpPr>
        <p:spPr>
          <a:xfrm>
            <a:off x="1580766" y="8904782"/>
            <a:ext cx="20818308" cy="2772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Because big cities are already experiencing high levels of pollution, and their citizens are looking for a new way to move that may be, at the same time,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cheaper and green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272611" y="355598"/>
            <a:ext cx="21437602" cy="3429005"/>
          </a:xfrm>
          <a:prstGeom prst="rect">
            <a:avLst/>
          </a:prstGeom>
        </p:spPr>
        <p:txBody>
          <a:bodyPr/>
          <a:lstStyle/>
          <a:p>
            <a:pPr/>
            <a:r>
              <a:t>Problem analysis 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868930" y="3251736"/>
            <a:ext cx="22646140" cy="9124958"/>
          </a:xfrm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The system will allow registered users to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discover available cars nearby</a:t>
            </a:r>
            <a:r>
              <a:t> their current position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Registered users will be allowed to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book a car for a limited time</a:t>
            </a:r>
            <a:r>
              <a:t> (1 hour)</a:t>
            </a:r>
          </a:p>
          <a:p>
            <a:pPr lvl="2" marL="16954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Within this time, the user will be allowed to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delete his/her reservation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The user will be asked to pay a fee of 1 euro if the reservation expires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After a reservation is concluded or expired, the reserved will become available for other users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00">
                <a:effectLst>
                  <a:outerShdw sx="100000" sy="100000" kx="0" ky="0" algn="b" rotWithShape="0" blurRad="50800" dist="33909" dir="5400000">
                    <a:srgbClr val="000000"/>
                  </a:outerShdw>
                </a:effectLst>
              </a:defRPr>
            </a:pPr>
            <a:r>
              <a:t>The system will incentivize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virtuous behaviors of the users</a:t>
            </a:r>
            <a:r>
              <a:t> by means of applying discounts or fees in the appropriate contexts.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608300" y="6680200"/>
            <a:ext cx="7785100" cy="5956300"/>
          </a:xfrm>
          <a:prstGeom prst="rect">
            <a:avLst/>
          </a:prstGeom>
        </p:spPr>
      </p:pic>
      <p:pic>
        <p:nvPicPr>
          <p:cNvPr id="135" name="image3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5608300" y="762000"/>
            <a:ext cx="7785100" cy="5956300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 idx="4294967295"/>
          </p:nvPr>
        </p:nvSpPr>
        <p:spPr>
          <a:xfrm>
            <a:off x="1272611" y="355600"/>
            <a:ext cx="21437602" cy="3429000"/>
          </a:xfrm>
          <a:prstGeom prst="rect">
            <a:avLst/>
          </a:prstGeom>
        </p:spPr>
        <p:txBody>
          <a:bodyPr/>
          <a:lstStyle/>
          <a:p>
            <a:pPr/>
            <a:r>
              <a:t>Status of the Market</a:t>
            </a:r>
          </a:p>
        </p:txBody>
      </p:sp>
      <p:sp>
        <p:nvSpPr>
          <p:cNvPr id="137" name="Shape 137"/>
          <p:cNvSpPr/>
          <p:nvPr/>
        </p:nvSpPr>
        <p:spPr>
          <a:xfrm>
            <a:off x="1260864" y="3783874"/>
            <a:ext cx="13622585" cy="274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Only in the city of Milan there are approximately:</a:t>
            </a:r>
            <a:br/>
          </a:p>
        </p:txBody>
      </p:sp>
      <p:sp>
        <p:nvSpPr>
          <p:cNvPr id="138" name="Shape 138"/>
          <p:cNvSpPr/>
          <p:nvPr>
            <p:ph type="body" sz="half" idx="4294967295"/>
          </p:nvPr>
        </p:nvSpPr>
        <p:spPr>
          <a:xfrm>
            <a:off x="1147317" y="4687978"/>
            <a:ext cx="13849679" cy="803910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4"/>
              </a:buBlip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6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car sharing services involving only vehicles with </a:t>
            </a:r>
            <a:r>
              <a:t>combustion engines</a:t>
            </a:r>
          </a:p>
          <a:p>
            <a:pPr>
              <a:buBlip>
                <a:blip r:embed="rId4"/>
              </a:buBlip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3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car sharing services involving only</a:t>
            </a:r>
            <a:r>
              <a:t> electric vehicles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3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175" t="11342" r="0" b="0"/>
          <a:stretch>
            <a:fillRect/>
          </a:stretch>
        </p:blipFill>
        <p:spPr>
          <a:xfrm>
            <a:off x="12601557" y="1519723"/>
            <a:ext cx="10188383" cy="4826702"/>
          </a:xfrm>
          <a:prstGeom prst="rect">
            <a:avLst/>
          </a:prstGeom>
          <a:ln>
            <a:solidFill>
              <a:srgbClr val="DDDDDD"/>
            </a:solidFill>
          </a:ln>
        </p:spPr>
      </p:pic>
      <p:sp>
        <p:nvSpPr>
          <p:cNvPr id="141" name="Shape 141"/>
          <p:cNvSpPr/>
          <p:nvPr>
            <p:ph type="title"/>
          </p:nvPr>
        </p:nvSpPr>
        <p:spPr>
          <a:xfrm>
            <a:off x="1270000" y="355599"/>
            <a:ext cx="9639300" cy="1922692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1269999" y="2129020"/>
            <a:ext cx="9639301" cy="5092703"/>
          </a:xfrm>
          <a:prstGeom prst="rect">
            <a:avLst/>
          </a:prstGeom>
        </p:spPr>
        <p:txBody>
          <a:bodyPr/>
          <a:lstStyle/>
          <a:p>
            <a:pPr/>
            <a:r>
              <a:t>High level overview</a:t>
            </a:r>
          </a:p>
        </p:txBody>
      </p:sp>
      <p:sp>
        <p:nvSpPr>
          <p:cNvPr id="143" name="Shape 143"/>
          <p:cNvSpPr/>
          <p:nvPr/>
        </p:nvSpPr>
        <p:spPr>
          <a:xfrm>
            <a:off x="885582" y="3432831"/>
            <a:ext cx="10408136" cy="892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29512" indent="-429512" algn="l" defTabSz="558366">
              <a:spcBef>
                <a:spcPts val="3400"/>
              </a:spcBef>
              <a:buSzPct val="30000"/>
              <a:buBlip>
                <a:blip r:embed="rId3"/>
              </a:buBlip>
              <a:defRPr sz="3300">
                <a:effectLst>
                  <a:outerShdw sx="100000" sy="100000" kx="0" ky="0" algn="b" rotWithShape="0" blurRad="38100" dist="2577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Mobile application: software component  installed on the user’s device which renders the user interface and handles interactions with the user</a:t>
            </a:r>
          </a:p>
          <a:p>
            <a:pPr marL="429512" indent="-429512" algn="l" defTabSz="558366">
              <a:spcBef>
                <a:spcPts val="3400"/>
              </a:spcBef>
              <a:buSzPct val="30000"/>
              <a:buBlip>
                <a:blip r:embed="rId3"/>
              </a:buBlip>
              <a:defRPr sz="3300">
                <a:effectLst>
                  <a:outerShdw sx="100000" sy="100000" kx="0" ky="0" algn="b" rotWithShape="0" blurRad="38100" dist="2577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Administration application: web application meant to provide all those functionalities required for the administration of the system</a:t>
            </a:r>
          </a:p>
          <a:p>
            <a:pPr marL="429512" indent="-429512" algn="l" defTabSz="558366">
              <a:spcBef>
                <a:spcPts val="3400"/>
              </a:spcBef>
              <a:buSzPct val="30000"/>
              <a:buBlip>
                <a:blip r:embed="rId3"/>
              </a:buBlip>
              <a:defRPr sz="3300">
                <a:effectLst>
                  <a:outerShdw sx="100000" sy="100000" kx="0" ky="0" algn="b" rotWithShape="0" blurRad="38100" dist="2577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Car on board system: set of software components installed on the car’s system (provided by the manufacturer which handles car’s relevant sensors and commands coming from the application server</a:t>
            </a:r>
          </a:p>
          <a:p>
            <a:pPr marL="429512" indent="-429512" algn="l" defTabSz="558366">
              <a:spcBef>
                <a:spcPts val="3400"/>
              </a:spcBef>
              <a:buSzPct val="30000"/>
              <a:buBlip>
                <a:blip r:embed="rId3"/>
              </a:buBlip>
              <a:defRPr sz="3300">
                <a:effectLst>
                  <a:outerShdw sx="100000" sy="100000" kx="0" ky="0" algn="b" rotWithShape="0" blurRad="38100" dist="2577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Application server: set of software components that handle the business logic of the system</a:t>
            </a:r>
          </a:p>
          <a:p>
            <a:pPr marL="429512" indent="-429512" algn="l" defTabSz="558366">
              <a:spcBef>
                <a:spcPts val="3400"/>
              </a:spcBef>
              <a:buSzPct val="30000"/>
              <a:buBlip>
                <a:blip r:embed="rId3"/>
              </a:buBlip>
              <a:defRPr sz="3300">
                <a:effectLst>
                  <a:outerShdw sx="100000" sy="100000" kx="0" ky="0" algn="b" rotWithShape="0" blurRad="38100" dist="2577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Database server: set of software components which allows to store permanent data.</a:t>
            </a:r>
          </a:p>
        </p:txBody>
      </p:sp>
      <p:pic>
        <p:nvPicPr>
          <p:cNvPr id="144" name="image4.jpeg"/>
          <p:cNvPicPr>
            <a:picLocks noChangeAspect="1"/>
          </p:cNvPicPr>
          <p:nvPr/>
        </p:nvPicPr>
        <p:blipFill>
          <a:blip r:embed="rId4">
            <a:extLst/>
          </a:blip>
          <a:srcRect l="1330" t="0" r="1330" b="0"/>
          <a:stretch>
            <a:fillRect/>
          </a:stretch>
        </p:blipFill>
        <p:spPr>
          <a:xfrm>
            <a:off x="12599374" y="7007680"/>
            <a:ext cx="10192905" cy="558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1269999" y="355599"/>
            <a:ext cx="12111699" cy="1922692"/>
          </a:xfrm>
          <a:prstGeom prst="rect">
            <a:avLst/>
          </a:prstGeom>
        </p:spPr>
        <p:txBody>
          <a:bodyPr/>
          <a:lstStyle/>
          <a:p>
            <a:pPr/>
            <a:r>
              <a:t>Application server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1270000" y="2129020"/>
            <a:ext cx="9639300" cy="5092703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pic>
        <p:nvPicPr>
          <p:cNvPr id="148" name="Application_Server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3231156"/>
            <a:ext cx="22987000" cy="1003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269999" y="355599"/>
            <a:ext cx="12111699" cy="1922692"/>
          </a:xfrm>
          <a:prstGeom prst="rect">
            <a:avLst/>
          </a:prstGeom>
        </p:spPr>
        <p:txBody>
          <a:bodyPr/>
          <a:lstStyle/>
          <a:p>
            <a:pPr/>
            <a:r>
              <a:t>Application server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1270000" y="2129020"/>
            <a:ext cx="9639300" cy="5092703"/>
          </a:xfrm>
          <a:prstGeom prst="rect">
            <a:avLst/>
          </a:prstGeom>
        </p:spPr>
        <p:txBody>
          <a:bodyPr/>
          <a:lstStyle/>
          <a:p>
            <a:pPr/>
            <a:r>
              <a:t>High level description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2129697" y="3589319"/>
            <a:ext cx="20124607" cy="892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Exposes a RESTful API to the Mobile application to provide all the functionalities that a user might call directly or indirectly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Exposes a RESTful API to the Administration Web application to provide all the functionalities that the administration of the service needs.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Exposes a RESTful API to the Car on board system to allow it to notify events of interests from the the point of view of the business logic (i.e. car engine starts)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Forwards commands to the Cars by means of the software API provided by the Car on board system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Interacts directly with the Database server by means of the standard SQL interface (2011)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269999" y="355600"/>
            <a:ext cx="12111699" cy="1922691"/>
          </a:xfrm>
          <a:prstGeom prst="rect">
            <a:avLst/>
          </a:prstGeom>
        </p:spPr>
        <p:txBody>
          <a:bodyPr/>
          <a:lstStyle/>
          <a:p>
            <a:pPr/>
            <a:r>
              <a:t>Application server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1270000" y="2129021"/>
            <a:ext cx="16987590" cy="5092702"/>
          </a:xfrm>
          <a:prstGeom prst="rect">
            <a:avLst/>
          </a:prstGeom>
        </p:spPr>
        <p:txBody>
          <a:bodyPr/>
          <a:lstStyle/>
          <a:p>
            <a:pPr/>
            <a:r>
              <a:t>Components’ description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723086" y="4030104"/>
            <a:ext cx="22937829" cy="826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Business Manager: software component which handles the entire business logic of the system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User Controller: handles the bidirectional communication between the mobile applications and the application server.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Payment Manager: software component which handles all the interactions between the business logic and with third-part payment services (by now, PayPal is the only one supported)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AdministrationHelper: software components which handles all the requests coming from the administration’s web application (AdministrationServices API)</a:t>
            </a:r>
          </a:p>
          <a:p>
            <a:pPr marL="559498" indent="-559498" algn="l" defTabSz="727346">
              <a:spcBef>
                <a:spcPts val="4400"/>
              </a:spcBef>
              <a:buSzPct val="30000"/>
              <a:buBlip>
                <a:blip r:embed="rId2"/>
              </a:buBlip>
              <a:defRPr sz="4300">
                <a:effectLst>
                  <a:outerShdw sx="100000" sy="100000" kx="0" ky="0" algn="b" rotWithShape="0" blurRad="50800" dist="33569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CarController: handles the bidirectional communication between the on board car system and the application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