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1" r:id="rId10"/>
    <p:sldId id="264" r:id="rId11"/>
  </p:sldIdLst>
  <p:sldSz cx="12192000" cy="6858000"/>
  <p:notesSz cx="6858000" cy="9144000"/>
  <p:custShowLst>
    <p:custShow name="Custom Show 1" id="0">
      <p:sldLst>
        <p:sld r:id="rId2"/>
        <p:sld r:id="rId3"/>
        <p:sld r:id="rId4"/>
        <p:sld r:id="rId5"/>
        <p:sld r:id="rId6"/>
        <p:sld r:id="rId10"/>
        <p:sld r:id="rId7"/>
        <p:sld r:id="rId8"/>
        <p:sld r:id="rId11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dra karia" initials="rk" lastIdx="1" clrIdx="0">
    <p:extLst>
      <p:ext uri="{19B8F6BF-5375-455C-9EA6-DF929625EA0E}">
        <p15:presenceInfo xmlns:p15="http://schemas.microsoft.com/office/powerpoint/2012/main" userId="0dc616385911e8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FFAA-D6D4-B7BB-42FC-BD917977C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542CA-4357-2D49-C590-B275AB300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3C977-C091-D6D7-A284-AE51580AA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3A3D-9CB0-4A9B-8114-B486F491D3B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FD6C3-79E8-91B9-2842-EE0BD7CB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F6279-2518-8393-6E7C-B0776772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9496-7478-40B9-AD38-895D61D5A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23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A97C-3104-6571-56E4-09346D96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63EC2-8990-8E6F-2018-14AA04719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BFC9F-9C00-6617-860E-A622BD99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3A3D-9CB0-4A9B-8114-B486F491D3B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C60C-487F-627B-1CF0-A91DAA38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0B574-61CB-07D7-ABA6-D657DF1B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9496-7478-40B9-AD38-895D61D5A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787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DD3E9-0381-B907-B4A8-22A22FA73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EEDE1-BA86-EE5B-A39D-E8F178D1B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7C6D5-282A-DF33-7681-F042663C0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3A3D-9CB0-4A9B-8114-B486F491D3B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84778-F582-5CD4-2435-3F6D5276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84EB8-E076-A533-A1BA-9FC65535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9496-7478-40B9-AD38-895D61D5A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7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9B605-98A0-0155-EE41-DD2F673BC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41CEC-C340-DBF1-5A02-1DC627F20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3F104-6740-31A4-7FBA-6D7781ABB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3A3D-9CB0-4A9B-8114-B486F491D3B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2E613-24F1-E967-450C-A3CD911E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3C3B7-F92B-2080-E2A7-C99164D4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9496-7478-40B9-AD38-895D61D5A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29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E4642-5CE0-B5EA-DFC0-1B708D8B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76A48-A50E-B8F2-6AF1-0656220C8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B90B3-D920-7A84-62C6-AAD860AF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3A3D-9CB0-4A9B-8114-B486F491D3B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40AB8-DAA6-BA4D-AFCF-FDC53F01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CF06E-4881-2C8F-EC6B-29236150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9496-7478-40B9-AD38-895D61D5A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71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0D31-8E66-D3EF-8856-84CDE16D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BE96E-882F-3F54-674B-B2B9A20AA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A3CFD-9FF3-BD20-307E-83137EAA3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DBE07-DB66-3F81-03B9-F92CFBD2E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3A3D-9CB0-4A9B-8114-B486F491D3B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B0726-32A3-CCC4-F898-DB49F036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C4FD5-73D6-2625-70E9-9E4413F1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9496-7478-40B9-AD38-895D61D5A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43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B43A-154F-085F-5A93-16C8A21C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E36CA-DA9B-D7A7-4E09-D85C982B6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856B5-6959-1B8A-FB29-478B0FFEE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90A7A-E74E-E4E9-D96C-A53546483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A42BD-F614-49BE-5604-F62EA4B08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33E06-99AD-5DAE-4E53-C3940B48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3A3D-9CB0-4A9B-8114-B486F491D3B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48C224-2A45-D9C7-405A-35CDC35F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4D18A7-D636-5128-8978-8F2E4B63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9496-7478-40B9-AD38-895D61D5A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43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4EF8-D373-F65B-61A2-8402128C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0E5E2D-361E-F2D9-FD3B-016474330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3A3D-9CB0-4A9B-8114-B486F491D3B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7A76D-61CF-8DB2-89AB-68C5097C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F53B2-93C0-420A-2301-00962A85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9496-7478-40B9-AD38-895D61D5A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43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A3F35-C602-2753-D2EF-CD840824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3A3D-9CB0-4A9B-8114-B486F491D3B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962EE-7D3F-7DBB-687F-C8481598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6D4A4-6D96-597F-3F2F-E1060150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9496-7478-40B9-AD38-895D61D5A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31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5650-3399-2E10-583D-1D7F6479A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A855D-59BA-B040-F10A-DCA7174B3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6104C-0045-3A8E-94C0-EAF278609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D9CC2-2FAC-218A-31E3-4759EC6B7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3A3D-9CB0-4A9B-8114-B486F491D3B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22BFF-9178-5DA7-9D9C-0556C817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D28FE-7E28-7CFA-4AC1-FCF0554E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9496-7478-40B9-AD38-895D61D5A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76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94AA-5239-8BCB-BE89-1C63F95B1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CE9785-9461-FA75-8135-531520720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24E58-AC2E-83D1-C1A2-E7C5C4C45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4EE66-6C01-7227-353B-F1560CB6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73A3D-9CB0-4A9B-8114-B486F491D3B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CEAC6-7379-DF78-68B7-5A54EFCD7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88E4D-D660-C253-32FC-70E32FD4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9496-7478-40B9-AD38-895D61D5A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48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03E814-45D1-AF12-6812-6B0BCFC9F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FDADD-FEB5-F1D9-032E-56218BC5D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7E5FD-CE47-F386-AB60-B5D57783F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73A3D-9CB0-4A9B-8114-B486F491D3B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355EC-49D9-25CF-1EB4-9C624EC09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7F48A-EE05-D236-F493-542699F56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29496-7478-40B9-AD38-895D61D5A0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74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.ai/blog/10-types-of-cyber-security-attacks-in-the-io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matters.in/article/hr-technology/cyber-security-at-a-glance-what-organizations-need-to-do-14834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5633688-345C-82A1-9455-C0102C536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7054"/>
            <a:ext cx="12192000" cy="72096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EF35C8-24BB-4C23-8F8A-8FC95EFC6DDE}"/>
              </a:ext>
            </a:extLst>
          </p:cNvPr>
          <p:cNvSpPr txBox="1"/>
          <p:nvPr/>
        </p:nvSpPr>
        <p:spPr>
          <a:xfrm>
            <a:off x="84991" y="1986852"/>
            <a:ext cx="715107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i="1" u="sng" strike="noStrike" dirty="0">
                <a:solidFill>
                  <a:schemeClr val="bg1"/>
                </a:solidFill>
                <a:effectLst/>
                <a:latin typeface="Imprint MT Shadow" panose="04020605060303030202" pitchFamily="8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CYBER SECURITY </a:t>
            </a:r>
            <a:endParaRPr lang="en-IN" sz="3200" b="1" i="1" u="sng" strike="noStrike" dirty="0">
              <a:solidFill>
                <a:schemeClr val="bg1"/>
              </a:solidFill>
              <a:effectLst/>
              <a:latin typeface="Imprint MT Shadow" panose="04020605060303030202" pitchFamily="82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E4D0AE-DEEE-3B28-6D92-46F3EBB63240}"/>
              </a:ext>
            </a:extLst>
          </p:cNvPr>
          <p:cNvSpPr txBox="1"/>
          <p:nvPr/>
        </p:nvSpPr>
        <p:spPr>
          <a:xfrm>
            <a:off x="6304084" y="5512822"/>
            <a:ext cx="5887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i="1" dirty="0">
                <a:solidFill>
                  <a:schemeClr val="bg1"/>
                </a:solidFill>
                <a:latin typeface="Imprint MT Shadow" panose="04020605060303030202" pitchFamily="82" charset="0"/>
              </a:rPr>
              <a:t>Made by:  Rudra and Pabitra</a:t>
            </a:r>
          </a:p>
          <a:p>
            <a:r>
              <a:rPr lang="en-IN" sz="3600" i="1" dirty="0">
                <a:solidFill>
                  <a:schemeClr val="bg1"/>
                </a:solidFill>
                <a:latin typeface="Imprint MT Shadow" panose="04020605060303030202" pitchFamily="82" charset="0"/>
              </a:rPr>
              <a:t>Class:11th</a:t>
            </a:r>
            <a:endParaRPr lang="en-IN" sz="2400" i="1" dirty="0">
              <a:solidFill>
                <a:schemeClr val="bg1"/>
              </a:solidFill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76964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3C8687-2161-33CE-64FB-570F7FB12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0EA086-C311-F7DC-3BC4-1002B12D75B0}"/>
              </a:ext>
            </a:extLst>
          </p:cNvPr>
          <p:cNvSpPr txBox="1"/>
          <p:nvPr/>
        </p:nvSpPr>
        <p:spPr>
          <a:xfrm>
            <a:off x="6866792" y="3429000"/>
            <a:ext cx="52460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b="1" i="1" u="sng" dirty="0">
                <a:solidFill>
                  <a:schemeClr val="bg1"/>
                </a:solidFill>
                <a:latin typeface="Imprint MT Shadow" panose="04020605060303030202" pitchFamily="82" charset="0"/>
              </a:rPr>
              <a:t>THANK</a:t>
            </a:r>
          </a:p>
          <a:p>
            <a:pPr algn="ctr"/>
            <a:r>
              <a:rPr lang="en-IN" sz="9600" b="1" i="1" u="sng" dirty="0">
                <a:solidFill>
                  <a:schemeClr val="bg1"/>
                </a:solidFill>
                <a:latin typeface="Imprint MT Shadow" panose="04020605060303030202" pitchFamily="82" charset="0"/>
              </a:rPr>
              <a:t> YOU</a:t>
            </a:r>
            <a:endParaRPr lang="en-IN" sz="6600" b="1" i="1" u="sng" dirty="0">
              <a:solidFill>
                <a:schemeClr val="bg1"/>
              </a:solidFill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210610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EFEBAC-3E40-0946-61D9-859443844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B07119-F9E3-7F59-F141-92C7EC7E4851}"/>
              </a:ext>
            </a:extLst>
          </p:cNvPr>
          <p:cNvSpPr txBox="1"/>
          <p:nvPr/>
        </p:nvSpPr>
        <p:spPr>
          <a:xfrm>
            <a:off x="1002323" y="415307"/>
            <a:ext cx="1031337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u="sng" dirty="0">
                <a:solidFill>
                  <a:schemeClr val="bg1"/>
                </a:solidFill>
                <a:latin typeface="Imprint MT Shadow" panose="04020605060303030202" pitchFamily="82" charset="0"/>
              </a:rPr>
              <a:t>Introduction:</a:t>
            </a:r>
          </a:p>
          <a:p>
            <a:endParaRPr lang="en-IN" sz="3200" b="1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r>
              <a:rPr lang="en-IN" sz="3200" dirty="0">
                <a:solidFill>
                  <a:schemeClr val="bg1"/>
                </a:solidFill>
                <a:latin typeface="Imprint MT Shadow" panose="04020605060303030202" pitchFamily="82" charset="0"/>
              </a:rPr>
              <a:t> •Now a days we can not even think our lives without internet. Internet has not only provided so many facilities to us but also made tasks really easy. </a:t>
            </a:r>
          </a:p>
          <a:p>
            <a:endParaRPr lang="en-IN" sz="32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r>
              <a:rPr lang="en-IN" sz="3200" dirty="0">
                <a:solidFill>
                  <a:schemeClr val="bg1"/>
                </a:solidFill>
                <a:latin typeface="Imprint MT Shadow" panose="04020605060303030202" pitchFamily="82" charset="0"/>
              </a:rPr>
              <a:t>•At the other hand, if it is not used carefully then it may be dangerous too.</a:t>
            </a:r>
          </a:p>
          <a:p>
            <a:r>
              <a:rPr lang="en-IN" sz="3200" dirty="0">
                <a:solidFill>
                  <a:schemeClr val="bg1"/>
                </a:solidFill>
                <a:latin typeface="Imprint MT Shadow" panose="04020605060303030202" pitchFamily="82" charset="0"/>
              </a:rPr>
              <a:t> </a:t>
            </a:r>
          </a:p>
          <a:p>
            <a:r>
              <a:rPr lang="en-IN" sz="3200" dirty="0">
                <a:solidFill>
                  <a:schemeClr val="bg1"/>
                </a:solidFill>
                <a:latin typeface="Imprint MT Shadow" panose="04020605060303030202" pitchFamily="82" charset="0"/>
              </a:rPr>
              <a:t>• Therefore, it is required to know that what are the risks of using internet and what are the ethics of using internet</a:t>
            </a:r>
            <a:r>
              <a:rPr lang="en-IN" sz="3200" dirty="0">
                <a:solidFill>
                  <a:schemeClr val="bg1"/>
                </a:solidFill>
              </a:rPr>
              <a:t>. </a:t>
            </a:r>
            <a:r>
              <a:rPr lang="en-IN" sz="3200" dirty="0">
                <a:solidFill>
                  <a:schemeClr val="bg1"/>
                </a:solidFill>
                <a:latin typeface="Imprint MT Shadow" panose="04020605060303030202" pitchFamily="82" charset="0"/>
              </a:rPr>
              <a:t>Today we are going to learn about cybersecurity</a:t>
            </a:r>
            <a:r>
              <a:rPr lang="en-IN" sz="3200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8848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DCFFE0-623D-280B-D156-FCB1834F5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EF2C10-FB73-57DA-BDFF-4CA7464AAC0E}"/>
              </a:ext>
            </a:extLst>
          </p:cNvPr>
          <p:cNvSpPr txBox="1"/>
          <p:nvPr/>
        </p:nvSpPr>
        <p:spPr>
          <a:xfrm>
            <a:off x="481378" y="705287"/>
            <a:ext cx="731154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What is cyber security?</a:t>
            </a:r>
          </a:p>
          <a:p>
            <a:endParaRPr lang="en-US" sz="3600" b="1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  <a:latin typeface="Imprint MT Shadow" panose="04020605060303030202" pitchFamily="82" charset="0"/>
              </a:rPr>
              <a:t>Cyber security is the practice of protecting systems, networks, and data from cyber threats such as hacking, malware, phishing, and data breaches. </a:t>
            </a:r>
          </a:p>
          <a:p>
            <a:endParaRPr lang="en-US" sz="28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-</a:t>
            </a:r>
            <a:r>
              <a:rPr lang="en-US" sz="2800" dirty="0">
                <a:solidFill>
                  <a:schemeClr val="bg1"/>
                </a:solidFill>
                <a:latin typeface="Imprint MT Shadow" panose="04020605060303030202" pitchFamily="82" charset="0"/>
              </a:rPr>
              <a:t>It involves a combination of technologies, processes, and best practices to safeguard sensitive information.</a:t>
            </a:r>
            <a:endParaRPr lang="en-IN" sz="2800" dirty="0">
              <a:solidFill>
                <a:schemeClr val="bg1"/>
              </a:solidFill>
              <a:latin typeface="Imprint MT Shadow" panose="04020605060303030202" pitchFamily="8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703FD0-815C-5DCA-0054-304B12838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930" y="1750038"/>
            <a:ext cx="3780692" cy="321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4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6F36E3-FD75-1200-7550-F12CFDEB5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285D48-F5E3-BFE6-8FE1-F6E94725E0F4}"/>
              </a:ext>
            </a:extLst>
          </p:cNvPr>
          <p:cNvSpPr txBox="1"/>
          <p:nvPr/>
        </p:nvSpPr>
        <p:spPr>
          <a:xfrm>
            <a:off x="3534506" y="311133"/>
            <a:ext cx="8513152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  <a:latin typeface="Imprint MT Shadow" panose="04020605060303030202" pitchFamily="82" charset="0"/>
              </a:rPr>
              <a:t>Key Aspects of Cybersecurity:</a:t>
            </a:r>
          </a:p>
          <a:p>
            <a:endParaRPr lang="en-US" sz="2200" b="1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>
              <a:buFont typeface="+mj-lt"/>
              <a:buAutoNum type="arabicPeriod"/>
            </a:pPr>
            <a:r>
              <a:rPr lang="en-US" sz="22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Network Security</a:t>
            </a:r>
            <a:r>
              <a:rPr lang="en-US" sz="2200" dirty="0">
                <a:solidFill>
                  <a:schemeClr val="bg1"/>
                </a:solidFill>
                <a:latin typeface="Imprint MT Shadow" panose="04020605060303030202" pitchFamily="82" charset="0"/>
              </a:rPr>
              <a:t> – Protecting networks from unauthorized access, attacks, and intrusions.</a:t>
            </a:r>
          </a:p>
          <a:p>
            <a:pPr>
              <a:buFont typeface="+mj-lt"/>
              <a:buAutoNum type="arabicPeriod"/>
            </a:pPr>
            <a:endParaRPr lang="en-US" sz="22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>
              <a:buFont typeface="+mj-lt"/>
              <a:buAutoNum type="arabicPeriod"/>
            </a:pPr>
            <a:r>
              <a:rPr lang="en-US" sz="22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Information Security</a:t>
            </a:r>
            <a:r>
              <a:rPr lang="en-US" sz="2200" dirty="0">
                <a:solidFill>
                  <a:schemeClr val="bg1"/>
                </a:solidFill>
                <a:latin typeface="Imprint MT Shadow" panose="04020605060303030202" pitchFamily="82" charset="0"/>
              </a:rPr>
              <a:t> – Ensuring the confidentiality and integrity of data.</a:t>
            </a:r>
          </a:p>
          <a:p>
            <a:pPr>
              <a:buFont typeface="+mj-lt"/>
              <a:buAutoNum type="arabicPeriod"/>
            </a:pPr>
            <a:endParaRPr lang="en-US" sz="22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>
              <a:buFont typeface="+mj-lt"/>
              <a:buAutoNum type="arabicPeriod"/>
            </a:pPr>
            <a:r>
              <a:rPr lang="en-US" sz="22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Application Security</a:t>
            </a:r>
            <a:r>
              <a:rPr lang="en-US" sz="2200" dirty="0">
                <a:solidFill>
                  <a:schemeClr val="bg1"/>
                </a:solidFill>
                <a:latin typeface="Imprint MT Shadow" panose="04020605060303030202" pitchFamily="82" charset="0"/>
              </a:rPr>
              <a:t> – Securing software and applications.</a:t>
            </a:r>
          </a:p>
          <a:p>
            <a:pPr>
              <a:buFont typeface="+mj-lt"/>
              <a:buAutoNum type="arabicPeriod"/>
            </a:pPr>
            <a:endParaRPr lang="en-US" sz="22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>
              <a:buFont typeface="+mj-lt"/>
              <a:buAutoNum type="arabicPeriod"/>
            </a:pPr>
            <a:r>
              <a:rPr lang="en-US" sz="22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Cloud Security</a:t>
            </a:r>
            <a:r>
              <a:rPr lang="en-US" sz="2200" dirty="0">
                <a:solidFill>
                  <a:schemeClr val="bg1"/>
                </a:solidFill>
                <a:latin typeface="Imprint MT Shadow" panose="04020605060303030202" pitchFamily="82" charset="0"/>
              </a:rPr>
              <a:t> – Protecting data stored in cloud environments.</a:t>
            </a:r>
          </a:p>
          <a:p>
            <a:pPr>
              <a:buFont typeface="+mj-lt"/>
              <a:buAutoNum type="arabicPeriod"/>
            </a:pPr>
            <a:endParaRPr lang="en-US" sz="22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>
              <a:buFont typeface="+mj-lt"/>
              <a:buAutoNum type="arabicPeriod"/>
            </a:pPr>
            <a:r>
              <a:rPr lang="en-US" sz="22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Endpoint Security</a:t>
            </a:r>
            <a:r>
              <a:rPr lang="en-US" sz="2200" dirty="0">
                <a:solidFill>
                  <a:schemeClr val="bg1"/>
                </a:solidFill>
                <a:latin typeface="Imprint MT Shadow" panose="04020605060303030202" pitchFamily="82" charset="0"/>
              </a:rPr>
              <a:t> – Safeguarding devices like computers, phones, and tablets.</a:t>
            </a:r>
          </a:p>
          <a:p>
            <a:pPr>
              <a:buFont typeface="+mj-lt"/>
              <a:buAutoNum type="arabicPeriod"/>
            </a:pPr>
            <a:endParaRPr lang="en-US" sz="22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r>
              <a:rPr lang="en-US" sz="2200" dirty="0">
                <a:solidFill>
                  <a:schemeClr val="bg1"/>
                </a:solidFill>
                <a:latin typeface="Imprint MT Shadow" panose="04020605060303030202" pitchFamily="82" charset="0"/>
              </a:rPr>
              <a:t>6.</a:t>
            </a:r>
            <a:r>
              <a:rPr lang="en-US" sz="22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Cyber Threat Intelligence</a:t>
            </a:r>
            <a:r>
              <a:rPr lang="en-US" sz="2200" dirty="0">
                <a:solidFill>
                  <a:schemeClr val="bg1"/>
                </a:solidFill>
                <a:latin typeface="Imprint MT Shadow" panose="04020605060303030202" pitchFamily="82" charset="0"/>
              </a:rPr>
              <a:t> – Identifying and analyzing potential cyber threats.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FBD3FD-CE45-ADB4-D266-EF474B0F9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15" y="1736481"/>
            <a:ext cx="2807676" cy="298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3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B75F86-91F1-96F5-5A2D-48AF05FA3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7693B2-4E97-BA5B-84D2-F2C3BD3EF0CF}"/>
              </a:ext>
            </a:extLst>
          </p:cNvPr>
          <p:cNvSpPr txBox="1"/>
          <p:nvPr/>
        </p:nvSpPr>
        <p:spPr>
          <a:xfrm>
            <a:off x="395654" y="340531"/>
            <a:ext cx="787131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u="sng" dirty="0">
                <a:latin typeface="Imprint MT Shadow" panose="04020605060303030202" pitchFamily="82" charset="0"/>
              </a:rPr>
              <a:t> </a:t>
            </a:r>
            <a:r>
              <a:rPr lang="en-IN" sz="2800" b="1" u="sng" dirty="0">
                <a:solidFill>
                  <a:schemeClr val="bg1"/>
                </a:solidFill>
                <a:latin typeface="Imprint MT Shadow" panose="04020605060303030202" pitchFamily="82" charset="0"/>
              </a:rPr>
              <a:t>Common Cyber Threats:- </a:t>
            </a:r>
          </a:p>
          <a:p>
            <a:endParaRPr lang="en-IN" sz="2800" b="1" u="sng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endParaRPr lang="en-IN" sz="24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Phishing </a:t>
            </a:r>
            <a:r>
              <a:rPr lang="en-IN" sz="2400" dirty="0">
                <a:solidFill>
                  <a:schemeClr val="bg1"/>
                </a:solidFill>
                <a:latin typeface="Imprint MT Shadow" panose="04020605060303030202" pitchFamily="82" charset="0"/>
              </a:rPr>
              <a:t>– Fraudulent emails or messages tricking users into revealing sensitive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Malware</a:t>
            </a:r>
            <a:r>
              <a:rPr lang="en-IN" sz="2400" dirty="0">
                <a:solidFill>
                  <a:schemeClr val="bg1"/>
                </a:solidFill>
                <a:latin typeface="Imprint MT Shadow" panose="04020605060303030202" pitchFamily="82" charset="0"/>
              </a:rPr>
              <a:t> – Malicious software such as viruses, ransomware, and spyware.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DDoS Attacks</a:t>
            </a:r>
            <a:r>
              <a:rPr lang="en-IN" sz="2400" dirty="0">
                <a:solidFill>
                  <a:schemeClr val="bg1"/>
                </a:solidFill>
                <a:latin typeface="Imprint MT Shadow" panose="04020605060303030202" pitchFamily="82" charset="0"/>
              </a:rPr>
              <a:t>– Overloading a website or network to cause disruption.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Man-in-the-Middle Attacks</a:t>
            </a:r>
            <a:r>
              <a:rPr lang="en-IN" sz="2400" dirty="0">
                <a:solidFill>
                  <a:schemeClr val="bg1"/>
                </a:solidFill>
                <a:latin typeface="Imprint MT Shadow" panose="04020605060303030202" pitchFamily="82" charset="0"/>
              </a:rPr>
              <a:t>– Intercepting communication between two parties.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Zero-Day Exploits</a:t>
            </a:r>
            <a:r>
              <a:rPr lang="en-IN" sz="2400" dirty="0">
                <a:solidFill>
                  <a:schemeClr val="bg1"/>
                </a:solidFill>
                <a:latin typeface="Imprint MT Shadow" panose="04020605060303030202" pitchFamily="82" charset="0"/>
              </a:rPr>
              <a:t>– Attacks on software vulnerabilities before they are fixed.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B0574E-CB90-2F84-6057-7D2277B47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966" y="1500711"/>
            <a:ext cx="3624541" cy="352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3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C7F86D9-32AD-757D-1FC1-1BD99A6B2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35256" cy="685800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CEAE1B5-0FA7-3E96-99B8-D21D626C8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74" y="61555"/>
            <a:ext cx="13487400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rint MT Shadow" panose="04020605060303030202" pitchFamily="82" charset="0"/>
              </a:rPr>
              <a:t>Importance of Cybersecurity: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rint MT Shadow" panose="04020605060303030202" pitchFamily="8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rint MT Shadow" panose="04020605060303030202" pitchFamily="82" charset="0"/>
              </a:rPr>
              <a:t>Protects personal and financial information.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altLang="en-US" sz="28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rint MT Shadow" panose="04020605060303030202" pitchFamily="82" charset="0"/>
              </a:rPr>
              <a:t>Prevents identity theft and fraud.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rint MT Shadow" panose="04020605060303030202" pitchFamily="8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rint MT Shadow" panose="04020605060303030202" pitchFamily="82" charset="0"/>
              </a:rPr>
              <a:t>Ensures business continuity.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rint MT Shadow" panose="04020605060303030202" pitchFamily="82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rint MT Shadow" panose="04020605060303030202" pitchFamily="82" charset="0"/>
              </a:rPr>
              <a:t>Safeguards national security. </a:t>
            </a:r>
            <a:endParaRPr lang="en-US" altLang="en-US" sz="28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rint MT Shadow" panose="04020605060303030202" pitchFamily="8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rint MT Shadow" panose="04020605060303030202" pitchFamily="82" charset="0"/>
              </a:rPr>
              <a:t>Prevents Data Breaches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rint MT Shadow" panose="04020605060303030202" pitchFamily="82" charset="0"/>
              </a:rPr>
              <a:t>.</a:t>
            </a:r>
            <a:endParaRPr lang="en-US" altLang="en-US" sz="28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rint MT Shadow" panose="04020605060303030202" pitchFamily="8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rint MT Shadow" panose="04020605060303030202" pitchFamily="82" charset="0"/>
              </a:rPr>
              <a:t>Ensures that personal data is not misused.</a:t>
            </a:r>
            <a:endParaRPr lang="en-US" altLang="en-US" sz="28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mprint MT Shadow" panose="04020605060303030202" pitchFamily="8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rint MT Shadow" panose="04020605060303030202" pitchFamily="82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mprint MT Shadow" panose="04020605060303030202" pitchFamily="82" charset="0"/>
              </a:rPr>
              <a:t>Defends Against Cyber Attacks.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BBFEAA-4F6C-385F-8450-8C372CFF7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378" y="2041809"/>
            <a:ext cx="4734364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7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F42763-A1ED-0492-742F-6D0C41C09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DDBA53-6498-DE88-958C-73121A0B6B78}"/>
              </a:ext>
            </a:extLst>
          </p:cNvPr>
          <p:cNvSpPr txBox="1"/>
          <p:nvPr/>
        </p:nvSpPr>
        <p:spPr>
          <a:xfrm>
            <a:off x="358285" y="375700"/>
            <a:ext cx="1025403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chemeClr val="bg1"/>
                </a:solidFill>
                <a:latin typeface="Imprint MT Shadow" panose="04020605060303030202" pitchFamily="82" charset="0"/>
              </a:rPr>
              <a:t>Key Sectors at Risk –</a:t>
            </a:r>
          </a:p>
          <a:p>
            <a:r>
              <a:rPr lang="en-IN" sz="2400" dirty="0">
                <a:solidFill>
                  <a:schemeClr val="bg1"/>
                </a:solidFill>
                <a:latin typeface="Imprint MT Shadow" panose="04020605060303030202" pitchFamily="82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Banking &amp; Finance</a:t>
            </a:r>
            <a:r>
              <a:rPr lang="en-IN" sz="2400" dirty="0">
                <a:solidFill>
                  <a:schemeClr val="bg1"/>
                </a:solidFill>
                <a:latin typeface="Imprint MT Shadow" panose="04020605060303030202" pitchFamily="82" charset="0"/>
              </a:rPr>
              <a:t>– Digital payments and online banking make financial institutions vulnerable. 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Healthcare</a:t>
            </a:r>
            <a:r>
              <a:rPr lang="en-IN" sz="2400" dirty="0">
                <a:solidFill>
                  <a:schemeClr val="bg1"/>
                </a:solidFill>
                <a:latin typeface="Imprint MT Shadow" panose="04020605060303030202" pitchFamily="82" charset="0"/>
              </a:rPr>
              <a:t> – Data security in hospitals and online medical records is crucial.  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Government &amp; Defence</a:t>
            </a:r>
            <a:r>
              <a:rPr lang="en-IN" sz="2400" dirty="0">
                <a:solidFill>
                  <a:schemeClr val="bg1"/>
                </a:solidFill>
                <a:latin typeface="Imprint MT Shadow" panose="04020605060303030202" pitchFamily="82" charset="0"/>
              </a:rPr>
              <a:t> – Protection of classified information from cyber espionage.  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E-Commerce</a:t>
            </a:r>
            <a:r>
              <a:rPr lang="en-IN" sz="2400" dirty="0">
                <a:solidFill>
                  <a:schemeClr val="bg1"/>
                </a:solidFill>
                <a:latin typeface="Imprint MT Shadow" panose="04020605060303030202" pitchFamily="82" charset="0"/>
              </a:rPr>
              <a:t>– Securing online transactions and customer data. 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latin typeface="Imprint MT Shadow" panose="04020605060303030202" pitchFamily="82" charset="0"/>
              </a:rPr>
              <a:t>Telecommunications</a:t>
            </a:r>
            <a:r>
              <a:rPr lang="en-IN" sz="2400" dirty="0">
                <a:solidFill>
                  <a:schemeClr val="bg1"/>
                </a:solidFill>
                <a:latin typeface="Imprint MT Shadow" panose="04020605060303030202" pitchFamily="82" charset="0"/>
              </a:rPr>
              <a:t>– Preventing hacking and data breaches in mobile networks. </a:t>
            </a:r>
          </a:p>
        </p:txBody>
      </p:sp>
    </p:spTree>
    <p:extLst>
      <p:ext uri="{BB962C8B-B14F-4D97-AF65-F5344CB8AC3E}">
        <p14:creationId xmlns:p14="http://schemas.microsoft.com/office/powerpoint/2010/main" val="216752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17DAD7-10FA-E0DA-C478-AD05DF765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796A26-6B5F-ACB8-41FC-FC3F00A9197F}"/>
              </a:ext>
            </a:extLst>
          </p:cNvPr>
          <p:cNvSpPr txBox="1"/>
          <p:nvPr/>
        </p:nvSpPr>
        <p:spPr>
          <a:xfrm>
            <a:off x="103310" y="313849"/>
            <a:ext cx="7334983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chemeClr val="bg1"/>
                </a:solidFill>
                <a:latin typeface="Imprint MT Shadow" panose="04020605060303030202" pitchFamily="82" charset="0"/>
              </a:rPr>
              <a:t>Government Initiatives &amp; Policies:</a:t>
            </a:r>
          </a:p>
          <a:p>
            <a:endParaRPr lang="en-US" sz="2400" b="1" dirty="0">
              <a:latin typeface="Imprint MT Shadow" panose="04020605060303030202" pitchFamily="8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Imprint MT Shadow" panose="04020605060303030202" pitchFamily="82" charset="0"/>
              </a:rPr>
              <a:t>National Cyber Security Policy (NCSP) 2013.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Imprint MT Shadow" panose="04020605060303030202" pitchFamily="82" charset="0"/>
              </a:rPr>
              <a:t>Cyber </a:t>
            </a:r>
            <a:r>
              <a:rPr lang="en-US" sz="3200" dirty="0" err="1">
                <a:solidFill>
                  <a:schemeClr val="bg1"/>
                </a:solidFill>
                <a:latin typeface="Imprint MT Shadow" panose="04020605060303030202" pitchFamily="82" charset="0"/>
              </a:rPr>
              <a:t>Surakshit</a:t>
            </a:r>
            <a:r>
              <a:rPr lang="en-US" sz="3200" dirty="0">
                <a:solidFill>
                  <a:schemeClr val="bg1"/>
                </a:solidFill>
                <a:latin typeface="Imprint MT Shadow" panose="04020605060303030202" pitchFamily="82" charset="0"/>
              </a:rPr>
              <a:t> Bharat Initiative Indian.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Imprint MT Shadow" panose="04020605060303030202" pitchFamily="82" charset="0"/>
              </a:rPr>
              <a:t>India passed the Digital Personal Data  Protection (DPDP) Act 2023.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Imprint MT Shadow" panose="04020605060303030202" pitchFamily="82" charset="0"/>
              </a:rPr>
              <a:t>IT Act, 2000 – The primary law dealing with cybercrime.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99864C-7A9E-1582-9F85-E326E1207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293" y="1484798"/>
            <a:ext cx="4452938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6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0A1925-CEFD-AE9D-C4B5-CACCDFB1A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74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1D9BEB-34A2-6D21-2647-27911531649A}"/>
              </a:ext>
            </a:extLst>
          </p:cNvPr>
          <p:cNvSpPr txBox="1"/>
          <p:nvPr/>
        </p:nvSpPr>
        <p:spPr>
          <a:xfrm>
            <a:off x="2812584" y="350998"/>
            <a:ext cx="937084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>
                <a:solidFill>
                  <a:schemeClr val="bg1"/>
                </a:solidFill>
                <a:latin typeface="Imprint MT Shadow" panose="04020605060303030202" pitchFamily="82" charset="0"/>
              </a:rPr>
              <a:t>Tips Cybersecurity:</a:t>
            </a:r>
          </a:p>
          <a:p>
            <a:endParaRPr lang="en-IN" sz="24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Imprint MT Shadow" panose="04020605060303030202" pitchFamily="82" charset="0"/>
              </a:rPr>
              <a:t>Use Strong Passwords (Create complex passwords).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Imprint MT Shadow" panose="04020605060303030202" pitchFamily="82" charset="0"/>
              </a:rPr>
              <a:t> Enable Two-Factor Authentication (2FA). 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Imprint MT Shadow" panose="04020605060303030202" pitchFamily="82" charset="0"/>
              </a:rPr>
              <a:t>Beware of Phishing Attacks (Don't click on suspicious links) .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Imprint MT Shadow" panose="04020605060303030202" pitchFamily="82" charset="0"/>
              </a:rPr>
              <a:t>Keep Your Devices Updated (check for updates regularly).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Imprint MT Shadow" panose="04020605060303030202" pitchFamily="82" charset="0"/>
              </a:rPr>
              <a:t>Avoid Public Wi-Fi for Sensitive Activities .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Imprint MT Shadow" panose="04020605060303030202" pitchFamily="82" charset="0"/>
              </a:rPr>
              <a:t>Use Antivirus and Security Software.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pPr marL="342900" indent="-342900">
              <a:buAutoNum type="arabicPeriod"/>
            </a:pPr>
            <a:r>
              <a:rPr lang="en-IN" sz="2400" dirty="0">
                <a:solidFill>
                  <a:schemeClr val="bg1"/>
                </a:solidFill>
                <a:latin typeface="Imprint MT Shadow" panose="04020605060303030202" pitchFamily="82" charset="0"/>
              </a:rPr>
              <a:t>Avoid sharing personal information on social media.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BFF3AA-284D-9191-3468-FBECF97AC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08" y="1829961"/>
            <a:ext cx="2503312" cy="319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4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506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  <vt:variant>
        <vt:lpstr>Custom Shows</vt:lpstr>
      </vt:variant>
      <vt:variant>
        <vt:i4>1</vt:i4>
      </vt:variant>
    </vt:vector>
  </HeadingPairs>
  <TitlesOfParts>
    <vt:vector size="16" baseType="lpstr">
      <vt:lpstr>Arial</vt:lpstr>
      <vt:lpstr>Calibri</vt:lpstr>
      <vt:lpstr>Calibri Light</vt:lpstr>
      <vt:lpstr>Imprint MT Shadow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rudra karia</dc:creator>
  <cp:lastModifiedBy>rudra karia</cp:lastModifiedBy>
  <cp:revision>13</cp:revision>
  <dcterms:created xsi:type="dcterms:W3CDTF">2025-02-11T14:03:07Z</dcterms:created>
  <dcterms:modified xsi:type="dcterms:W3CDTF">2025-02-13T15:19:42Z</dcterms:modified>
</cp:coreProperties>
</file>