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1" r:id="rId3"/>
    <p:sldId id="362" r:id="rId4"/>
    <p:sldId id="404" r:id="rId5"/>
    <p:sldId id="364" r:id="rId6"/>
    <p:sldId id="365" r:id="rId7"/>
    <p:sldId id="309" r:id="rId8"/>
    <p:sldId id="366" r:id="rId9"/>
    <p:sldId id="333" r:id="rId10"/>
    <p:sldId id="367" r:id="rId11"/>
    <p:sldId id="334" r:id="rId12"/>
    <p:sldId id="418" r:id="rId13"/>
    <p:sldId id="413" r:id="rId14"/>
    <p:sldId id="417" r:id="rId15"/>
    <p:sldId id="414" r:id="rId16"/>
    <p:sldId id="419" r:id="rId17"/>
    <p:sldId id="420" r:id="rId18"/>
    <p:sldId id="422" r:id="rId19"/>
    <p:sldId id="401" r:id="rId20"/>
    <p:sldId id="421" r:id="rId21"/>
    <p:sldId id="423" r:id="rId22"/>
    <p:sldId id="412" r:id="rId23"/>
  </p:sldIdLst>
  <p:sldSz cx="9144000" cy="6858000" type="screen4x3"/>
  <p:notesSz cx="6858000" cy="92964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9999"/>
    <a:srgbClr val="FF3300"/>
    <a:srgbClr val="FF6633"/>
    <a:srgbClr val="F8F8F8"/>
    <a:srgbClr val="FFFF99"/>
    <a:srgbClr val="FFFF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74311" autoAdjust="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312805-0D93-4E21-BD0C-F8AACDFBA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401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94E3C71-3806-47A8-89FD-8D237FC2E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4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36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9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82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8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24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72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34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F86FA2-CDF2-4EDF-B703-5EFDC3419CE2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8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F86FA2-CDF2-4EDF-B703-5EFDC3419CE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84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16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21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79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27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E3C71-3806-47A8-89FD-8D237FC2E28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39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48 w 5184"/>
                  <a:gd name="T3" fmla="*/ 3159 h 3159"/>
                  <a:gd name="T4" fmla="*/ 5248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4 w 556"/>
                  <a:gd name="T5" fmla="*/ 3159 h 3159"/>
                  <a:gd name="T6" fmla="*/ 564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5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5 w 251"/>
                <a:gd name="T7" fmla="*/ 12 h 12"/>
                <a:gd name="T8" fmla="*/ 255 w 251"/>
                <a:gd name="T9" fmla="*/ 0 h 12"/>
                <a:gd name="T10" fmla="*/ 255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961 w 251"/>
                <a:gd name="T5" fmla="*/ 12 h 12"/>
                <a:gd name="T6" fmla="*/ 96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8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84 w 4724"/>
                  <a:gd name="T7" fmla="*/ 12 h 12"/>
                  <a:gd name="T8" fmla="*/ 4784 w 4724"/>
                  <a:gd name="T9" fmla="*/ 0 h 12"/>
                  <a:gd name="T10" fmla="*/ 478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</a:endParaRPr>
              </a:p>
            </p:txBody>
          </p:sp>
        </p:grpSp>
      </p:grpSp>
      <p:sp>
        <p:nvSpPr>
          <p:cNvPr id="1556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EB1-BE75-4DB7-A690-366234475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2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943D2-4E5E-438E-8447-BA2E0CBF6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42509-3CDE-47B6-BFDA-D55163053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7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CF8A-6CDE-4395-AA2E-FA87BF334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05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8D75-6750-406A-8B96-949A688141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9A39F-9617-4D12-A7A2-2A0273355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92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20ABE-0A52-4B3D-AB90-A9F677CCB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8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BB61-EE85-48FE-993F-BB39615CE8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7158C-8AD3-446E-B76B-E28001F3C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84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20BC5-B1B9-4923-AD6C-6AEC1C20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0CE81-4739-47E6-B90F-52643CA61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8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48 w 5184"/>
                <a:gd name="T3" fmla="*/ 3159 h 3159"/>
                <a:gd name="T4" fmla="*/ 524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4 w 556"/>
                <a:gd name="T5" fmla="*/ 3159 h 3159"/>
                <a:gd name="T6" fmla="*/ 564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8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84 w 4724"/>
                  <a:gd name="T7" fmla="*/ 12 h 12"/>
                  <a:gd name="T8" fmla="*/ 4784 w 4724"/>
                  <a:gd name="T9" fmla="*/ 0 h 12"/>
                  <a:gd name="T10" fmla="*/ 478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5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961 w 251"/>
                  <a:gd name="T5" fmla="*/ 12 h 12"/>
                  <a:gd name="T6" fmla="*/ 96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5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5 w 251"/>
                  <a:gd name="T7" fmla="*/ 12 h 12"/>
                  <a:gd name="T8" fmla="*/ 255 w 251"/>
                  <a:gd name="T9" fmla="*/ 0 h 12"/>
                  <a:gd name="T10" fmla="*/ 255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8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</a:endParaRPr>
              </a:p>
            </p:txBody>
          </p:sp>
        </p:grpSp>
      </p:grpSp>
      <p:sp>
        <p:nvSpPr>
          <p:cNvPr id="1546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6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9CAB6C7-7CAE-4679-85C3-009C17FD3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7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97075"/>
            <a:ext cx="7696200" cy="2574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Mapping Relational Databases to Objects – Entity Framework and LINQ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CS 234N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Chapters 23 and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dirty="0" smtClean="0"/>
              <a:t>Let’s look at the model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What classes got created?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What properties does each have?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Look at the Table Mapping.  Verify that columns and properties are related as you’d expect.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How are foreign keys handled?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State for a Customer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Customer for an Invoice</a:t>
            </a:r>
            <a:endParaRPr lang="en-US" sz="28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16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spcBef>
                <a:spcPct val="0"/>
              </a:spcBef>
              <a:buClrTx/>
              <a:defRPr/>
            </a:pPr>
            <a:endParaRPr lang="en-US" sz="1600" dirty="0" smtClean="0"/>
          </a:p>
          <a:p>
            <a:pPr lvl="2">
              <a:spcBef>
                <a:spcPct val="0"/>
              </a:spcBef>
              <a:buClrTx/>
              <a:defRPr/>
            </a:pPr>
            <a:endParaRPr lang="en-US" sz="16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Let’s write a little bit of code.  I want to fill a combo box and/or a data grid with data from the database.  In order to do that I need an instance of a </a:t>
            </a:r>
            <a:r>
              <a:rPr lang="en-US" sz="2800" dirty="0" err="1" smtClean="0"/>
              <a:t>DbContext</a:t>
            </a:r>
            <a:r>
              <a:rPr lang="en-US" sz="2800" dirty="0" smtClean="0"/>
              <a:t> class that knows about my database.</a:t>
            </a:r>
          </a:p>
          <a:p>
            <a:pPr marL="457200" lvl="1" indent="0">
              <a:lnSpc>
                <a:spcPct val="80000"/>
              </a:lnSpc>
              <a:spcBef>
                <a:spcPct val="0"/>
              </a:spcBef>
              <a:buClrTx/>
              <a:buNone/>
              <a:defRPr/>
            </a:pP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400" dirty="0" smtClean="0"/>
          </a:p>
        </p:txBody>
      </p:sp>
      <p:pic>
        <p:nvPicPr>
          <p:cNvPr id="6148" name="Picture 4" descr="http://www.entityframeworktutorial.net/images/EF5/entity-stat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 bwMode="auto">
          <a:xfrm>
            <a:off x="1295400" y="3886200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In </a:t>
            </a:r>
            <a:r>
              <a:rPr lang="en-US" sz="2800" dirty="0"/>
              <a:t>this case, the class that’s inherited from </a:t>
            </a:r>
            <a:r>
              <a:rPr lang="en-US" sz="2800" dirty="0" err="1"/>
              <a:t>DBContext</a:t>
            </a:r>
            <a:r>
              <a:rPr lang="en-US" sz="2800" dirty="0"/>
              <a:t> is </a:t>
            </a:r>
            <a:r>
              <a:rPr lang="en-US" sz="2800" dirty="0" err="1" smtClean="0"/>
              <a:t>MMABooksEntity</a:t>
            </a:r>
            <a:r>
              <a:rPr lang="en-US" sz="2800" dirty="0" smtClean="0"/>
              <a:t>.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Let’s find that class.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Notice that it contains a property called Customers (States, Products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Your textbook author suggests that you create a static class called </a:t>
            </a:r>
            <a:r>
              <a:rPr lang="en-US" sz="2800" dirty="0" err="1" smtClean="0"/>
              <a:t>MMABooksEntity</a:t>
            </a:r>
            <a:r>
              <a:rPr lang="en-US" sz="2800" dirty="0" smtClean="0"/>
              <a:t> that contains one static variable </a:t>
            </a:r>
            <a:r>
              <a:rPr lang="en-US" sz="2800" dirty="0" err="1" smtClean="0"/>
              <a:t>mmaBooks</a:t>
            </a:r>
            <a:r>
              <a:rPr lang="en-US" sz="2800" dirty="0" smtClean="0"/>
              <a:t> that is an instance of this class.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Let’s find that class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In order to work with objects from our database using this class we’ll write code that looks like </a:t>
            </a:r>
            <a:r>
              <a:rPr lang="en-US" sz="2400" dirty="0" err="1" smtClean="0"/>
              <a:t>MMABooksEntity.mmaBooks.Customers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211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The </a:t>
            </a:r>
            <a:r>
              <a:rPr lang="en-US" sz="2800" dirty="0" err="1" smtClean="0"/>
              <a:t>DBContext</a:t>
            </a:r>
            <a:r>
              <a:rPr lang="en-US" sz="2800" dirty="0" smtClean="0"/>
              <a:t> class returns results as a set of objects</a:t>
            </a:r>
            <a:endParaRPr lang="en-US" sz="2800" dirty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That set implements a number of interfaces including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 and </a:t>
            </a:r>
            <a:r>
              <a:rPr lang="en-US" sz="2400" dirty="0" err="1" smtClean="0"/>
              <a:t>IQueryable</a:t>
            </a:r>
            <a:r>
              <a:rPr lang="en-US" sz="2400" dirty="0" smtClean="0"/>
              <a:t>.  Which means that you can use a technology called LINQ to filter and sort the objects much like you would do in a SQL statement.   LINQ is discussed in detail in chapter 23.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631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LINQ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Is a technology that let’s you “query” all kinds of data sources (a list of objects, a list of elements in an xml file, a list of records in a database) using ONE programming syntax.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That means that programmers only have to learn ONE language to perform queries on all kinds on things.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000" dirty="0" smtClean="0"/>
              <a:t>It means, for example, that you don’t have to learn SQL to query a database.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There are 2 very different syntax(</a:t>
            </a:r>
            <a:r>
              <a:rPr lang="en-US" sz="2400" dirty="0" err="1" smtClean="0">
                <a:sym typeface="Wingdings" panose="05000000000000000000" pitchFamily="2" charset="2"/>
              </a:rPr>
              <a:t>es</a:t>
            </a:r>
            <a:r>
              <a:rPr lang="en-US" sz="2400" dirty="0" smtClean="0">
                <a:sym typeface="Wingdings" panose="05000000000000000000" pitchFamily="2" charset="2"/>
              </a:rPr>
              <a:t>) for LINQ.  The newest version uses lambda expressions.  I’ll show you both.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At this point you should be able to read LINQ queries and write “simple” LINQ queries.</a:t>
            </a:r>
            <a:r>
              <a:rPr lang="en-US" sz="2400" dirty="0" smtClean="0"/>
              <a:t>  </a:t>
            </a:r>
            <a:endParaRPr lang="en-US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38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LINQ - </a:t>
            </a:r>
            <a:r>
              <a:rPr lang="en-US" sz="2400" dirty="0" smtClean="0"/>
              <a:t>Get the list of states, sorted by </a:t>
            </a:r>
            <a:r>
              <a:rPr lang="en-US" sz="2400" dirty="0" err="1" smtClean="0"/>
              <a:t>statename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List&lt;State&gt; states =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dirty="0"/>
              <a:t>from state in </a:t>
            </a:r>
            <a:r>
              <a:rPr lang="en-US" sz="2400" dirty="0" smtClean="0"/>
              <a:t>						</a:t>
            </a:r>
            <a:r>
              <a:rPr lang="en-US" sz="2400" dirty="0" err="1" smtClean="0"/>
              <a:t>MMABooksEntity.mmaBooks.States</a:t>
            </a:r>
            <a:r>
              <a:rPr lang="en-US" sz="2400" dirty="0" smtClean="0"/>
              <a:t> </a:t>
            </a:r>
          </a:p>
          <a:p>
            <a:pPr marL="400050" lvl="1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orderby</a:t>
            </a:r>
            <a:r>
              <a:rPr lang="en-US" sz="2400" dirty="0" smtClean="0"/>
              <a:t> </a:t>
            </a:r>
            <a:r>
              <a:rPr lang="en-US" sz="2400" dirty="0" err="1"/>
              <a:t>state.StateCode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		select </a:t>
            </a:r>
            <a:r>
              <a:rPr lang="en-US" sz="2400" dirty="0"/>
              <a:t>state).</a:t>
            </a:r>
            <a:r>
              <a:rPr lang="en-US" sz="2400" dirty="0" err="1"/>
              <a:t>ToList</a:t>
            </a:r>
            <a:r>
              <a:rPr lang="en-US" sz="2400" dirty="0" smtClean="0"/>
              <a:t>();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List&lt;State&gt; states = </a:t>
            </a:r>
            <a:r>
              <a:rPr lang="en-US" sz="2400" dirty="0" smtClean="0"/>
              <a:t>	</a:t>
            </a:r>
            <a:r>
              <a:rPr lang="en-US" sz="2400" dirty="0" err="1" smtClean="0"/>
              <a:t>MMABooksEntity.mmaBooks.States.OrderBy</a:t>
            </a:r>
            <a:r>
              <a:rPr lang="en-US" sz="2400" dirty="0" smtClean="0"/>
              <a:t>(</a:t>
            </a:r>
          </a:p>
          <a:p>
            <a:pPr marL="400050" lvl="1" indent="0">
              <a:buNone/>
            </a:pPr>
            <a:r>
              <a:rPr lang="en-US" sz="2400" dirty="0" smtClean="0"/>
              <a:t>	s </a:t>
            </a:r>
            <a:r>
              <a:rPr lang="en-US" sz="2400" dirty="0"/>
              <a:t>=&gt; </a:t>
            </a:r>
            <a:r>
              <a:rPr lang="en-US" sz="2400" dirty="0" err="1"/>
              <a:t>s.StateName</a:t>
            </a:r>
            <a:r>
              <a:rPr lang="en-US" sz="2400" dirty="0"/>
              <a:t>).</a:t>
            </a:r>
            <a:r>
              <a:rPr lang="en-US" sz="2400" dirty="0" err="1"/>
              <a:t>ToList</a:t>
            </a:r>
            <a:r>
              <a:rPr lang="en-US" sz="2400" dirty="0"/>
              <a:t>();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85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In the solution for lab 7, I’ve given you a simple form that you can use to test some LINQ expressions that I’ve written by binding the list of objects that are returned to a combo box or a data grid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Let’s look at the event handlers for Form1 together now.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I’ve given you lots of examples, from simple to more complex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I’ve also asked you to try a writing several </a:t>
            </a:r>
            <a:r>
              <a:rPr lang="en-US" sz="2400" dirty="0" err="1" smtClean="0"/>
              <a:t>linq</a:t>
            </a:r>
            <a:r>
              <a:rPr lang="en-US" sz="2400" dirty="0" smtClean="0"/>
              <a:t> queries yourself</a:t>
            </a:r>
            <a:endParaRPr lang="en-US" sz="2400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2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The rest of lab 7 asks you to build one more version of the </a:t>
            </a:r>
            <a:r>
              <a:rPr lang="en-US" sz="2800" dirty="0" err="1" smtClean="0"/>
              <a:t>CustomerMaintenance</a:t>
            </a:r>
            <a:r>
              <a:rPr lang="en-US" sz="2800" dirty="0" smtClean="0"/>
              <a:t> application using the classes generated by Entity Framework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Lots of the code is already written.  You’ll add the code that’s specifically uses </a:t>
            </a:r>
            <a:r>
              <a:rPr lang="en-US" sz="2400" dirty="0" err="1" smtClean="0"/>
              <a:t>EntityFramework</a:t>
            </a:r>
            <a:endParaRPr lang="en-US" sz="2400" dirty="0" smtClean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800" dirty="0" smtClean="0"/>
              <a:t>Let’s start with the method </a:t>
            </a:r>
            <a:r>
              <a:rPr lang="en-US" sz="2800" dirty="0" err="1" smtClean="0"/>
              <a:t>GetCustomer</a:t>
            </a:r>
            <a:r>
              <a:rPr lang="en-US" sz="2800" dirty="0" smtClean="0"/>
              <a:t> on the main form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Instead of returning a list, this </a:t>
            </a:r>
            <a:r>
              <a:rPr lang="en-US" sz="2400" dirty="0" err="1" smtClean="0"/>
              <a:t>linq</a:t>
            </a:r>
            <a:r>
              <a:rPr lang="en-US" sz="2400" dirty="0" smtClean="0"/>
              <a:t> query returns ONE object.  Use </a:t>
            </a:r>
            <a:r>
              <a:rPr lang="en-US" sz="2400" dirty="0" err="1" smtClean="0"/>
              <a:t>SingleOrDefault</a:t>
            </a:r>
            <a:r>
              <a:rPr lang="en-US" sz="2400" dirty="0" smtClean="0"/>
              <a:t> rather than </a:t>
            </a:r>
            <a:r>
              <a:rPr lang="en-US" sz="2400" dirty="0" err="1" smtClean="0"/>
              <a:t>ToList</a:t>
            </a:r>
            <a:r>
              <a:rPr lang="en-US" sz="2400" dirty="0" smtClean="0"/>
              <a:t> at the end of the query.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800" dirty="0" smtClean="0"/>
              <a:t>And then fill the state combo box on the add/modify form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4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Now let’s </a:t>
            </a:r>
            <a:r>
              <a:rPr lang="en-US" sz="2800" dirty="0" smtClean="0"/>
              <a:t>try modifying records in the database.  In every case, you’ll manipulate </a:t>
            </a:r>
            <a:r>
              <a:rPr lang="en-US" sz="2800" dirty="0" smtClean="0"/>
              <a:t>the EF classes and then ask </a:t>
            </a:r>
            <a:r>
              <a:rPr lang="en-US" sz="2800" dirty="0" smtClean="0"/>
              <a:t>the </a:t>
            </a:r>
            <a:r>
              <a:rPr lang="en-US" sz="2800" dirty="0" err="1" smtClean="0"/>
              <a:t>DBContext</a:t>
            </a:r>
            <a:r>
              <a:rPr lang="en-US" sz="2800" dirty="0" smtClean="0"/>
              <a:t> object to save the changes back to the </a:t>
            </a:r>
            <a:r>
              <a:rPr lang="en-US" sz="2800" dirty="0" smtClean="0"/>
              <a:t>database.</a:t>
            </a:r>
            <a:endParaRPr lang="en-US" sz="28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  <p:pic>
        <p:nvPicPr>
          <p:cNvPr id="4" name="Picture 4" descr="http://www.entityframeworktutorial.net/images/EF5/entity-stat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 bwMode="auto">
          <a:xfrm>
            <a:off x="1295400" y="3886200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 smtClean="0"/>
              <a:t>try deleting.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/>
              <a:t>Find the delete button event handler on the main form of the application. 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Remove </a:t>
            </a:r>
            <a:r>
              <a:rPr lang="en-US" dirty="0" smtClean="0"/>
              <a:t>the selected customer from the collection of customers and ask the </a:t>
            </a:r>
            <a:r>
              <a:rPr lang="en-US" dirty="0" err="1" smtClean="0"/>
              <a:t>DBContext</a:t>
            </a:r>
            <a:r>
              <a:rPr lang="en-US" dirty="0" smtClean="0"/>
              <a:t> object to save the changes back to the </a:t>
            </a:r>
            <a:r>
              <a:rPr lang="en-US" dirty="0" smtClean="0"/>
              <a:t>database.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48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  <a:endParaRPr lang="en-US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 to Entity Framework</a:t>
            </a:r>
          </a:p>
          <a:p>
            <a:pPr eaLnBrk="1" hangingPunct="1">
              <a:defRPr/>
            </a:pPr>
            <a:r>
              <a:rPr lang="en-US" dirty="0" smtClean="0"/>
              <a:t>Using Entity Framework to create classes for </a:t>
            </a:r>
            <a:r>
              <a:rPr lang="en-US" dirty="0" err="1" smtClean="0"/>
              <a:t>MMABooks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Using LINQ to query </a:t>
            </a:r>
          </a:p>
          <a:p>
            <a:pPr eaLnBrk="1" hangingPunct="1">
              <a:defRPr/>
            </a:pPr>
            <a:r>
              <a:rPr lang="en-US" dirty="0" smtClean="0"/>
              <a:t>One more version of </a:t>
            </a:r>
            <a:r>
              <a:rPr lang="en-US" dirty="0" err="1" smtClean="0"/>
              <a:t>CustomerMaintenance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11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dirty="0" smtClean="0"/>
              <a:t>Adding involves a similar process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Find the accept button click event handler in the add/modify form.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Create </a:t>
            </a:r>
            <a:r>
              <a:rPr lang="en-US" dirty="0" smtClean="0"/>
              <a:t>a customer object from the data entered by the user.  Add it to the collection and ask the </a:t>
            </a:r>
            <a:r>
              <a:rPr lang="en-US" dirty="0" err="1" smtClean="0"/>
              <a:t>DBContext</a:t>
            </a:r>
            <a:r>
              <a:rPr lang="en-US" dirty="0" smtClean="0"/>
              <a:t> object to save the changes back to the database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68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dirty="0" smtClean="0"/>
              <a:t>Last but not least, update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Find the accept button click event handler in the add/modify form.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selectedCustomer</a:t>
            </a:r>
            <a:r>
              <a:rPr lang="en-US" dirty="0" smtClean="0"/>
              <a:t> object was already retrieved from the database and the </a:t>
            </a:r>
            <a:r>
              <a:rPr lang="en-US" dirty="0" err="1" smtClean="0"/>
              <a:t>DBContext</a:t>
            </a:r>
            <a:r>
              <a:rPr lang="en-US" dirty="0" smtClean="0"/>
              <a:t> still knows about it.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dirty="0" smtClean="0"/>
              <a:t>All you have to do is ask the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en-US" dirty="0" smtClean="0"/>
              <a:t>object to save the changes back to the </a:t>
            </a:r>
            <a:r>
              <a:rPr lang="en-US" dirty="0" smtClean="0"/>
              <a:t>database.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29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Next Time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That’s it for lab 7.  The peer evaluation is a little different that typical.  I’d like to see a screen shot of the EF generated classes as well as the LINQ queries we wrote together and the source code for the application that we wrote together.  I’d also like a screen shot that illustrates the query form as well as the application running on your machine.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Please let me know if you intend to take quiz 2 during the final exam time </a:t>
            </a:r>
            <a:r>
              <a:rPr lang="en-US" sz="2800" smtClean="0"/>
              <a:t>on Tuesday of finals week.</a:t>
            </a: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Anyone </a:t>
            </a:r>
            <a:r>
              <a:rPr lang="en-US" sz="2800" dirty="0" smtClean="0"/>
              <a:t>interested in a social event? </a:t>
            </a:r>
            <a:endParaRPr lang="en-US" sz="28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56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Mapping DBs to Classes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Creating classes that read from and write to one table in a relational database is relatively easy.  You did this in chapter 20 (lab 5) and again in lab 6.</a:t>
            </a:r>
          </a:p>
          <a:p>
            <a:r>
              <a:rPr lang="en-US" altLang="en-US" sz="2800" dirty="0" smtClean="0"/>
              <a:t>BUT </a:t>
            </a:r>
          </a:p>
          <a:p>
            <a:pPr lvl="1"/>
            <a:r>
              <a:rPr lang="en-US" altLang="en-US" sz="2400" dirty="0" smtClean="0"/>
              <a:t>Most relational databases contain dozens of tables and lots of the code is “boiler plate”.</a:t>
            </a:r>
          </a:p>
          <a:p>
            <a:pPr lvl="1"/>
            <a:r>
              <a:rPr lang="en-US" altLang="en-US" sz="2400" dirty="0" smtClean="0"/>
              <a:t>Figuring out how to map the “dependent” tables to related classes is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500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Mapping DBs to Classes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class of development tools that are designed to solve the problem of mapping classes and databases are called Object Relational Mapping or ORM frameworks</a:t>
            </a:r>
          </a:p>
          <a:p>
            <a:r>
              <a:rPr lang="en-US" altLang="en-US" dirty="0" smtClean="0"/>
              <a:t>ORM frameworks can be used to </a:t>
            </a:r>
          </a:p>
          <a:p>
            <a:pPr lvl="1"/>
            <a:r>
              <a:rPr lang="en-US" altLang="en-US" dirty="0" smtClean="0"/>
              <a:t>Create a set of classes from a database </a:t>
            </a:r>
          </a:p>
          <a:p>
            <a:pPr lvl="1"/>
            <a:r>
              <a:rPr lang="en-US" altLang="en-US" dirty="0" smtClean="0"/>
              <a:t>Create a database from a set of classes</a:t>
            </a:r>
          </a:p>
          <a:p>
            <a:pPr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9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Entity Framework 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Is the .NET ORM framework</a:t>
            </a:r>
          </a:p>
          <a:p>
            <a:r>
              <a:rPr lang="en-US" altLang="en-US" dirty="0" smtClean="0"/>
              <a:t>Your text shows you how to create a set of classes from a database in chapter 24.</a:t>
            </a:r>
          </a:p>
          <a:p>
            <a:r>
              <a:rPr lang="en-US" altLang="en-US" dirty="0" smtClean="0"/>
              <a:t>The tutorial I gave you shows you how to create classes from a database you already have.  It also shows you how to create a database from a set of classes you already have.</a:t>
            </a:r>
          </a:p>
        </p:txBody>
      </p:sp>
    </p:spTree>
    <p:extLst>
      <p:ext uri="{BB962C8B-B14F-4D97-AF65-F5344CB8AC3E}">
        <p14:creationId xmlns:p14="http://schemas.microsoft.com/office/powerpoint/2010/main" val="41128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Entity Framework</a:t>
            </a:r>
            <a:endParaRPr lang="en-US" altLang="en-US" sz="4000" dirty="0" smtClean="0"/>
          </a:p>
        </p:txBody>
      </p:sp>
      <p:pic>
        <p:nvPicPr>
          <p:cNvPr id="6146" name="Picture 2" descr="http://www.entityframeworktutorial.net/Images/EF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2057400"/>
            <a:ext cx="710793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Entity Framework</a:t>
            </a:r>
          </a:p>
        </p:txBody>
      </p:sp>
      <p:pic>
        <p:nvPicPr>
          <p:cNvPr id="7170" name="Picture 2" descr="http://www.entityframeworktutorial.net/Images/ef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391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I’ve given you starting files for the lab.  Entity Framework has already been added to the project but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Sometimes you’ll have to add EF to a project by using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 manager.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marL="1257300" lvl="2" indent="-457200">
              <a:lnSpc>
                <a:spcPct val="80000"/>
              </a:lnSpc>
              <a:spcBef>
                <a:spcPct val="0"/>
              </a:spcBef>
              <a:buClrTx/>
              <a:buFont typeface="Tahoma" panose="020B0604030504040204" pitchFamily="34" charset="0"/>
              <a:buChar char="−"/>
              <a:defRPr/>
            </a:pPr>
            <a:endParaRPr lang="en-US" sz="2000" dirty="0" smtClean="0"/>
          </a:p>
          <a:p>
            <a:pPr marL="1257300" lvl="2" indent="-457200">
              <a:lnSpc>
                <a:spcPct val="80000"/>
              </a:lnSpc>
              <a:spcBef>
                <a:spcPct val="0"/>
              </a:spcBef>
              <a:buClrTx/>
              <a:buFont typeface="Tahoma" panose="020B0604030504040204" pitchFamily="34" charset="0"/>
              <a:buChar char="−"/>
              <a:defRPr/>
            </a:pPr>
            <a:endParaRPr lang="en-US" sz="1600" dirty="0"/>
          </a:p>
        </p:txBody>
      </p:sp>
      <p:pic>
        <p:nvPicPr>
          <p:cNvPr id="8194" name="Picture 2" descr="http://www.entityframeworktutorial.net/Images/EF5/ef-env-setup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0" r="43284"/>
          <a:stretch/>
        </p:blipFill>
        <p:spPr bwMode="auto">
          <a:xfrm>
            <a:off x="3200400" y="4343400"/>
            <a:ext cx="28956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7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r>
              <a:rPr lang="en-US" sz="2800" dirty="0" smtClean="0"/>
              <a:t>Add an Entity Data Model to the project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Add a new Item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Data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err="1" smtClean="0"/>
              <a:t>ADO.Net</a:t>
            </a:r>
            <a:r>
              <a:rPr lang="en-US" sz="2400" dirty="0" smtClean="0"/>
              <a:t> Entity Data Model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Generate from database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You should have a connection (check the server explorer) to the </a:t>
            </a:r>
            <a:r>
              <a:rPr lang="en-US" sz="2400" dirty="0" err="1" smtClean="0"/>
              <a:t>MMABooks</a:t>
            </a:r>
            <a:r>
              <a:rPr lang="en-US" sz="2400" dirty="0" smtClean="0"/>
              <a:t> database already.  Use that connection – Save in </a:t>
            </a:r>
            <a:r>
              <a:rPr lang="en-US" sz="2400" dirty="0" err="1" smtClean="0"/>
              <a:t>app.config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Map all tables for now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defRPr/>
            </a:pPr>
            <a:r>
              <a:rPr lang="en-US" sz="2400" dirty="0" smtClean="0"/>
              <a:t>Accept defaults on the last step</a:t>
            </a:r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2">
              <a:spcBef>
                <a:spcPct val="0"/>
              </a:spcBef>
              <a:buClrTx/>
              <a:defRPr/>
            </a:pPr>
            <a:endParaRPr lang="en-US" sz="1600" dirty="0" smtClean="0"/>
          </a:p>
          <a:p>
            <a:pPr lvl="2">
              <a:spcBef>
                <a:spcPct val="0"/>
              </a:spcBef>
              <a:buClrTx/>
              <a:defRPr/>
            </a:pPr>
            <a:endParaRPr lang="en-US" sz="16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defRPr/>
            </a:pPr>
            <a:endParaRPr lang="en-US" sz="24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lvl="1">
              <a:spcBef>
                <a:spcPct val="0"/>
              </a:spcBef>
              <a:buClrTx/>
              <a:defRPr/>
            </a:pPr>
            <a:endParaRPr lang="en-US" sz="2200" dirty="0" smtClean="0"/>
          </a:p>
          <a:p>
            <a:pPr marL="914400" lvl="1" indent="-514350">
              <a:spcBef>
                <a:spcPct val="0"/>
              </a:spcBef>
              <a:buClrTx/>
              <a:defRPr/>
            </a:pPr>
            <a:endParaRPr lang="en-US" sz="2000" dirty="0" smtClean="0"/>
          </a:p>
          <a:p>
            <a:pPr marL="1314450" lvl="2" indent="-51435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89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8282</TotalTime>
  <Words>1180</Words>
  <Application>Microsoft Office PowerPoint</Application>
  <PresentationFormat>On-screen Show (4:3)</PresentationFormat>
  <Paragraphs>233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Shimmer</vt:lpstr>
      <vt:lpstr>Mapping Relational Databases to Objects – Entity Framework and LINQ</vt:lpstr>
      <vt:lpstr>Topics</vt:lpstr>
      <vt:lpstr>Mapping DBs to Classes</vt:lpstr>
      <vt:lpstr>Mapping DBs to Classes</vt:lpstr>
      <vt:lpstr>Entity Framework </vt:lpstr>
      <vt:lpstr>Entity Framework</vt:lpstr>
      <vt:lpstr>Entity Framework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Lab 7</vt:lpstr>
      <vt:lpstr>Next Time</vt:lpstr>
    </vt:vector>
  </TitlesOfParts>
  <Company>CIT Dept, LCC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goodm</dc:creator>
  <cp:lastModifiedBy>Mari Good</cp:lastModifiedBy>
  <cp:revision>416</cp:revision>
  <cp:lastPrinted>1601-01-01T00:00:00Z</cp:lastPrinted>
  <dcterms:created xsi:type="dcterms:W3CDTF">2001-01-11T14:02:43Z</dcterms:created>
  <dcterms:modified xsi:type="dcterms:W3CDTF">2017-05-25T19:19:04Z</dcterms:modified>
</cp:coreProperties>
</file>