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8"/>
  </p:notesMasterIdLst>
  <p:sldIdLst>
    <p:sldId id="256" r:id="rId2"/>
    <p:sldId id="264" r:id="rId3"/>
    <p:sldId id="267" r:id="rId4"/>
    <p:sldId id="265" r:id="rId5"/>
    <p:sldId id="268" r:id="rId6"/>
    <p:sldId id="266" r:id="rId7"/>
    <p:sldId id="269" r:id="rId8"/>
    <p:sldId id="272" r:id="rId9"/>
    <p:sldId id="273" r:id="rId10"/>
    <p:sldId id="274" r:id="rId11"/>
    <p:sldId id="275" r:id="rId12"/>
    <p:sldId id="276" r:id="rId13"/>
    <p:sldId id="270" r:id="rId14"/>
    <p:sldId id="277" r:id="rId15"/>
    <p:sldId id="271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BB4582-F63D-074F-A9EB-1938E514B76E}">
          <p14:sldIdLst>
            <p14:sldId id="256"/>
            <p14:sldId id="264"/>
            <p14:sldId id="267"/>
            <p14:sldId id="265"/>
            <p14:sldId id="268"/>
            <p14:sldId id="266"/>
          </p14:sldIdLst>
        </p14:section>
        <p14:section name="Untitled Section" id="{40D5F567-697D-144C-AE61-72CA3F64225C}">
          <p14:sldIdLst>
            <p14:sldId id="269"/>
            <p14:sldId id="272"/>
            <p14:sldId id="273"/>
            <p14:sldId id="274"/>
            <p14:sldId id="275"/>
            <p14:sldId id="276"/>
            <p14:sldId id="270"/>
            <p14:sldId id="277"/>
            <p14:sldId id="271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9"/>
    <p:restoredTop sz="93163" autoAdjust="0"/>
  </p:normalViewPr>
  <p:slideViewPr>
    <p:cSldViewPr snapToGrid="0" snapToObjects="1">
      <p:cViewPr varScale="1">
        <p:scale>
          <a:sx n="117" d="100"/>
          <a:sy n="117" d="100"/>
        </p:scale>
        <p:origin x="8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6F58A-1DC9-9140-A6F1-5CAF629CE03F}" type="datetimeFigureOut">
              <a:rPr lang="en-US" smtClean="0"/>
              <a:t>5/8/17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675F0-C2CB-0246-91F1-0967C899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0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2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Linear</a:t>
            </a:r>
            <a:r>
              <a:rPr lang="en-US" baseline="0" dirty="0" smtClean="0"/>
              <a:t> Layout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</a:t>
            </a:r>
            <a:r>
              <a:rPr lang="en-US" dirty="0" err="1" smtClean="0"/>
              <a:t>ui</a:t>
            </a:r>
            <a:r>
              <a:rPr lang="en-US" dirty="0" smtClean="0"/>
              <a:t>/layout/</a:t>
            </a:r>
            <a:r>
              <a:rPr lang="en-US" dirty="0" err="1" smtClean="0"/>
              <a:t>linear.html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/guides/android/</a:t>
            </a:r>
            <a:r>
              <a:rPr lang="en-US" dirty="0" err="1" smtClean="0"/>
              <a:t>user_interface</a:t>
            </a:r>
            <a:r>
              <a:rPr lang="en-US" dirty="0" smtClean="0"/>
              <a:t>/</a:t>
            </a:r>
            <a:r>
              <a:rPr lang="en-US" dirty="0" err="1" smtClean="0"/>
              <a:t>linear_layout</a:t>
            </a:r>
            <a:r>
              <a:rPr lang="en-US" dirty="0" smtClean="0"/>
              <a:t>/</a:t>
            </a:r>
          </a:p>
          <a:p>
            <a:r>
              <a:rPr lang="en-US" dirty="0" smtClean="0"/>
              <a:t>Relative Layout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</a:t>
            </a:r>
            <a:r>
              <a:rPr lang="en-US" dirty="0" err="1" smtClean="0"/>
              <a:t>ui</a:t>
            </a:r>
            <a:r>
              <a:rPr lang="en-US" dirty="0" smtClean="0"/>
              <a:t>/layout/</a:t>
            </a:r>
            <a:r>
              <a:rPr lang="en-US" dirty="0" err="1" smtClean="0"/>
              <a:t>relative.html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/guides/android/</a:t>
            </a:r>
            <a:r>
              <a:rPr lang="en-US" dirty="0" err="1" smtClean="0"/>
              <a:t>user_interface</a:t>
            </a:r>
            <a:r>
              <a:rPr lang="en-US" dirty="0" smtClean="0"/>
              <a:t>/</a:t>
            </a:r>
            <a:r>
              <a:rPr lang="en-US" dirty="0" err="1" smtClean="0"/>
              <a:t>relative_layout</a:t>
            </a:r>
            <a:r>
              <a:rPr lang="en-US" dirty="0" smtClean="0"/>
              <a:t>/</a:t>
            </a:r>
          </a:p>
          <a:p>
            <a:r>
              <a:rPr lang="en-US" dirty="0" smtClean="0"/>
              <a:t>Table Layout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</a:t>
            </a:r>
            <a:r>
              <a:rPr lang="en-US" dirty="0" err="1" smtClean="0"/>
              <a:t>ui</a:t>
            </a:r>
            <a:r>
              <a:rPr lang="en-US" dirty="0" smtClean="0"/>
              <a:t>/layout/</a:t>
            </a:r>
            <a:r>
              <a:rPr lang="en-US" dirty="0" err="1" smtClean="0"/>
              <a:t>grid.html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/guides/android/</a:t>
            </a:r>
            <a:r>
              <a:rPr lang="en-US" dirty="0" err="1" smtClean="0"/>
              <a:t>user_interface</a:t>
            </a:r>
            <a:r>
              <a:rPr lang="en-US" dirty="0" smtClean="0"/>
              <a:t>/</a:t>
            </a:r>
            <a:r>
              <a:rPr lang="en-US" dirty="0" err="1" smtClean="0"/>
              <a:t>table_layout</a:t>
            </a:r>
            <a:r>
              <a:rPr lang="en-US" dirty="0" smtClean="0"/>
              <a:t>/</a:t>
            </a:r>
          </a:p>
          <a:p>
            <a:r>
              <a:rPr lang="en-US" dirty="0" smtClean="0"/>
              <a:t>Grid Layout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/guides/android/</a:t>
            </a:r>
            <a:r>
              <a:rPr lang="en-US" dirty="0" err="1" smtClean="0"/>
              <a:t>user_interface</a:t>
            </a:r>
            <a:r>
              <a:rPr lang="en-US" dirty="0" smtClean="0"/>
              <a:t>/</a:t>
            </a:r>
            <a:r>
              <a:rPr lang="en-US" dirty="0" err="1" smtClean="0"/>
              <a:t>gridlayout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/reference/android/widget/</a:t>
            </a:r>
            <a:r>
              <a:rPr lang="en-US" dirty="0" err="1" smtClean="0"/>
              <a:t>GridLayout.html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3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ndroid.com/reference/android/widget/LinearLayout.html#attr_android:gravity" TargetMode="External"/><Relationship Id="rId3" Type="http://schemas.openxmlformats.org/officeDocument/2006/relationships/hyperlink" Target="https://developer.android.com/reference/android/widget/LinearLayout.LayoutParams.html#attr_android:layout_gravity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0298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Layouts and Menus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4667"/>
            <a:ext cx="6400800" cy="1752600"/>
          </a:xfrm>
        </p:spPr>
        <p:txBody>
          <a:bodyPr/>
          <a:lstStyle/>
          <a:p>
            <a:r>
              <a:rPr lang="en-US" dirty="0" smtClean="0"/>
              <a:t>CS235AM</a:t>
            </a:r>
          </a:p>
          <a:p>
            <a:r>
              <a:rPr lang="en-US" dirty="0" smtClean="0"/>
              <a:t>Android App Development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93977" y="5065578"/>
            <a:ext cx="2574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y Brian Bird</a:t>
            </a:r>
          </a:p>
          <a:p>
            <a:pPr algn="ctr"/>
            <a:r>
              <a:rPr lang="en-US"/>
              <a:t>Spring </a:t>
            </a:r>
            <a:r>
              <a:rPr lang="en-US" smtClean="0"/>
              <a:t>2017</a:t>
            </a:r>
            <a:endParaRPr lang="en-US" dirty="0" smtClean="0"/>
          </a:p>
          <a:p>
            <a:pPr algn="ctr"/>
            <a:r>
              <a:rPr lang="en-US" dirty="0" smtClean="0"/>
              <a:t>Lane Community College</a:t>
            </a:r>
          </a:p>
        </p:txBody>
      </p:sp>
    </p:spTree>
    <p:extLst>
      <p:ext uri="{BB962C8B-B14F-4D97-AF65-F5344CB8AC3E}">
        <p14:creationId xmlns:p14="http://schemas.microsoft.com/office/powerpoint/2010/main" val="242970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15022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 horizontal layout where the buttons have equal weight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83429"/>
            <a:ext cx="8229600" cy="264273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Calibri"/>
                <a:cs typeface="Calibri"/>
              </a:rPr>
              <a:t>weight attribute for both buttons:</a:t>
            </a:r>
            <a:r>
              <a:rPr lang="en-US" dirty="0">
                <a:solidFill>
                  <a:srgbClr val="2D2DB9"/>
                </a:solidFill>
                <a:latin typeface="Calibri"/>
                <a:cs typeface="Calibri"/>
              </a:rPr>
              <a:t/>
            </a:r>
            <a:br>
              <a:rPr lang="en-US" dirty="0">
                <a:solidFill>
                  <a:srgbClr val="2D2DB9"/>
                </a:solidFill>
                <a:latin typeface="Calibri"/>
                <a:cs typeface="Calibri"/>
              </a:rPr>
            </a:br>
            <a:r>
              <a:rPr lang="en-US" sz="2800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android:layout_weight</a:t>
            </a:r>
            <a:r>
              <a:rPr lang="en-US" sz="28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8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"1</a:t>
            </a:r>
            <a:r>
              <a:rPr lang="en-US" sz="28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827" y="2565972"/>
            <a:ext cx="3776345" cy="804545"/>
          </a:xfrm>
          <a:prstGeom prst="rect">
            <a:avLst/>
          </a:prstGeom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443345" y="6227669"/>
            <a:ext cx="3061855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Programming, C5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227669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Inc., modified by Brian Bird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95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168728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 vertical layout </a:t>
            </a:r>
            <a:r>
              <a:rPr lang="en-US" b="1" dirty="0" smtClean="0"/>
              <a:t>with </a:t>
            </a:r>
            <a:r>
              <a:rPr lang="en-US" b="1"/>
              <a:t>buttons </a:t>
            </a:r>
            <a:r>
              <a:rPr lang="en-US" b="1" smtClean="0"/>
              <a:t>centered </a:t>
            </a:r>
            <a:r>
              <a:rPr lang="en-US" b="1" dirty="0"/>
              <a:t>horizontally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73828"/>
            <a:ext cx="8229600" cy="215233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gravity attribute for both </a:t>
            </a:r>
            <a:r>
              <a:rPr lang="en-US" dirty="0" smtClean="0"/>
              <a:t>buttons:</a:t>
            </a:r>
            <a:br>
              <a:rPr lang="en-US" dirty="0" smtClean="0"/>
            </a:b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android:gravity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="center"</a:t>
            </a:r>
          </a:p>
          <a:p>
            <a:r>
              <a:rPr lang="en-US" dirty="0" smtClean="0">
                <a:latin typeface="Calibri"/>
                <a:cs typeface="Calibri"/>
              </a:rPr>
              <a:t>This </a:t>
            </a:r>
            <a:r>
              <a:rPr lang="en-US" dirty="0">
                <a:latin typeface="Calibri"/>
                <a:cs typeface="Calibri"/>
              </a:rPr>
              <a:t>an attribute of the LinearLayout, not the Button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915" y="2144486"/>
            <a:ext cx="3757930" cy="1270635"/>
          </a:xfrm>
          <a:prstGeom prst="rect">
            <a:avLst/>
          </a:prstGeom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443345" y="6227669"/>
            <a:ext cx="3061855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Programming, C5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227669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Inc., modified by Brian Bird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54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gravity vs. </a:t>
            </a:r>
            <a:r>
              <a:rPr lang="en-US" dirty="0" err="1"/>
              <a:t>layout_gravity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en-US" dirty="0"/>
              <a:t>gravity attribute</a:t>
            </a:r>
          </a:p>
          <a:p>
            <a:pPr lvl="1" eaLnBrk="0" hangingPunct="0">
              <a:spcBef>
                <a:spcPct val="30000"/>
              </a:spcBef>
              <a:defRPr/>
            </a:pPr>
            <a:r>
              <a:rPr lang="en-US" dirty="0"/>
              <a:t>Determines how the </a:t>
            </a:r>
            <a:r>
              <a:rPr lang="en-US" u="sng" dirty="0"/>
              <a:t>items contained</a:t>
            </a:r>
            <a:r>
              <a:rPr lang="en-US" dirty="0"/>
              <a:t> by this item will be positioned.</a:t>
            </a:r>
          </a:p>
          <a:p>
            <a:pPr lvl="1" eaLnBrk="0" hangingPunct="0">
              <a:spcBef>
                <a:spcPct val="30000"/>
              </a:spcBef>
              <a:defRPr/>
            </a:pPr>
            <a:r>
              <a:rPr lang="en-US" sz="2000" dirty="0">
                <a:hlinkClick r:id="rId2"/>
              </a:rPr>
              <a:t>https://developer.android.com/reference/android/widget/LinearLayout.html#attr_android:gravity</a:t>
            </a:r>
            <a:endParaRPr lang="en-US" sz="2000" dirty="0"/>
          </a:p>
          <a:p>
            <a:r>
              <a:rPr lang="en-US" dirty="0" err="1"/>
              <a:t>layout_gravity</a:t>
            </a:r>
            <a:r>
              <a:rPr lang="en-US" dirty="0"/>
              <a:t> attribute</a:t>
            </a:r>
          </a:p>
          <a:p>
            <a:pPr lvl="1"/>
            <a:r>
              <a:rPr lang="en-US" dirty="0"/>
              <a:t>Tells it’s parent how </a:t>
            </a:r>
            <a:r>
              <a:rPr lang="en-US" u="sng" dirty="0"/>
              <a:t>this item</a:t>
            </a:r>
            <a:r>
              <a:rPr lang="en-US" dirty="0"/>
              <a:t> should be positioned.</a:t>
            </a:r>
          </a:p>
          <a:p>
            <a:pPr lvl="1"/>
            <a:r>
              <a:rPr lang="en-US" sz="2000" dirty="0">
                <a:hlinkClick r:id="rId3"/>
              </a:rPr>
              <a:t>https://developer.android.com/reference/android/widget/LinearLayout.LayoutParams.html#attr_android:layout_gravity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825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Positioning in a Relative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Some of the available widget properties:</a:t>
            </a:r>
          </a:p>
          <a:p>
            <a:r>
              <a:rPr lang="en-US" dirty="0"/>
              <a:t>layout_alignTop – Aligns the top of this widget with the layout</a:t>
            </a:r>
          </a:p>
          <a:p>
            <a:r>
              <a:rPr lang="en-US" dirty="0"/>
              <a:t>layout_centerVertical – Centers this widget in the layout</a:t>
            </a:r>
          </a:p>
          <a:p>
            <a:r>
              <a:rPr lang="en-US" dirty="0"/>
              <a:t>layout below – Positions the top edge of this view below another widget</a:t>
            </a:r>
          </a:p>
        </p:txBody>
      </p:sp>
    </p:spTree>
    <p:extLst>
      <p:ext uri="{BB962C8B-B14F-4D97-AF65-F5344CB8AC3E}">
        <p14:creationId xmlns:p14="http://schemas.microsoft.com/office/powerpoint/2010/main" val="356838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82486"/>
          </a:xfrm>
        </p:spPr>
        <p:txBody>
          <a:bodyPr>
            <a:normAutofit fontScale="90000"/>
          </a:bodyPr>
          <a:lstStyle/>
          <a:p>
            <a:r>
              <a:rPr lang="en-US" smtClean="0"/>
              <a:t>Changing Layouts for Orientation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482906" y="2784294"/>
            <a:ext cx="2901587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800600" y="2590800"/>
            <a:ext cx="3113358" cy="17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34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Folder Names Identify </a:t>
            </a:r>
            <a:br>
              <a:rPr lang="en-US" dirty="0" smtClean="0"/>
            </a:br>
            <a:r>
              <a:rPr lang="en-US" dirty="0" smtClean="0"/>
              <a:t>the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399"/>
            <a:ext cx="8229600" cy="4068763"/>
          </a:xfrm>
        </p:spPr>
        <p:txBody>
          <a:bodyPr/>
          <a:lstStyle/>
          <a:p>
            <a:r>
              <a:rPr lang="en-US" dirty="0"/>
              <a:t>Portrait</a:t>
            </a:r>
          </a:p>
          <a:p>
            <a:pPr lvl="1"/>
            <a:r>
              <a:rPr lang="en-US" dirty="0"/>
              <a:t>Default orientation</a:t>
            </a:r>
          </a:p>
          <a:p>
            <a:pPr lvl="1"/>
            <a:r>
              <a:rPr lang="en-US" dirty="0"/>
              <a:t>Folder name: layout or layout-port</a:t>
            </a:r>
          </a:p>
          <a:p>
            <a:r>
              <a:rPr lang="en-US" dirty="0"/>
              <a:t>Landscape</a:t>
            </a:r>
          </a:p>
          <a:p>
            <a:pPr lvl="1"/>
            <a:r>
              <a:rPr lang="en-US" dirty="0"/>
              <a:t>Folder name: </a:t>
            </a:r>
            <a:r>
              <a:rPr lang="en-US" dirty="0" smtClean="0"/>
              <a:t>layout-land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030" y="2788886"/>
            <a:ext cx="1943100" cy="2921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60863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57943"/>
          </a:xfrm>
        </p:spPr>
        <p:txBody>
          <a:bodyPr/>
          <a:lstStyle/>
          <a:p>
            <a:r>
              <a:rPr lang="en-US" dirty="0" smtClean="0"/>
              <a:t>Location of the XML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6258"/>
            <a:ext cx="8229600" cy="3959906"/>
          </a:xfrm>
        </p:spPr>
        <p:txBody>
          <a:bodyPr>
            <a:normAutofit/>
          </a:bodyPr>
          <a:lstStyle/>
          <a:p>
            <a:r>
              <a:rPr lang="en-US" b="1" dirty="0" smtClean="0"/>
              <a:t>Portrait</a:t>
            </a:r>
            <a:br>
              <a:rPr lang="en-US" b="1" dirty="0" smtClean="0"/>
            </a:br>
            <a:r>
              <a:rPr lang="en-US" dirty="0"/>
              <a:t>R</a:t>
            </a:r>
            <a:r>
              <a:rPr lang="en-US" dirty="0" smtClean="0"/>
              <a:t>esources/</a:t>
            </a:r>
            <a:r>
              <a:rPr lang="en-US" dirty="0" smtClean="0">
                <a:solidFill>
                  <a:srgbClr val="0070C0"/>
                </a:solidFill>
              </a:rPr>
              <a:t>layout</a:t>
            </a:r>
            <a:r>
              <a:rPr lang="en-US" dirty="0" smtClean="0"/>
              <a:t>/</a:t>
            </a:r>
            <a:r>
              <a:rPr lang="en-US" dirty="0" err="1" smtClean="0"/>
              <a:t>activity_main.xml</a:t>
            </a:r>
            <a:endParaRPr lang="en-US" dirty="0"/>
          </a:p>
          <a:p>
            <a:r>
              <a:rPr lang="en-US" b="1" dirty="0" smtClean="0"/>
              <a:t>Landscape</a:t>
            </a:r>
            <a:br>
              <a:rPr lang="en-US" b="1" dirty="0" smtClean="0"/>
            </a:br>
            <a:r>
              <a:rPr lang="en-US" dirty="0"/>
              <a:t>R</a:t>
            </a:r>
            <a:r>
              <a:rPr lang="en-US" dirty="0" smtClean="0"/>
              <a:t>esources/</a:t>
            </a:r>
            <a:r>
              <a:rPr lang="en-US" dirty="0" smtClean="0">
                <a:solidFill>
                  <a:srgbClr val="0070C0"/>
                </a:solidFill>
              </a:rPr>
              <a:t>layout-land</a:t>
            </a:r>
            <a:r>
              <a:rPr lang="en-US" dirty="0" smtClean="0"/>
              <a:t>/</a:t>
            </a:r>
            <a:r>
              <a:rPr lang="en-US" dirty="0" err="1" smtClean="0"/>
              <a:t>activity_main.xml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8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62588837"/>
              </p:ext>
            </p:extLst>
          </p:nvPr>
        </p:nvGraphicFramePr>
        <p:xfrm>
          <a:off x="356277" y="2033752"/>
          <a:ext cx="3991801" cy="4298237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11701"/>
                <a:gridCol w="3480100"/>
              </a:tblGrid>
              <a:tr h="427278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 +</a:t>
                      </a:r>
                      <a:r>
                        <a:rPr lang="en-US" sz="2800" dirty="0" smtClean="0"/>
                        <a:t> single-screen apps</a:t>
                      </a:r>
                    </a:p>
                  </a:txBody>
                  <a:tcPr/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 (multi-activity) apps</a:t>
                      </a:r>
                    </a:p>
                  </a:txBody>
                  <a:tcPr>
                    <a:noFill/>
                  </a:tcPr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</a:t>
                      </a:r>
                      <a:r>
                        <a:rPr lang="en-US" sz="2800" baseline="0" dirty="0" smtClean="0"/>
                        <a:t> and state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</a:t>
                      </a:r>
                      <a:r>
                        <a:rPr lang="en-US" sz="2800" baseline="0" dirty="0" smtClean="0"/>
                        <a:t> Views + Adapters</a:t>
                      </a:r>
                      <a:endParaRPr lang="en-US" sz="2800" dirty="0" smtClean="0"/>
                    </a:p>
                  </a:txBody>
                  <a:tcPr>
                    <a:noFill/>
                  </a:tcPr>
                </a:tc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Layouts + </a:t>
                      </a:r>
                      <a:r>
                        <a:rPr lang="en-US" sz="2800" baseline="0" dirty="0" smtClean="0"/>
                        <a:t>orientation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48745757"/>
              </p:ext>
            </p:extLst>
          </p:nvPr>
        </p:nvGraphicFramePr>
        <p:xfrm>
          <a:off x="4507872" y="2033752"/>
          <a:ext cx="4297617" cy="428914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46664"/>
                <a:gridCol w="3750953"/>
              </a:tblGrid>
              <a:tr h="318056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Adapting to size and orientation: fragments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Managing data: SQLite</a:t>
                      </a:r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web services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Publishing</a:t>
                      </a:r>
                      <a:r>
                        <a:rPr lang="en-US" sz="2800" baseline="0" dirty="0" smtClean="0"/>
                        <a:t> to </a:t>
                      </a:r>
                      <a:r>
                        <a:rPr lang="en-US" sz="2800" dirty="0" smtClean="0"/>
                        <a:t>the Google Play Store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61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UI Layouts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Layout is a container that provides a way to arrange the location of UI controls (widgets)</a:t>
            </a:r>
          </a:p>
          <a:p>
            <a:r>
              <a:rPr lang="en-US" dirty="0" smtClean="0"/>
              <a:t>All layout classes inherit from the </a:t>
            </a:r>
            <a:r>
              <a:rPr lang="en-US" dirty="0" err="1" smtClean="0"/>
              <a:t>ViewGroup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Layouts can be nested</a:t>
            </a:r>
          </a:p>
          <a:p>
            <a:r>
              <a:rPr lang="en-US" dirty="0" smtClean="0"/>
              <a:t>Layouts can be specified in AXML or programmatically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5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Layouts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3566216" cy="4525963"/>
          </a:xfrm>
        </p:spPr>
        <p:txBody>
          <a:bodyPr/>
          <a:lstStyle/>
          <a:p>
            <a:r>
              <a:rPr lang="en-US" dirty="0" smtClean="0"/>
              <a:t>Linear Layout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Relative Layout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405528" y="1600200"/>
            <a:ext cx="428127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Grid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Frame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26487" y="2841530"/>
            <a:ext cx="1723320" cy="1040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67692" y="4936419"/>
            <a:ext cx="1969726" cy="11897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t="19214" b="19301"/>
          <a:stretch/>
        </p:blipFill>
        <p:spPr>
          <a:xfrm>
            <a:off x="6039463" y="3628773"/>
            <a:ext cx="1969726" cy="11897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9463" y="1984120"/>
            <a:ext cx="1944608" cy="1189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479393" y="2500325"/>
            <a:ext cx="1006504" cy="1723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9463" y="5303238"/>
            <a:ext cx="1993087" cy="118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6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Layout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possible linear layout orientations:</a:t>
            </a:r>
          </a:p>
          <a:p>
            <a:pPr lvl="1"/>
            <a:r>
              <a:rPr lang="en-US" dirty="0" smtClean="0"/>
              <a:t>Horizontal: </a:t>
            </a:r>
            <a:br>
              <a:rPr lang="en-US" dirty="0" smtClean="0"/>
            </a:br>
            <a:r>
              <a:rPr lang="en-US" dirty="0" smtClean="0"/>
              <a:t>Widgets are stacked side-by-side</a:t>
            </a:r>
          </a:p>
          <a:p>
            <a:pPr lvl="1"/>
            <a:r>
              <a:rPr lang="en-US" dirty="0" smtClean="0"/>
              <a:t>Vertical: </a:t>
            </a:r>
            <a:br>
              <a:rPr lang="en-US" dirty="0" smtClean="0"/>
            </a:br>
            <a:r>
              <a:rPr lang="en-US" dirty="0" smtClean="0"/>
              <a:t>Widgets are stacked one above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smtClean="0"/>
              <a:t>below another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083" y="2908958"/>
            <a:ext cx="1723320" cy="1040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73490" y="4413247"/>
            <a:ext cx="1006504" cy="17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8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Layout Orientation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Horizontal and Vertical Orientations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&lt;LinearLayout</a:t>
            </a:r>
            <a:br>
              <a:rPr lang="en-US" dirty="0"/>
            </a:br>
            <a:r>
              <a:rPr lang="en-US" dirty="0"/>
              <a:t>        android:orientation="vertical"</a:t>
            </a:r>
            <a:br>
              <a:rPr lang="en-US" dirty="0"/>
            </a:br>
            <a:r>
              <a:rPr lang="en-US" dirty="0"/>
              <a:t>        android:layout_width="fill_parent"</a:t>
            </a:r>
            <a:br>
              <a:rPr lang="en-US" dirty="0"/>
            </a:br>
            <a:r>
              <a:rPr lang="en-US" dirty="0"/>
              <a:t>        android:layout_height="fill_parent"&gt;</a:t>
            </a:r>
            <a:br>
              <a:rPr lang="en-US" dirty="0"/>
            </a:br>
            <a:r>
              <a:rPr lang="en-US" dirty="0"/>
              <a:t>        &lt;ImageView</a:t>
            </a:r>
            <a:br>
              <a:rPr lang="en-US" dirty="0"/>
            </a:br>
            <a:r>
              <a:rPr lang="en-US" dirty="0"/>
              <a:t>          </a:t>
            </a:r>
            <a:r>
              <a:rPr lang="en-US" dirty="0" smtClean="0"/>
              <a:t>android:tag=”Details omitted"</a:t>
            </a:r>
            <a:r>
              <a:rPr lang="en-US" dirty="0"/>
              <a:t> /&gt;</a:t>
            </a:r>
            <a:br>
              <a:rPr lang="en-US" dirty="0"/>
            </a:br>
            <a:r>
              <a:rPr lang="en-US" dirty="0"/>
              <a:t>        &lt;Button</a:t>
            </a:r>
            <a:br>
              <a:rPr lang="en-US" dirty="0"/>
            </a:br>
            <a:r>
              <a:rPr lang="en-US" dirty="0"/>
              <a:t>           </a:t>
            </a:r>
            <a:r>
              <a:rPr lang="en-US" dirty="0" smtClean="0"/>
              <a:t>android:tag=”Details omitted" /&gt;</a:t>
            </a:r>
            <a:br>
              <a:rPr lang="en-US" dirty="0" smtClean="0"/>
            </a:br>
            <a:r>
              <a:rPr lang="en-US" dirty="0"/>
              <a:t>    &lt;/LinearLayout&gt;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Nested Linear Layouts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 l="1881" r="18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7121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259874" cy="1143000"/>
          </a:xfrm>
        </p:spPr>
        <p:txBody>
          <a:bodyPr/>
          <a:lstStyle/>
          <a:p>
            <a:r>
              <a:rPr lang="en-US" dirty="0"/>
              <a:t>Relative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position of widgets is relative to the layout or to other widgets</a:t>
            </a:r>
          </a:p>
          <a:p>
            <a:r>
              <a:rPr lang="en-US" dirty="0"/>
              <a:t>Eliminates the need for nested layouts (better performance)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717073" y="457200"/>
            <a:ext cx="1790541" cy="108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3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LinearLayout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orientation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weight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gravity</a:t>
            </a:r>
          </a:p>
          <a:p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443345" y="6227669"/>
            <a:ext cx="3061855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Programming, C5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227669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Inc., modified by Brian Bird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68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65514"/>
          </a:xfrm>
        </p:spPr>
        <p:txBody>
          <a:bodyPr>
            <a:normAutofit fontScale="90000"/>
          </a:bodyPr>
          <a:lstStyle/>
          <a:p>
            <a:r>
              <a:rPr lang="en-US" b="1"/>
              <a:t>A horizontal layout where the buttons have no weight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9486"/>
            <a:ext cx="8229600" cy="2076677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The orientation attribute for the </a:t>
            </a:r>
            <a:r>
              <a:rPr lang="en-US" b="1" dirty="0" smtClean="0"/>
              <a:t>layout:</a:t>
            </a:r>
            <a:endParaRPr lang="en-US" b="1" dirty="0"/>
          </a:p>
          <a:p>
            <a:pPr marL="0" indent="0" algn="ctr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android:orientation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="horizontal"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371" y="2678793"/>
            <a:ext cx="3812540" cy="749300"/>
          </a:xfrm>
          <a:prstGeom prst="rect">
            <a:avLst/>
          </a:prstGeom>
        </p:spPr>
      </p:pic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443345" y="6227669"/>
            <a:ext cx="3061855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Programming, C5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227669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Inc., modified by Brian Bird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57394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5989</TotalTime>
  <Words>448</Words>
  <Application>Microsoft Macintosh PowerPoint</Application>
  <PresentationFormat>On-screen Show (4:3)</PresentationFormat>
  <Paragraphs>114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Corbel</vt:lpstr>
      <vt:lpstr>Courier</vt:lpstr>
      <vt:lpstr>Arial</vt:lpstr>
      <vt:lpstr>Twilight</vt:lpstr>
      <vt:lpstr>Layouts and Menus</vt:lpstr>
      <vt:lpstr>Course Schedule</vt:lpstr>
      <vt:lpstr>Android UI Layouts</vt:lpstr>
      <vt:lpstr>Types of Layouts</vt:lpstr>
      <vt:lpstr>Linear Layout</vt:lpstr>
      <vt:lpstr>Linear Layout Orientation</vt:lpstr>
      <vt:lpstr>Relative Layout</vt:lpstr>
      <vt:lpstr>Common LinearLayout Attributes</vt:lpstr>
      <vt:lpstr>A horizontal layout where the buttons have no weight </vt:lpstr>
      <vt:lpstr>A horizontal layout where the buttons have equal weight </vt:lpstr>
      <vt:lpstr>A vertical layout with buttons centered horizontally </vt:lpstr>
      <vt:lpstr>gravity vs. layout_gravity</vt:lpstr>
      <vt:lpstr>Positioning in a Relative Layout</vt:lpstr>
      <vt:lpstr>Changing Layouts for Orientation</vt:lpstr>
      <vt:lpstr>Folder Names Identify  the Layout</vt:lpstr>
      <vt:lpstr>Location of the XML Files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Multiscreen Applications</dc:title>
  <dc:creator>Office</dc:creator>
  <cp:lastModifiedBy>Brian Bird</cp:lastModifiedBy>
  <cp:revision>85</cp:revision>
  <dcterms:created xsi:type="dcterms:W3CDTF">2016-04-03T17:10:44Z</dcterms:created>
  <dcterms:modified xsi:type="dcterms:W3CDTF">2017-05-08T14:27:27Z</dcterms:modified>
</cp:coreProperties>
</file>