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4" d="100"/>
          <a:sy n="204" d="100"/>
        </p:scale>
        <p:origin x="5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Shape 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Shape 9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Shape 10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Shape 1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Shape 1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Shape 1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Shape 1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Shape 1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Shape 1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Shape 1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Shape 1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Shape 1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Shape 1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Shape 1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Shape 15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Shape 16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Shape 1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Shape 16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Shape 1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Shape 17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Shape 17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Shape 17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Shape 17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Shape 17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Shape 17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Shape 18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Shape 18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Shape 19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Shape 19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Shape 19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Shape 19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Shape 20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Shape 20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Shape 20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6" name="Shape 20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Shape 20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Shape 20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Shape 2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Shape 2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Shape 2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Shape 2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Shape 2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Shape 2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Shape 2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Shape 2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Shape 2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1" name="Shape 2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Shape 2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Shape 2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Shape 2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5" name="Shape 2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Shape 2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Shape 2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Shape 2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Shape 2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9" name="Shape 25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Shape 25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Shape 25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Shape 2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Shape 26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Shape 2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Shape 2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2" name="Shape 27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Shape 2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Shape 2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Shape 28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7" name="Shape 28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Shape 28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4" name="Shape 28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Shape 29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2" name="Shape 29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Shape 29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3" name="Shape 29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Shape 30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0" name="Shape 30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Shape 3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1" name="Shape 3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1" name="Shape 3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2" name="Shape 3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Shape 3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0" name="Shape 3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7" name="Shape 3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8" name="Shape 3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Shape 3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1" name="Shape 3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Shape 3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5" name="Shape 3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9" name="Shape 36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0" name="Shape 3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8" name="Shape 37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9" name="Shape 37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2" name="Shape 38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Shape 38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9" name="Shape 38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3" name="Shape 13" descr="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28925" y="14225"/>
            <a:ext cx="1071200" cy="90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5028629" y="242825"/>
            <a:ext cx="2424900" cy="47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4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deepsystems.io</a:t>
            </a:r>
          </a:p>
        </p:txBody>
      </p:sp>
      <p:sp>
        <p:nvSpPr>
          <p:cNvPr id="15" name="Shape 15"/>
          <p:cNvSpPr txBox="1"/>
          <p:nvPr/>
        </p:nvSpPr>
        <p:spPr>
          <a:xfrm>
            <a:off x="2464742" y="242825"/>
            <a:ext cx="1535400" cy="47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Обзор от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1" name="Shape 21" descr="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" y="4844389"/>
            <a:ext cx="336576" cy="28504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/>
        </p:nvSpPr>
        <p:spPr>
          <a:xfrm>
            <a:off x="272501" y="4821000"/>
            <a:ext cx="1126200" cy="3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0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deepsystems.io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arxiv.org/find/cs/1/au:+Farhadi_A/0/1/0/all/0/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find/cs/1/au:+Girshick_R/0/1/0/all/0/1" TargetMode="External"/><Relationship Id="rId5" Type="http://schemas.openxmlformats.org/officeDocument/2006/relationships/hyperlink" Target="https://arxiv.org/find/cs/1/au:+Divvala_S/0/1/0/all/0/1" TargetMode="External"/><Relationship Id="rId4" Type="http://schemas.openxmlformats.org/officeDocument/2006/relationships/hyperlink" Target="https://arxiv.org/find/cs/1/au:+Redmon_J/0/1/0/all/0/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liese581gg/YOLO_tensorflow" TargetMode="External"/><Relationship Id="rId3" Type="http://schemas.openxmlformats.org/officeDocument/2006/relationships/hyperlink" Target="https://arxiv.org/abs/1506.02640" TargetMode="External"/><Relationship Id="rId7" Type="http://schemas.openxmlformats.org/officeDocument/2006/relationships/hyperlink" Target="https://github.com/thtrieu/yolotf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xingwangsfu/caffe-yolo" TargetMode="External"/><Relationship Id="rId5" Type="http://schemas.openxmlformats.org/officeDocument/2006/relationships/hyperlink" Target="https://github.com/pjreddie/darknet" TargetMode="External"/><Relationship Id="rId4" Type="http://schemas.openxmlformats.org/officeDocument/2006/relationships/hyperlink" Target="http://pjreddie.com/publications/yolo/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systems.io/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11708" y="590025"/>
            <a:ext cx="8520600" cy="140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YOLO</a:t>
            </a:r>
          </a:p>
        </p:txBody>
      </p:sp>
      <p:pic>
        <p:nvPicPr>
          <p:cNvPr id="58" name="Shape 58" descr="Screenshot from 2016-10-08 15:50: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00" y="3075299"/>
            <a:ext cx="8568199" cy="18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2078850" y="2091475"/>
            <a:ext cx="4986300" cy="3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190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You Only Look Once: Unified, Real-Time Object Detection</a:t>
            </a:r>
          </a:p>
          <a:p>
            <a:pPr marL="190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hlinkClick r:id="rId4"/>
              </a:rPr>
              <a:t>Joseph Redmon</a:t>
            </a:r>
            <a:r>
              <a:rPr lang="en" sz="1200">
                <a:highlight>
                  <a:srgbClr val="FFFFFF"/>
                </a:highlight>
              </a:rPr>
              <a:t>, </a:t>
            </a:r>
            <a:r>
              <a:rPr lang="en" sz="1200">
                <a:highlight>
                  <a:srgbClr val="FFFFFF"/>
                </a:highlight>
                <a:hlinkClick r:id="rId5"/>
              </a:rPr>
              <a:t>Santosh Divvala</a:t>
            </a:r>
            <a:r>
              <a:rPr lang="en" sz="1200">
                <a:highlight>
                  <a:srgbClr val="FFFFFF"/>
                </a:highlight>
              </a:rPr>
              <a:t>, </a:t>
            </a:r>
            <a:r>
              <a:rPr lang="en" sz="1200">
                <a:highlight>
                  <a:srgbClr val="FFFFFF"/>
                </a:highlight>
                <a:hlinkClick r:id="rId6"/>
              </a:rPr>
              <a:t>Ross Girshick</a:t>
            </a:r>
            <a:r>
              <a:rPr lang="en" sz="1200">
                <a:highlight>
                  <a:srgbClr val="FFFFFF"/>
                </a:highlight>
              </a:rPr>
              <a:t>, </a:t>
            </a:r>
            <a:r>
              <a:rPr lang="en" sz="1200">
                <a:highlight>
                  <a:srgbClr val="FFFFFF"/>
                </a:highlight>
                <a:hlinkClick r:id="rId7"/>
              </a:rPr>
              <a:t>Ali Farhadi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265" name="Shape 265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8" name="Shape 268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270" name="Shape 270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1" name="Shape 271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273" name="Shape 273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4" name="Shape 274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5" name="Shape 275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276" name="Shape 276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278" name="Shape 278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9" name="Shape 279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sp>
        <p:nvSpPr>
          <p:cNvPr id="280" name="Shape 280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282" name="Shape 282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3" name="Shape 283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sp>
        <p:nvSpPr>
          <p:cNvPr id="284" name="Shape 284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286" name="Shape 286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288" name="Shape 288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291" name="Shape 291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293" name="Shape 293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94" name="Shape 294" descr="dog.jpg"/>
          <p:cNvPicPr preferRelativeResize="0"/>
          <p:nvPr/>
        </p:nvPicPr>
        <p:blipFill rotWithShape="1">
          <a:blip r:embed="rId3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304" name="Shape 304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306" name="Shape 306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7" name="Shape 307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309" name="Shape 309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0" name="Shape 310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312" name="Shape 312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13" name="Shape 313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4" name="Shape 314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315" name="Shape 315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317" name="Shape 317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8" name="Shape 318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sp>
        <p:nvSpPr>
          <p:cNvPr id="319" name="Shape 319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321" name="Shape 321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2" name="Shape 322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sp>
        <p:nvSpPr>
          <p:cNvPr id="323" name="Shape 323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6" name="Shape 326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327" name="Shape 327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330" name="Shape 330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332" name="Shape 332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3" name="Shape 333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4" name="Shape 334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7700000" y="10989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336" name="Shape 336"/>
          <p:cNvSpPr/>
          <p:nvPr/>
        </p:nvSpPr>
        <p:spPr>
          <a:xfrm flipH="1">
            <a:off x="7723244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337" name="Shape 337" descr="dog.jpg"/>
          <p:cNvPicPr preferRelativeResize="0"/>
          <p:nvPr/>
        </p:nvPicPr>
        <p:blipFill rotWithShape="1">
          <a:blip r:embed="rId3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347" name="Shape 347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8" name="Shape 348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349" name="Shape 349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351" name="Shape 351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2" name="Shape 352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354" name="Shape 354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5" name="Shape 355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356" name="Shape 356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7" name="Shape 357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358" name="Shape 358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9" name="Shape 359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360" name="Shape 360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1" name="Shape 361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362" name="Shape 362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364" name="Shape 364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5" name="Shape 365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366" name="Shape 366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368" name="Shape 368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9" name="Shape 369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7700000" y="10989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371" name="Shape 371"/>
          <p:cNvSpPr/>
          <p:nvPr/>
        </p:nvSpPr>
        <p:spPr>
          <a:xfrm flipH="1">
            <a:off x="7723244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379" name="Shape 379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3109450" y="2336925"/>
            <a:ext cx="2358375" cy="2381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Shape 380"/>
          <p:cNvCxnSpPr>
            <a:stCxn id="371" idx="2"/>
            <a:endCxn id="379" idx="3"/>
          </p:cNvCxnSpPr>
          <p:nvPr/>
        </p:nvCxnSpPr>
        <p:spPr>
          <a:xfrm flipH="1">
            <a:off x="5467844" y="1035362"/>
            <a:ext cx="2559300" cy="2492400"/>
          </a:xfrm>
          <a:prstGeom prst="bentConnector3">
            <a:avLst>
              <a:gd name="adj1" fmla="val -9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1" name="Shape 381"/>
          <p:cNvSpPr txBox="1"/>
          <p:nvPr/>
        </p:nvSpPr>
        <p:spPr>
          <a:xfrm>
            <a:off x="6446250" y="3280550"/>
            <a:ext cx="13617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Detection Procedure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pic>
        <p:nvPicPr>
          <p:cNvPr id="383" name="Shape 383" descr="dog.jpg"/>
          <p:cNvPicPr preferRelativeResize="0"/>
          <p:nvPr/>
        </p:nvPicPr>
        <p:blipFill rotWithShape="1">
          <a:blip r:embed="rId4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2500175" y="482450"/>
            <a:ext cx="4935000" cy="1185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394" name="Shape 394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5" name="Shape 395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396" name="Shape 396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9" name="Shape 399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401" name="Shape 401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2" name="Shape 402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4" name="Shape 404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405" name="Shape 405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6" name="Shape 406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407" name="Shape 407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8" name="Shape 408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409" name="Shape 409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411" name="Shape 411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2" name="Shape 412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413" name="Shape 413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415" name="Shape 415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6" name="Shape 416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7700000" y="10989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418" name="Shape 418"/>
          <p:cNvSpPr/>
          <p:nvPr/>
        </p:nvSpPr>
        <p:spPr>
          <a:xfrm flipH="1">
            <a:off x="7723244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426" name="Shape 426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3109450" y="2336925"/>
            <a:ext cx="2358375" cy="2381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7" name="Shape 427"/>
          <p:cNvCxnSpPr>
            <a:stCxn id="418" idx="2"/>
            <a:endCxn id="426" idx="3"/>
          </p:cNvCxnSpPr>
          <p:nvPr/>
        </p:nvCxnSpPr>
        <p:spPr>
          <a:xfrm flipH="1">
            <a:off x="5467844" y="1035362"/>
            <a:ext cx="2559300" cy="2492400"/>
          </a:xfrm>
          <a:prstGeom prst="bentConnector3">
            <a:avLst>
              <a:gd name="adj1" fmla="val -9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8" name="Shape 428"/>
          <p:cNvSpPr txBox="1"/>
          <p:nvPr/>
        </p:nvSpPr>
        <p:spPr>
          <a:xfrm>
            <a:off x="6446250" y="3280550"/>
            <a:ext cx="13617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Detection Procedure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pic>
        <p:nvPicPr>
          <p:cNvPr id="430" name="Shape 430" descr="dog.jpg"/>
          <p:cNvPicPr preferRelativeResize="0"/>
          <p:nvPr/>
        </p:nvPicPr>
        <p:blipFill rotWithShape="1">
          <a:blip r:embed="rId4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602419" y="1423396"/>
            <a:ext cx="1332000" cy="21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Train from scratch</a:t>
            </a:r>
          </a:p>
        </p:txBody>
      </p:sp>
      <p:sp>
        <p:nvSpPr>
          <p:cNvPr id="433" name="Shape 4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441" name="Shape 441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2" name="Shape 442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443" name="Shape 443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6" name="Shape 446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448" name="Shape 448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9" name="Shape 449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450" name="Shape 450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51" name="Shape 451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452" name="Shape 452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53" name="Shape 453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454" name="Shape 454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55" name="Shape 455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456" name="Shape 456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458" name="Shape 458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59" name="Shape 459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460" name="Shape 460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462" name="Shape 462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3" name="Shape 463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7700000" y="10989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465" name="Shape 465"/>
          <p:cNvSpPr/>
          <p:nvPr/>
        </p:nvSpPr>
        <p:spPr>
          <a:xfrm flipH="1">
            <a:off x="7723244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473" name="Shape 473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3109450" y="2336925"/>
            <a:ext cx="2358375" cy="2381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4" name="Shape 474"/>
          <p:cNvCxnSpPr>
            <a:stCxn id="465" idx="2"/>
            <a:endCxn id="473" idx="3"/>
          </p:cNvCxnSpPr>
          <p:nvPr/>
        </p:nvCxnSpPr>
        <p:spPr>
          <a:xfrm flipH="1">
            <a:off x="5467844" y="1035362"/>
            <a:ext cx="2559300" cy="2492400"/>
          </a:xfrm>
          <a:prstGeom prst="bentConnector3">
            <a:avLst>
              <a:gd name="adj1" fmla="val -9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75" name="Shape 475"/>
          <p:cNvSpPr txBox="1"/>
          <p:nvPr/>
        </p:nvSpPr>
        <p:spPr>
          <a:xfrm>
            <a:off x="6446250" y="3280550"/>
            <a:ext cx="13617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Detection Procedure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pic>
        <p:nvPicPr>
          <p:cNvPr id="477" name="Shape 477" descr="dog.jpg"/>
          <p:cNvPicPr preferRelativeResize="0"/>
          <p:nvPr/>
        </p:nvPicPr>
        <p:blipFill rotWithShape="1">
          <a:blip r:embed="rId4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Shape 478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479" name="Shape 479"/>
          <p:cNvSpPr/>
          <p:nvPr/>
        </p:nvSpPr>
        <p:spPr>
          <a:xfrm rot="-5400000">
            <a:off x="4094325" y="-933562"/>
            <a:ext cx="182400" cy="3328500"/>
          </a:xfrm>
          <a:prstGeom prst="rightBrace">
            <a:avLst>
              <a:gd name="adj1" fmla="val 122871"/>
              <a:gd name="adj2" fmla="val 498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 txBox="1"/>
          <p:nvPr/>
        </p:nvSpPr>
        <p:spPr>
          <a:xfrm>
            <a:off x="2565765" y="364823"/>
            <a:ext cx="3388800" cy="21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use new additional conv layers =&gt; better performance</a:t>
            </a:r>
          </a:p>
        </p:txBody>
      </p:sp>
      <p:sp>
        <p:nvSpPr>
          <p:cNvPr id="481" name="Shape 4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8" name="Shape 488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489" name="Shape 489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0" name="Shape 490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491" name="Shape 491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493" name="Shape 493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4" name="Shape 494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496" name="Shape 496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7" name="Shape 497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498" name="Shape 498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9" name="Shape 499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500" name="Shape 500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1" name="Shape 501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502" name="Shape 502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3" name="Shape 503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504" name="Shape 504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506" name="Shape 506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7" name="Shape 507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508" name="Shape 508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510" name="Shape 510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11" name="Shape 511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513" name="Shape 513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521" name="Shape 521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2" name="Shape 522"/>
          <p:cNvCxnSpPr>
            <a:stCxn id="513" idx="2"/>
            <a:endCxn id="521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3" name="Shape 523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525" name="Shape 525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26" name="Shape 526"/>
          <p:cNvCxnSpPr>
            <a:stCxn id="513" idx="3"/>
            <a:endCxn id="525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527" name="Shape 527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540" name="Shape 540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1" name="Shape 541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542" name="Shape 542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544" name="Shape 544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5" name="Shape 545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547" name="Shape 547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8" name="Shape 548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549" name="Shape 549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0" name="Shape 550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551" name="Shape 551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2" name="Shape 552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553" name="Shape 553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4" name="Shape 554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555" name="Shape 555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557" name="Shape 557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8" name="Shape 558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559" name="Shape 559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561" name="Shape 561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2" name="Shape 562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564" name="Shape 564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67" name="Shape 567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68" name="Shape 568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572" name="Shape 572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3" name="Shape 573"/>
          <p:cNvCxnSpPr>
            <a:stCxn id="564" idx="2"/>
            <a:endCxn id="572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4" name="Shape 574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576" name="Shape 576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77" name="Shape 577"/>
          <p:cNvCxnSpPr>
            <a:stCxn id="564" idx="3"/>
            <a:endCxn id="576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578" name="Shape 578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579" name="Shape 579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584" name="Shape 5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90" name="Shape 590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592" name="Shape 592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3" name="Shape 593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594" name="Shape 594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95" name="Shape 595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596" name="Shape 596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7" name="Shape 597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599" name="Shape 599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0" name="Shape 600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601" name="Shape 601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2" name="Shape 602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603" name="Shape 603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4" name="Shape 604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605" name="Shape 605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6" name="Shape 606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607" name="Shape 607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08" name="Shape 608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609" name="Shape 609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0" name="Shape 610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611" name="Shape 611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2" name="Shape 612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613" name="Shape 613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4" name="Shape 614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616" name="Shape 616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7" name="Shape 617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8" name="Shape 618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1" name="Shape 621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624" name="Shape 624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5" name="Shape 625"/>
          <p:cNvCxnSpPr>
            <a:stCxn id="616" idx="2"/>
            <a:endCxn id="624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26" name="Shape 626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627" name="Shape 627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628" name="Shape 628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29" name="Shape 629"/>
          <p:cNvCxnSpPr>
            <a:stCxn id="616" idx="3"/>
            <a:endCxn id="628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630" name="Shape 630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631" name="Shape 631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635" name="Shape 635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Shape 636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7" name="Shape 637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</a:t>
            </a:r>
          </a:p>
        </p:txBody>
      </p:sp>
      <p:cxnSp>
        <p:nvCxnSpPr>
          <p:cNvPr id="638" name="Shape 638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639" name="Shape 639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642" name="Shape 6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650" name="Shape 650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1" name="Shape 651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652" name="Shape 652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5" name="Shape 655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8" name="Shape 658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659" name="Shape 659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0" name="Shape 660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661" name="Shape 661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2" name="Shape 662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663" name="Shape 663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4" name="Shape 664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665" name="Shape 665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667" name="Shape 667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8" name="Shape 668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669" name="Shape 669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671" name="Shape 671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2" name="Shape 672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674" name="Shape 674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5" name="Shape 675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7" name="Shape 677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9" name="Shape 679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680" name="Shape 680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682" name="Shape 682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3" name="Shape 683"/>
          <p:cNvCxnSpPr>
            <a:stCxn id="674" idx="2"/>
            <a:endCxn id="682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4" name="Shape 684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686" name="Shape 686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87" name="Shape 687"/>
          <p:cNvCxnSpPr>
            <a:stCxn id="674" idx="3"/>
            <a:endCxn id="686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688" name="Shape 688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689" name="Shape 689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0" name="Shape 690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693" name="Shape 693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Shape 694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5" name="Shape 695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</a:t>
            </a:r>
          </a:p>
        </p:txBody>
      </p:sp>
      <p:cxnSp>
        <p:nvCxnSpPr>
          <p:cNvPr id="696" name="Shape 696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697" name="Shape 697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699" name="Shape 699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0" name="Shape 700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701" name="Shape 7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7" name="Shape 707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8" name="Shape 708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709" name="Shape 709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0" name="Shape 710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711" name="Shape 711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2" name="Shape 712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713" name="Shape 713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4" name="Shape 714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716" name="Shape 716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7" name="Shape 717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718" name="Shape 718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9" name="Shape 719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720" name="Shape 720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21" name="Shape 721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722" name="Shape 722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23" name="Shape 723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724" name="Shape 724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25" name="Shape 725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726" name="Shape 726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27" name="Shape 727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728" name="Shape 728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29" name="Shape 729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730" name="Shape 730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1" name="Shape 731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732" name="Shape 732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733" name="Shape 733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4" name="Shape 734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5" name="Shape 735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7" name="Shape 737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8" name="Shape 738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739" name="Shape 739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740" name="Shape 740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741" name="Shape 741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2" name="Shape 742"/>
          <p:cNvCxnSpPr>
            <a:stCxn id="733" idx="2"/>
            <a:endCxn id="741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43" name="Shape 743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745" name="Shape 745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46" name="Shape 746"/>
          <p:cNvCxnSpPr>
            <a:stCxn id="733" idx="3"/>
            <a:endCxn id="745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747" name="Shape 747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748" name="Shape 748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752" name="Shape 752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Shape 753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54" name="Shape 754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</a:t>
            </a:r>
          </a:p>
        </p:txBody>
      </p:sp>
      <p:cxnSp>
        <p:nvCxnSpPr>
          <p:cNvPr id="755" name="Shape 755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756" name="Shape 756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758" name="Shape 758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60" name="Shape 760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761" name="Shape 761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1x30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763" name="Shape 7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65" name="Shape 65"/>
          <p:cNvSpPr txBox="1">
            <a:spLocks noGrp="1"/>
          </p:cNvSpPr>
          <p:nvPr>
            <p:ph type="title" idx="4294967295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Big picture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6" name="Shape 66"/>
          <p:cNvCxnSpPr/>
          <p:nvPr/>
        </p:nvCxnSpPr>
        <p:spPr>
          <a:xfrm>
            <a:off x="93650" y="4187775"/>
            <a:ext cx="877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67"/>
          <p:cNvSpPr txBox="1"/>
          <p:nvPr/>
        </p:nvSpPr>
        <p:spPr>
          <a:xfrm>
            <a:off x="7958675" y="4111525"/>
            <a:ext cx="826200" cy="45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Time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722150" y="4588325"/>
            <a:ext cx="56997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/>
              <a:t>Результаты на тестовой выборки Pascal VOC 2007. Обучение на trainval sets 2007+2012</a:t>
            </a:r>
          </a:p>
        </p:txBody>
      </p:sp>
      <p:grpSp>
        <p:nvGrpSpPr>
          <p:cNvPr id="69" name="Shape 69"/>
          <p:cNvGrpSpPr/>
          <p:nvPr/>
        </p:nvGrpSpPr>
        <p:grpSpPr>
          <a:xfrm>
            <a:off x="3143710" y="1462079"/>
            <a:ext cx="1625700" cy="759700"/>
            <a:chOff x="3434000" y="1476400"/>
            <a:chExt cx="1625700" cy="759700"/>
          </a:xfrm>
        </p:grpSpPr>
        <p:sp>
          <p:nvSpPr>
            <p:cNvPr id="70" name="Shape 70"/>
            <p:cNvSpPr txBox="1"/>
            <p:nvPr/>
          </p:nvSpPr>
          <p:spPr>
            <a:xfrm>
              <a:off x="3576288" y="1476400"/>
              <a:ext cx="1303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/>
                <a:t>Fast R-CNN</a:t>
              </a:r>
            </a:p>
          </p:txBody>
        </p:sp>
        <p:sp>
          <p:nvSpPr>
            <p:cNvPr id="71" name="Shape 71"/>
            <p:cNvSpPr txBox="1"/>
            <p:nvPr/>
          </p:nvSpPr>
          <p:spPr>
            <a:xfrm>
              <a:off x="3434000" y="1781000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chemeClr val="dk1"/>
                  </a:solidFill>
                </a:rPr>
                <a:t>FPS: 0.5</a:t>
              </a:r>
            </a:p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chemeClr val="dk1"/>
                  </a:solidFill>
                </a:rPr>
                <a:t>mAP: 70</a:t>
              </a:r>
            </a:p>
          </p:txBody>
        </p:sp>
      </p:grpSp>
      <p:grpSp>
        <p:nvGrpSpPr>
          <p:cNvPr id="72" name="Shape 72"/>
          <p:cNvGrpSpPr/>
          <p:nvPr/>
        </p:nvGrpSpPr>
        <p:grpSpPr>
          <a:xfrm>
            <a:off x="1693362" y="2637464"/>
            <a:ext cx="1625700" cy="740532"/>
            <a:chOff x="1948930" y="1476400"/>
            <a:chExt cx="1625700" cy="740532"/>
          </a:xfrm>
        </p:grpSpPr>
        <p:sp>
          <p:nvSpPr>
            <p:cNvPr id="73" name="Shape 73"/>
            <p:cNvSpPr txBox="1"/>
            <p:nvPr/>
          </p:nvSpPr>
          <p:spPr>
            <a:xfrm>
              <a:off x="2130200" y="1476400"/>
              <a:ext cx="13038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/>
                <a:t>R-CNN</a:t>
              </a:r>
            </a:p>
            <a:p>
              <a:pPr marL="0" lvl="0" indent="0" algn="ctr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 txBox="1"/>
            <p:nvPr/>
          </p:nvSpPr>
          <p:spPr>
            <a:xfrm>
              <a:off x="1948930" y="1761832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chemeClr val="dk1"/>
                  </a:solidFill>
                </a:rPr>
                <a:t>FPS: -</a:t>
              </a:r>
            </a:p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chemeClr val="dk1"/>
                  </a:solidFill>
                </a:rPr>
                <a:t>mAP: 58.5</a:t>
              </a:r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4622778" y="1115118"/>
            <a:ext cx="1625700" cy="753668"/>
            <a:chOff x="4927578" y="1473427"/>
            <a:chExt cx="1625700" cy="753668"/>
          </a:xfrm>
        </p:grpSpPr>
        <p:sp>
          <p:nvSpPr>
            <p:cNvPr id="76" name="Shape 76"/>
            <p:cNvSpPr txBox="1"/>
            <p:nvPr/>
          </p:nvSpPr>
          <p:spPr>
            <a:xfrm>
              <a:off x="5069750" y="1473427"/>
              <a:ext cx="1400400" cy="669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/>
                <a:t>Faster R-CNN</a:t>
              </a:r>
            </a:p>
          </p:txBody>
        </p:sp>
        <p:sp>
          <p:nvSpPr>
            <p:cNvPr id="77" name="Shape 77"/>
            <p:cNvSpPr txBox="1"/>
            <p:nvPr/>
          </p:nvSpPr>
          <p:spPr>
            <a:xfrm>
              <a:off x="4927578" y="1771995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chemeClr val="dk1"/>
                  </a:solidFill>
                </a:rPr>
                <a:t>FPS: 7</a:t>
              </a:r>
            </a:p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chemeClr val="dk1"/>
                  </a:solidFill>
                </a:rPr>
                <a:t>mAP: 73.2</a:t>
              </a: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96515" y="3285425"/>
            <a:ext cx="1625700" cy="775552"/>
            <a:chOff x="96515" y="2142425"/>
            <a:chExt cx="1625700" cy="775552"/>
          </a:xfrm>
        </p:grpSpPr>
        <p:sp>
          <p:nvSpPr>
            <p:cNvPr id="79" name="Shape 79"/>
            <p:cNvSpPr txBox="1"/>
            <p:nvPr/>
          </p:nvSpPr>
          <p:spPr>
            <a:xfrm>
              <a:off x="213350" y="2142425"/>
              <a:ext cx="1303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/>
                <a:t>DPM</a:t>
              </a:r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96515" y="2462877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chemeClr val="dk1"/>
                  </a:solidFill>
                </a:rPr>
                <a:t>FPS: 0.5</a:t>
              </a:r>
            </a:p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chemeClr val="dk1"/>
                  </a:solidFill>
                </a:rPr>
                <a:t>mAP: 34.3</a:t>
              </a:r>
            </a:p>
          </p:txBody>
        </p:sp>
      </p:grpSp>
      <p:grpSp>
        <p:nvGrpSpPr>
          <p:cNvPr id="81" name="Shape 81"/>
          <p:cNvGrpSpPr/>
          <p:nvPr/>
        </p:nvGrpSpPr>
        <p:grpSpPr>
          <a:xfrm>
            <a:off x="4573582" y="2003575"/>
            <a:ext cx="1625700" cy="774017"/>
            <a:chOff x="3503407" y="2331375"/>
            <a:chExt cx="1625700" cy="774017"/>
          </a:xfrm>
        </p:grpSpPr>
        <p:sp>
          <p:nvSpPr>
            <p:cNvPr id="82" name="Shape 82"/>
            <p:cNvSpPr txBox="1"/>
            <p:nvPr/>
          </p:nvSpPr>
          <p:spPr>
            <a:xfrm>
              <a:off x="3671125" y="2331375"/>
              <a:ext cx="1303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/>
                <a:t>YOLO</a:t>
              </a:r>
            </a:p>
          </p:txBody>
        </p:sp>
        <p:sp>
          <p:nvSpPr>
            <p:cNvPr id="83" name="Shape 83"/>
            <p:cNvSpPr txBox="1"/>
            <p:nvPr/>
          </p:nvSpPr>
          <p:spPr>
            <a:xfrm>
              <a:off x="3503407" y="2650292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chemeClr val="dk1"/>
                  </a:solidFill>
                </a:rPr>
                <a:t>FPS: 45</a:t>
              </a:r>
            </a:p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chemeClr val="dk1"/>
                  </a:solidFill>
                </a:rPr>
                <a:t>mAP: 63.4</a:t>
              </a:r>
            </a:p>
          </p:txBody>
        </p:sp>
      </p:grpSp>
      <p:grpSp>
        <p:nvGrpSpPr>
          <p:cNvPr id="84" name="Shape 84"/>
          <p:cNvGrpSpPr/>
          <p:nvPr/>
        </p:nvGrpSpPr>
        <p:grpSpPr>
          <a:xfrm>
            <a:off x="6070488" y="1294946"/>
            <a:ext cx="1625700" cy="788915"/>
            <a:chOff x="5918088" y="2236100"/>
            <a:chExt cx="1625700" cy="788915"/>
          </a:xfrm>
        </p:grpSpPr>
        <p:sp>
          <p:nvSpPr>
            <p:cNvPr id="85" name="Shape 85"/>
            <p:cNvSpPr txBox="1"/>
            <p:nvPr/>
          </p:nvSpPr>
          <p:spPr>
            <a:xfrm>
              <a:off x="6012975" y="2236100"/>
              <a:ext cx="1303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/>
                <a:t>SSD</a:t>
              </a: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5918088" y="2569915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chemeClr val="dk1"/>
                  </a:solidFill>
                </a:rPr>
                <a:t>FPS: 58</a:t>
              </a:r>
            </a:p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chemeClr val="dk1"/>
                  </a:solidFill>
                </a:rPr>
                <a:t>mAP: 72.1</a:t>
              </a:r>
            </a:p>
          </p:txBody>
        </p:sp>
      </p:grpSp>
      <p:cxnSp>
        <p:nvCxnSpPr>
          <p:cNvPr id="87" name="Shape 87"/>
          <p:cNvCxnSpPr/>
          <p:nvPr/>
        </p:nvCxnSpPr>
        <p:spPr>
          <a:xfrm>
            <a:off x="2413625" y="4104075"/>
            <a:ext cx="0" cy="1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8" name="Shape 88"/>
          <p:cNvCxnSpPr/>
          <p:nvPr/>
        </p:nvCxnSpPr>
        <p:spPr>
          <a:xfrm>
            <a:off x="3917875" y="4104075"/>
            <a:ext cx="0" cy="1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9" name="Shape 89"/>
          <p:cNvCxnSpPr/>
          <p:nvPr/>
        </p:nvCxnSpPr>
        <p:spPr>
          <a:xfrm>
            <a:off x="5422125" y="4104075"/>
            <a:ext cx="0" cy="1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0" name="Shape 90"/>
          <p:cNvCxnSpPr/>
          <p:nvPr/>
        </p:nvCxnSpPr>
        <p:spPr>
          <a:xfrm>
            <a:off x="909375" y="4104075"/>
            <a:ext cx="0" cy="1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1" name="Shape 91"/>
          <p:cNvCxnSpPr/>
          <p:nvPr/>
        </p:nvCxnSpPr>
        <p:spPr>
          <a:xfrm>
            <a:off x="6926375" y="4104075"/>
            <a:ext cx="0" cy="1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2" name="Shape 92"/>
          <p:cNvSpPr txBox="1"/>
          <p:nvPr/>
        </p:nvSpPr>
        <p:spPr>
          <a:xfrm>
            <a:off x="6226175" y="4227906"/>
            <a:ext cx="1400400" cy="30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/>
              <a:t>Dec 2015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739106" y="4227906"/>
            <a:ext cx="1400400" cy="30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/>
              <a:t>June 2015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222006" y="4234595"/>
            <a:ext cx="1400400" cy="30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 dirty="0"/>
              <a:t>Apr 2015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726802" y="4227906"/>
            <a:ext cx="1400400" cy="30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 dirty="0"/>
              <a:t>Nov 2013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66530" y="445025"/>
            <a:ext cx="8262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mAP</a:t>
            </a:r>
          </a:p>
        </p:txBody>
      </p:sp>
      <p:cxnSp>
        <p:nvCxnSpPr>
          <p:cNvPr id="97" name="Shape 97"/>
          <p:cNvCxnSpPr/>
          <p:nvPr/>
        </p:nvCxnSpPr>
        <p:spPr>
          <a:xfrm rot="10800000">
            <a:off x="107011" y="628823"/>
            <a:ext cx="0" cy="356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70" name="Shape 770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71" name="Shape 771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772" name="Shape 772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3" name="Shape 773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774" name="Shape 774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75" name="Shape 775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776" name="Shape 776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7" name="Shape 777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778" name="Shape 778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779" name="Shape 779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0" name="Shape 780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781" name="Shape 781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2" name="Shape 782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783" name="Shape 783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4" name="Shape 784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785" name="Shape 785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6" name="Shape 786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787" name="Shape 787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88" name="Shape 788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789" name="Shape 789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0" name="Shape 790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791" name="Shape 791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92" name="Shape 792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793" name="Shape 793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4" name="Shape 794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795" name="Shape 795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796" name="Shape 796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97" name="Shape 797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98" name="Shape 798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99" name="Shape 799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00" name="Shape 800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01" name="Shape 801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802" name="Shape 802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803" name="Shape 803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804" name="Shape 804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5" name="Shape 805"/>
          <p:cNvCxnSpPr>
            <a:stCxn id="796" idx="2"/>
            <a:endCxn id="804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6" name="Shape 806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807" name="Shape 807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808" name="Shape 808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09" name="Shape 809"/>
          <p:cNvCxnSpPr>
            <a:stCxn id="796" idx="3"/>
            <a:endCxn id="808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810" name="Shape 810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811" name="Shape 811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12" name="Shape 812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815" name="Shape 815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Shape 816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17" name="Shape 817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</a:t>
            </a:r>
          </a:p>
        </p:txBody>
      </p:sp>
      <p:cxnSp>
        <p:nvCxnSpPr>
          <p:cNvPr id="818" name="Shape 818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19" name="Shape 819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820" name="Shape 820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821" name="Shape 821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22" name="Shape 822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23" name="Shape 823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24" name="Shape 824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1x30</a:t>
            </a:r>
          </a:p>
        </p:txBody>
      </p:sp>
      <p:sp>
        <p:nvSpPr>
          <p:cNvPr id="825" name="Shape 825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826" name="Shape 826"/>
          <p:cNvSpPr txBox="1"/>
          <p:nvPr/>
        </p:nvSpPr>
        <p:spPr>
          <a:xfrm>
            <a:off x="3656425" y="2888050"/>
            <a:ext cx="4226400" cy="89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x - coordinate of bbox center inside cell ([0; 1] wrt grid cell size) 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y </a:t>
            </a:r>
            <a:r>
              <a:rPr lang="en" sz="1000">
                <a:solidFill>
                  <a:schemeClr val="dk1"/>
                </a:solidFill>
              </a:rPr>
              <a:t>- coordinate of bbox center inside cell ([0; 1] wrt grid cell size)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w - bbox width </a:t>
            </a:r>
            <a:r>
              <a:rPr lang="en" sz="1000">
                <a:solidFill>
                  <a:schemeClr val="dk1"/>
                </a:solidFill>
              </a:rPr>
              <a:t>([0; 1] wrt image)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h</a:t>
            </a:r>
            <a:r>
              <a:rPr lang="en" sz="1000">
                <a:solidFill>
                  <a:schemeClr val="dk1"/>
                </a:solidFill>
              </a:rPr>
              <a:t> - bbox height ([0; 1] wrt image)</a:t>
            </a:r>
          </a:p>
          <a:p>
            <a:pPr marL="457200" lvl="0" indent="-292100" rtl="0">
              <a:spcBef>
                <a:spcPts val="0"/>
              </a:spcBef>
              <a:buSzPts val="1000"/>
              <a:buAutoNum type="arabicPeriod"/>
            </a:pPr>
            <a:r>
              <a:rPr lang="en" sz="1000"/>
              <a:t>c</a:t>
            </a:r>
            <a:r>
              <a:rPr lang="en" sz="1000">
                <a:solidFill>
                  <a:schemeClr val="dk1"/>
                </a:solidFill>
              </a:rPr>
              <a:t> - bbox confidence ~ P(obj in bbox1)</a:t>
            </a:r>
          </a:p>
        </p:txBody>
      </p:sp>
      <p:cxnSp>
        <p:nvCxnSpPr>
          <p:cNvPr id="827" name="Shape 827"/>
          <p:cNvCxnSpPr/>
          <p:nvPr/>
        </p:nvCxnSpPr>
        <p:spPr>
          <a:xfrm flipH="1">
            <a:off x="3964588" y="2629300"/>
            <a:ext cx="573600" cy="2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28" name="Shape 828"/>
          <p:cNvSpPr/>
          <p:nvPr/>
        </p:nvSpPr>
        <p:spPr>
          <a:xfrm>
            <a:off x="1585800" y="3537725"/>
            <a:ext cx="620400" cy="10134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29" name="Shape 829"/>
          <p:cNvCxnSpPr>
            <a:stCxn id="828" idx="0"/>
            <a:endCxn id="826" idx="1"/>
          </p:cNvCxnSpPr>
          <p:nvPr/>
        </p:nvCxnSpPr>
        <p:spPr>
          <a:xfrm rot="-5400000">
            <a:off x="2675850" y="2557175"/>
            <a:ext cx="200700" cy="1760400"/>
          </a:xfrm>
          <a:prstGeom prst="curvedConnector2">
            <a:avLst/>
          </a:prstGeom>
          <a:noFill/>
          <a:ln w="28575" cap="flat" cmpd="sng">
            <a:solidFill>
              <a:srgbClr val="F1C23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30" name="Shape 830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831" name="Shape 8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37" name="Shape 837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38" name="Shape 838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39" name="Shape 839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40" name="Shape 840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841" name="Shape 841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42" name="Shape 842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843" name="Shape 843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44" name="Shape 844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845" name="Shape 845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46" name="Shape 846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847" name="Shape 847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848" name="Shape 848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49" name="Shape 849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850" name="Shape 850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1" name="Shape 851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852" name="Shape 852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3" name="Shape 853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854" name="Shape 854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5" name="Shape 855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856" name="Shape 856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57" name="Shape 857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858" name="Shape 858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9" name="Shape 859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860" name="Shape 860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1" name="Shape 861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862" name="Shape 862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3" name="Shape 863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864" name="Shape 864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865" name="Shape 865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6" name="Shape 866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7" name="Shape 867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8" name="Shape 868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9" name="Shape 869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70" name="Shape 870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871" name="Shape 871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872" name="Shape 872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873" name="Shape 873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4" name="Shape 874"/>
          <p:cNvCxnSpPr>
            <a:stCxn id="865" idx="2"/>
            <a:endCxn id="873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75" name="Shape 875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876" name="Shape 876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877" name="Shape 877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78" name="Shape 878"/>
          <p:cNvCxnSpPr>
            <a:stCxn id="865" idx="3"/>
            <a:endCxn id="877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879" name="Shape 879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880" name="Shape 880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81" name="Shape 881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882" name="Shape 882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883" name="Shape 883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884" name="Shape 884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Shape 885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86" name="Shape 886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</a:t>
            </a:r>
          </a:p>
        </p:txBody>
      </p:sp>
      <p:cxnSp>
        <p:nvCxnSpPr>
          <p:cNvPr id="887" name="Shape 887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88" name="Shape 888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889" name="Shape 889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890" name="Shape 890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92" name="Shape 892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93" name="Shape 893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1x30</a:t>
            </a:r>
          </a:p>
        </p:txBody>
      </p:sp>
      <p:sp>
        <p:nvSpPr>
          <p:cNvPr id="894" name="Shape 894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895" name="Shape 895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896" name="Shape 896"/>
          <p:cNvSpPr txBox="1"/>
          <p:nvPr/>
        </p:nvSpPr>
        <p:spPr>
          <a:xfrm>
            <a:off x="3656425" y="2888050"/>
            <a:ext cx="4226400" cy="89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x - coordinate of bbox center </a:t>
            </a:r>
            <a:r>
              <a:rPr lang="en" sz="1000">
                <a:solidFill>
                  <a:schemeClr val="dk1"/>
                </a:solidFill>
              </a:rPr>
              <a:t>inside cell ([0; 1] wrt grid cell size)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y </a:t>
            </a:r>
            <a:r>
              <a:rPr lang="en" sz="1000">
                <a:solidFill>
                  <a:schemeClr val="dk1"/>
                </a:solidFill>
              </a:rPr>
              <a:t>- coordinate of bbox center inside cell ([0; 1] wrt grid cell size)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w - bbox width </a:t>
            </a:r>
            <a:r>
              <a:rPr lang="en" sz="1000">
                <a:solidFill>
                  <a:schemeClr val="dk1"/>
                </a:solidFill>
              </a:rPr>
              <a:t>([0; 1] wrt image)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h</a:t>
            </a:r>
            <a:r>
              <a:rPr lang="en" sz="1000">
                <a:solidFill>
                  <a:schemeClr val="dk1"/>
                </a:solidFill>
              </a:rPr>
              <a:t> - bbox height ([0; 1] wrt image)</a:t>
            </a:r>
          </a:p>
          <a:p>
            <a:pPr marL="457200" lvl="0" indent="-292100" rtl="0">
              <a:spcBef>
                <a:spcPts val="0"/>
              </a:spcBef>
              <a:buSzPts val="1000"/>
              <a:buAutoNum type="arabicPeriod"/>
            </a:pPr>
            <a:r>
              <a:rPr lang="en" sz="1000"/>
              <a:t>c</a:t>
            </a:r>
            <a:r>
              <a:rPr lang="en" sz="1000">
                <a:solidFill>
                  <a:schemeClr val="dk1"/>
                </a:solidFill>
              </a:rPr>
              <a:t> - bbox confidence ~ P(obj in bbox2)</a:t>
            </a:r>
          </a:p>
        </p:txBody>
      </p:sp>
      <p:cxnSp>
        <p:nvCxnSpPr>
          <p:cNvPr id="897" name="Shape 897"/>
          <p:cNvCxnSpPr>
            <a:stCxn id="895" idx="2"/>
          </p:cNvCxnSpPr>
          <p:nvPr/>
        </p:nvCxnSpPr>
        <p:spPr>
          <a:xfrm flipH="1">
            <a:off x="3964513" y="2662800"/>
            <a:ext cx="1206600" cy="2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98" name="Shape 898"/>
          <p:cNvSpPr/>
          <p:nvPr/>
        </p:nvSpPr>
        <p:spPr>
          <a:xfrm>
            <a:off x="1518400" y="3737675"/>
            <a:ext cx="846600" cy="5808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99" name="Shape 899"/>
          <p:cNvCxnSpPr>
            <a:stCxn id="898" idx="0"/>
            <a:endCxn id="896" idx="1"/>
          </p:cNvCxnSpPr>
          <p:nvPr/>
        </p:nvCxnSpPr>
        <p:spPr>
          <a:xfrm rot="-5400000">
            <a:off x="2598700" y="2679875"/>
            <a:ext cx="400800" cy="1714800"/>
          </a:xfrm>
          <a:prstGeom prst="curvedConnector2">
            <a:avLst/>
          </a:prstGeom>
          <a:noFill/>
          <a:ln w="28575" cap="flat" cmpd="sng">
            <a:solidFill>
              <a:srgbClr val="F1C23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900" name="Shape 900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901" name="Shape 9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10" name="Shape 910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911" name="Shape 911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2" name="Shape 912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913" name="Shape 913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14" name="Shape 914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915" name="Shape 915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6" name="Shape 916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917" name="Shape 917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918" name="Shape 918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9" name="Shape 919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920" name="Shape 920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1" name="Shape 921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922" name="Shape 922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3" name="Shape 923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924" name="Shape 924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5" name="Shape 925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926" name="Shape 926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27" name="Shape 927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928" name="Shape 928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9" name="Shape 929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930" name="Shape 930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31" name="Shape 931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932" name="Shape 932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33" name="Shape 933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934" name="Shape 934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935" name="Shape 935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36" name="Shape 936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37" name="Shape 937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38" name="Shape 938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39" name="Shape 939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0" name="Shape 940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941" name="Shape 941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942" name="Shape 942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943" name="Shape 943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4" name="Shape 944"/>
          <p:cNvCxnSpPr>
            <a:stCxn id="935" idx="2"/>
            <a:endCxn id="943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5" name="Shape 945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946" name="Shape 946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947" name="Shape 947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48" name="Shape 948"/>
          <p:cNvCxnSpPr>
            <a:stCxn id="935" idx="3"/>
            <a:endCxn id="947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949" name="Shape 949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950" name="Shape 950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1" name="Shape 951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952" name="Shape 952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953" name="Shape 953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954" name="Shape 954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Shape 955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6" name="Shape 956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</a:t>
            </a:r>
          </a:p>
        </p:txBody>
      </p:sp>
      <p:cxnSp>
        <p:nvCxnSpPr>
          <p:cNvPr id="957" name="Shape 957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958" name="Shape 958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959" name="Shape 959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960" name="Shape 960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1" name="Shape 961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62" name="Shape 962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963" name="Shape 963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1x30</a:t>
            </a:r>
          </a:p>
        </p:txBody>
      </p:sp>
      <p:sp>
        <p:nvSpPr>
          <p:cNvPr id="964" name="Shape 964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965" name="Shape 965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966" name="Shape 966"/>
          <p:cNvSpPr txBox="1"/>
          <p:nvPr/>
        </p:nvSpPr>
        <p:spPr>
          <a:xfrm>
            <a:off x="4781125" y="3392075"/>
            <a:ext cx="1802700" cy="34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two bboxes for each grid cell</a:t>
            </a:r>
          </a:p>
        </p:txBody>
      </p:sp>
      <p:sp>
        <p:nvSpPr>
          <p:cNvPr id="967" name="Shape 967"/>
          <p:cNvSpPr/>
          <p:nvPr/>
        </p:nvSpPr>
        <p:spPr>
          <a:xfrm>
            <a:off x="1518400" y="3737675"/>
            <a:ext cx="846600" cy="5808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68" name="Shape 968"/>
          <p:cNvCxnSpPr>
            <a:stCxn id="967" idx="3"/>
            <a:endCxn id="965" idx="2"/>
          </p:cNvCxnSpPr>
          <p:nvPr/>
        </p:nvCxnSpPr>
        <p:spPr>
          <a:xfrm rot="10800000" flipH="1">
            <a:off x="2365000" y="2662775"/>
            <a:ext cx="2806200" cy="1365300"/>
          </a:xfrm>
          <a:prstGeom prst="curvedConnector2">
            <a:avLst/>
          </a:prstGeom>
          <a:noFill/>
          <a:ln w="28575" cap="flat" cmpd="sng">
            <a:solidFill>
              <a:srgbClr val="F1C23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969" name="Shape 969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970" name="Shape 970"/>
          <p:cNvSpPr/>
          <p:nvPr/>
        </p:nvSpPr>
        <p:spPr>
          <a:xfrm>
            <a:off x="1585800" y="3537725"/>
            <a:ext cx="620400" cy="10134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71" name="Shape 971"/>
          <p:cNvCxnSpPr>
            <a:stCxn id="970" idx="0"/>
            <a:endCxn id="964" idx="2"/>
          </p:cNvCxnSpPr>
          <p:nvPr/>
        </p:nvCxnSpPr>
        <p:spPr>
          <a:xfrm rot="-5400000">
            <a:off x="2762850" y="1762475"/>
            <a:ext cx="908400" cy="26421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F1C23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972" name="Shape 9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/>
          <p:nvPr/>
        </p:nvSpPr>
        <p:spPr>
          <a:xfrm rot="5400000">
            <a:off x="6565975" y="1289050"/>
            <a:ext cx="144000" cy="23109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78" name="Shape 978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79" name="Shape 979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80" name="Shape 980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81" name="Shape 981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82" name="Shape 982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983" name="Shape 983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84" name="Shape 984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985" name="Shape 985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86" name="Shape 986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987" name="Shape 987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88" name="Shape 988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989" name="Shape 989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990" name="Shape 990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1" name="Shape 991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992" name="Shape 992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3" name="Shape 993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994" name="Shape 994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5" name="Shape 995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996" name="Shape 996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7" name="Shape 997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998" name="Shape 998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99" name="Shape 999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1000" name="Shape 1000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01" name="Shape 1001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1002" name="Shape 1002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03" name="Shape 1003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1004" name="Shape 1004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05" name="Shape 1005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1006" name="Shape 1006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1007" name="Shape 1007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08" name="Shape 1008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09" name="Shape 1009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10" name="Shape 1010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11" name="Shape 1011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12" name="Shape 1012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013" name="Shape 1013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014" name="Shape 1014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1015" name="Shape 1015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6" name="Shape 1016"/>
          <p:cNvCxnSpPr>
            <a:stCxn id="1007" idx="2"/>
            <a:endCxn id="1015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7" name="Shape 1017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1018" name="Shape 1018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019" name="Shape 1019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20" name="Shape 1020"/>
          <p:cNvCxnSpPr>
            <a:stCxn id="1007" idx="3"/>
            <a:endCxn id="1019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021" name="Shape 1021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1022" name="Shape 1022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23" name="Shape 1023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024" name="Shape 1024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025" name="Shape 1025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1026" name="Shape 1026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Shape 1027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28" name="Shape 1028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</a:t>
            </a:r>
          </a:p>
        </p:txBody>
      </p:sp>
      <p:cxnSp>
        <p:nvCxnSpPr>
          <p:cNvPr id="1029" name="Shape 1029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030" name="Shape 1030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031" name="Shape 1031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032" name="Shape 1032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33" name="Shape 1033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34" name="Shape 1034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035" name="Shape 1035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1x30</a:t>
            </a:r>
          </a:p>
        </p:txBody>
      </p:sp>
      <p:sp>
        <p:nvSpPr>
          <p:cNvPr id="1036" name="Shape 1036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1037" name="Shape 1037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1038" name="Shape 1038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039" name="Shape 1039"/>
          <p:cNvSpPr txBox="1"/>
          <p:nvPr/>
        </p:nvSpPr>
        <p:spPr>
          <a:xfrm>
            <a:off x="6463354" y="2480700"/>
            <a:ext cx="2097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20 - number of classes</a:t>
            </a:r>
          </a:p>
        </p:txBody>
      </p:sp>
      <p:sp>
        <p:nvSpPr>
          <p:cNvPr id="1040" name="Shape 10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/>
          <p:nvPr/>
        </p:nvSpPr>
        <p:spPr>
          <a:xfrm rot="5400000">
            <a:off x="6565975" y="1289050"/>
            <a:ext cx="144000" cy="23109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46" name="Shape 1046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47" name="Shape 1047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48" name="Shape 1048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49" name="Shape 1049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50" name="Shape 1050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051" name="Shape 1051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52" name="Shape 1052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053" name="Shape 1053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54" name="Shape 1054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055" name="Shape 1055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56" name="Shape 1056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057" name="Shape 1057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1058" name="Shape 1058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59" name="Shape 1059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060" name="Shape 1060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61" name="Shape 1061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062" name="Shape 1062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63" name="Shape 1063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064" name="Shape 1064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65" name="Shape 1065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1066" name="Shape 1066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67" name="Shape 1067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1068" name="Shape 1068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69" name="Shape 1069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1070" name="Shape 1070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71" name="Shape 1071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1072" name="Shape 1072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73" name="Shape 1073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1074" name="Shape 1074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1075" name="Shape 1075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76" name="Shape 1076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77" name="Shape 1077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78" name="Shape 1078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79" name="Shape 1079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80" name="Shape 1080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081" name="Shape 1081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082" name="Shape 1082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1083" name="Shape 1083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4" name="Shape 1084"/>
          <p:cNvCxnSpPr>
            <a:stCxn id="1075" idx="2"/>
            <a:endCxn id="1083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85" name="Shape 1085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1086" name="Shape 1086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087" name="Shape 1087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88" name="Shape 1088"/>
          <p:cNvCxnSpPr>
            <a:stCxn id="1075" idx="3"/>
            <a:endCxn id="1087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089" name="Shape 1089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1090" name="Shape 1090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91" name="Shape 1091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092" name="Shape 1092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093" name="Shape 1093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1094" name="Shape 1094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Shape 1095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96" name="Shape 1096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</a:t>
            </a:r>
          </a:p>
        </p:txBody>
      </p:sp>
      <p:cxnSp>
        <p:nvCxnSpPr>
          <p:cNvPr id="1097" name="Shape 1097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098" name="Shape 1098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099" name="Shape 1099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100" name="Shape 1100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01" name="Shape 1101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02" name="Shape 1102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103" name="Shape 1103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1x30</a:t>
            </a:r>
          </a:p>
        </p:txBody>
      </p:sp>
      <p:sp>
        <p:nvSpPr>
          <p:cNvPr id="1104" name="Shape 1104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1105" name="Shape 1105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1106" name="Shape 1106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107" name="Shape 1107"/>
          <p:cNvSpPr txBox="1"/>
          <p:nvPr/>
        </p:nvSpPr>
        <p:spPr>
          <a:xfrm>
            <a:off x="6463354" y="2480700"/>
            <a:ext cx="2097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20 - number of classes</a:t>
            </a:r>
          </a:p>
        </p:txBody>
      </p:sp>
      <p:sp>
        <p:nvSpPr>
          <p:cNvPr id="1108" name="Shape 1108"/>
          <p:cNvSpPr/>
          <p:nvPr/>
        </p:nvSpPr>
        <p:spPr>
          <a:xfrm>
            <a:off x="6301825" y="2358725"/>
            <a:ext cx="96600" cy="85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09" name="Shape 1109"/>
          <p:cNvSpPr txBox="1"/>
          <p:nvPr/>
        </p:nvSpPr>
        <p:spPr>
          <a:xfrm>
            <a:off x="6264355" y="2134350"/>
            <a:ext cx="1555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i (from 1 to 20)</a:t>
            </a:r>
          </a:p>
        </p:txBody>
      </p:sp>
      <p:sp>
        <p:nvSpPr>
          <p:cNvPr id="1110" name="Shape 1110"/>
          <p:cNvSpPr txBox="1"/>
          <p:nvPr/>
        </p:nvSpPr>
        <p:spPr>
          <a:xfrm>
            <a:off x="5716345" y="2712314"/>
            <a:ext cx="1987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score ~ P(obj is class_i | obj in box)</a:t>
            </a:r>
          </a:p>
        </p:txBody>
      </p:sp>
      <p:cxnSp>
        <p:nvCxnSpPr>
          <p:cNvPr id="1111" name="Shape 1111"/>
          <p:cNvCxnSpPr>
            <a:stCxn id="1108" idx="2"/>
          </p:cNvCxnSpPr>
          <p:nvPr/>
        </p:nvCxnSpPr>
        <p:spPr>
          <a:xfrm rot="5400000">
            <a:off x="5992075" y="2448875"/>
            <a:ext cx="362400" cy="353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12" name="Shape 11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/>
          <p:nvPr/>
        </p:nvSpPr>
        <p:spPr>
          <a:xfrm rot="5400000">
            <a:off x="6565975" y="1289050"/>
            <a:ext cx="144000" cy="23109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8" name="Shape 1118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9" name="Shape 1119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20" name="Shape 1120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21" name="Shape 1121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22" name="Shape 1122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123" name="Shape 1123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24" name="Shape 1124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125" name="Shape 1125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26" name="Shape 1126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127" name="Shape 1127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28" name="Shape 1128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129" name="Shape 1129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1130" name="Shape 1130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31" name="Shape 1131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132" name="Shape 1132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33" name="Shape 1133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134" name="Shape 1134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35" name="Shape 1135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136" name="Shape 1136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37" name="Shape 1137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1138" name="Shape 1138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39" name="Shape 1139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1140" name="Shape 1140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41" name="Shape 1141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1142" name="Shape 1142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43" name="Shape 1143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1144" name="Shape 1144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45" name="Shape 1145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1146" name="Shape 1146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1147" name="Shape 1147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48" name="Shape 1148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49" name="Shape 1149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50" name="Shape 1150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51" name="Shape 1151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52" name="Shape 1152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153" name="Shape 1153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154" name="Shape 1154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1155" name="Shape 1155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6" name="Shape 1156"/>
          <p:cNvCxnSpPr>
            <a:stCxn id="1147" idx="2"/>
            <a:endCxn id="1155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57" name="Shape 1157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1158" name="Shape 1158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159" name="Shape 1159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60" name="Shape 1160"/>
          <p:cNvCxnSpPr>
            <a:stCxn id="1147" idx="3"/>
            <a:endCxn id="1159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161" name="Shape 1161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1162" name="Shape 1162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63" name="Shape 1163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164" name="Shape 1164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165" name="Shape 1165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1166" name="Shape 1166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Shape 1167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68" name="Shape 1168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</a:t>
            </a:r>
          </a:p>
        </p:txBody>
      </p:sp>
      <p:cxnSp>
        <p:nvCxnSpPr>
          <p:cNvPr id="1169" name="Shape 1169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170" name="Shape 1170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171" name="Shape 1171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172" name="Shape 1172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73" name="Shape 1173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74" name="Shape 1174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175" name="Shape 1175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1x30</a:t>
            </a:r>
          </a:p>
        </p:txBody>
      </p:sp>
      <p:sp>
        <p:nvSpPr>
          <p:cNvPr id="1176" name="Shape 1176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1177" name="Shape 1177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1178" name="Shape 1178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179" name="Shape 1179"/>
          <p:cNvSpPr/>
          <p:nvPr/>
        </p:nvSpPr>
        <p:spPr>
          <a:xfrm>
            <a:off x="4751782" y="2358725"/>
            <a:ext cx="96600" cy="85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80" name="Shape 1180"/>
          <p:cNvCxnSpPr>
            <a:stCxn id="1179" idx="2"/>
          </p:cNvCxnSpPr>
          <p:nvPr/>
        </p:nvCxnSpPr>
        <p:spPr>
          <a:xfrm rot="-5400000" flipH="1">
            <a:off x="4758082" y="2486525"/>
            <a:ext cx="362400" cy="278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81" name="Shape 1181"/>
          <p:cNvSpPr/>
          <p:nvPr/>
        </p:nvSpPr>
        <p:spPr>
          <a:xfrm>
            <a:off x="5502542" y="2355675"/>
            <a:ext cx="2274600" cy="85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82" name="Shape 1182"/>
          <p:cNvCxnSpPr>
            <a:stCxn id="1181" idx="2"/>
          </p:cNvCxnSpPr>
          <p:nvPr/>
        </p:nvCxnSpPr>
        <p:spPr>
          <a:xfrm rot="5400000">
            <a:off x="5673242" y="1853175"/>
            <a:ext cx="378300" cy="1554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3" name="Shape 1183"/>
          <p:cNvCxnSpPr/>
          <p:nvPr/>
        </p:nvCxnSpPr>
        <p:spPr>
          <a:xfrm rot="10800000">
            <a:off x="4751775" y="2809975"/>
            <a:ext cx="3060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84" name="Shape 1184"/>
          <p:cNvSpPr txBox="1"/>
          <p:nvPr/>
        </p:nvSpPr>
        <p:spPr>
          <a:xfrm>
            <a:off x="4800071" y="273954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MUL</a:t>
            </a:r>
          </a:p>
        </p:txBody>
      </p:sp>
      <p:sp>
        <p:nvSpPr>
          <p:cNvPr id="1185" name="Shape 1185"/>
          <p:cNvSpPr/>
          <p:nvPr/>
        </p:nvSpPr>
        <p:spPr>
          <a:xfrm rot="5400000">
            <a:off x="3491243" y="38339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86" name="Shape 1186"/>
          <p:cNvSpPr txBox="1"/>
          <p:nvPr/>
        </p:nvSpPr>
        <p:spPr>
          <a:xfrm>
            <a:off x="4458031" y="4935346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187" name="Shape 1187"/>
          <p:cNvSpPr txBox="1"/>
          <p:nvPr/>
        </p:nvSpPr>
        <p:spPr>
          <a:xfrm>
            <a:off x="6513807" y="2480700"/>
            <a:ext cx="3039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</a:t>
            </a:r>
          </a:p>
        </p:txBody>
      </p:sp>
      <p:sp>
        <p:nvSpPr>
          <p:cNvPr id="1188" name="Shape 1188"/>
          <p:cNvSpPr txBox="1"/>
          <p:nvPr/>
        </p:nvSpPr>
        <p:spPr>
          <a:xfrm>
            <a:off x="4641300" y="3780088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scores for bb1</a:t>
            </a:r>
          </a:p>
        </p:txBody>
      </p:sp>
      <p:cxnSp>
        <p:nvCxnSpPr>
          <p:cNvPr id="1189" name="Shape 1189"/>
          <p:cNvCxnSpPr>
            <a:stCxn id="1179" idx="0"/>
          </p:cNvCxnSpPr>
          <p:nvPr/>
        </p:nvCxnSpPr>
        <p:spPr>
          <a:xfrm rot="-5400000">
            <a:off x="4876882" y="2137625"/>
            <a:ext cx="144300" cy="297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190" name="Shape 1190"/>
          <p:cNvSpPr txBox="1"/>
          <p:nvPr/>
        </p:nvSpPr>
        <p:spPr>
          <a:xfrm>
            <a:off x="5034435" y="2080839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 confidence </a:t>
            </a:r>
          </a:p>
        </p:txBody>
      </p:sp>
      <p:sp>
        <p:nvSpPr>
          <p:cNvPr id="1191" name="Shape 11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/>
          <p:nvPr/>
        </p:nvSpPr>
        <p:spPr>
          <a:xfrm rot="5400000">
            <a:off x="6565975" y="1289050"/>
            <a:ext cx="144000" cy="23109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97" name="Shape 1197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98" name="Shape 1198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99" name="Shape 1199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00" name="Shape 1200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01" name="Shape 1201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202" name="Shape 1202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03" name="Shape 1203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204" name="Shape 1204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05" name="Shape 1205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206" name="Shape 1206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07" name="Shape 1207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208" name="Shape 1208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1209" name="Shape 1209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0" name="Shape 1210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211" name="Shape 1211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2" name="Shape 1212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213" name="Shape 1213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4" name="Shape 1214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215" name="Shape 1215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6" name="Shape 1216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1217" name="Shape 1217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18" name="Shape 1218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1219" name="Shape 1219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20" name="Shape 1220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1221" name="Shape 1221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22" name="Shape 1222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1223" name="Shape 1223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24" name="Shape 1224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1225" name="Shape 1225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1226" name="Shape 1226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27" name="Shape 1227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28" name="Shape 1228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29" name="Shape 1229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30" name="Shape 1230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31" name="Shape 1231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232" name="Shape 1232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233" name="Shape 1233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1234" name="Shape 1234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5" name="Shape 1235"/>
          <p:cNvCxnSpPr>
            <a:stCxn id="1226" idx="2"/>
            <a:endCxn id="1234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36" name="Shape 1236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1237" name="Shape 1237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238" name="Shape 1238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39" name="Shape 1239"/>
          <p:cNvCxnSpPr>
            <a:stCxn id="1226" idx="3"/>
            <a:endCxn id="1238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240" name="Shape 1240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1241" name="Shape 1241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42" name="Shape 1242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243" name="Shape 1243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244" name="Shape 1244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1245" name="Shape 1245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Shape 1246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47" name="Shape 1247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</a:t>
            </a:r>
          </a:p>
        </p:txBody>
      </p:sp>
      <p:cxnSp>
        <p:nvCxnSpPr>
          <p:cNvPr id="1248" name="Shape 1248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249" name="Shape 1249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250" name="Shape 1250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251" name="Shape 1251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52" name="Shape 1252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53" name="Shape 1253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254" name="Shape 1254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1x30</a:t>
            </a:r>
          </a:p>
        </p:txBody>
      </p:sp>
      <p:sp>
        <p:nvSpPr>
          <p:cNvPr id="1255" name="Shape 1255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1256" name="Shape 1256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1257" name="Shape 1257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258" name="Shape 1258"/>
          <p:cNvSpPr/>
          <p:nvPr/>
        </p:nvSpPr>
        <p:spPr>
          <a:xfrm>
            <a:off x="5502542" y="2355675"/>
            <a:ext cx="2274600" cy="85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59" name="Shape 1259"/>
          <p:cNvSpPr txBox="1"/>
          <p:nvPr/>
        </p:nvSpPr>
        <p:spPr>
          <a:xfrm>
            <a:off x="4989185" y="4941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260" name="Shape 1260"/>
          <p:cNvSpPr txBox="1"/>
          <p:nvPr/>
        </p:nvSpPr>
        <p:spPr>
          <a:xfrm>
            <a:off x="6513807" y="2480700"/>
            <a:ext cx="3039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</a:t>
            </a:r>
          </a:p>
        </p:txBody>
      </p:sp>
      <p:cxnSp>
        <p:nvCxnSpPr>
          <p:cNvPr id="1261" name="Shape 1261"/>
          <p:cNvCxnSpPr>
            <a:stCxn id="1262" idx="0"/>
          </p:cNvCxnSpPr>
          <p:nvPr/>
        </p:nvCxnSpPr>
        <p:spPr>
          <a:xfrm rot="-5400000">
            <a:off x="5466782" y="2158725"/>
            <a:ext cx="144300" cy="249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263" name="Shape 1263"/>
          <p:cNvSpPr txBox="1"/>
          <p:nvPr/>
        </p:nvSpPr>
        <p:spPr>
          <a:xfrm>
            <a:off x="5588464" y="2067799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 confidence </a:t>
            </a:r>
          </a:p>
        </p:txBody>
      </p:sp>
      <p:sp>
        <p:nvSpPr>
          <p:cNvPr id="1262" name="Shape 1262"/>
          <p:cNvSpPr/>
          <p:nvPr/>
        </p:nvSpPr>
        <p:spPr>
          <a:xfrm>
            <a:off x="5365832" y="2355675"/>
            <a:ext cx="96600" cy="85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64" name="Shape 1264"/>
          <p:cNvCxnSpPr/>
          <p:nvPr/>
        </p:nvCxnSpPr>
        <p:spPr>
          <a:xfrm rot="-5400000" flipH="1">
            <a:off x="5372132" y="2483475"/>
            <a:ext cx="362400" cy="278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65" name="Shape 1265"/>
          <p:cNvCxnSpPr/>
          <p:nvPr/>
        </p:nvCxnSpPr>
        <p:spPr>
          <a:xfrm rot="5400000">
            <a:off x="5995592" y="2149425"/>
            <a:ext cx="352200" cy="936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66" name="Shape 1266"/>
          <p:cNvSpPr txBox="1"/>
          <p:nvPr/>
        </p:nvSpPr>
        <p:spPr>
          <a:xfrm>
            <a:off x="5406153" y="275331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MUL</a:t>
            </a:r>
          </a:p>
        </p:txBody>
      </p:sp>
      <p:sp>
        <p:nvSpPr>
          <p:cNvPr id="1267" name="Shape 1267"/>
          <p:cNvSpPr/>
          <p:nvPr/>
        </p:nvSpPr>
        <p:spPr>
          <a:xfrm rot="5400000">
            <a:off x="4023768" y="38339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68" name="Shape 1268"/>
          <p:cNvSpPr txBox="1"/>
          <p:nvPr/>
        </p:nvSpPr>
        <p:spPr>
          <a:xfrm>
            <a:off x="5251375" y="3751900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scores for bb2</a:t>
            </a:r>
          </a:p>
        </p:txBody>
      </p:sp>
      <p:cxnSp>
        <p:nvCxnSpPr>
          <p:cNvPr id="1269" name="Shape 1269"/>
          <p:cNvCxnSpPr/>
          <p:nvPr/>
        </p:nvCxnSpPr>
        <p:spPr>
          <a:xfrm rot="10800000">
            <a:off x="5400325" y="2809975"/>
            <a:ext cx="3060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70" name="Shape 12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Shape 1275"/>
          <p:cNvSpPr/>
          <p:nvPr/>
        </p:nvSpPr>
        <p:spPr>
          <a:xfrm rot="5400000">
            <a:off x="6565975" y="1289050"/>
            <a:ext cx="144000" cy="23109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76" name="Shape 1276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77" name="Shape 1277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78" name="Shape 1278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79" name="Shape 1279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80" name="Shape 1280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281" name="Shape 1281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82" name="Shape 1282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283" name="Shape 1283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84" name="Shape 1284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285" name="Shape 1285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86" name="Shape 1286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287" name="Shape 1287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1288" name="Shape 1288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89" name="Shape 1289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290" name="Shape 1290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91" name="Shape 1291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292" name="Shape 1292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93" name="Shape 1293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294" name="Shape 1294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95" name="Shape 1295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1296" name="Shape 1296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97" name="Shape 1297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1298" name="Shape 1298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99" name="Shape 1299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1300" name="Shape 1300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01" name="Shape 1301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1302" name="Shape 1302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03" name="Shape 1303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1304" name="Shape 1304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1305" name="Shape 1305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06" name="Shape 1306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07" name="Shape 1307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08" name="Shape 1308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09" name="Shape 1309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10" name="Shape 1310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311" name="Shape 1311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312" name="Shape 1312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1313" name="Shape 1313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4" name="Shape 1314"/>
          <p:cNvCxnSpPr>
            <a:stCxn id="1305" idx="2"/>
            <a:endCxn id="1313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15" name="Shape 1315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1316" name="Shape 1316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317" name="Shape 1317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18" name="Shape 1318"/>
          <p:cNvCxnSpPr>
            <a:stCxn id="1305" idx="3"/>
            <a:endCxn id="1317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319" name="Shape 1319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1320" name="Shape 1320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21" name="Shape 1321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322" name="Shape 1322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323" name="Shape 1323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1324" name="Shape 1324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Shape 1325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26" name="Shape 1326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</a:t>
            </a:r>
          </a:p>
        </p:txBody>
      </p:sp>
      <p:cxnSp>
        <p:nvCxnSpPr>
          <p:cNvPr id="1327" name="Shape 1327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328" name="Shape 1328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329" name="Shape 1329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330" name="Shape 1330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31" name="Shape 1331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32" name="Shape 1332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333" name="Shape 1333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1x30</a:t>
            </a:r>
          </a:p>
        </p:txBody>
      </p:sp>
      <p:sp>
        <p:nvSpPr>
          <p:cNvPr id="1334" name="Shape 1334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1335" name="Shape 1335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1336" name="Shape 1336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337" name="Shape 1337"/>
          <p:cNvSpPr/>
          <p:nvPr/>
        </p:nvSpPr>
        <p:spPr>
          <a:xfrm>
            <a:off x="5502542" y="2355675"/>
            <a:ext cx="2274600" cy="85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38" name="Shape 1338"/>
          <p:cNvSpPr txBox="1"/>
          <p:nvPr/>
        </p:nvSpPr>
        <p:spPr>
          <a:xfrm>
            <a:off x="4989185" y="4941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339" name="Shape 1339"/>
          <p:cNvSpPr txBox="1"/>
          <p:nvPr/>
        </p:nvSpPr>
        <p:spPr>
          <a:xfrm>
            <a:off x="6513807" y="2480700"/>
            <a:ext cx="3039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</a:t>
            </a:r>
          </a:p>
        </p:txBody>
      </p:sp>
      <p:cxnSp>
        <p:nvCxnSpPr>
          <p:cNvPr id="1340" name="Shape 1340"/>
          <p:cNvCxnSpPr>
            <a:stCxn id="1341" idx="0"/>
          </p:cNvCxnSpPr>
          <p:nvPr/>
        </p:nvCxnSpPr>
        <p:spPr>
          <a:xfrm rot="-5400000">
            <a:off x="5466782" y="2158725"/>
            <a:ext cx="144300" cy="249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342" name="Shape 1342"/>
          <p:cNvSpPr txBox="1"/>
          <p:nvPr/>
        </p:nvSpPr>
        <p:spPr>
          <a:xfrm>
            <a:off x="5588464" y="2067799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 confidence </a:t>
            </a:r>
          </a:p>
        </p:txBody>
      </p:sp>
      <p:sp>
        <p:nvSpPr>
          <p:cNvPr id="1341" name="Shape 1341"/>
          <p:cNvSpPr/>
          <p:nvPr/>
        </p:nvSpPr>
        <p:spPr>
          <a:xfrm>
            <a:off x="5365832" y="2355675"/>
            <a:ext cx="96600" cy="85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43" name="Shape 1343"/>
          <p:cNvCxnSpPr/>
          <p:nvPr/>
        </p:nvCxnSpPr>
        <p:spPr>
          <a:xfrm rot="-5400000" flipH="1">
            <a:off x="5372132" y="2483475"/>
            <a:ext cx="362400" cy="278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4" name="Shape 1344"/>
          <p:cNvCxnSpPr/>
          <p:nvPr/>
        </p:nvCxnSpPr>
        <p:spPr>
          <a:xfrm rot="5400000">
            <a:off x="5995592" y="2149425"/>
            <a:ext cx="352200" cy="936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45" name="Shape 1345"/>
          <p:cNvSpPr txBox="1"/>
          <p:nvPr/>
        </p:nvSpPr>
        <p:spPr>
          <a:xfrm>
            <a:off x="5406153" y="275331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MUL</a:t>
            </a:r>
          </a:p>
        </p:txBody>
      </p:sp>
      <p:sp>
        <p:nvSpPr>
          <p:cNvPr id="1346" name="Shape 1346"/>
          <p:cNvSpPr/>
          <p:nvPr/>
        </p:nvSpPr>
        <p:spPr>
          <a:xfrm rot="5400000">
            <a:off x="4023768" y="38339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47" name="Shape 1347"/>
          <p:cNvSpPr txBox="1"/>
          <p:nvPr/>
        </p:nvSpPr>
        <p:spPr>
          <a:xfrm>
            <a:off x="5251375" y="3751900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scores for bb2</a:t>
            </a:r>
          </a:p>
        </p:txBody>
      </p:sp>
      <p:cxnSp>
        <p:nvCxnSpPr>
          <p:cNvPr id="1348" name="Shape 1348"/>
          <p:cNvCxnSpPr/>
          <p:nvPr/>
        </p:nvCxnSpPr>
        <p:spPr>
          <a:xfrm rot="10800000">
            <a:off x="5400325" y="2809975"/>
            <a:ext cx="3060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49" name="Shape 1349"/>
          <p:cNvSpPr txBox="1"/>
          <p:nvPr/>
        </p:nvSpPr>
        <p:spPr>
          <a:xfrm>
            <a:off x="6690375" y="3592275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/>
              <a:t>Do this operation for each bbox in each grid cell</a:t>
            </a:r>
          </a:p>
        </p:txBody>
      </p:sp>
      <p:sp>
        <p:nvSpPr>
          <p:cNvPr id="1350" name="Shape 13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Shape 1355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56" name="Shape 1356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57" name="Shape 1357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358" name="Shape 1358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59" name="Shape 1359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360" name="Shape 1360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61" name="Shape 1361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362" name="Shape 1362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63" name="Shape 1363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364" name="Shape 1364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1365" name="Shape 1365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66" name="Shape 1366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367" name="Shape 1367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68" name="Shape 1368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369" name="Shape 1369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70" name="Shape 1370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371" name="Shape 1371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72" name="Shape 1372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1373" name="Shape 1373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74" name="Shape 1374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1375" name="Shape 1375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76" name="Shape 1376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1377" name="Shape 1377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78" name="Shape 1378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1379" name="Shape 1379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80" name="Shape 1380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1381" name="Shape 1381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1382" name="Shape 1382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83" name="Shape 1383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84" name="Shape 1384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85" name="Shape 1385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86" name="Shape 1386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87" name="Shape 1387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388" name="Shape 1388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389" name="Shape 1389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1390" name="Shape 1390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1" name="Shape 1391"/>
          <p:cNvCxnSpPr>
            <a:stCxn id="1382" idx="2"/>
            <a:endCxn id="1390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92" name="Shape 1392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1393" name="Shape 1393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394" name="Shape 1394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95" name="Shape 1395"/>
          <p:cNvCxnSpPr>
            <a:stCxn id="1382" idx="3"/>
            <a:endCxn id="1394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396" name="Shape 1396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1397" name="Shape 1397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398" name="Shape 1398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399" name="Shape 1399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1400" name="Shape 1400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1" name="Shape 1401"/>
          <p:cNvSpPr txBox="1"/>
          <p:nvPr/>
        </p:nvSpPr>
        <p:spPr>
          <a:xfrm>
            <a:off x="275625" y="3620925"/>
            <a:ext cx="10887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 (1, 1)</a:t>
            </a:r>
          </a:p>
        </p:txBody>
      </p:sp>
      <p:sp>
        <p:nvSpPr>
          <p:cNvPr id="1402" name="Shape 1402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403" name="Shape 1403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404" name="Shape 1404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405" name="Shape 1405"/>
          <p:cNvSpPr/>
          <p:nvPr/>
        </p:nvSpPr>
        <p:spPr>
          <a:xfrm rot="5400000">
            <a:off x="273275" y="2949200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06" name="Shape 1406"/>
          <p:cNvSpPr/>
          <p:nvPr/>
        </p:nvSpPr>
        <p:spPr>
          <a:xfrm>
            <a:off x="363475" y="29180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07" name="Shape 1407"/>
          <p:cNvSpPr/>
          <p:nvPr/>
        </p:nvSpPr>
        <p:spPr>
          <a:xfrm>
            <a:off x="1518400" y="2917995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08" name="Shape 1408"/>
          <p:cNvCxnSpPr>
            <a:stCxn id="1405" idx="4"/>
            <a:endCxn id="1407" idx="2"/>
          </p:cNvCxnSpPr>
          <p:nvPr/>
        </p:nvCxnSpPr>
        <p:spPr>
          <a:xfrm>
            <a:off x="304475" y="2960900"/>
            <a:ext cx="1340400" cy="203400"/>
          </a:xfrm>
          <a:prstGeom prst="curvedConnector4">
            <a:avLst>
              <a:gd name="adj1" fmla="val -17765"/>
              <a:gd name="adj2" fmla="val 31795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409" name="Shape 1409"/>
          <p:cNvSpPr/>
          <p:nvPr/>
        </p:nvSpPr>
        <p:spPr>
          <a:xfrm rot="5400000">
            <a:off x="3629543" y="3746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10" name="Shape 1410"/>
          <p:cNvSpPr/>
          <p:nvPr/>
        </p:nvSpPr>
        <p:spPr>
          <a:xfrm rot="5400000">
            <a:off x="38196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11" name="Shape 1411"/>
          <p:cNvSpPr txBox="1"/>
          <p:nvPr/>
        </p:nvSpPr>
        <p:spPr>
          <a:xfrm>
            <a:off x="461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412" name="Shape 1412"/>
          <p:cNvSpPr txBox="1"/>
          <p:nvPr/>
        </p:nvSpPr>
        <p:spPr>
          <a:xfrm>
            <a:off x="48098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413" name="Shape 1413"/>
          <p:cNvSpPr/>
          <p:nvPr/>
        </p:nvSpPr>
        <p:spPr>
          <a:xfrm rot="5400000">
            <a:off x="4837500" y="2386675"/>
            <a:ext cx="62100" cy="1821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14" name="Shape 1414"/>
          <p:cNvCxnSpPr>
            <a:stCxn id="1407" idx="0"/>
            <a:endCxn id="1413" idx="1"/>
          </p:cNvCxnSpPr>
          <p:nvPr/>
        </p:nvCxnSpPr>
        <p:spPr>
          <a:xfrm rot="-5400000">
            <a:off x="3021100" y="1070445"/>
            <a:ext cx="471300" cy="3223800"/>
          </a:xfrm>
          <a:prstGeom prst="curvedConnector3">
            <a:avLst>
              <a:gd name="adj1" fmla="val 150529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415" name="Shape 1415"/>
          <p:cNvSpPr txBox="1"/>
          <p:nvPr/>
        </p:nvSpPr>
        <p:spPr>
          <a:xfrm>
            <a:off x="3020790" y="2142800"/>
            <a:ext cx="10887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 bboxes for first cell (1, 1)</a:t>
            </a:r>
          </a:p>
        </p:txBody>
      </p:sp>
      <p:sp>
        <p:nvSpPr>
          <p:cNvPr id="1416" name="Shape 1416"/>
          <p:cNvSpPr txBox="1"/>
          <p:nvPr/>
        </p:nvSpPr>
        <p:spPr>
          <a:xfrm>
            <a:off x="4588652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417" name="Shape 1417"/>
          <p:cNvSpPr txBox="1"/>
          <p:nvPr/>
        </p:nvSpPr>
        <p:spPr>
          <a:xfrm>
            <a:off x="4780117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418" name="Shape 14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Shape 1423"/>
          <p:cNvSpPr txBox="1"/>
          <p:nvPr/>
        </p:nvSpPr>
        <p:spPr>
          <a:xfrm>
            <a:off x="4994801" y="2448600"/>
            <a:ext cx="336000" cy="20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424" name="Shape 1424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25" name="Shape 1425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26" name="Shape 1426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427" name="Shape 1427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28" name="Shape 1428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429" name="Shape 1429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30" name="Shape 1430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431" name="Shape 1431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32" name="Shape 1432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433" name="Shape 1433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1434" name="Shape 1434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35" name="Shape 1435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436" name="Shape 1436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37" name="Shape 1437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438" name="Shape 1438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39" name="Shape 1439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440" name="Shape 1440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41" name="Shape 1441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1442" name="Shape 1442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43" name="Shape 1443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1444" name="Shape 1444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45" name="Shape 1445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1446" name="Shape 1446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47" name="Shape 1447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1448" name="Shape 1448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49" name="Shape 1449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1450" name="Shape 1450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1451" name="Shape 1451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52" name="Shape 1452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53" name="Shape 1453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54" name="Shape 1454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55" name="Shape 1455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56" name="Shape 1456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457" name="Shape 1457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458" name="Shape 1458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1459" name="Shape 1459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0" name="Shape 1460"/>
          <p:cNvCxnSpPr>
            <a:stCxn id="1451" idx="2"/>
            <a:endCxn id="1459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61" name="Shape 1461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1462" name="Shape 1462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463" name="Shape 1463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64" name="Shape 1464"/>
          <p:cNvCxnSpPr>
            <a:stCxn id="1451" idx="3"/>
            <a:endCxn id="1463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465" name="Shape 1465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1466" name="Shape 1466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467" name="Shape 1467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468" name="Shape 1468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1469" name="Shape 1469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0" name="Shape 1470"/>
          <p:cNvSpPr txBox="1"/>
          <p:nvPr/>
        </p:nvSpPr>
        <p:spPr>
          <a:xfrm>
            <a:off x="275625" y="3620925"/>
            <a:ext cx="10887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 (1, 2)</a:t>
            </a:r>
          </a:p>
        </p:txBody>
      </p:sp>
      <p:sp>
        <p:nvSpPr>
          <p:cNvPr id="1471" name="Shape 1471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472" name="Shape 1472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473" name="Shape 1473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474" name="Shape 1474"/>
          <p:cNvSpPr/>
          <p:nvPr/>
        </p:nvSpPr>
        <p:spPr>
          <a:xfrm rot="5400000">
            <a:off x="336454" y="3012378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75" name="Shape 1475"/>
          <p:cNvSpPr/>
          <p:nvPr/>
        </p:nvSpPr>
        <p:spPr>
          <a:xfrm>
            <a:off x="398500" y="2989725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76" name="Shape 1476"/>
          <p:cNvSpPr/>
          <p:nvPr/>
        </p:nvSpPr>
        <p:spPr>
          <a:xfrm>
            <a:off x="1772325" y="2909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77" name="Shape 1477"/>
          <p:cNvCxnSpPr>
            <a:stCxn id="1474" idx="4"/>
            <a:endCxn id="1476" idx="2"/>
          </p:cNvCxnSpPr>
          <p:nvPr/>
        </p:nvCxnSpPr>
        <p:spPr>
          <a:xfrm>
            <a:off x="367654" y="3024078"/>
            <a:ext cx="1531200" cy="131700"/>
          </a:xfrm>
          <a:prstGeom prst="curvedConnector4">
            <a:avLst>
              <a:gd name="adj1" fmla="val -15552"/>
              <a:gd name="adj2" fmla="val 280802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478" name="Shape 1478"/>
          <p:cNvSpPr/>
          <p:nvPr/>
        </p:nvSpPr>
        <p:spPr>
          <a:xfrm rot="5400000">
            <a:off x="3629543" y="3746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79" name="Shape 1479"/>
          <p:cNvSpPr/>
          <p:nvPr/>
        </p:nvSpPr>
        <p:spPr>
          <a:xfrm rot="5400000">
            <a:off x="38196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80" name="Shape 1480"/>
          <p:cNvSpPr txBox="1"/>
          <p:nvPr/>
        </p:nvSpPr>
        <p:spPr>
          <a:xfrm>
            <a:off x="461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481" name="Shape 1481"/>
          <p:cNvSpPr txBox="1"/>
          <p:nvPr/>
        </p:nvSpPr>
        <p:spPr>
          <a:xfrm>
            <a:off x="48098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482" name="Shape 1482"/>
          <p:cNvSpPr txBox="1"/>
          <p:nvPr/>
        </p:nvSpPr>
        <p:spPr>
          <a:xfrm>
            <a:off x="3175938" y="2151642"/>
            <a:ext cx="1263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 bboxes for second cell (1, 2)</a:t>
            </a:r>
          </a:p>
        </p:txBody>
      </p:sp>
      <p:sp>
        <p:nvSpPr>
          <p:cNvPr id="1483" name="Shape 1483"/>
          <p:cNvSpPr/>
          <p:nvPr/>
        </p:nvSpPr>
        <p:spPr>
          <a:xfrm rot="5400000">
            <a:off x="40097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84" name="Shape 1484"/>
          <p:cNvSpPr/>
          <p:nvPr/>
        </p:nvSpPr>
        <p:spPr>
          <a:xfrm rot="5400000">
            <a:off x="41998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85" name="Shape 1485"/>
          <p:cNvSpPr txBox="1"/>
          <p:nvPr/>
        </p:nvSpPr>
        <p:spPr>
          <a:xfrm>
            <a:off x="5179661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486" name="Shape 1486"/>
          <p:cNvSpPr/>
          <p:nvPr/>
        </p:nvSpPr>
        <p:spPr>
          <a:xfrm rot="5400000">
            <a:off x="5208600" y="2387050"/>
            <a:ext cx="62100" cy="1821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87" name="Shape 1487"/>
          <p:cNvCxnSpPr>
            <a:stCxn id="1476" idx="0"/>
            <a:endCxn id="1486" idx="1"/>
          </p:cNvCxnSpPr>
          <p:nvPr/>
        </p:nvCxnSpPr>
        <p:spPr>
          <a:xfrm rot="-5400000">
            <a:off x="3338025" y="1007920"/>
            <a:ext cx="462300" cy="3340800"/>
          </a:xfrm>
          <a:prstGeom prst="curvedConnector3">
            <a:avLst>
              <a:gd name="adj1" fmla="val 151535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488" name="Shape 1488"/>
          <p:cNvSpPr txBox="1"/>
          <p:nvPr/>
        </p:nvSpPr>
        <p:spPr>
          <a:xfrm>
            <a:off x="4588652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489" name="Shape 1489"/>
          <p:cNvSpPr txBox="1"/>
          <p:nvPr/>
        </p:nvSpPr>
        <p:spPr>
          <a:xfrm>
            <a:off x="4780117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490" name="Shape 1490"/>
          <p:cNvSpPr txBox="1"/>
          <p:nvPr/>
        </p:nvSpPr>
        <p:spPr>
          <a:xfrm>
            <a:off x="4969197" y="486153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491" name="Shape 1491"/>
          <p:cNvSpPr txBox="1"/>
          <p:nvPr/>
        </p:nvSpPr>
        <p:spPr>
          <a:xfrm>
            <a:off x="5160661" y="486153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492" name="Shape 14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0000"/>
                </a:solidFill>
              </a:rPr>
              <a:t>image</a:t>
            </a:r>
          </a:p>
        </p:txBody>
      </p:sp>
      <p:pic>
        <p:nvPicPr>
          <p:cNvPr id="105" name="Shape 105" descr="dog.jpg"/>
          <p:cNvPicPr preferRelativeResize="0"/>
          <p:nvPr/>
        </p:nvPicPr>
        <p:blipFill rotWithShape="1">
          <a:blip r:embed="rId3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dirty="0"/>
              <a:t>Inference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Shape 1497"/>
          <p:cNvSpPr txBox="1"/>
          <p:nvPr/>
        </p:nvSpPr>
        <p:spPr>
          <a:xfrm>
            <a:off x="4994801" y="2448600"/>
            <a:ext cx="336000" cy="20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498" name="Shape 1498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99" name="Shape 1499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00" name="Shape 1500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501" name="Shape 1501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02" name="Shape 1502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503" name="Shape 1503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04" name="Shape 1504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505" name="Shape 1505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06" name="Shape 1506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507" name="Shape 1507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1508" name="Shape 1508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09" name="Shape 1509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510" name="Shape 1510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11" name="Shape 1511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512" name="Shape 1512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13" name="Shape 1513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514" name="Shape 1514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15" name="Shape 1515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1516" name="Shape 1516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17" name="Shape 1517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1518" name="Shape 1518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19" name="Shape 1519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1520" name="Shape 1520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1" name="Shape 1521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1522" name="Shape 1522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23" name="Shape 1523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1524" name="Shape 1524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1525" name="Shape 1525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6" name="Shape 1526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7" name="Shape 1527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8" name="Shape 1528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9" name="Shape 1529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30" name="Shape 1530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531" name="Shape 1531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532" name="Shape 1532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1533" name="Shape 1533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4" name="Shape 1534"/>
          <p:cNvCxnSpPr>
            <a:stCxn id="1525" idx="2"/>
            <a:endCxn id="1533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35" name="Shape 1535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1536" name="Shape 1536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537" name="Shape 1537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38" name="Shape 1538"/>
          <p:cNvCxnSpPr>
            <a:stCxn id="1525" idx="3"/>
            <a:endCxn id="1537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539" name="Shape 1539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1540" name="Shape 1540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541" name="Shape 1541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542" name="Shape 1542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1543" name="Shape 1543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4" name="Shape 1544"/>
          <p:cNvSpPr txBox="1"/>
          <p:nvPr/>
        </p:nvSpPr>
        <p:spPr>
          <a:xfrm>
            <a:off x="393375" y="4122250"/>
            <a:ext cx="10887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 (7, 7)</a:t>
            </a:r>
          </a:p>
        </p:txBody>
      </p:sp>
      <p:sp>
        <p:nvSpPr>
          <p:cNvPr id="1545" name="Shape 1545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546" name="Shape 1546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547" name="Shape 1547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548" name="Shape 1548"/>
          <p:cNvSpPr/>
          <p:nvPr/>
        </p:nvSpPr>
        <p:spPr>
          <a:xfrm rot="5400000">
            <a:off x="3629543" y="3746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49" name="Shape 1549"/>
          <p:cNvSpPr/>
          <p:nvPr/>
        </p:nvSpPr>
        <p:spPr>
          <a:xfrm rot="5400000">
            <a:off x="38196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50" name="Shape 1550"/>
          <p:cNvSpPr txBox="1"/>
          <p:nvPr/>
        </p:nvSpPr>
        <p:spPr>
          <a:xfrm>
            <a:off x="461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551" name="Shape 1551"/>
          <p:cNvSpPr txBox="1"/>
          <p:nvPr/>
        </p:nvSpPr>
        <p:spPr>
          <a:xfrm>
            <a:off x="48098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552" name="Shape 1552"/>
          <p:cNvSpPr/>
          <p:nvPr/>
        </p:nvSpPr>
        <p:spPr>
          <a:xfrm rot="5400000">
            <a:off x="40097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53" name="Shape 1553"/>
          <p:cNvSpPr/>
          <p:nvPr/>
        </p:nvSpPr>
        <p:spPr>
          <a:xfrm rot="5400000">
            <a:off x="41998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54" name="Shape 1554"/>
          <p:cNvSpPr txBox="1"/>
          <p:nvPr/>
        </p:nvSpPr>
        <p:spPr>
          <a:xfrm>
            <a:off x="5179661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555" name="Shape 1555"/>
          <p:cNvSpPr/>
          <p:nvPr/>
        </p:nvSpPr>
        <p:spPr>
          <a:xfrm>
            <a:off x="482240" y="3335025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56" name="Shape 1556"/>
          <p:cNvSpPr/>
          <p:nvPr/>
        </p:nvSpPr>
        <p:spPr>
          <a:xfrm>
            <a:off x="3061556" y="4437943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57" name="Shape 1557"/>
          <p:cNvCxnSpPr>
            <a:endCxn id="1556" idx="2"/>
          </p:cNvCxnSpPr>
          <p:nvPr/>
        </p:nvCxnSpPr>
        <p:spPr>
          <a:xfrm>
            <a:off x="429806" y="3359743"/>
            <a:ext cx="2758200" cy="1324500"/>
          </a:xfrm>
          <a:prstGeom prst="curvedConnector4">
            <a:avLst>
              <a:gd name="adj1" fmla="val -1654"/>
              <a:gd name="adj2" fmla="val 117978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558" name="Shape 1558"/>
          <p:cNvSpPr/>
          <p:nvPr/>
        </p:nvSpPr>
        <p:spPr>
          <a:xfrm rot="5400000">
            <a:off x="4389943" y="37479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59" name="Shape 1559"/>
          <p:cNvSpPr/>
          <p:nvPr/>
        </p:nvSpPr>
        <p:spPr>
          <a:xfrm rot="5400000">
            <a:off x="4580043" y="37479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60" name="Shape 1560"/>
          <p:cNvSpPr/>
          <p:nvPr/>
        </p:nvSpPr>
        <p:spPr>
          <a:xfrm rot="5400000">
            <a:off x="4770143" y="37510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61" name="Shape 1561"/>
          <p:cNvSpPr/>
          <p:nvPr/>
        </p:nvSpPr>
        <p:spPr>
          <a:xfrm rot="5400000">
            <a:off x="4960243" y="37517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62" name="Shape 1562"/>
          <p:cNvSpPr/>
          <p:nvPr/>
        </p:nvSpPr>
        <p:spPr>
          <a:xfrm rot="5400000">
            <a:off x="5150343" y="37517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63" name="Shape 1563"/>
          <p:cNvSpPr txBox="1"/>
          <p:nvPr/>
        </p:nvSpPr>
        <p:spPr>
          <a:xfrm>
            <a:off x="6434850" y="35526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564" name="Shape 1564"/>
          <p:cNvSpPr/>
          <p:nvPr/>
        </p:nvSpPr>
        <p:spPr>
          <a:xfrm rot="5400000">
            <a:off x="5772843" y="37517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65" name="Shape 1565"/>
          <p:cNvSpPr/>
          <p:nvPr/>
        </p:nvSpPr>
        <p:spPr>
          <a:xfrm rot="5400000">
            <a:off x="5962943" y="37525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66" name="Shape 1566"/>
          <p:cNvSpPr/>
          <p:nvPr/>
        </p:nvSpPr>
        <p:spPr>
          <a:xfrm rot="5400000">
            <a:off x="6153043" y="37525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67" name="Shape 1567"/>
          <p:cNvSpPr/>
          <p:nvPr/>
        </p:nvSpPr>
        <p:spPr>
          <a:xfrm rot="5400000">
            <a:off x="6343143" y="37556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68" name="Shape 1568"/>
          <p:cNvSpPr/>
          <p:nvPr/>
        </p:nvSpPr>
        <p:spPr>
          <a:xfrm rot="5400000">
            <a:off x="6533243" y="37563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69" name="Shape 1569"/>
          <p:cNvSpPr/>
          <p:nvPr/>
        </p:nvSpPr>
        <p:spPr>
          <a:xfrm rot="5400000">
            <a:off x="6723343" y="37563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70" name="Shape 1570"/>
          <p:cNvSpPr txBox="1"/>
          <p:nvPr/>
        </p:nvSpPr>
        <p:spPr>
          <a:xfrm>
            <a:off x="748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571" name="Shape 1571"/>
          <p:cNvSpPr txBox="1"/>
          <p:nvPr/>
        </p:nvSpPr>
        <p:spPr>
          <a:xfrm>
            <a:off x="7693246" y="244667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572" name="Shape 1572"/>
          <p:cNvSpPr/>
          <p:nvPr/>
        </p:nvSpPr>
        <p:spPr>
          <a:xfrm rot="5400000">
            <a:off x="7747750" y="2386675"/>
            <a:ext cx="62100" cy="1821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73" name="Shape 1573"/>
          <p:cNvCxnSpPr>
            <a:stCxn id="1556" idx="3"/>
            <a:endCxn id="1572" idx="1"/>
          </p:cNvCxnSpPr>
          <p:nvPr/>
        </p:nvCxnSpPr>
        <p:spPr>
          <a:xfrm rot="10800000" flipH="1">
            <a:off x="3314456" y="2446693"/>
            <a:ext cx="4464300" cy="2114400"/>
          </a:xfrm>
          <a:prstGeom prst="curvedConnector4">
            <a:avLst>
              <a:gd name="adj1" fmla="val 48981"/>
              <a:gd name="adj2" fmla="val 111263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574" name="Shape 1574"/>
          <p:cNvSpPr txBox="1"/>
          <p:nvPr/>
        </p:nvSpPr>
        <p:spPr>
          <a:xfrm>
            <a:off x="6430950" y="2166140"/>
            <a:ext cx="12729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 bboxes for last cell (7, 7)</a:t>
            </a:r>
          </a:p>
        </p:txBody>
      </p:sp>
      <p:sp>
        <p:nvSpPr>
          <p:cNvPr id="1575" name="Shape 1575"/>
          <p:cNvSpPr/>
          <p:nvPr/>
        </p:nvSpPr>
        <p:spPr>
          <a:xfrm rot="5400000">
            <a:off x="398675" y="3348160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76" name="Shape 1576"/>
          <p:cNvSpPr txBox="1"/>
          <p:nvPr/>
        </p:nvSpPr>
        <p:spPr>
          <a:xfrm>
            <a:off x="4588652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77" name="Shape 1577"/>
          <p:cNvSpPr txBox="1"/>
          <p:nvPr/>
        </p:nvSpPr>
        <p:spPr>
          <a:xfrm>
            <a:off x="4780117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78" name="Shape 1578"/>
          <p:cNvSpPr txBox="1"/>
          <p:nvPr/>
        </p:nvSpPr>
        <p:spPr>
          <a:xfrm>
            <a:off x="4969197" y="486153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79" name="Shape 1579"/>
          <p:cNvSpPr txBox="1"/>
          <p:nvPr/>
        </p:nvSpPr>
        <p:spPr>
          <a:xfrm>
            <a:off x="5160661" y="486153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80" name="Shape 1580"/>
          <p:cNvSpPr txBox="1"/>
          <p:nvPr/>
        </p:nvSpPr>
        <p:spPr>
          <a:xfrm>
            <a:off x="5353330" y="486568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81" name="Shape 1581"/>
          <p:cNvSpPr txBox="1"/>
          <p:nvPr/>
        </p:nvSpPr>
        <p:spPr>
          <a:xfrm>
            <a:off x="5544795" y="486568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82" name="Shape 1582"/>
          <p:cNvSpPr txBox="1"/>
          <p:nvPr/>
        </p:nvSpPr>
        <p:spPr>
          <a:xfrm>
            <a:off x="5733875" y="4861549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83" name="Shape 1583"/>
          <p:cNvSpPr txBox="1"/>
          <p:nvPr/>
        </p:nvSpPr>
        <p:spPr>
          <a:xfrm>
            <a:off x="5925339" y="4861549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84" name="Shape 1584"/>
          <p:cNvSpPr txBox="1"/>
          <p:nvPr/>
        </p:nvSpPr>
        <p:spPr>
          <a:xfrm>
            <a:off x="6739331" y="4865160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85" name="Shape 1585"/>
          <p:cNvSpPr txBox="1"/>
          <p:nvPr/>
        </p:nvSpPr>
        <p:spPr>
          <a:xfrm>
            <a:off x="6930795" y="4865160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86" name="Shape 1586"/>
          <p:cNvSpPr txBox="1"/>
          <p:nvPr/>
        </p:nvSpPr>
        <p:spPr>
          <a:xfrm>
            <a:off x="7119875" y="4861027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87" name="Shape 1587"/>
          <p:cNvSpPr txBox="1"/>
          <p:nvPr/>
        </p:nvSpPr>
        <p:spPr>
          <a:xfrm>
            <a:off x="7311340" y="4861027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88" name="Shape 1588"/>
          <p:cNvSpPr txBox="1"/>
          <p:nvPr/>
        </p:nvSpPr>
        <p:spPr>
          <a:xfrm>
            <a:off x="7502761" y="486154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89" name="Shape 1589"/>
          <p:cNvSpPr txBox="1"/>
          <p:nvPr/>
        </p:nvSpPr>
        <p:spPr>
          <a:xfrm>
            <a:off x="7711779" y="4861027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90" name="Shape 1590"/>
          <p:cNvSpPr txBox="1"/>
          <p:nvPr/>
        </p:nvSpPr>
        <p:spPr>
          <a:xfrm>
            <a:off x="6136711" y="4852656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91" name="Shape 15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Shape 1596"/>
          <p:cNvSpPr txBox="1"/>
          <p:nvPr/>
        </p:nvSpPr>
        <p:spPr>
          <a:xfrm>
            <a:off x="4994801" y="2448600"/>
            <a:ext cx="336000" cy="20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597" name="Shape 1597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98" name="Shape 1598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99" name="Shape 1599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600" name="Shape 1600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01" name="Shape 1601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602" name="Shape 1602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03" name="Shape 1603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604" name="Shape 1604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05" name="Shape 1605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606" name="Shape 1606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1607" name="Shape 1607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08" name="Shape 1608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609" name="Shape 1609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0" name="Shape 1610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611" name="Shape 1611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2" name="Shape 1612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613" name="Shape 1613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4" name="Shape 1614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1615" name="Shape 1615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16" name="Shape 1616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1617" name="Shape 1617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8" name="Shape 1618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1619" name="Shape 1619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0" name="Shape 1620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1621" name="Shape 1621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22" name="Shape 1622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1623" name="Shape 1623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1624" name="Shape 1624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5" name="Shape 1625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6" name="Shape 1626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7" name="Shape 1627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8" name="Shape 1628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9" name="Shape 1629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630" name="Shape 1630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631" name="Shape 1631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1632" name="Shape 1632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3" name="Shape 1633"/>
          <p:cNvCxnSpPr>
            <a:stCxn id="1624" idx="2"/>
            <a:endCxn id="1632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34" name="Shape 1634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1635" name="Shape 1635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636" name="Shape 1636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637" name="Shape 1637"/>
          <p:cNvCxnSpPr>
            <a:stCxn id="1624" idx="3"/>
            <a:endCxn id="1636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638" name="Shape 1638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1639" name="Shape 1639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640" name="Shape 1640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641" name="Shape 1641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1642" name="Shape 1642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Shape 1643"/>
          <p:cNvSpPr txBox="1"/>
          <p:nvPr/>
        </p:nvSpPr>
        <p:spPr>
          <a:xfrm>
            <a:off x="393375" y="4122250"/>
            <a:ext cx="10887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 (7, 7)</a:t>
            </a:r>
          </a:p>
        </p:txBody>
      </p:sp>
      <p:sp>
        <p:nvSpPr>
          <p:cNvPr id="1644" name="Shape 1644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645" name="Shape 1645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646" name="Shape 1646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647" name="Shape 1647"/>
          <p:cNvSpPr/>
          <p:nvPr/>
        </p:nvSpPr>
        <p:spPr>
          <a:xfrm rot="5400000">
            <a:off x="3629543" y="3746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48" name="Shape 1648"/>
          <p:cNvSpPr/>
          <p:nvPr/>
        </p:nvSpPr>
        <p:spPr>
          <a:xfrm rot="5400000">
            <a:off x="38196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49" name="Shape 1649"/>
          <p:cNvSpPr txBox="1"/>
          <p:nvPr/>
        </p:nvSpPr>
        <p:spPr>
          <a:xfrm>
            <a:off x="461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650" name="Shape 1650"/>
          <p:cNvSpPr txBox="1"/>
          <p:nvPr/>
        </p:nvSpPr>
        <p:spPr>
          <a:xfrm>
            <a:off x="48098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651" name="Shape 1651"/>
          <p:cNvSpPr/>
          <p:nvPr/>
        </p:nvSpPr>
        <p:spPr>
          <a:xfrm rot="5400000">
            <a:off x="40097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52" name="Shape 1652"/>
          <p:cNvSpPr/>
          <p:nvPr/>
        </p:nvSpPr>
        <p:spPr>
          <a:xfrm rot="5400000">
            <a:off x="41998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53" name="Shape 1653"/>
          <p:cNvSpPr txBox="1"/>
          <p:nvPr/>
        </p:nvSpPr>
        <p:spPr>
          <a:xfrm>
            <a:off x="5179661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654" name="Shape 1654"/>
          <p:cNvSpPr/>
          <p:nvPr/>
        </p:nvSpPr>
        <p:spPr>
          <a:xfrm>
            <a:off x="482240" y="3335025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55" name="Shape 1655"/>
          <p:cNvSpPr/>
          <p:nvPr/>
        </p:nvSpPr>
        <p:spPr>
          <a:xfrm>
            <a:off x="3061556" y="4437943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656" name="Shape 1656"/>
          <p:cNvCxnSpPr>
            <a:endCxn id="1655" idx="2"/>
          </p:cNvCxnSpPr>
          <p:nvPr/>
        </p:nvCxnSpPr>
        <p:spPr>
          <a:xfrm>
            <a:off x="429806" y="3359743"/>
            <a:ext cx="2758200" cy="1324500"/>
          </a:xfrm>
          <a:prstGeom prst="curvedConnector4">
            <a:avLst>
              <a:gd name="adj1" fmla="val -1654"/>
              <a:gd name="adj2" fmla="val 117978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657" name="Shape 1657"/>
          <p:cNvSpPr/>
          <p:nvPr/>
        </p:nvSpPr>
        <p:spPr>
          <a:xfrm rot="5400000">
            <a:off x="4389943" y="37479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58" name="Shape 1658"/>
          <p:cNvSpPr/>
          <p:nvPr/>
        </p:nvSpPr>
        <p:spPr>
          <a:xfrm rot="5400000">
            <a:off x="4580043" y="37479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59" name="Shape 1659"/>
          <p:cNvSpPr/>
          <p:nvPr/>
        </p:nvSpPr>
        <p:spPr>
          <a:xfrm rot="5400000">
            <a:off x="4770143" y="37510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0" name="Shape 1660"/>
          <p:cNvSpPr/>
          <p:nvPr/>
        </p:nvSpPr>
        <p:spPr>
          <a:xfrm rot="5400000">
            <a:off x="4960243" y="37517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1" name="Shape 1661"/>
          <p:cNvSpPr/>
          <p:nvPr/>
        </p:nvSpPr>
        <p:spPr>
          <a:xfrm rot="5400000">
            <a:off x="5150343" y="37517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2" name="Shape 1662"/>
          <p:cNvSpPr txBox="1"/>
          <p:nvPr/>
        </p:nvSpPr>
        <p:spPr>
          <a:xfrm>
            <a:off x="6434850" y="35526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663" name="Shape 1663"/>
          <p:cNvSpPr/>
          <p:nvPr/>
        </p:nvSpPr>
        <p:spPr>
          <a:xfrm rot="5400000">
            <a:off x="5772843" y="37517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4" name="Shape 1664"/>
          <p:cNvSpPr/>
          <p:nvPr/>
        </p:nvSpPr>
        <p:spPr>
          <a:xfrm rot="5400000">
            <a:off x="5962943" y="37525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5" name="Shape 1665"/>
          <p:cNvSpPr/>
          <p:nvPr/>
        </p:nvSpPr>
        <p:spPr>
          <a:xfrm rot="5400000">
            <a:off x="6153043" y="37525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6" name="Shape 1666"/>
          <p:cNvSpPr/>
          <p:nvPr/>
        </p:nvSpPr>
        <p:spPr>
          <a:xfrm rot="5400000">
            <a:off x="6343143" y="37556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7" name="Shape 1667"/>
          <p:cNvSpPr/>
          <p:nvPr/>
        </p:nvSpPr>
        <p:spPr>
          <a:xfrm rot="5400000">
            <a:off x="6533243" y="37563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8" name="Shape 1668"/>
          <p:cNvSpPr/>
          <p:nvPr/>
        </p:nvSpPr>
        <p:spPr>
          <a:xfrm rot="5400000">
            <a:off x="6723343" y="37563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9" name="Shape 1669"/>
          <p:cNvSpPr txBox="1"/>
          <p:nvPr/>
        </p:nvSpPr>
        <p:spPr>
          <a:xfrm>
            <a:off x="748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670" name="Shape 1670"/>
          <p:cNvSpPr txBox="1"/>
          <p:nvPr/>
        </p:nvSpPr>
        <p:spPr>
          <a:xfrm>
            <a:off x="7693246" y="244667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671" name="Shape 1671"/>
          <p:cNvSpPr/>
          <p:nvPr/>
        </p:nvSpPr>
        <p:spPr>
          <a:xfrm rot="5400000">
            <a:off x="7747750" y="2386675"/>
            <a:ext cx="62100" cy="1821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72" name="Shape 1672"/>
          <p:cNvSpPr/>
          <p:nvPr/>
        </p:nvSpPr>
        <p:spPr>
          <a:xfrm rot="5400000">
            <a:off x="398675" y="3348160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73" name="Shape 1673"/>
          <p:cNvSpPr txBox="1"/>
          <p:nvPr/>
        </p:nvSpPr>
        <p:spPr>
          <a:xfrm>
            <a:off x="5484351" y="2190850"/>
            <a:ext cx="22089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200"/>
              <a:t>Total 7*7*2 = 98 bboxes</a:t>
            </a:r>
          </a:p>
        </p:txBody>
      </p:sp>
      <p:sp>
        <p:nvSpPr>
          <p:cNvPr id="1674" name="Shape 16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Shape 1679"/>
          <p:cNvSpPr txBox="1"/>
          <p:nvPr/>
        </p:nvSpPr>
        <p:spPr>
          <a:xfrm>
            <a:off x="2680713" y="300204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1680" name="Shape 1680"/>
          <p:cNvSpPr/>
          <p:nvPr/>
        </p:nvSpPr>
        <p:spPr>
          <a:xfrm flipH="1">
            <a:off x="2730632" y="2896150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681" name="Shape 1681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3700203" y="1789737"/>
            <a:ext cx="2425377" cy="2449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2" name="Shape 1682"/>
          <p:cNvCxnSpPr>
            <a:stCxn id="1680" idx="2"/>
            <a:endCxn id="1681" idx="1"/>
          </p:cNvCxnSpPr>
          <p:nvPr/>
        </p:nvCxnSpPr>
        <p:spPr>
          <a:xfrm>
            <a:off x="3034532" y="3014637"/>
            <a:ext cx="6657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83" name="Shape 1683"/>
          <p:cNvSpPr txBox="1"/>
          <p:nvPr/>
        </p:nvSpPr>
        <p:spPr>
          <a:xfrm>
            <a:off x="3309448" y="92875"/>
            <a:ext cx="2525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Look at detection procedure</a:t>
            </a:r>
          </a:p>
        </p:txBody>
      </p:sp>
      <p:sp>
        <p:nvSpPr>
          <p:cNvPr id="1684" name="Shape 1684"/>
          <p:cNvSpPr txBox="1"/>
          <p:nvPr/>
        </p:nvSpPr>
        <p:spPr>
          <a:xfrm>
            <a:off x="3091085" y="2645100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1685" name="Shape 16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Shape 1690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91" name="Shape 1691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92" name="Shape 1692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93" name="Shape 1693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94" name="Shape 1694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695" name="Shape 1695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96" name="Shape 1696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97" name="Shape 1697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698" name="Shape 1698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699" name="Shape 1699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700" name="Shape 1700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701" name="Shape 1701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702" name="Shape 1702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703" name="Shape 1703"/>
          <p:cNvSpPr/>
          <p:nvPr/>
        </p:nvSpPr>
        <p:spPr>
          <a:xfrm rot="5400000">
            <a:off x="1232425" y="2018175"/>
            <a:ext cx="85800" cy="1434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04" name="Shape 1704"/>
          <p:cNvSpPr txBox="1"/>
          <p:nvPr/>
        </p:nvSpPr>
        <p:spPr>
          <a:xfrm>
            <a:off x="709686" y="2805950"/>
            <a:ext cx="11313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scores for each bbox</a:t>
            </a:r>
          </a:p>
        </p:txBody>
      </p:sp>
      <p:sp>
        <p:nvSpPr>
          <p:cNvPr id="1705" name="Shape 1705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706" name="Shape 1706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707" name="Shape 17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Shape 1712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13" name="Shape 1713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14" name="Shape 1714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15" name="Shape 1715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16" name="Shape 1716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717" name="Shape 1717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18" name="Shape 1718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19" name="Shape 1719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720" name="Shape 1720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721" name="Shape 1721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722" name="Shape 1722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723" name="Shape 1723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724" name="Shape 1724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725" name="Shape 1725"/>
          <p:cNvSpPr txBox="1"/>
          <p:nvPr/>
        </p:nvSpPr>
        <p:spPr>
          <a:xfrm>
            <a:off x="-32724" y="299100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Dog scores</a:t>
            </a:r>
          </a:p>
        </p:txBody>
      </p:sp>
      <p:sp>
        <p:nvSpPr>
          <p:cNvPr id="1726" name="Shape 1726"/>
          <p:cNvSpPr/>
          <p:nvPr/>
        </p:nvSpPr>
        <p:spPr>
          <a:xfrm>
            <a:off x="558275" y="364650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27" name="Shape 1727"/>
          <p:cNvSpPr/>
          <p:nvPr/>
        </p:nvSpPr>
        <p:spPr>
          <a:xfrm rot="5400000">
            <a:off x="1232425" y="2018175"/>
            <a:ext cx="85800" cy="1434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28" name="Shape 1728"/>
          <p:cNvSpPr txBox="1"/>
          <p:nvPr/>
        </p:nvSpPr>
        <p:spPr>
          <a:xfrm>
            <a:off x="709686" y="2805950"/>
            <a:ext cx="11313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scores for each bbox</a:t>
            </a:r>
          </a:p>
        </p:txBody>
      </p:sp>
      <p:sp>
        <p:nvSpPr>
          <p:cNvPr id="1729" name="Shape 1729"/>
          <p:cNvSpPr txBox="1"/>
          <p:nvPr/>
        </p:nvSpPr>
        <p:spPr>
          <a:xfrm>
            <a:off x="3049800" y="4553500"/>
            <a:ext cx="3044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Get first class scores for each bbox</a:t>
            </a:r>
          </a:p>
        </p:txBody>
      </p:sp>
      <p:sp>
        <p:nvSpPr>
          <p:cNvPr id="1730" name="Shape 1730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731" name="Shape 1731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732" name="Shape 17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Shape 1737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38" name="Shape 1738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39" name="Shape 1739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0" name="Shape 1740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1" name="Shape 1741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742" name="Shape 1742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3" name="Shape 1743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4" name="Shape 1744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745" name="Shape 1745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746" name="Shape 1746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747" name="Shape 1747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748" name="Shape 1748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749" name="Shape 1749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750" name="Shape 1750"/>
          <p:cNvSpPr txBox="1"/>
          <p:nvPr/>
        </p:nvSpPr>
        <p:spPr>
          <a:xfrm>
            <a:off x="-32724" y="299100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Dog scores</a:t>
            </a:r>
          </a:p>
        </p:txBody>
      </p:sp>
      <p:sp>
        <p:nvSpPr>
          <p:cNvPr id="1751" name="Shape 1751"/>
          <p:cNvSpPr/>
          <p:nvPr/>
        </p:nvSpPr>
        <p:spPr>
          <a:xfrm>
            <a:off x="558275" y="364650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52" name="Shape 1752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53" name="Shape 1753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1754" name="Shape 1754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55" name="Shape 1755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56" name="Shape 1756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57" name="Shape 1757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58" name="Shape 1758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759" name="Shape 1759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60" name="Shape 1760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61" name="Shape 1761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762" name="Shape 1762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763" name="Shape 1763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764" name="Shape 1764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765" name="Shape 1765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766" name="Shape 1766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767" name="Shape 1767"/>
          <p:cNvSpPr/>
          <p:nvPr/>
        </p:nvSpPr>
        <p:spPr>
          <a:xfrm>
            <a:off x="2748150" y="3665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68" name="Shape 1768"/>
          <p:cNvSpPr txBox="1"/>
          <p:nvPr/>
        </p:nvSpPr>
        <p:spPr>
          <a:xfrm>
            <a:off x="2893774" y="28812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769" name="Shape 1769"/>
          <p:cNvSpPr txBox="1"/>
          <p:nvPr/>
        </p:nvSpPr>
        <p:spPr>
          <a:xfrm>
            <a:off x="3272970" y="288119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770" name="Shape 1770"/>
          <p:cNvSpPr txBox="1"/>
          <p:nvPr/>
        </p:nvSpPr>
        <p:spPr>
          <a:xfrm>
            <a:off x="3807799" y="2817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771" name="Shape 1771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772" name="Shape 1772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773" name="Shape 17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Shape 1778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79" name="Shape 1779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80" name="Shape 1780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81" name="Shape 1781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82" name="Shape 1782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783" name="Shape 1783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84" name="Shape 1784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85" name="Shape 1785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786" name="Shape 1786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787" name="Shape 1787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788" name="Shape 1788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789" name="Shape 1789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790" name="Shape 1790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791" name="Shape 1791"/>
          <p:cNvSpPr txBox="1"/>
          <p:nvPr/>
        </p:nvSpPr>
        <p:spPr>
          <a:xfrm>
            <a:off x="-32724" y="299100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Dog scores</a:t>
            </a:r>
          </a:p>
        </p:txBody>
      </p:sp>
      <p:sp>
        <p:nvSpPr>
          <p:cNvPr id="1792" name="Shape 1792"/>
          <p:cNvSpPr/>
          <p:nvPr/>
        </p:nvSpPr>
        <p:spPr>
          <a:xfrm>
            <a:off x="558275" y="364650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93" name="Shape 1793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94" name="Shape 1794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1795" name="Shape 1795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96" name="Shape 1796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97" name="Shape 1797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98" name="Shape 1798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99" name="Shape 1799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800" name="Shape 1800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01" name="Shape 1801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02" name="Shape 1802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803" name="Shape 1803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804" name="Shape 1804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805" name="Shape 1805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806" name="Shape 1806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807" name="Shape 1807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808" name="Shape 1808"/>
          <p:cNvSpPr/>
          <p:nvPr/>
        </p:nvSpPr>
        <p:spPr>
          <a:xfrm>
            <a:off x="2748150" y="3665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09" name="Shape 1809"/>
          <p:cNvSpPr txBox="1"/>
          <p:nvPr/>
        </p:nvSpPr>
        <p:spPr>
          <a:xfrm>
            <a:off x="2893774" y="28812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810" name="Shape 1810"/>
          <p:cNvSpPr txBox="1"/>
          <p:nvPr/>
        </p:nvSpPr>
        <p:spPr>
          <a:xfrm>
            <a:off x="3272970" y="288119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811" name="Shape 1811"/>
          <p:cNvSpPr txBox="1"/>
          <p:nvPr/>
        </p:nvSpPr>
        <p:spPr>
          <a:xfrm>
            <a:off x="3807799" y="2817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1812" name="Shape 1812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13" name="Shape 1813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1814" name="Shape 1814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15" name="Shape 1815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16" name="Shape 1816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17" name="Shape 1817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18" name="Shape 1818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819" name="Shape 1819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20" name="Shape 1820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21" name="Shape 1821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822" name="Shape 1822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823" name="Shape 1823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824" name="Shape 1824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825" name="Shape 1825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826" name="Shape 1826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827" name="Shape 1827"/>
          <p:cNvSpPr/>
          <p:nvPr/>
        </p:nvSpPr>
        <p:spPr>
          <a:xfrm>
            <a:off x="4894650" y="364638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28" name="Shape 1828"/>
          <p:cNvSpPr txBox="1"/>
          <p:nvPr/>
        </p:nvSpPr>
        <p:spPr>
          <a:xfrm>
            <a:off x="5768085" y="28174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829" name="Shape 1829"/>
          <p:cNvSpPr txBox="1"/>
          <p:nvPr/>
        </p:nvSpPr>
        <p:spPr>
          <a:xfrm>
            <a:off x="6140022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830" name="Shape 1830"/>
          <p:cNvSpPr txBox="1"/>
          <p:nvPr/>
        </p:nvSpPr>
        <p:spPr>
          <a:xfrm>
            <a:off x="5954299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831" name="Shape 1831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832" name="Shape 1832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833" name="Shape 18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39" name="Shape 1839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40" name="Shape 1840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41" name="Shape 1841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42" name="Shape 1842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843" name="Shape 1843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44" name="Shape 1844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45" name="Shape 1845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846" name="Shape 1846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847" name="Shape 1847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848" name="Shape 1848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849" name="Shape 1849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850" name="Shape 1850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851" name="Shape 1851"/>
          <p:cNvSpPr txBox="1"/>
          <p:nvPr/>
        </p:nvSpPr>
        <p:spPr>
          <a:xfrm>
            <a:off x="-32724" y="299100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Dog scores</a:t>
            </a:r>
          </a:p>
        </p:txBody>
      </p:sp>
      <p:sp>
        <p:nvSpPr>
          <p:cNvPr id="1852" name="Shape 1852"/>
          <p:cNvSpPr/>
          <p:nvPr/>
        </p:nvSpPr>
        <p:spPr>
          <a:xfrm>
            <a:off x="558275" y="364650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853" name="Shape 1853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54" name="Shape 1854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1855" name="Shape 1855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56" name="Shape 1856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57" name="Shape 1857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58" name="Shape 1858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59" name="Shape 1859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860" name="Shape 1860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61" name="Shape 1861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62" name="Shape 1862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863" name="Shape 1863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864" name="Shape 1864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865" name="Shape 1865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866" name="Shape 1866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867" name="Shape 1867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868" name="Shape 1868"/>
          <p:cNvSpPr/>
          <p:nvPr/>
        </p:nvSpPr>
        <p:spPr>
          <a:xfrm>
            <a:off x="2748150" y="3665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69" name="Shape 1869"/>
          <p:cNvSpPr txBox="1"/>
          <p:nvPr/>
        </p:nvSpPr>
        <p:spPr>
          <a:xfrm>
            <a:off x="2893774" y="28812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870" name="Shape 1870"/>
          <p:cNvSpPr txBox="1"/>
          <p:nvPr/>
        </p:nvSpPr>
        <p:spPr>
          <a:xfrm>
            <a:off x="3272970" y="288119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871" name="Shape 1871"/>
          <p:cNvSpPr txBox="1"/>
          <p:nvPr/>
        </p:nvSpPr>
        <p:spPr>
          <a:xfrm>
            <a:off x="3807799" y="2817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1872" name="Shape 1872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73" name="Shape 1873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1874" name="Shape 1874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75" name="Shape 1875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76" name="Shape 1876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77" name="Shape 1877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78" name="Shape 1878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879" name="Shape 1879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80" name="Shape 1880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81" name="Shape 1881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882" name="Shape 1882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883" name="Shape 1883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884" name="Shape 1884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885" name="Shape 1885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886" name="Shape 1886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887" name="Shape 1887"/>
          <p:cNvSpPr/>
          <p:nvPr/>
        </p:nvSpPr>
        <p:spPr>
          <a:xfrm>
            <a:off x="4894650" y="364638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88" name="Shape 1888"/>
          <p:cNvSpPr txBox="1"/>
          <p:nvPr/>
        </p:nvSpPr>
        <p:spPr>
          <a:xfrm>
            <a:off x="5768085" y="28174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889" name="Shape 1889"/>
          <p:cNvSpPr txBox="1"/>
          <p:nvPr/>
        </p:nvSpPr>
        <p:spPr>
          <a:xfrm>
            <a:off x="6140022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890" name="Shape 1890"/>
          <p:cNvSpPr txBox="1"/>
          <p:nvPr/>
        </p:nvSpPr>
        <p:spPr>
          <a:xfrm>
            <a:off x="5954299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891" name="Shape 1891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NMS algorithm set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scores to zero for redundant bboxes</a:t>
            </a:r>
          </a:p>
        </p:txBody>
      </p:sp>
      <p:cxnSp>
        <p:nvCxnSpPr>
          <p:cNvPr id="1892" name="Shape 1892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93" name="Shape 1893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94" name="Shape 1894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95" name="Shape 1895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96" name="Shape 1896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97" name="Shape 1897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898" name="Shape 1898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99" name="Shape 1899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00" name="Shape 1900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901" name="Shape 1901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902" name="Shape 1902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903" name="Shape 1903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904" name="Shape 1904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905" name="Shape 1905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906" name="Shape 1906"/>
          <p:cNvSpPr/>
          <p:nvPr/>
        </p:nvSpPr>
        <p:spPr>
          <a:xfrm>
            <a:off x="6933375" y="3748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07" name="Shape 1907"/>
          <p:cNvSpPr txBox="1"/>
          <p:nvPr/>
        </p:nvSpPr>
        <p:spPr>
          <a:xfrm>
            <a:off x="7806810" y="29197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08" name="Shape 1908"/>
          <p:cNvSpPr txBox="1"/>
          <p:nvPr/>
        </p:nvSpPr>
        <p:spPr>
          <a:xfrm>
            <a:off x="8178747" y="2900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09" name="Shape 1909"/>
          <p:cNvSpPr txBox="1"/>
          <p:nvPr/>
        </p:nvSpPr>
        <p:spPr>
          <a:xfrm>
            <a:off x="7993024" y="2900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10" name="Shape 1910"/>
          <p:cNvSpPr txBox="1"/>
          <p:nvPr/>
        </p:nvSpPr>
        <p:spPr>
          <a:xfrm>
            <a:off x="7270306" y="2964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11" name="Shape 1911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912" name="Shape 1912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913" name="Shape 19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Shape 1918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19" name="Shape 1919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20" name="Shape 1920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21" name="Shape 1921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22" name="Shape 1922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923" name="Shape 1923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24" name="Shape 1924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25" name="Shape 1925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926" name="Shape 1926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927" name="Shape 1927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928" name="Shape 1928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929" name="Shape 1929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930" name="Shape 1930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931" name="Shape 1931"/>
          <p:cNvSpPr txBox="1"/>
          <p:nvPr/>
        </p:nvSpPr>
        <p:spPr>
          <a:xfrm>
            <a:off x="-32724" y="299100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Dog scores</a:t>
            </a:r>
          </a:p>
        </p:txBody>
      </p:sp>
      <p:sp>
        <p:nvSpPr>
          <p:cNvPr id="1932" name="Shape 1932"/>
          <p:cNvSpPr/>
          <p:nvPr/>
        </p:nvSpPr>
        <p:spPr>
          <a:xfrm>
            <a:off x="558275" y="364650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33" name="Shape 1933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34" name="Shape 1934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1935" name="Shape 1935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36" name="Shape 1936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37" name="Shape 1937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38" name="Shape 1938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39" name="Shape 1939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940" name="Shape 1940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1" name="Shape 1941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2" name="Shape 1942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943" name="Shape 1943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944" name="Shape 1944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945" name="Shape 1945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946" name="Shape 1946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947" name="Shape 1947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948" name="Shape 1948"/>
          <p:cNvSpPr/>
          <p:nvPr/>
        </p:nvSpPr>
        <p:spPr>
          <a:xfrm>
            <a:off x="2748150" y="3665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9" name="Shape 1949"/>
          <p:cNvSpPr txBox="1"/>
          <p:nvPr/>
        </p:nvSpPr>
        <p:spPr>
          <a:xfrm>
            <a:off x="2893774" y="28812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50" name="Shape 1950"/>
          <p:cNvSpPr txBox="1"/>
          <p:nvPr/>
        </p:nvSpPr>
        <p:spPr>
          <a:xfrm>
            <a:off x="3272970" y="288119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51" name="Shape 1951"/>
          <p:cNvSpPr txBox="1"/>
          <p:nvPr/>
        </p:nvSpPr>
        <p:spPr>
          <a:xfrm>
            <a:off x="3807799" y="2817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1952" name="Shape 1952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53" name="Shape 1953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1954" name="Shape 1954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55" name="Shape 1955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56" name="Shape 1956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57" name="Shape 1957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58" name="Shape 1958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959" name="Shape 1959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60" name="Shape 1960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61" name="Shape 1961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962" name="Shape 1962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963" name="Shape 1963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964" name="Shape 1964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965" name="Shape 1965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966" name="Shape 1966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967" name="Shape 1967"/>
          <p:cNvSpPr/>
          <p:nvPr/>
        </p:nvSpPr>
        <p:spPr>
          <a:xfrm>
            <a:off x="4894650" y="364638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68" name="Shape 1968"/>
          <p:cNvSpPr txBox="1"/>
          <p:nvPr/>
        </p:nvSpPr>
        <p:spPr>
          <a:xfrm>
            <a:off x="5768085" y="28174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69" name="Shape 1969"/>
          <p:cNvSpPr txBox="1"/>
          <p:nvPr/>
        </p:nvSpPr>
        <p:spPr>
          <a:xfrm>
            <a:off x="6140022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70" name="Shape 1970"/>
          <p:cNvSpPr txBox="1"/>
          <p:nvPr/>
        </p:nvSpPr>
        <p:spPr>
          <a:xfrm>
            <a:off x="5954299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71" name="Shape 1971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NMS algorithm set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scores to zero for redundant bboxes</a:t>
            </a:r>
          </a:p>
        </p:txBody>
      </p:sp>
      <p:cxnSp>
        <p:nvCxnSpPr>
          <p:cNvPr id="1972" name="Shape 1972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73" name="Shape 1973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74" name="Shape 1974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75" name="Shape 1975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76" name="Shape 1976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77" name="Shape 1977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978" name="Shape 1978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79" name="Shape 1979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80" name="Shape 1980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981" name="Shape 1981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982" name="Shape 1982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983" name="Shape 1983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984" name="Shape 1984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985" name="Shape 1985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986" name="Shape 1986"/>
          <p:cNvSpPr/>
          <p:nvPr/>
        </p:nvSpPr>
        <p:spPr>
          <a:xfrm>
            <a:off x="6933375" y="3748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87" name="Shape 1987"/>
          <p:cNvSpPr txBox="1"/>
          <p:nvPr/>
        </p:nvSpPr>
        <p:spPr>
          <a:xfrm>
            <a:off x="7806810" y="29197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88" name="Shape 1988"/>
          <p:cNvSpPr txBox="1"/>
          <p:nvPr/>
        </p:nvSpPr>
        <p:spPr>
          <a:xfrm>
            <a:off x="8178747" y="2900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89" name="Shape 1989"/>
          <p:cNvSpPr txBox="1"/>
          <p:nvPr/>
        </p:nvSpPr>
        <p:spPr>
          <a:xfrm>
            <a:off x="7993024" y="2900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90" name="Shape 1990"/>
          <p:cNvSpPr txBox="1"/>
          <p:nvPr/>
        </p:nvSpPr>
        <p:spPr>
          <a:xfrm>
            <a:off x="7270306" y="2964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91" name="Shape 1991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992" name="Shape 1992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993" name="Shape 1993"/>
          <p:cNvSpPr/>
          <p:nvPr/>
        </p:nvSpPr>
        <p:spPr>
          <a:xfrm>
            <a:off x="6269900" y="977275"/>
            <a:ext cx="726000" cy="520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94" name="Shape 1994"/>
          <p:cNvSpPr txBox="1"/>
          <p:nvPr/>
        </p:nvSpPr>
        <p:spPr>
          <a:xfrm>
            <a:off x="3948300" y="4312600"/>
            <a:ext cx="1247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cxnSp>
        <p:nvCxnSpPr>
          <p:cNvPr id="1995" name="Shape 1995"/>
          <p:cNvCxnSpPr>
            <a:stCxn id="1993" idx="2"/>
            <a:endCxn id="1994" idx="0"/>
          </p:cNvCxnSpPr>
          <p:nvPr/>
        </p:nvCxnSpPr>
        <p:spPr>
          <a:xfrm rot="5400000">
            <a:off x="4195100" y="1874875"/>
            <a:ext cx="2814600" cy="2061000"/>
          </a:xfrm>
          <a:prstGeom prst="curvedConnector3">
            <a:avLst>
              <a:gd name="adj1" fmla="val 71481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96" name="Shape 19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Shape 2001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002" name="Shape 20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15" name="Shape 115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17" name="Shape 117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8" name="Shape 118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pic>
        <p:nvPicPr>
          <p:cNvPr id="120" name="Shape 120" descr="dog.jpg"/>
          <p:cNvPicPr preferRelativeResize="0"/>
          <p:nvPr/>
        </p:nvPicPr>
        <p:blipFill rotWithShape="1">
          <a:blip r:embed="rId3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Shape 2007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008" name="Shape 2008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09" name="Shape 2009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010" name="Shape 2010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1" name="Shape 2011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2" name="Shape 2012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3" name="Shape 2013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4" name="Shape 2014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5" name="Shape 2015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6" name="Shape 2016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7" name="Shape 2017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8" name="Shape 2018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9" name="Shape 2019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0" name="Shape 2020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1" name="Shape 2021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2" name="Shape 2022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3" name="Shape 2023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24" name="Shape 2024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025" name="Shape 2025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026" name="Shape 2026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027" name="Shape 2027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028" name="Shape 2028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029" name="Shape 2029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030" name="Shape 2030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031" name="Shape 2031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032" name="Shape 2032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033" name="Shape 2033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0.3</a:t>
            </a:r>
          </a:p>
        </p:txBody>
      </p:sp>
      <p:sp>
        <p:nvSpPr>
          <p:cNvPr id="2034" name="Shape 2034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035" name="Shape 2035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036" name="Shape 2036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037" name="Shape 2037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038" name="Shape 2038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039" name="Shape 2039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040" name="Shape 2040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41" name="Shape 2041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042" name="Shape 2042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043" name="Shape 20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Shape 2048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049" name="Shape 2049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50" name="Shape 2050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051" name="Shape 2051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2" name="Shape 2052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3" name="Shape 2053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4" name="Shape 2054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5" name="Shape 2055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6" name="Shape 2056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7" name="Shape 2057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8" name="Shape 2058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9" name="Shape 2059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0" name="Shape 2060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1" name="Shape 2061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2" name="Shape 2062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3" name="Shape 2063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4" name="Shape 2064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65" name="Shape 2065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066" name="Shape 2066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067" name="Shape 2067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068" name="Shape 2068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069" name="Shape 2069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070" name="Shape 2070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071" name="Shape 2071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072" name="Shape 2072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073" name="Shape 2073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074" name="Shape 2074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0.3</a:t>
            </a:r>
          </a:p>
        </p:txBody>
      </p:sp>
      <p:sp>
        <p:nvSpPr>
          <p:cNvPr id="2075" name="Shape 2075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076" name="Shape 2076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077" name="Shape 2077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078" name="Shape 2078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079" name="Shape 2079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080" name="Shape 2080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081" name="Shape 2081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082" name="Shape 2082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3" name="Shape 2083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084" name="Shape 2084"/>
          <p:cNvCxnSpPr>
            <a:stCxn id="2083" idx="0"/>
            <a:endCxn id="2073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085" name="Shape 2085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086" name="Shape 2086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087" name="Shape 20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Shape 2092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093" name="Shape 2093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94" name="Shape 2094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095" name="Shape 2095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96" name="Shape 2096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97" name="Shape 2097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98" name="Shape 2098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99" name="Shape 2099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0" name="Shape 2100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1" name="Shape 2101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2" name="Shape 2102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3" name="Shape 2103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4" name="Shape 2104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5" name="Shape 2105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6" name="Shape 2106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7" name="Shape 2107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8" name="Shape 2108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09" name="Shape 2109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110" name="Shape 2110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111" name="Shape 2111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112" name="Shape 2112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113" name="Shape 2113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114" name="Shape 2114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115" name="Shape 2115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116" name="Shape 2116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117" name="Shape 2117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118" name="Shape 2118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0.3</a:t>
            </a:r>
          </a:p>
        </p:txBody>
      </p:sp>
      <p:sp>
        <p:nvSpPr>
          <p:cNvPr id="2119" name="Shape 2119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120" name="Shape 2120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121" name="Shape 2121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122" name="Shape 2122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123" name="Shape 2123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124" name="Shape 2124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125" name="Shape 2125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126" name="Shape 2126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7" name="Shape 2127"/>
          <p:cNvSpPr/>
          <p:nvPr/>
        </p:nvSpPr>
        <p:spPr>
          <a:xfrm rot="5400000">
            <a:off x="1242375" y="25188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28" name="Shape 2128"/>
          <p:cNvCxnSpPr>
            <a:stCxn id="2127" idx="1"/>
            <a:endCxn id="2118" idx="2"/>
          </p:cNvCxnSpPr>
          <p:nvPr/>
        </p:nvCxnSpPr>
        <p:spPr>
          <a:xfrm rot="5400000" flipH="1">
            <a:off x="964575" y="1967625"/>
            <a:ext cx="1318200" cy="357300"/>
          </a:xfrm>
          <a:prstGeom prst="curvedConnector3">
            <a:avLst>
              <a:gd name="adj1" fmla="val 50005"/>
            </a:avLst>
          </a:prstGeom>
          <a:noFill/>
          <a:ln w="38100" cap="flat" cmpd="sng">
            <a:solidFill>
              <a:srgbClr val="00FF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129" name="Shape 2129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130" name="Shape 2130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131" name="Shape 21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Shape 2136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137" name="Shape 2137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38" name="Shape 2138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139" name="Shape 2139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0" name="Shape 2140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1" name="Shape 2141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2" name="Shape 2142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3" name="Shape 2143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4" name="Shape 2144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5" name="Shape 2145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6" name="Shape 2146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7" name="Shape 2147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8" name="Shape 2148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9" name="Shape 2149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50" name="Shape 2150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51" name="Shape 2151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52" name="Shape 2152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53" name="Shape 2153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154" name="Shape 2154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155" name="Shape 2155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156" name="Shape 2156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157" name="Shape 2157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158" name="Shape 2158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159" name="Shape 2159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160" name="Shape 2160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161" name="Shape 2161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162" name="Shape 2162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0.3</a:t>
            </a:r>
          </a:p>
        </p:txBody>
      </p:sp>
      <p:sp>
        <p:nvSpPr>
          <p:cNvPr id="2163" name="Shape 2163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164" name="Shape 2164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165" name="Shape 2165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166" name="Shape 2166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167" name="Shape 2167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168" name="Shape 2168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169" name="Shape 2169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170" name="Shape 2170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1" name="Shape 2171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72" name="Shape 2172"/>
          <p:cNvCxnSpPr>
            <a:stCxn id="2171" idx="1"/>
            <a:endCxn id="2163" idx="2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173" name="Shape 2173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174" name="Shape 2174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175" name="Shape 21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Shape 2180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181" name="Shape 2181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82" name="Shape 2182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183" name="Shape 2183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4" name="Shape 2184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5" name="Shape 2185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6" name="Shape 2186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7" name="Shape 2187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8" name="Shape 2188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9" name="Shape 2189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0" name="Shape 2190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1" name="Shape 2191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2" name="Shape 2192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3" name="Shape 2193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4" name="Shape 2194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5" name="Shape 2195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6" name="Shape 2196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97" name="Shape 2197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198" name="Shape 2198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199" name="Shape 2199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200" name="Shape 2200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201" name="Shape 2201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202" name="Shape 2202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203" name="Shape 2203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204" name="Shape 2204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205" name="Shape 2205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206" name="Shape 2206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0.3</a:t>
            </a:r>
          </a:p>
        </p:txBody>
      </p:sp>
      <p:sp>
        <p:nvSpPr>
          <p:cNvPr id="2207" name="Shape 2207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208" name="Shape 2208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09" name="Shape 2209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10" name="Shape 2210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11" name="Shape 2211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12" name="Shape 2212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213" name="Shape 2213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214" name="Shape 2214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5" name="Shape 2215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16" name="Shape 2216"/>
          <p:cNvCxnSpPr>
            <a:stCxn id="2215" idx="1"/>
            <a:endCxn id="2217" idx="2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2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217" name="Shape 2217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218" name="Shape 2218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219" name="Shape 22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Shape 2224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225" name="Shape 2225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26" name="Shape 2226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227" name="Shape 2227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8" name="Shape 2228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9" name="Shape 2229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0" name="Shape 2230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1" name="Shape 2231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2" name="Shape 2232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3" name="Shape 223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4" name="Shape 2234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5" name="Shape 2235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6" name="Shape 2236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7" name="Shape 2237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8" name="Shape 2238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9" name="Shape 2239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40" name="Shape 2240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41" name="Shape 2241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242" name="Shape 2242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243" name="Shape 2243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244" name="Shape 2244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245" name="Shape 2245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246" name="Shape 2246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247" name="Shape 2247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248" name="Shape 2248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249" name="Shape 2249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250" name="Shape 2250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0.3</a:t>
            </a:r>
          </a:p>
        </p:txBody>
      </p:sp>
      <p:sp>
        <p:nvSpPr>
          <p:cNvPr id="2251" name="Shape 2251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252" name="Shape 2252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53" name="Shape 2253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54" name="Shape 2254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55" name="Shape 2255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56" name="Shape 2256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257" name="Shape 2257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258" name="Shape 2258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9" name="Shape 2259"/>
          <p:cNvSpPr/>
          <p:nvPr/>
        </p:nvSpPr>
        <p:spPr>
          <a:xfrm rot="5400000">
            <a:off x="2385375" y="31284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60" name="Shape 2260"/>
          <p:cNvCxnSpPr>
            <a:stCxn id="2259" idx="1"/>
            <a:endCxn id="2255" idx="2"/>
          </p:cNvCxnSpPr>
          <p:nvPr/>
        </p:nvCxnSpPr>
        <p:spPr>
          <a:xfrm rot="-5400000">
            <a:off x="4533975" y="-93375"/>
            <a:ext cx="1919700" cy="5097000"/>
          </a:xfrm>
          <a:prstGeom prst="curvedConnector3">
            <a:avLst>
              <a:gd name="adj1" fmla="val 49996"/>
            </a:avLst>
          </a:prstGeom>
          <a:noFill/>
          <a:ln w="38100" cap="flat" cmpd="sng">
            <a:solidFill>
              <a:srgbClr val="FFFF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261" name="Shape 2261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262" name="Shape 2262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263" name="Shape 22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Shape 2268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269" name="Shape 2269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70" name="Shape 2270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271" name="Shape 2271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2" name="Shape 2272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3" name="Shape 2273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4" name="Shape 2274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5" name="Shape 2275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6" name="Shape 2276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7" name="Shape 2277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8" name="Shape 2278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9" name="Shape 2279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80" name="Shape 2280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81" name="Shape 2281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82" name="Shape 2282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83" name="Shape 2283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84" name="Shape 2284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85" name="Shape 2285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286" name="Shape 2286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287" name="Shape 2287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288" name="Shape 2288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289" name="Shape 2289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290" name="Shape 2290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291" name="Shape 2291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292" name="Shape 2292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293" name="Shape 2293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294" name="Shape 2294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0.3</a:t>
            </a:r>
          </a:p>
        </p:txBody>
      </p:sp>
      <p:sp>
        <p:nvSpPr>
          <p:cNvPr id="2295" name="Shape 2295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296" name="Shape 2296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97" name="Shape 2297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98" name="Shape 2298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99" name="Shape 2299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300" name="Shape 2300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301" name="Shape 2301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302" name="Shape 2302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3" name="Shape 2303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04" name="Shape 2304"/>
          <p:cNvCxnSpPr>
            <a:stCxn id="2303" idx="0"/>
            <a:endCxn id="2293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305" name="Shape 2305"/>
          <p:cNvSpPr txBox="1"/>
          <p:nvPr/>
        </p:nvSpPr>
        <p:spPr>
          <a:xfrm>
            <a:off x="5164400" y="2076925"/>
            <a:ext cx="26283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Get bbox with max score. Let’s denote it “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” </a:t>
            </a:r>
          </a:p>
        </p:txBody>
      </p:sp>
      <p:sp>
        <p:nvSpPr>
          <p:cNvPr id="2306" name="Shape 2306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307" name="Shape 2307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308" name="Shape 23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Shape 2313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314" name="Shape 2314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15" name="Shape 2315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316" name="Shape 2316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17" name="Shape 2317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18" name="Shape 2318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19" name="Shape 2319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0" name="Shape 2320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1" name="Shape 2321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2" name="Shape 2322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3" name="Shape 232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4" name="Shape 2324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5" name="Shape 2325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6" name="Shape 2326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7" name="Shape 2327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8" name="Shape 2328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9" name="Shape 2329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30" name="Shape 2330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331" name="Shape 2331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332" name="Shape 2332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333" name="Shape 2333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334" name="Shape 2334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335" name="Shape 2335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336" name="Shape 2336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337" name="Shape 2337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338" name="Shape 2338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339" name="Shape 2339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0.3</a:t>
            </a:r>
          </a:p>
        </p:txBody>
      </p:sp>
      <p:sp>
        <p:nvSpPr>
          <p:cNvPr id="2340" name="Shape 2340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341" name="Shape 2341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342" name="Shape 2342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343" name="Shape 2343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344" name="Shape 2344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345" name="Shape 2345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346" name="Shape 2346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347" name="Shape 2347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8" name="Shape 2348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49" name="Shape 2349"/>
          <p:cNvCxnSpPr>
            <a:stCxn id="2348" idx="0"/>
            <a:endCxn id="2338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350" name="Shape 2350"/>
          <p:cNvSpPr txBox="1"/>
          <p:nvPr/>
        </p:nvSpPr>
        <p:spPr>
          <a:xfrm>
            <a:off x="5164400" y="2076925"/>
            <a:ext cx="26283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Compare “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” with others less score (</a:t>
            </a:r>
            <a:r>
              <a:rPr lang="en">
                <a:solidFill>
                  <a:schemeClr val="dk1"/>
                </a:solidFill>
              </a:rPr>
              <a:t>non-zero!</a:t>
            </a:r>
            <a:r>
              <a:rPr lang="en"/>
              <a:t>) bboxes. Let’s denote it “</a:t>
            </a:r>
            <a:r>
              <a:rPr lang="en">
                <a:solidFill>
                  <a:srgbClr val="00FF00"/>
                </a:solidFill>
              </a:rPr>
              <a:t>bbox_cur</a:t>
            </a:r>
            <a:r>
              <a:rPr lang="en"/>
              <a:t>” </a:t>
            </a:r>
          </a:p>
        </p:txBody>
      </p:sp>
      <p:sp>
        <p:nvSpPr>
          <p:cNvPr id="2351" name="Shape 2351"/>
          <p:cNvSpPr/>
          <p:nvPr/>
        </p:nvSpPr>
        <p:spPr>
          <a:xfrm rot="5400000">
            <a:off x="1242375" y="25188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52" name="Shape 2352"/>
          <p:cNvCxnSpPr>
            <a:stCxn id="2351" idx="1"/>
          </p:cNvCxnSpPr>
          <p:nvPr/>
        </p:nvCxnSpPr>
        <p:spPr>
          <a:xfrm rot="5400000" flipH="1">
            <a:off x="964575" y="1967625"/>
            <a:ext cx="1318200" cy="357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FF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353" name="Shape 2353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354" name="Shape 2354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355" name="Shape 23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Shape 2360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361" name="Shape 2361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62" name="Shape 2362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363" name="Shape 2363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4" name="Shape 2364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5" name="Shape 2365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6" name="Shape 2366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7" name="Shape 2367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8" name="Shape 2368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9" name="Shape 2369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70" name="Shape 2370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71" name="Shape 2371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72" name="Shape 2372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73" name="Shape 2373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74" name="Shape 2374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75" name="Shape 2375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76" name="Shape 2376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77" name="Shape 2377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378" name="Shape 2378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379" name="Shape 2379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380" name="Shape 2380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381" name="Shape 2381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382" name="Shape 2382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383" name="Shape 2383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384" name="Shape 2384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385" name="Shape 2385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386" name="Shape 2386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0.3</a:t>
            </a:r>
          </a:p>
        </p:txBody>
      </p:sp>
      <p:sp>
        <p:nvSpPr>
          <p:cNvPr id="2387" name="Shape 2387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388" name="Shape 2388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389" name="Shape 2389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390" name="Shape 2390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391" name="Shape 2391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392" name="Shape 2392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393" name="Shape 2393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394" name="Shape 2394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5" name="Shape 2395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96" name="Shape 2396"/>
          <p:cNvCxnSpPr>
            <a:stCxn id="2395" idx="0"/>
            <a:endCxn id="2385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397" name="Shape 2397"/>
          <p:cNvSpPr txBox="1"/>
          <p:nvPr/>
        </p:nvSpPr>
        <p:spPr>
          <a:xfrm>
            <a:off x="4396125" y="19141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If IoU(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00FF00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00FF00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398" name="Shape 2398"/>
          <p:cNvSpPr/>
          <p:nvPr/>
        </p:nvSpPr>
        <p:spPr>
          <a:xfrm rot="5400000">
            <a:off x="1242375" y="25188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99" name="Shape 2399"/>
          <p:cNvCxnSpPr>
            <a:stCxn id="2398" idx="1"/>
          </p:cNvCxnSpPr>
          <p:nvPr/>
        </p:nvCxnSpPr>
        <p:spPr>
          <a:xfrm rot="5400000" flipH="1">
            <a:off x="964575" y="1967625"/>
            <a:ext cx="1318200" cy="357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FF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400" name="Shape 2400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401" name="Shape 2401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402" name="Shape 24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Shape 2407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408" name="Shape 2408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09" name="Shape 2409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410" name="Shape 2410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11" name="Shape 2411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12" name="Shape 2412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13" name="Shape 2413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14" name="Shape 2414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15" name="Shape 2415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16" name="Shape 2416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17" name="Shape 2417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18" name="Shape 2418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19" name="Shape 2419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20" name="Shape 2420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21" name="Shape 2421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22" name="Shape 2422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23" name="Shape 2423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24" name="Shape 2424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425" name="Shape 2425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426" name="Shape 2426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427" name="Shape 2427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428" name="Shape 2428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429" name="Shape 2429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430" name="Shape 2430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431" name="Shape 2431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432" name="Shape 2432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433" name="Shape 2433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34" name="Shape 2434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435" name="Shape 2435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436" name="Shape 2436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437" name="Shape 2437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438" name="Shape 2438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439" name="Shape 2439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440" name="Shape 2440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441" name="Shape 2441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2" name="Shape 2442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43" name="Shape 2443"/>
          <p:cNvCxnSpPr>
            <a:stCxn id="2442" idx="0"/>
            <a:endCxn id="2432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444" name="Shape 2444"/>
          <p:cNvSpPr txBox="1"/>
          <p:nvPr/>
        </p:nvSpPr>
        <p:spPr>
          <a:xfrm>
            <a:off x="4396125" y="19141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If IoU(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00FF00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00FF00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445" name="Shape 2445"/>
          <p:cNvSpPr/>
          <p:nvPr/>
        </p:nvSpPr>
        <p:spPr>
          <a:xfrm rot="5400000">
            <a:off x="1242375" y="25188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46" name="Shape 2446"/>
          <p:cNvCxnSpPr>
            <a:stCxn id="2445" idx="1"/>
          </p:cNvCxnSpPr>
          <p:nvPr/>
        </p:nvCxnSpPr>
        <p:spPr>
          <a:xfrm rot="5400000" flipH="1">
            <a:off x="964575" y="1967625"/>
            <a:ext cx="1318200" cy="357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FF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447" name="Shape 2447"/>
          <p:cNvSpPr txBox="1"/>
          <p:nvPr/>
        </p:nvSpPr>
        <p:spPr>
          <a:xfrm>
            <a:off x="4396125" y="27371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In this case: set to 0.</a:t>
            </a:r>
          </a:p>
        </p:txBody>
      </p:sp>
      <p:cxnSp>
        <p:nvCxnSpPr>
          <p:cNvPr id="2448" name="Shape 2448"/>
          <p:cNvCxnSpPr/>
          <p:nvPr/>
        </p:nvCxnSpPr>
        <p:spPr>
          <a:xfrm rot="10800000">
            <a:off x="1497625" y="1517775"/>
            <a:ext cx="2968800" cy="1328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49" name="Shape 2449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450" name="Shape 2450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451" name="Shape 24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30" name="Shape 130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32" name="Shape 132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3" name="Shape 133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35" name="Shape 135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6" name="Shape 136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38" name="Shape 138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39" name="Shape 139" descr="dog.jpg"/>
          <p:cNvPicPr preferRelativeResize="0"/>
          <p:nvPr/>
        </p:nvPicPr>
        <p:blipFill rotWithShape="1">
          <a:blip r:embed="rId3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Shape 2456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457" name="Shape 2457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58" name="Shape 2458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459" name="Shape 2459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0" name="Shape 2460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1" name="Shape 2461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2" name="Shape 2462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3" name="Shape 2463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4" name="Shape 2464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5" name="Shape 2465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6" name="Shape 2466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7" name="Shape 2467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8" name="Shape 2468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9" name="Shape 2469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0" name="Shape 2470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1" name="Shape 2471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2" name="Shape 2472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73" name="Shape 2473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474" name="Shape 2474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475" name="Shape 2475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476" name="Shape 2476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477" name="Shape 2477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478" name="Shape 2478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479" name="Shape 2479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480" name="Shape 2480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481" name="Shape 2481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482" name="Shape 2482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83" name="Shape 2483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484" name="Shape 2484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485" name="Shape 2485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486" name="Shape 2486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487" name="Shape 2487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488" name="Shape 2488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489" name="Shape 2489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490" name="Shape 2490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1" name="Shape 2491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92" name="Shape 2492"/>
          <p:cNvCxnSpPr>
            <a:stCxn id="2491" idx="0"/>
            <a:endCxn id="2481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493" name="Shape 2493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 to next </a:t>
            </a:r>
            <a:r>
              <a:rPr lang="en">
                <a:solidFill>
                  <a:srgbClr val="00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494" name="Shape 2494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95" name="Shape 2495"/>
          <p:cNvCxnSpPr>
            <a:stCxn id="2494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496" name="Shape 2496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497" name="Shape 2497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498" name="Shape 24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Shape 2503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504" name="Shape 2504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05" name="Shape 2505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506" name="Shape 2506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07" name="Shape 2507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08" name="Shape 2508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09" name="Shape 2509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0" name="Shape 2510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1" name="Shape 2511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2" name="Shape 2512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3" name="Shape 251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4" name="Shape 2514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5" name="Shape 2515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6" name="Shape 2516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7" name="Shape 2517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8" name="Shape 2518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9" name="Shape 2519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20" name="Shape 2520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521" name="Shape 2521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522" name="Shape 2522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523" name="Shape 2523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524" name="Shape 2524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525" name="Shape 2525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526" name="Shape 2526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527" name="Shape 2527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528" name="Shape 2528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529" name="Shape 2529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30" name="Shape 2530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531" name="Shape 2531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532" name="Shape 2532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533" name="Shape 2533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534" name="Shape 2534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535" name="Shape 2535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536" name="Shape 2536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537" name="Shape 2537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8" name="Shape 2538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39" name="Shape 2539"/>
          <p:cNvCxnSpPr>
            <a:stCxn id="2538" idx="0"/>
            <a:endCxn id="2528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540" name="Shape 2540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If IoU(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00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541" name="Shape 2541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 to next </a:t>
            </a:r>
            <a:r>
              <a:rPr lang="en">
                <a:solidFill>
                  <a:srgbClr val="00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542" name="Shape 2542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43" name="Shape 2543"/>
          <p:cNvCxnSpPr>
            <a:stCxn id="2542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544" name="Shape 2544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545" name="Shape 2545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546" name="Shape 25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Shape 2551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552" name="Shape 2552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53" name="Shape 2553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554" name="Shape 2554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55" name="Shape 2555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56" name="Shape 2556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57" name="Shape 2557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58" name="Shape 2558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59" name="Shape 2559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60" name="Shape 2560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61" name="Shape 2561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62" name="Shape 2562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63" name="Shape 2563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64" name="Shape 2564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65" name="Shape 2565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66" name="Shape 2566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67" name="Shape 2567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68" name="Shape 2568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569" name="Shape 2569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570" name="Shape 2570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571" name="Shape 2571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572" name="Shape 2572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573" name="Shape 2573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574" name="Shape 2574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575" name="Shape 2575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576" name="Shape 2576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577" name="Shape 2577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78" name="Shape 2578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579" name="Shape 2579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580" name="Shape 2580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581" name="Shape 2581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582" name="Shape 2582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583" name="Shape 2583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584" name="Shape 2584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85" name="Shape 2585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pic>
        <p:nvPicPr>
          <p:cNvPr id="2586" name="Shape 2586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7" name="Shape 2587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88" name="Shape 2588"/>
          <p:cNvCxnSpPr>
            <a:stCxn id="2587" idx="0"/>
            <a:endCxn id="2576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589" name="Shape 2589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If IoU(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00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590" name="Shape 2590"/>
          <p:cNvSpPr txBox="1"/>
          <p:nvPr/>
        </p:nvSpPr>
        <p:spPr>
          <a:xfrm>
            <a:off x="4402625" y="3499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In this case: continue.</a:t>
            </a:r>
          </a:p>
        </p:txBody>
      </p:sp>
      <p:sp>
        <p:nvSpPr>
          <p:cNvPr id="2591" name="Shape 2591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 to next </a:t>
            </a:r>
            <a:r>
              <a:rPr lang="en">
                <a:solidFill>
                  <a:srgbClr val="00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592" name="Shape 2592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93" name="Shape 2593"/>
          <p:cNvCxnSpPr>
            <a:stCxn id="2592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594" name="Shape 2594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595" name="Shape 25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Shape 2600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601" name="Shape 2601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02" name="Shape 2602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603" name="Shape 2603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04" name="Shape 2604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05" name="Shape 2605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06" name="Shape 2606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07" name="Shape 2607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08" name="Shape 2608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09" name="Shape 2609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10" name="Shape 2610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11" name="Shape 2611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12" name="Shape 2612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13" name="Shape 2613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14" name="Shape 2614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15" name="Shape 2615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16" name="Shape 2616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17" name="Shape 2617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618" name="Shape 2618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619" name="Shape 2619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620" name="Shape 2620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621" name="Shape 2621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622" name="Shape 2622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623" name="Shape 2623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624" name="Shape 2624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625" name="Shape 2625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626" name="Shape 2626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627" name="Shape 2627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628" name="Shape 2628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629" name="Shape 2629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630" name="Shape 2630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631" name="Shape 2631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632" name="Shape 2632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633" name="Shape 2633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634" name="Shape 2634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5" name="Shape 2635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36" name="Shape 2636"/>
          <p:cNvCxnSpPr>
            <a:stCxn id="2635" idx="0"/>
            <a:endCxn id="2625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637" name="Shape 2637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 to next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638" name="Shape 2638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39" name="Shape 2639"/>
          <p:cNvCxnSpPr>
            <a:stCxn id="2638" idx="1"/>
            <a:endCxn id="2640" idx="2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2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640" name="Shape 2640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641" name="Shape 2641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642" name="Shape 26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Shape 2647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648" name="Shape 2648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49" name="Shape 2649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650" name="Shape 2650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1" name="Shape 2651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2" name="Shape 2652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3" name="Shape 2653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4" name="Shape 2654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5" name="Shape 2655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6" name="Shape 2656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7" name="Shape 2657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8" name="Shape 2658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9" name="Shape 2659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60" name="Shape 2660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61" name="Shape 2661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62" name="Shape 2662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63" name="Shape 2663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64" name="Shape 2664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665" name="Shape 2665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666" name="Shape 2666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667" name="Shape 2667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668" name="Shape 2668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669" name="Shape 2669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670" name="Shape 2670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671" name="Shape 2671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672" name="Shape 2672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673" name="Shape 2673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674" name="Shape 2674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675" name="Shape 2675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676" name="Shape 2676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677" name="Shape 2677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678" name="Shape 2678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679" name="Shape 2679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680" name="Shape 2680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681" name="Shape 2681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2" name="Shape 2682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83" name="Shape 2683"/>
          <p:cNvCxnSpPr>
            <a:stCxn id="2682" idx="0"/>
            <a:endCxn id="2672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684" name="Shape 2684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 to next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685" name="Shape 2685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86" name="Shape 2686"/>
          <p:cNvCxnSpPr>
            <a:stCxn id="2685" idx="1"/>
            <a:endCxn id="2687" idx="2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2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687" name="Shape 2687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688" name="Shape 2688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If IoU(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689" name="Shape 2689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690" name="Shape 26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Shape 2695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696" name="Shape 2696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97" name="Shape 2697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698" name="Shape 2698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99" name="Shape 2699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0" name="Shape 2700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1" name="Shape 2701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2" name="Shape 2702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3" name="Shape 2703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4" name="Shape 2704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5" name="Shape 2705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6" name="Shape 2706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7" name="Shape 2707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8" name="Shape 2708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9" name="Shape 2709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10" name="Shape 2710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11" name="Shape 2711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12" name="Shape 2712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713" name="Shape 2713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714" name="Shape 2714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715" name="Shape 2715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716" name="Shape 2716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717" name="Shape 2717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718" name="Shape 2718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719" name="Shape 2719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720" name="Shape 2720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721" name="Shape 2721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22" name="Shape 2722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723" name="Shape 2723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724" name="Shape 2724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725" name="Shape 2725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726" name="Shape 2726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727" name="Shape 2727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728" name="Shape 2728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729" name="Shape 2729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0" name="Shape 2730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31" name="Shape 2731"/>
          <p:cNvCxnSpPr>
            <a:stCxn id="2730" idx="0"/>
            <a:endCxn id="2720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732" name="Shape 2732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 to next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733" name="Shape 2733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34" name="Shape 2734"/>
          <p:cNvCxnSpPr>
            <a:stCxn id="2733" idx="1"/>
            <a:endCxn id="2735" idx="2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2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735" name="Shape 2735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736" name="Shape 2736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If IoU(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737" name="Shape 2737"/>
          <p:cNvSpPr txBox="1"/>
          <p:nvPr/>
        </p:nvSpPr>
        <p:spPr>
          <a:xfrm>
            <a:off x="4402625" y="3499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In this case: continue.</a:t>
            </a:r>
          </a:p>
        </p:txBody>
      </p:sp>
      <p:sp>
        <p:nvSpPr>
          <p:cNvPr id="2738" name="Shape 2738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739" name="Shape 27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Shape 2744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745" name="Shape 2745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46" name="Shape 2746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747" name="Shape 2747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48" name="Shape 2748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49" name="Shape 2749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0" name="Shape 2750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1" name="Shape 2751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2" name="Shape 2752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3" name="Shape 275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4" name="Shape 2754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5" name="Shape 2755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6" name="Shape 2756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7" name="Shape 2757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8" name="Shape 2758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9" name="Shape 2759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60" name="Shape 2760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61" name="Shape 2761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762" name="Shape 2762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763" name="Shape 2763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764" name="Shape 2764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765" name="Shape 2765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766" name="Shape 2766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767" name="Shape 2767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768" name="Shape 2768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769" name="Shape 2769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770" name="Shape 2770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71" name="Shape 2771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772" name="Shape 2772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773" name="Shape 2773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774" name="Shape 2774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775" name="Shape 2775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776" name="Shape 2776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777" name="Shape 2777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778" name="Shape 2778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9" name="Shape 2779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80" name="Shape 2780"/>
          <p:cNvCxnSpPr>
            <a:stCxn id="2779" idx="0"/>
            <a:endCxn id="2769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781" name="Shape 2781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 to next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782" name="Shape 2782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83" name="Shape 2783"/>
          <p:cNvCxnSpPr>
            <a:stCxn id="2782" idx="1"/>
            <a:endCxn id="2784" idx="2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2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784" name="Shape 2784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785" name="Shape 2785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If IoU(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786" name="Shape 2786"/>
          <p:cNvSpPr txBox="1"/>
          <p:nvPr/>
        </p:nvSpPr>
        <p:spPr>
          <a:xfrm>
            <a:off x="4402625" y="3499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In this case: continue.</a:t>
            </a:r>
          </a:p>
        </p:txBody>
      </p:sp>
      <p:sp>
        <p:nvSpPr>
          <p:cNvPr id="2787" name="Shape 2787"/>
          <p:cNvSpPr txBox="1"/>
          <p:nvPr/>
        </p:nvSpPr>
        <p:spPr>
          <a:xfrm>
            <a:off x="4402625" y="408572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Do this procedure for other “bbox_cur”. After that ...</a:t>
            </a:r>
          </a:p>
        </p:txBody>
      </p:sp>
      <p:sp>
        <p:nvSpPr>
          <p:cNvPr id="2788" name="Shape 2788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789" name="Shape 27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Shape 2794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795" name="Shape 2795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96" name="Shape 2796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797" name="Shape 2797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98" name="Shape 2798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99" name="Shape 2799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00" name="Shape 2800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01" name="Shape 2801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02" name="Shape 2802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03" name="Shape 280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04" name="Shape 2804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05" name="Shape 2805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06" name="Shape 2806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07" name="Shape 2807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08" name="Shape 2808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09" name="Shape 2809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10" name="Shape 2810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11" name="Shape 2811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812" name="Shape 2812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813" name="Shape 2813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814" name="Shape 2814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815" name="Shape 2815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816" name="Shape 2816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817" name="Shape 2817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818" name="Shape 2818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819" name="Shape 2819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820" name="Shape 2820"/>
          <p:cNvSpPr txBox="1"/>
          <p:nvPr/>
        </p:nvSpPr>
        <p:spPr>
          <a:xfrm>
            <a:off x="1293899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821" name="Shape 2821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822" name="Shape 2822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823" name="Shape 2823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824" name="Shape 2824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825" name="Shape 2825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826" name="Shape 2826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827" name="Shape 2827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828" name="Shape 2828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9" name="Shape 2829"/>
          <p:cNvSpPr txBox="1"/>
          <p:nvPr/>
        </p:nvSpPr>
        <p:spPr>
          <a:xfrm>
            <a:off x="5164400" y="2076925"/>
            <a:ext cx="26283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 to next bbox with big score. Let’s denote it “</a:t>
            </a:r>
            <a:r>
              <a:rPr lang="en">
                <a:solidFill>
                  <a:srgbClr val="0000FF"/>
                </a:solidFill>
              </a:rPr>
              <a:t>bbox_max</a:t>
            </a:r>
            <a:r>
              <a:rPr lang="en"/>
              <a:t>” </a:t>
            </a:r>
          </a:p>
        </p:txBody>
      </p:sp>
      <p:sp>
        <p:nvSpPr>
          <p:cNvPr id="2830" name="Shape 2830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831" name="Shape 2831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32" name="Shape 2832"/>
          <p:cNvCxnSpPr>
            <a:stCxn id="2831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833" name="Shape 2833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834" name="Shape 28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Shape 2839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840" name="Shape 2840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41" name="Shape 2841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842" name="Shape 2842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43" name="Shape 2843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44" name="Shape 2844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45" name="Shape 2845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46" name="Shape 2846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47" name="Shape 2847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48" name="Shape 2848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49" name="Shape 2849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50" name="Shape 2850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51" name="Shape 2851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52" name="Shape 2852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53" name="Shape 2853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54" name="Shape 2854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55" name="Shape 2855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56" name="Shape 2856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857" name="Shape 2857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858" name="Shape 2858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859" name="Shape 2859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860" name="Shape 2860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861" name="Shape 2861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862" name="Shape 2862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863" name="Shape 2863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864" name="Shape 2864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865" name="Shape 2865"/>
          <p:cNvSpPr txBox="1"/>
          <p:nvPr/>
        </p:nvSpPr>
        <p:spPr>
          <a:xfrm>
            <a:off x="1293899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866" name="Shape 2866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867" name="Shape 2867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868" name="Shape 2868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869" name="Shape 2869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870" name="Shape 2870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871" name="Shape 2871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872" name="Shape 2872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873" name="Shape 2873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4" name="Shape 2874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875" name="Shape 2875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76" name="Shape 2876"/>
          <p:cNvCxnSpPr>
            <a:stCxn id="2875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877" name="Shape 2877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 to next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878" name="Shape 2878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79" name="Shape 2879"/>
          <p:cNvCxnSpPr>
            <a:stCxn id="2878" idx="1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880" name="Shape 2880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881" name="Shape 28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Shape 2886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887" name="Shape 2887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88" name="Shape 2888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889" name="Shape 2889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0" name="Shape 2890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1" name="Shape 2891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2" name="Shape 2892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3" name="Shape 2893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4" name="Shape 2894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5" name="Shape 2895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6" name="Shape 2896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7" name="Shape 2897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8" name="Shape 2898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9" name="Shape 2899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00" name="Shape 2900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01" name="Shape 2901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02" name="Shape 2902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03" name="Shape 2903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904" name="Shape 2904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905" name="Shape 2905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906" name="Shape 2906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907" name="Shape 2907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908" name="Shape 2908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909" name="Shape 2909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910" name="Shape 2910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911" name="Shape 2911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912" name="Shape 2912"/>
          <p:cNvSpPr txBox="1"/>
          <p:nvPr/>
        </p:nvSpPr>
        <p:spPr>
          <a:xfrm>
            <a:off x="1293899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913" name="Shape 2913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914" name="Shape 2914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915" name="Shape 2915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916" name="Shape 2916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917" name="Shape 2917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918" name="Shape 2918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919" name="Shape 2919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920" name="Shape 2920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1" name="Shape 2921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922" name="Shape 2922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923" name="Shape 2923"/>
          <p:cNvCxnSpPr>
            <a:stCxn id="2922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924" name="Shape 2924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 to next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925" name="Shape 2925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926" name="Shape 2926"/>
          <p:cNvCxnSpPr>
            <a:stCxn id="2925" idx="1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927" name="Shape 2927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If IoU(</a:t>
            </a:r>
            <a:r>
              <a:rPr lang="en">
                <a:solidFill>
                  <a:srgbClr val="0000FF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928" name="Shape 2928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929" name="Shape 29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49" name="Shape 149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51" name="Shape 151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2" name="Shape 152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54" name="Shape 154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5" name="Shape 155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57" name="Shape 157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8" name="Shape 158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9" name="Shape 159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60" name="Shape 160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162" name="Shape 162" descr="dog.jpg"/>
          <p:cNvPicPr preferRelativeResize="0"/>
          <p:nvPr/>
        </p:nvPicPr>
        <p:blipFill rotWithShape="1">
          <a:blip r:embed="rId3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Shape 2934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935" name="Shape 2935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36" name="Shape 2936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937" name="Shape 2937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38" name="Shape 2938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39" name="Shape 2939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40" name="Shape 2940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41" name="Shape 2941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42" name="Shape 2942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43" name="Shape 294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44" name="Shape 2944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45" name="Shape 2945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46" name="Shape 2946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47" name="Shape 2947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48" name="Shape 2948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49" name="Shape 2949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50" name="Shape 2950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51" name="Shape 2951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952" name="Shape 2952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953" name="Shape 2953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954" name="Shape 2954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955" name="Shape 2955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956" name="Shape 2956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957" name="Shape 2957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958" name="Shape 2958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959" name="Shape 2959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960" name="Shape 2960"/>
          <p:cNvSpPr txBox="1"/>
          <p:nvPr/>
        </p:nvSpPr>
        <p:spPr>
          <a:xfrm>
            <a:off x="1293899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961" name="Shape 2961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962" name="Shape 2962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963" name="Shape 2963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964" name="Shape 2964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965" name="Shape 2965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966" name="Shape 2966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967" name="Shape 2967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968" name="Shape 2968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9" name="Shape 2969"/>
          <p:cNvSpPr txBox="1"/>
          <p:nvPr/>
        </p:nvSpPr>
        <p:spPr>
          <a:xfrm>
            <a:off x="1690132" y="122120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  </a:t>
            </a:r>
            <a:r>
              <a:rPr lang="en" sz="1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70" name="Shape 2970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971" name="Shape 2971"/>
          <p:cNvCxnSpPr>
            <a:stCxn id="2970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972" name="Shape 2972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 to next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973" name="Shape 2973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974" name="Shape 2974"/>
          <p:cNvCxnSpPr>
            <a:stCxn id="2973" idx="1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975" name="Shape 2975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If IoU(</a:t>
            </a:r>
            <a:r>
              <a:rPr lang="en">
                <a:solidFill>
                  <a:srgbClr val="0000FF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976" name="Shape 2976"/>
          <p:cNvSpPr txBox="1"/>
          <p:nvPr/>
        </p:nvSpPr>
        <p:spPr>
          <a:xfrm>
            <a:off x="4418625" y="35007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In this case: set to 0.</a:t>
            </a:r>
          </a:p>
        </p:txBody>
      </p:sp>
      <p:cxnSp>
        <p:nvCxnSpPr>
          <p:cNvPr id="2977" name="Shape 2977"/>
          <p:cNvCxnSpPr>
            <a:endCxn id="2969" idx="2"/>
          </p:cNvCxnSpPr>
          <p:nvPr/>
        </p:nvCxnSpPr>
        <p:spPr>
          <a:xfrm rot="10800000">
            <a:off x="1880182" y="1467502"/>
            <a:ext cx="2582700" cy="2115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78" name="Shape 2978"/>
          <p:cNvSpPr txBox="1"/>
          <p:nvPr/>
        </p:nvSpPr>
        <p:spPr>
          <a:xfrm>
            <a:off x="4402625" y="408572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Do this procedure for other “bbox_max” and for other corresponding “bbox_cur”.</a:t>
            </a:r>
          </a:p>
        </p:txBody>
      </p:sp>
      <p:sp>
        <p:nvSpPr>
          <p:cNvPr id="2979" name="Shape 2979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980" name="Shape 29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Shape 2985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986" name="Shape 2986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87" name="Shape 2987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988" name="Shape 2988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89" name="Shape 2989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90" name="Shape 2990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91" name="Shape 2991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92" name="Shape 2992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93" name="Shape 2993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94" name="Shape 2994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95" name="Shape 2995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96" name="Shape 2996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97" name="Shape 2997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98" name="Shape 2998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99" name="Shape 2999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00" name="Shape 3000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01" name="Shape 3001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002" name="Shape 3002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3003" name="Shape 3003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004" name="Shape 3004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3005" name="Shape 3005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3006" name="Shape 3006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007" name="Shape 3007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3008" name="Shape 3008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3009" name="Shape 3009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010" name="Shape 3010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3011" name="Shape 3011"/>
          <p:cNvSpPr txBox="1"/>
          <p:nvPr/>
        </p:nvSpPr>
        <p:spPr>
          <a:xfrm>
            <a:off x="1293899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3012" name="Shape 3012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3013" name="Shape 3013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3014" name="Shape 3014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3015" name="Shape 3015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3016" name="Shape 3016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3017" name="Shape 3017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3018" name="Shape 3018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3019" name="Shape 3019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0" name="Shape 3020"/>
          <p:cNvSpPr txBox="1"/>
          <p:nvPr/>
        </p:nvSpPr>
        <p:spPr>
          <a:xfrm>
            <a:off x="17031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  0</a:t>
            </a:r>
          </a:p>
        </p:txBody>
      </p:sp>
      <p:sp>
        <p:nvSpPr>
          <p:cNvPr id="3021" name="Shape 3021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022" name="Shape 3022"/>
          <p:cNvCxnSpPr>
            <a:stCxn id="3021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3023" name="Shape 3023"/>
          <p:cNvSpPr txBox="1"/>
          <p:nvPr/>
        </p:nvSpPr>
        <p:spPr>
          <a:xfrm>
            <a:off x="4318000" y="186875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After comparison almost all pairs of bboxes the only two bboxes </a:t>
            </a:r>
            <a:r>
              <a:rPr lang="en">
                <a:solidFill>
                  <a:schemeClr val="dk1"/>
                </a:solidFill>
              </a:rPr>
              <a:t>left with non-zero class score value</a:t>
            </a:r>
            <a:r>
              <a:rPr lang="en"/>
              <a:t>.</a:t>
            </a:r>
          </a:p>
        </p:txBody>
      </p:sp>
      <p:sp>
        <p:nvSpPr>
          <p:cNvPr id="3024" name="Shape 3024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3025" name="Shape 3025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026" name="Shape 3026"/>
          <p:cNvCxnSpPr>
            <a:stCxn id="3025" idx="0"/>
          </p:cNvCxnSpPr>
          <p:nvPr/>
        </p:nvCxnSpPr>
        <p:spPr>
          <a:xfrm rot="5400000" flipH="1">
            <a:off x="604875" y="2083425"/>
            <a:ext cx="1489200" cy="2961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3027" name="Shape 30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2" name="Shape 3032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33" name="Shape 3033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34" name="Shape 3034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35" name="Shape 3035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36" name="Shape 3036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037" name="Shape 3037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38" name="Shape 3038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39" name="Shape 3039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040" name="Shape 3040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041" name="Shape 3041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042" name="Shape 3042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043" name="Shape 3043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044" name="Shape 3044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045" name="Shape 3045"/>
          <p:cNvSpPr txBox="1"/>
          <p:nvPr/>
        </p:nvSpPr>
        <p:spPr>
          <a:xfrm>
            <a:off x="-32724" y="42931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Cat scores</a:t>
            </a:r>
          </a:p>
        </p:txBody>
      </p:sp>
      <p:sp>
        <p:nvSpPr>
          <p:cNvPr id="3046" name="Shape 3046"/>
          <p:cNvSpPr/>
          <p:nvPr/>
        </p:nvSpPr>
        <p:spPr>
          <a:xfrm>
            <a:off x="558275" y="517050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047" name="Shape 3047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48" name="Shape 3048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3049" name="Shape 3049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50" name="Shape 3050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51" name="Shape 3051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52" name="Shape 3052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53" name="Shape 3053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054" name="Shape 3054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55" name="Shape 3055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56" name="Shape 3056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057" name="Shape 3057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058" name="Shape 3058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059" name="Shape 3059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060" name="Shape 3060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061" name="Shape 3061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062" name="Shape 3062"/>
          <p:cNvSpPr/>
          <p:nvPr/>
        </p:nvSpPr>
        <p:spPr>
          <a:xfrm>
            <a:off x="2748150" y="5189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63" name="Shape 3063"/>
          <p:cNvSpPr txBox="1"/>
          <p:nvPr/>
        </p:nvSpPr>
        <p:spPr>
          <a:xfrm>
            <a:off x="2893774" y="44052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064" name="Shape 3064"/>
          <p:cNvSpPr txBox="1"/>
          <p:nvPr/>
        </p:nvSpPr>
        <p:spPr>
          <a:xfrm>
            <a:off x="3272970" y="440519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065" name="Shape 3065"/>
          <p:cNvSpPr txBox="1"/>
          <p:nvPr/>
        </p:nvSpPr>
        <p:spPr>
          <a:xfrm>
            <a:off x="3807799" y="4341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066" name="Shape 3066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67" name="Shape 3067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3068" name="Shape 3068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69" name="Shape 3069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70" name="Shape 3070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71" name="Shape 3071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72" name="Shape 3072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073" name="Shape 3073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74" name="Shape 3074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75" name="Shape 3075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076" name="Shape 3076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077" name="Shape 3077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078" name="Shape 3078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079" name="Shape 3079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080" name="Shape 3080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081" name="Shape 3081"/>
          <p:cNvSpPr/>
          <p:nvPr/>
        </p:nvSpPr>
        <p:spPr>
          <a:xfrm>
            <a:off x="4894650" y="517038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82" name="Shape 3082"/>
          <p:cNvSpPr txBox="1"/>
          <p:nvPr/>
        </p:nvSpPr>
        <p:spPr>
          <a:xfrm>
            <a:off x="5768085" y="43414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083" name="Shape 3083"/>
          <p:cNvSpPr txBox="1"/>
          <p:nvPr/>
        </p:nvSpPr>
        <p:spPr>
          <a:xfrm>
            <a:off x="6140022" y="4322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084" name="Shape 3084"/>
          <p:cNvSpPr txBox="1"/>
          <p:nvPr/>
        </p:nvSpPr>
        <p:spPr>
          <a:xfrm>
            <a:off x="5954299" y="4322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085" name="Shape 3085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NMS algorithm set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scores to zero for redundant bboxes</a:t>
            </a:r>
          </a:p>
        </p:txBody>
      </p:sp>
      <p:cxnSp>
        <p:nvCxnSpPr>
          <p:cNvPr id="3086" name="Shape 3086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87" name="Shape 3087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88" name="Shape 3088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89" name="Shape 3089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90" name="Shape 3090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91" name="Shape 3091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092" name="Shape 3092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93" name="Shape 3093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94" name="Shape 3094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095" name="Shape 3095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096" name="Shape 3096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097" name="Shape 3097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098" name="Shape 3098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099" name="Shape 3099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100" name="Shape 3100"/>
          <p:cNvSpPr/>
          <p:nvPr/>
        </p:nvSpPr>
        <p:spPr>
          <a:xfrm>
            <a:off x="6933375" y="5272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01" name="Shape 3101"/>
          <p:cNvSpPr txBox="1"/>
          <p:nvPr/>
        </p:nvSpPr>
        <p:spPr>
          <a:xfrm>
            <a:off x="7806810" y="44437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02" name="Shape 3102"/>
          <p:cNvSpPr txBox="1"/>
          <p:nvPr/>
        </p:nvSpPr>
        <p:spPr>
          <a:xfrm>
            <a:off x="8178747" y="4424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03" name="Shape 3103"/>
          <p:cNvSpPr txBox="1"/>
          <p:nvPr/>
        </p:nvSpPr>
        <p:spPr>
          <a:xfrm>
            <a:off x="7993024" y="4424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04" name="Shape 3104"/>
          <p:cNvSpPr txBox="1"/>
          <p:nvPr/>
        </p:nvSpPr>
        <p:spPr>
          <a:xfrm>
            <a:off x="7270306" y="448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05" name="Shape 3105"/>
          <p:cNvSpPr txBox="1"/>
          <p:nvPr/>
        </p:nvSpPr>
        <p:spPr>
          <a:xfrm>
            <a:off x="3049800" y="4553500"/>
            <a:ext cx="3044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Do this procedure for next class</a:t>
            </a:r>
          </a:p>
        </p:txBody>
      </p:sp>
      <p:sp>
        <p:nvSpPr>
          <p:cNvPr id="3106" name="Shape 3106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107" name="Shape 3107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108" name="Shape 3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Shape 3113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14" name="Shape 3114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15" name="Shape 3115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16" name="Shape 3116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17" name="Shape 3117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118" name="Shape 3118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19" name="Shape 3119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20" name="Shape 3120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121" name="Shape 3121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122" name="Shape 3122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123" name="Shape 3123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124" name="Shape 3124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125" name="Shape 3125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126" name="Shape 3126"/>
          <p:cNvSpPr txBox="1"/>
          <p:nvPr/>
        </p:nvSpPr>
        <p:spPr>
          <a:xfrm>
            <a:off x="-51862" y="2388375"/>
            <a:ext cx="7215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person scores</a:t>
            </a:r>
          </a:p>
        </p:txBody>
      </p:sp>
      <p:sp>
        <p:nvSpPr>
          <p:cNvPr id="3127" name="Shape 3127"/>
          <p:cNvSpPr/>
          <p:nvPr/>
        </p:nvSpPr>
        <p:spPr>
          <a:xfrm>
            <a:off x="558275" y="2466686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128" name="Shape 3128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29" name="Shape 3129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3130" name="Shape 3130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31" name="Shape 3131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32" name="Shape 3132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33" name="Shape 3133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34" name="Shape 3134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135" name="Shape 3135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36" name="Shape 3136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37" name="Shape 3137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138" name="Shape 3138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139" name="Shape 3139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140" name="Shape 3140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141" name="Shape 3141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142" name="Shape 3142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143" name="Shape 3143"/>
          <p:cNvSpPr/>
          <p:nvPr/>
        </p:nvSpPr>
        <p:spPr>
          <a:xfrm>
            <a:off x="2748150" y="2462222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44" name="Shape 3144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45" name="Shape 3145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46" name="Shape 3146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147" name="Shape 3147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48" name="Shape 3148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3149" name="Shape 3149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50" name="Shape 3150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51" name="Shape 3151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52" name="Shape 3152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53" name="Shape 3153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154" name="Shape 3154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55" name="Shape 3155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56" name="Shape 3156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157" name="Shape 3157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158" name="Shape 3158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159" name="Shape 3159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160" name="Shape 3160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161" name="Shape 3161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162" name="Shape 3162"/>
          <p:cNvSpPr/>
          <p:nvPr/>
        </p:nvSpPr>
        <p:spPr>
          <a:xfrm>
            <a:off x="4894650" y="2466355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63" name="Shape 3163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64" name="Shape 3164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65" name="Shape 3165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166" name="Shape 3166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67" name="Shape 3167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68" name="Shape 3168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69" name="Shape 3169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70" name="Shape 3170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71" name="Shape 3171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172" name="Shape 3172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73" name="Shape 3173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74" name="Shape 3174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175" name="Shape 3175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176" name="Shape 3176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177" name="Shape 3177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178" name="Shape 3178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179" name="Shape 3179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6933375" y="2464145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81" name="Shape 3181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82" name="Shape 3182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83" name="Shape 3183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84" name="Shape 3184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85" name="Shape 3185"/>
          <p:cNvSpPr txBox="1"/>
          <p:nvPr/>
        </p:nvSpPr>
        <p:spPr>
          <a:xfrm>
            <a:off x="3049800" y="4553500"/>
            <a:ext cx="3044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Do this procedure for all classes</a:t>
            </a:r>
          </a:p>
        </p:txBody>
      </p:sp>
      <p:sp>
        <p:nvSpPr>
          <p:cNvPr id="3186" name="Shape 3186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NMS algorithm set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scores to zero for redundant bboxes</a:t>
            </a:r>
          </a:p>
        </p:txBody>
      </p:sp>
      <p:sp>
        <p:nvSpPr>
          <p:cNvPr id="3187" name="Shape 3187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188" name="Shape 3188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189" name="Shape 31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Shape 3194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95" name="Shape 3195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96" name="Shape 3196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97" name="Shape 3197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98" name="Shape 3198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199" name="Shape 3199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00" name="Shape 3200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01" name="Shape 3201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202" name="Shape 3202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203" name="Shape 3203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204" name="Shape 3204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205" name="Shape 3205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206" name="Shape 3206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207" name="Shape 3207"/>
          <p:cNvSpPr txBox="1"/>
          <p:nvPr/>
        </p:nvSpPr>
        <p:spPr>
          <a:xfrm>
            <a:off x="-51862" y="2388375"/>
            <a:ext cx="7215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person scores</a:t>
            </a:r>
          </a:p>
        </p:txBody>
      </p:sp>
      <p:sp>
        <p:nvSpPr>
          <p:cNvPr id="3208" name="Shape 3208"/>
          <p:cNvSpPr/>
          <p:nvPr/>
        </p:nvSpPr>
        <p:spPr>
          <a:xfrm>
            <a:off x="558275" y="2466686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209" name="Shape 3209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10" name="Shape 3210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3211" name="Shape 3211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12" name="Shape 3212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13" name="Shape 3213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14" name="Shape 3214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15" name="Shape 3215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216" name="Shape 3216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17" name="Shape 3217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18" name="Shape 3218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219" name="Shape 3219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220" name="Shape 3220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221" name="Shape 3221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222" name="Shape 3222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223" name="Shape 3223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224" name="Shape 3224"/>
          <p:cNvSpPr/>
          <p:nvPr/>
        </p:nvSpPr>
        <p:spPr>
          <a:xfrm>
            <a:off x="2748150" y="2462222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25" name="Shape 3225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26" name="Shape 3226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27" name="Shape 3227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228" name="Shape 3228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29" name="Shape 3229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3230" name="Shape 3230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31" name="Shape 3231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32" name="Shape 3232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33" name="Shape 3233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34" name="Shape 3234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235" name="Shape 3235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36" name="Shape 3236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37" name="Shape 3237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238" name="Shape 3238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239" name="Shape 3239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240" name="Shape 3240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241" name="Shape 3241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242" name="Shape 3242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4894650" y="2466355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44" name="Shape 3244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45" name="Shape 3245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46" name="Shape 3246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247" name="Shape 3247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48" name="Shape 3248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49" name="Shape 3249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50" name="Shape 3250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51" name="Shape 3251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52" name="Shape 3252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253" name="Shape 3253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54" name="Shape 3254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55" name="Shape 3255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256" name="Shape 3256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257" name="Shape 3257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258" name="Shape 3258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259" name="Shape 3259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260" name="Shape 3260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261" name="Shape 3261"/>
          <p:cNvSpPr/>
          <p:nvPr/>
        </p:nvSpPr>
        <p:spPr>
          <a:xfrm>
            <a:off x="6933375" y="2464145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62" name="Shape 3262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63" name="Shape 3263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64" name="Shape 3264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65" name="Shape 3265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66" name="Shape 3266"/>
          <p:cNvSpPr txBox="1"/>
          <p:nvPr/>
        </p:nvSpPr>
        <p:spPr>
          <a:xfrm>
            <a:off x="6252225" y="2838250"/>
            <a:ext cx="271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/>
              <a:t>After this procedure -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a lot of zeros</a:t>
            </a:r>
          </a:p>
        </p:txBody>
      </p:sp>
      <p:sp>
        <p:nvSpPr>
          <p:cNvPr id="3267" name="Shape 3267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NMS algorithm set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scores to zero for redundant bboxes</a:t>
            </a:r>
          </a:p>
        </p:txBody>
      </p:sp>
      <p:sp>
        <p:nvSpPr>
          <p:cNvPr id="3268" name="Shape 3268"/>
          <p:cNvSpPr/>
          <p:nvPr/>
        </p:nvSpPr>
        <p:spPr>
          <a:xfrm rot="5400000">
            <a:off x="7608200" y="1996525"/>
            <a:ext cx="91200" cy="147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69" name="Shape 3269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70" name="Shape 3270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71" name="Shape 3271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72" name="Shape 3272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73" name="Shape 3273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74" name="Shape 3274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75" name="Shape 3275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276" name="Shape 3276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277" name="Shape 32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Shape 3282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83" name="Shape 3283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84" name="Shape 3284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85" name="Shape 3285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86" name="Shape 3286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287" name="Shape 3287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88" name="Shape 3288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89" name="Shape 3289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290" name="Shape 3290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291" name="Shape 3291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292" name="Shape 3292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293" name="Shape 3293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294" name="Shape 3294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295" name="Shape 3295"/>
          <p:cNvSpPr txBox="1"/>
          <p:nvPr/>
        </p:nvSpPr>
        <p:spPr>
          <a:xfrm>
            <a:off x="-51862" y="2388375"/>
            <a:ext cx="7215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person scores</a:t>
            </a:r>
          </a:p>
        </p:txBody>
      </p:sp>
      <p:sp>
        <p:nvSpPr>
          <p:cNvPr id="3296" name="Shape 3296"/>
          <p:cNvSpPr/>
          <p:nvPr/>
        </p:nvSpPr>
        <p:spPr>
          <a:xfrm>
            <a:off x="558275" y="2466686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297" name="Shape 3297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98" name="Shape 3298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3299" name="Shape 3299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00" name="Shape 3300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01" name="Shape 3301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02" name="Shape 3302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03" name="Shape 3303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304" name="Shape 3304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05" name="Shape 3305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06" name="Shape 3306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307" name="Shape 3307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308" name="Shape 3308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309" name="Shape 3309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310" name="Shape 3310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311" name="Shape 3311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312" name="Shape 3312"/>
          <p:cNvSpPr/>
          <p:nvPr/>
        </p:nvSpPr>
        <p:spPr>
          <a:xfrm>
            <a:off x="2748150" y="2462222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13" name="Shape 3313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14" name="Shape 3314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15" name="Shape 3315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316" name="Shape 3316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17" name="Shape 3317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3318" name="Shape 3318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19" name="Shape 3319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20" name="Shape 3320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21" name="Shape 3321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22" name="Shape 3322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323" name="Shape 3323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24" name="Shape 3324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25" name="Shape 3325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326" name="Shape 3326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327" name="Shape 3327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328" name="Shape 3328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329" name="Shape 3329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330" name="Shape 3330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331" name="Shape 3331"/>
          <p:cNvSpPr/>
          <p:nvPr/>
        </p:nvSpPr>
        <p:spPr>
          <a:xfrm>
            <a:off x="4894650" y="2466355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32" name="Shape 3332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33" name="Shape 3333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34" name="Shape 3334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335" name="Shape 3335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36" name="Shape 3336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37" name="Shape 3337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38" name="Shape 3338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39" name="Shape 3339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40" name="Shape 3340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341" name="Shape 3341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42" name="Shape 3342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43" name="Shape 3343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344" name="Shape 3344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345" name="Shape 3345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346" name="Shape 3346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347" name="Shape 3347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348" name="Shape 3348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349" name="Shape 3349"/>
          <p:cNvSpPr/>
          <p:nvPr/>
        </p:nvSpPr>
        <p:spPr>
          <a:xfrm>
            <a:off x="6933375" y="2464145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50" name="Shape 3350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51" name="Shape 3351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52" name="Shape 3352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53" name="Shape 3353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54" name="Shape 3354"/>
          <p:cNvSpPr txBox="1"/>
          <p:nvPr/>
        </p:nvSpPr>
        <p:spPr>
          <a:xfrm>
            <a:off x="6495975" y="2838250"/>
            <a:ext cx="23160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Select bboxes to draw by class score values</a:t>
            </a:r>
          </a:p>
        </p:txBody>
      </p:sp>
      <p:sp>
        <p:nvSpPr>
          <p:cNvPr id="3355" name="Shape 3355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NMS algorithm set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scores to zero for redundant bboxes</a:t>
            </a:r>
          </a:p>
        </p:txBody>
      </p:sp>
      <p:sp>
        <p:nvSpPr>
          <p:cNvPr id="3356" name="Shape 3356"/>
          <p:cNvSpPr/>
          <p:nvPr/>
        </p:nvSpPr>
        <p:spPr>
          <a:xfrm rot="5400000">
            <a:off x="7608200" y="1996525"/>
            <a:ext cx="91200" cy="147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57" name="Shape 3357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58" name="Shape 3358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59" name="Shape 3359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60" name="Shape 3360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61" name="Shape 3361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62" name="Shape 3362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63" name="Shape 3363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364" name="Shape 3364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365" name="Shape 33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Shape 3370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71" name="Shape 3371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72" name="Shape 3372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73" name="Shape 3373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74" name="Shape 3374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375" name="Shape 3375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76" name="Shape 3376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77" name="Shape 3377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378" name="Shape 3378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379" name="Shape 3379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380" name="Shape 3380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381" name="Shape 3381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382" name="Shape 3382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cxnSp>
        <p:nvCxnSpPr>
          <p:cNvPr id="3383" name="Shape 3383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84" name="Shape 3384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3385" name="Shape 3385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86" name="Shape 3386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87" name="Shape 3387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88" name="Shape 3388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89" name="Shape 3389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390" name="Shape 3390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91" name="Shape 3391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92" name="Shape 3392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393" name="Shape 3393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394" name="Shape 3394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395" name="Shape 3395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396" name="Shape 3396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397" name="Shape 3397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398" name="Shape 3398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99" name="Shape 3399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00" name="Shape 3400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401" name="Shape 3401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02" name="Shape 3402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3403" name="Shape 3403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04" name="Shape 3404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05" name="Shape 3405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06" name="Shape 3406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07" name="Shape 3407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408" name="Shape 3408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09" name="Shape 3409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10" name="Shape 3410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411" name="Shape 3411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412" name="Shape 3412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413" name="Shape 3413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414" name="Shape 3414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415" name="Shape 3415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416" name="Shape 3416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17" name="Shape 3417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18" name="Shape 3418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419" name="Shape 3419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20" name="Shape 3420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21" name="Shape 3421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22" name="Shape 3422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23" name="Shape 3423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24" name="Shape 3424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425" name="Shape 3425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26" name="Shape 3426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27" name="Shape 3427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428" name="Shape 3428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429" name="Shape 3429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430" name="Shape 3430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431" name="Shape 3431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432" name="Shape 3432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433" name="Shape 3433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34" name="Shape 3434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35" name="Shape 3435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36" name="Shape 3436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437" name="Shape 3437"/>
          <p:cNvCxnSpPr>
            <a:stCxn id="3420" idx="3"/>
            <a:endCxn id="3438" idx="0"/>
          </p:cNvCxnSpPr>
          <p:nvPr/>
        </p:nvCxnSpPr>
        <p:spPr>
          <a:xfrm rot="-5400000" flipH="1">
            <a:off x="6870068" y="2755652"/>
            <a:ext cx="267600" cy="600"/>
          </a:xfrm>
          <a:prstGeom prst="curved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38" name="Shape 3438"/>
          <p:cNvSpPr/>
          <p:nvPr/>
        </p:nvSpPr>
        <p:spPr>
          <a:xfrm>
            <a:off x="6110925" y="2889850"/>
            <a:ext cx="1785300" cy="3186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= max_index(scores for bb3);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score = max(scores for bb3);</a:t>
            </a:r>
          </a:p>
        </p:txBody>
      </p:sp>
      <p:sp>
        <p:nvSpPr>
          <p:cNvPr id="3439" name="Shape 3439"/>
          <p:cNvSpPr/>
          <p:nvPr/>
        </p:nvSpPr>
        <p:spPr>
          <a:xfrm>
            <a:off x="6474825" y="3466300"/>
            <a:ext cx="1058100" cy="4377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Score &gt; 0</a:t>
            </a:r>
          </a:p>
        </p:txBody>
      </p:sp>
      <p:cxnSp>
        <p:nvCxnSpPr>
          <p:cNvPr id="3440" name="Shape 3440"/>
          <p:cNvCxnSpPr>
            <a:stCxn id="3438" idx="4"/>
            <a:endCxn id="3439" idx="0"/>
          </p:cNvCxnSpPr>
          <p:nvPr/>
        </p:nvCxnSpPr>
        <p:spPr>
          <a:xfrm rot="-5400000" flipH="1">
            <a:off x="6874875" y="3337150"/>
            <a:ext cx="258000" cy="600"/>
          </a:xfrm>
          <a:prstGeom prst="curvedConnector3">
            <a:avLst>
              <a:gd name="adj1" fmla="val 500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441" name="Shape 3441"/>
          <p:cNvCxnSpPr>
            <a:stCxn id="3439" idx="2"/>
            <a:endCxn id="3442" idx="0"/>
          </p:cNvCxnSpPr>
          <p:nvPr/>
        </p:nvCxnSpPr>
        <p:spPr>
          <a:xfrm>
            <a:off x="7003875" y="3904000"/>
            <a:ext cx="0" cy="3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43" name="Shape 3443"/>
          <p:cNvCxnSpPr>
            <a:stCxn id="3439" idx="1"/>
            <a:endCxn id="3444" idx="3"/>
          </p:cNvCxnSpPr>
          <p:nvPr/>
        </p:nvCxnSpPr>
        <p:spPr>
          <a:xfrm rot="10800000">
            <a:off x="6083925" y="3685150"/>
            <a:ext cx="39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45" name="Shape 3445"/>
          <p:cNvSpPr txBox="1"/>
          <p:nvPr/>
        </p:nvSpPr>
        <p:spPr>
          <a:xfrm>
            <a:off x="6747413" y="389762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yes</a:t>
            </a:r>
          </a:p>
        </p:txBody>
      </p:sp>
      <p:sp>
        <p:nvSpPr>
          <p:cNvPr id="3446" name="Shape 3446"/>
          <p:cNvSpPr txBox="1"/>
          <p:nvPr/>
        </p:nvSpPr>
        <p:spPr>
          <a:xfrm>
            <a:off x="6140013" y="347047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no</a:t>
            </a:r>
          </a:p>
        </p:txBody>
      </p:sp>
      <p:sp>
        <p:nvSpPr>
          <p:cNvPr id="3442" name="Shape 3442"/>
          <p:cNvSpPr txBox="1"/>
          <p:nvPr/>
        </p:nvSpPr>
        <p:spPr>
          <a:xfrm>
            <a:off x="6369225" y="4231925"/>
            <a:ext cx="12693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draw bbox with class color</a:t>
            </a:r>
          </a:p>
        </p:txBody>
      </p:sp>
      <p:sp>
        <p:nvSpPr>
          <p:cNvPr id="3444" name="Shape 3444"/>
          <p:cNvSpPr txBox="1"/>
          <p:nvPr/>
        </p:nvSpPr>
        <p:spPr>
          <a:xfrm>
            <a:off x="5555725" y="3562000"/>
            <a:ext cx="5283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skip bbox</a:t>
            </a:r>
          </a:p>
        </p:txBody>
      </p:sp>
      <p:pic>
        <p:nvPicPr>
          <p:cNvPr id="3447" name="Shape 3447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575" y="4480550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8" name="Shape 3448" descr="err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175" y="3599971"/>
            <a:ext cx="216600" cy="2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9" name="Shape 3449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NMS algorithm set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scores to zero for redundant bboxes</a:t>
            </a:r>
          </a:p>
        </p:txBody>
      </p:sp>
      <p:sp>
        <p:nvSpPr>
          <p:cNvPr id="3450" name="Shape 3450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51" name="Shape 3451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52" name="Shape 3452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53" name="Shape 3453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54" name="Shape 3454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55" name="Shape 3455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56" name="Shape 3456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457" name="Shape 3457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458" name="Shape 34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Shape 3463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64" name="Shape 3464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65" name="Shape 3465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66" name="Shape 3466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67" name="Shape 3467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468" name="Shape 3468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69" name="Shape 3469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70" name="Shape 3470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471" name="Shape 3471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472" name="Shape 3472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473" name="Shape 3473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474" name="Shape 3474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475" name="Shape 3475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cxnSp>
        <p:nvCxnSpPr>
          <p:cNvPr id="3476" name="Shape 3476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77" name="Shape 3477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3478" name="Shape 3478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79" name="Shape 3479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80" name="Shape 3480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81" name="Shape 3481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82" name="Shape 3482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483" name="Shape 3483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84" name="Shape 3484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85" name="Shape 3485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486" name="Shape 3486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487" name="Shape 3487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488" name="Shape 3488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489" name="Shape 3489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490" name="Shape 3490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491" name="Shape 3491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92" name="Shape 3492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93" name="Shape 3493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494" name="Shape 3494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95" name="Shape 3495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3496" name="Shape 3496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97" name="Shape 3497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98" name="Shape 3498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99" name="Shape 3499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00" name="Shape 3500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501" name="Shape 3501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02" name="Shape 3502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03" name="Shape 3503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504" name="Shape 3504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505" name="Shape 3505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506" name="Shape 3506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507" name="Shape 3507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508" name="Shape 3508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509" name="Shape 3509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10" name="Shape 3510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11" name="Shape 3511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512" name="Shape 3512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13" name="Shape 3513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14" name="Shape 3514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15" name="Shape 3515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16" name="Shape 3516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17" name="Shape 3517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518" name="Shape 3518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19" name="Shape 3519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20" name="Shape 3520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521" name="Shape 3521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522" name="Shape 3522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523" name="Shape 3523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524" name="Shape 3524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525" name="Shape 3525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526" name="Shape 3526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27" name="Shape 3527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28" name="Shape 3528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29" name="Shape 3529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530" name="Shape 3530"/>
          <p:cNvCxnSpPr>
            <a:stCxn id="3514" idx="3"/>
            <a:endCxn id="3531" idx="0"/>
          </p:cNvCxnSpPr>
          <p:nvPr/>
        </p:nvCxnSpPr>
        <p:spPr>
          <a:xfrm rot="5400000">
            <a:off x="7056268" y="2755202"/>
            <a:ext cx="269700" cy="5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31" name="Shape 3531"/>
          <p:cNvSpPr/>
          <p:nvPr/>
        </p:nvSpPr>
        <p:spPr>
          <a:xfrm>
            <a:off x="6295875" y="2892600"/>
            <a:ext cx="1785300" cy="3186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= max_index(scores for bb1);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score = max(scores for bb1);</a:t>
            </a:r>
          </a:p>
        </p:txBody>
      </p:sp>
      <p:sp>
        <p:nvSpPr>
          <p:cNvPr id="3532" name="Shape 3532"/>
          <p:cNvSpPr/>
          <p:nvPr/>
        </p:nvSpPr>
        <p:spPr>
          <a:xfrm>
            <a:off x="6659775" y="3469050"/>
            <a:ext cx="1058100" cy="4377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Score &gt; 0</a:t>
            </a:r>
          </a:p>
        </p:txBody>
      </p:sp>
      <p:cxnSp>
        <p:nvCxnSpPr>
          <p:cNvPr id="3533" name="Shape 3533"/>
          <p:cNvCxnSpPr>
            <a:stCxn id="3531" idx="4"/>
            <a:endCxn id="3532" idx="0"/>
          </p:cNvCxnSpPr>
          <p:nvPr/>
        </p:nvCxnSpPr>
        <p:spPr>
          <a:xfrm rot="-5400000" flipH="1">
            <a:off x="7059825" y="3339900"/>
            <a:ext cx="258000" cy="600"/>
          </a:xfrm>
          <a:prstGeom prst="curvedConnector3">
            <a:avLst>
              <a:gd name="adj1" fmla="val 500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34" name="Shape 3534"/>
          <p:cNvCxnSpPr>
            <a:stCxn id="3532" idx="2"/>
            <a:endCxn id="3535" idx="0"/>
          </p:cNvCxnSpPr>
          <p:nvPr/>
        </p:nvCxnSpPr>
        <p:spPr>
          <a:xfrm>
            <a:off x="7188825" y="3906750"/>
            <a:ext cx="4800" cy="3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36" name="Shape 3536"/>
          <p:cNvCxnSpPr>
            <a:stCxn id="3532" idx="1"/>
            <a:endCxn id="3537" idx="3"/>
          </p:cNvCxnSpPr>
          <p:nvPr/>
        </p:nvCxnSpPr>
        <p:spPr>
          <a:xfrm rot="10800000">
            <a:off x="6268875" y="3687900"/>
            <a:ext cx="39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38" name="Shape 3538"/>
          <p:cNvSpPr txBox="1"/>
          <p:nvPr/>
        </p:nvSpPr>
        <p:spPr>
          <a:xfrm>
            <a:off x="6932363" y="390037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yes</a:t>
            </a:r>
          </a:p>
        </p:txBody>
      </p:sp>
      <p:sp>
        <p:nvSpPr>
          <p:cNvPr id="3539" name="Shape 3539"/>
          <p:cNvSpPr txBox="1"/>
          <p:nvPr/>
        </p:nvSpPr>
        <p:spPr>
          <a:xfrm>
            <a:off x="6324963" y="347322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no</a:t>
            </a:r>
          </a:p>
        </p:txBody>
      </p:sp>
      <p:sp>
        <p:nvSpPr>
          <p:cNvPr id="3535" name="Shape 3535"/>
          <p:cNvSpPr txBox="1"/>
          <p:nvPr/>
        </p:nvSpPr>
        <p:spPr>
          <a:xfrm>
            <a:off x="6578225" y="4237425"/>
            <a:ext cx="1230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draw bbox with class color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sz="600"/>
          </a:p>
        </p:txBody>
      </p:sp>
      <p:sp>
        <p:nvSpPr>
          <p:cNvPr id="3537" name="Shape 3537"/>
          <p:cNvSpPr txBox="1"/>
          <p:nvPr/>
        </p:nvSpPr>
        <p:spPr>
          <a:xfrm>
            <a:off x="5740675" y="3564750"/>
            <a:ext cx="5283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skip bbox</a:t>
            </a:r>
          </a:p>
        </p:txBody>
      </p:sp>
      <p:pic>
        <p:nvPicPr>
          <p:cNvPr id="3540" name="Shape 3540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0525" y="4483300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1" name="Shape 3541" descr="err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4125" y="3602721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Shape 3542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13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3" name="Shape 3543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NMS algorithm set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scores to zero for redundant bboxes</a:t>
            </a:r>
          </a:p>
        </p:txBody>
      </p:sp>
      <p:sp>
        <p:nvSpPr>
          <p:cNvPr id="3544" name="Shape 3544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45" name="Shape 3545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46" name="Shape 3546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47" name="Shape 3547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48" name="Shape 3548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49" name="Shape 3549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50" name="Shape 3550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551" name="Shape 3551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552" name="Shape 35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Shape 3557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58" name="Shape 3558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59" name="Shape 3559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60" name="Shape 3560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61" name="Shape 3561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562" name="Shape 3562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63" name="Shape 3563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64" name="Shape 3564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565" name="Shape 3565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566" name="Shape 3566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567" name="Shape 3567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568" name="Shape 3568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569" name="Shape 3569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cxnSp>
        <p:nvCxnSpPr>
          <p:cNvPr id="3570" name="Shape 3570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71" name="Shape 3571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3572" name="Shape 3572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73" name="Shape 3573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74" name="Shape 3574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75" name="Shape 3575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76" name="Shape 3576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577" name="Shape 3577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78" name="Shape 3578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79" name="Shape 3579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580" name="Shape 3580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581" name="Shape 3581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582" name="Shape 3582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583" name="Shape 3583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584" name="Shape 3584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585" name="Shape 3585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86" name="Shape 3586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87" name="Shape 3587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588" name="Shape 3588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89" name="Shape 3589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3590" name="Shape 3590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91" name="Shape 3591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92" name="Shape 3592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93" name="Shape 3593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94" name="Shape 3594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595" name="Shape 3595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96" name="Shape 3596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97" name="Shape 3597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598" name="Shape 3598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599" name="Shape 3599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600" name="Shape 3600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601" name="Shape 3601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602" name="Shape 3602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603" name="Shape 3603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04" name="Shape 3604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05" name="Shape 3605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606" name="Shape 3606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07" name="Shape 3607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08" name="Shape 3608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09" name="Shape 3609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10" name="Shape 3610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11" name="Shape 3611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612" name="Shape 3612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13" name="Shape 3613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14" name="Shape 3614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615" name="Shape 3615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616" name="Shape 3616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617" name="Shape 3617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618" name="Shape 3618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619" name="Shape 3619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620" name="Shape 3620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21" name="Shape 3621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22" name="Shape 3622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23" name="Shape 3623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624" name="Shape 3624"/>
          <p:cNvCxnSpPr>
            <a:stCxn id="3623" idx="2"/>
            <a:endCxn id="3625" idx="0"/>
          </p:cNvCxnSpPr>
          <p:nvPr/>
        </p:nvCxnSpPr>
        <p:spPr>
          <a:xfrm rot="-5400000" flipH="1">
            <a:off x="7265206" y="2745400"/>
            <a:ext cx="260700" cy="33900"/>
          </a:xfrm>
          <a:prstGeom prst="curvedConnector3">
            <a:avLst>
              <a:gd name="adj1" fmla="val 4998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25" name="Shape 3625"/>
          <p:cNvSpPr/>
          <p:nvPr/>
        </p:nvSpPr>
        <p:spPr>
          <a:xfrm>
            <a:off x="6519750" y="2892600"/>
            <a:ext cx="1785300" cy="3186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= max_index(scores for bb98);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score = max(scores for bb98);</a:t>
            </a:r>
          </a:p>
        </p:txBody>
      </p:sp>
      <p:sp>
        <p:nvSpPr>
          <p:cNvPr id="3626" name="Shape 3626"/>
          <p:cNvSpPr/>
          <p:nvPr/>
        </p:nvSpPr>
        <p:spPr>
          <a:xfrm>
            <a:off x="6883650" y="3469050"/>
            <a:ext cx="1058100" cy="4377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Score &gt; 0</a:t>
            </a:r>
          </a:p>
        </p:txBody>
      </p:sp>
      <p:cxnSp>
        <p:nvCxnSpPr>
          <p:cNvPr id="3627" name="Shape 3627"/>
          <p:cNvCxnSpPr>
            <a:stCxn id="3625" idx="4"/>
            <a:endCxn id="3626" idx="0"/>
          </p:cNvCxnSpPr>
          <p:nvPr/>
        </p:nvCxnSpPr>
        <p:spPr>
          <a:xfrm rot="-5400000" flipH="1">
            <a:off x="7283700" y="3339900"/>
            <a:ext cx="258000" cy="600"/>
          </a:xfrm>
          <a:prstGeom prst="curvedConnector3">
            <a:avLst>
              <a:gd name="adj1" fmla="val 500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28" name="Shape 3628"/>
          <p:cNvCxnSpPr>
            <a:stCxn id="3626" idx="2"/>
            <a:endCxn id="3629" idx="0"/>
          </p:cNvCxnSpPr>
          <p:nvPr/>
        </p:nvCxnSpPr>
        <p:spPr>
          <a:xfrm flipH="1">
            <a:off x="7404300" y="3906750"/>
            <a:ext cx="8400" cy="3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30" name="Shape 3630"/>
          <p:cNvCxnSpPr>
            <a:stCxn id="3626" idx="1"/>
            <a:endCxn id="3631" idx="3"/>
          </p:cNvCxnSpPr>
          <p:nvPr/>
        </p:nvCxnSpPr>
        <p:spPr>
          <a:xfrm rot="10800000">
            <a:off x="6492750" y="3687900"/>
            <a:ext cx="39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32" name="Shape 3632"/>
          <p:cNvSpPr txBox="1"/>
          <p:nvPr/>
        </p:nvSpPr>
        <p:spPr>
          <a:xfrm>
            <a:off x="7156238" y="390037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yes</a:t>
            </a:r>
          </a:p>
        </p:txBody>
      </p:sp>
      <p:sp>
        <p:nvSpPr>
          <p:cNvPr id="3633" name="Shape 3633"/>
          <p:cNvSpPr txBox="1"/>
          <p:nvPr/>
        </p:nvSpPr>
        <p:spPr>
          <a:xfrm>
            <a:off x="6548838" y="347322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no</a:t>
            </a:r>
          </a:p>
        </p:txBody>
      </p:sp>
      <p:sp>
        <p:nvSpPr>
          <p:cNvPr id="3629" name="Shape 3629"/>
          <p:cNvSpPr txBox="1"/>
          <p:nvPr/>
        </p:nvSpPr>
        <p:spPr>
          <a:xfrm>
            <a:off x="6817300" y="4235825"/>
            <a:ext cx="1174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draw bbox with class color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sz="600"/>
          </a:p>
        </p:txBody>
      </p:sp>
      <p:sp>
        <p:nvSpPr>
          <p:cNvPr id="3631" name="Shape 3631"/>
          <p:cNvSpPr txBox="1"/>
          <p:nvPr/>
        </p:nvSpPr>
        <p:spPr>
          <a:xfrm>
            <a:off x="5964550" y="3564750"/>
            <a:ext cx="5283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skip bbox</a:t>
            </a:r>
          </a:p>
        </p:txBody>
      </p:sp>
      <p:pic>
        <p:nvPicPr>
          <p:cNvPr id="3634" name="Shape 3634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400" y="4483300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5" name="Shape 3635" descr="err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000" y="3602721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6" name="Shape 3636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13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7" name="Shape 3637" descr="err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890" y="112748"/>
            <a:ext cx="114900" cy="1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8" name="Shape 3638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NMS algorithm set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scores to zero for redundant bboxes</a:t>
            </a:r>
          </a:p>
        </p:txBody>
      </p:sp>
      <p:sp>
        <p:nvSpPr>
          <p:cNvPr id="3639" name="Shape 3639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40" name="Shape 3640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41" name="Shape 3641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42" name="Shape 3642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43" name="Shape 3643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44" name="Shape 3644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45" name="Shape 3645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646" name="Shape 3646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647" name="Shape 36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Shape 3652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53" name="Shape 3653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54" name="Shape 3654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55" name="Shape 3655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56" name="Shape 3656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657" name="Shape 3657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58" name="Shape 3658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59" name="Shape 3659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660" name="Shape 3660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661" name="Shape 3661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662" name="Shape 3662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663" name="Shape 3663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664" name="Shape 3664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cxnSp>
        <p:nvCxnSpPr>
          <p:cNvPr id="3665" name="Shape 3665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66" name="Shape 3666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3667" name="Shape 3667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68" name="Shape 3668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69" name="Shape 3669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70" name="Shape 3670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71" name="Shape 3671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672" name="Shape 3672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73" name="Shape 3673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74" name="Shape 3674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675" name="Shape 3675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676" name="Shape 3676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677" name="Shape 3677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678" name="Shape 3678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679" name="Shape 3679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680" name="Shape 3680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81" name="Shape 3681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82" name="Shape 3682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683" name="Shape 3683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84" name="Shape 3684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3685" name="Shape 3685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86" name="Shape 3686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87" name="Shape 3687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88" name="Shape 3688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89" name="Shape 3689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690" name="Shape 3690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91" name="Shape 3691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92" name="Shape 3692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693" name="Shape 3693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694" name="Shape 3694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695" name="Shape 3695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696" name="Shape 3696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697" name="Shape 3697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698" name="Shape 3698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99" name="Shape 3699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00" name="Shape 3700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701" name="Shape 3701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02" name="Shape 3702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03" name="Shape 3703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04" name="Shape 3704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05" name="Shape 3705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06" name="Shape 3706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707" name="Shape 3707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08" name="Shape 3708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09" name="Shape 3709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710" name="Shape 3710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711" name="Shape 3711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712" name="Shape 3712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713" name="Shape 3713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714" name="Shape 3714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715" name="Shape 3715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16" name="Shape 3716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17" name="Shape 3717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18" name="Shape 3718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719" name="Shape 3719"/>
          <p:cNvCxnSpPr>
            <a:stCxn id="3716" idx="2"/>
            <a:endCxn id="3720" idx="0"/>
          </p:cNvCxnSpPr>
          <p:nvPr/>
        </p:nvCxnSpPr>
        <p:spPr>
          <a:xfrm rot="5400000">
            <a:off x="8069697" y="2730775"/>
            <a:ext cx="322500" cy="112200"/>
          </a:xfrm>
          <a:prstGeom prst="curvedConnector3">
            <a:avLst>
              <a:gd name="adj1" fmla="val 5002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20" name="Shape 3720"/>
          <p:cNvSpPr/>
          <p:nvPr/>
        </p:nvSpPr>
        <p:spPr>
          <a:xfrm>
            <a:off x="7282125" y="2948275"/>
            <a:ext cx="1785300" cy="3186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= max_index(scores for bb97);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score = max(scores for bb97);</a:t>
            </a:r>
          </a:p>
        </p:txBody>
      </p:sp>
      <p:sp>
        <p:nvSpPr>
          <p:cNvPr id="3721" name="Shape 3721"/>
          <p:cNvSpPr/>
          <p:nvPr/>
        </p:nvSpPr>
        <p:spPr>
          <a:xfrm>
            <a:off x="7646025" y="3524725"/>
            <a:ext cx="1058100" cy="4377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Score &gt; 0</a:t>
            </a:r>
          </a:p>
        </p:txBody>
      </p:sp>
      <p:cxnSp>
        <p:nvCxnSpPr>
          <p:cNvPr id="3722" name="Shape 3722"/>
          <p:cNvCxnSpPr>
            <a:stCxn id="3720" idx="4"/>
            <a:endCxn id="3721" idx="0"/>
          </p:cNvCxnSpPr>
          <p:nvPr/>
        </p:nvCxnSpPr>
        <p:spPr>
          <a:xfrm rot="-5400000" flipH="1">
            <a:off x="8046075" y="3395575"/>
            <a:ext cx="258000" cy="600"/>
          </a:xfrm>
          <a:prstGeom prst="curvedConnector3">
            <a:avLst>
              <a:gd name="adj1" fmla="val 500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23" name="Shape 3723"/>
          <p:cNvCxnSpPr>
            <a:stCxn id="3721" idx="2"/>
            <a:endCxn id="3724" idx="0"/>
          </p:cNvCxnSpPr>
          <p:nvPr/>
        </p:nvCxnSpPr>
        <p:spPr>
          <a:xfrm>
            <a:off x="8175075" y="3962425"/>
            <a:ext cx="0" cy="3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25" name="Shape 3725"/>
          <p:cNvCxnSpPr>
            <a:stCxn id="3721" idx="1"/>
            <a:endCxn id="3726" idx="3"/>
          </p:cNvCxnSpPr>
          <p:nvPr/>
        </p:nvCxnSpPr>
        <p:spPr>
          <a:xfrm rot="10800000">
            <a:off x="7255125" y="3743575"/>
            <a:ext cx="39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27" name="Shape 3727"/>
          <p:cNvSpPr txBox="1"/>
          <p:nvPr/>
        </p:nvSpPr>
        <p:spPr>
          <a:xfrm>
            <a:off x="7918613" y="3956048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yes</a:t>
            </a:r>
          </a:p>
        </p:txBody>
      </p:sp>
      <p:sp>
        <p:nvSpPr>
          <p:cNvPr id="3728" name="Shape 3728"/>
          <p:cNvSpPr txBox="1"/>
          <p:nvPr/>
        </p:nvSpPr>
        <p:spPr>
          <a:xfrm>
            <a:off x="7311213" y="3528898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no</a:t>
            </a:r>
          </a:p>
        </p:txBody>
      </p:sp>
      <p:sp>
        <p:nvSpPr>
          <p:cNvPr id="3724" name="Shape 3724"/>
          <p:cNvSpPr txBox="1"/>
          <p:nvPr/>
        </p:nvSpPr>
        <p:spPr>
          <a:xfrm>
            <a:off x="7535925" y="4292675"/>
            <a:ext cx="12783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draw bbox with class color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sz="600"/>
          </a:p>
        </p:txBody>
      </p:sp>
      <p:sp>
        <p:nvSpPr>
          <p:cNvPr id="3726" name="Shape 3726"/>
          <p:cNvSpPr txBox="1"/>
          <p:nvPr/>
        </p:nvSpPr>
        <p:spPr>
          <a:xfrm>
            <a:off x="6726925" y="3620425"/>
            <a:ext cx="5283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skip bbox</a:t>
            </a:r>
          </a:p>
        </p:txBody>
      </p:sp>
      <p:pic>
        <p:nvPicPr>
          <p:cNvPr id="3729" name="Shape 3729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775" y="4538975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0" name="Shape 3730" descr="err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0375" y="3658396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1" name="Shape 3731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13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2" name="Shape 3732" descr="err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890" y="11274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3" name="Shape 3733" descr="err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6665" y="11274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4" name="Shape 3734" descr="err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625" y="113187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5" name="Shape 3735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460" y="11319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6" name="Shape 3736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28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7" name="Shape 3737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NMS algorithm set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scores to zero for redundant bboxes</a:t>
            </a:r>
          </a:p>
        </p:txBody>
      </p:sp>
      <p:sp>
        <p:nvSpPr>
          <p:cNvPr id="3738" name="Shape 3738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39" name="Shape 3739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40" name="Shape 3740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41" name="Shape 3741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42" name="Shape 3742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43" name="Shape 3743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44" name="Shape 3744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745" name="Shape 3745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746" name="Shape 37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72" name="Shape 172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74" name="Shape 174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5" name="Shape 175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77" name="Shape 177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8" name="Shape 178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80" name="Shape 180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81" name="Shape 181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2" name="Shape 182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83" name="Shape 183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185" name="Shape 185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6" name="Shape 186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sp>
        <p:nvSpPr>
          <p:cNvPr id="187" name="Shape 187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189" name="Shape 189" descr="dog.jpg"/>
          <p:cNvPicPr preferRelativeResize="0"/>
          <p:nvPr/>
        </p:nvPicPr>
        <p:blipFill rotWithShape="1">
          <a:blip r:embed="rId3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1" name="Shape 3751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52" name="Shape 3752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53" name="Shape 3753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54" name="Shape 3754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55" name="Shape 3755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756" name="Shape 3756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57" name="Shape 3757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58" name="Shape 3758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759" name="Shape 3759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760" name="Shape 3760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761" name="Shape 3761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762" name="Shape 3762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763" name="Shape 3763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cxnSp>
        <p:nvCxnSpPr>
          <p:cNvPr id="3764" name="Shape 3764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65" name="Shape 3765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3766" name="Shape 3766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67" name="Shape 3767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68" name="Shape 3768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69" name="Shape 3769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70" name="Shape 3770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771" name="Shape 3771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72" name="Shape 3772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73" name="Shape 3773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774" name="Shape 3774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775" name="Shape 3775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776" name="Shape 3776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777" name="Shape 3777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778" name="Shape 3778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779" name="Shape 3779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80" name="Shape 3780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81" name="Shape 3781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782" name="Shape 3782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83" name="Shape 3783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3784" name="Shape 3784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85" name="Shape 3785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86" name="Shape 3786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87" name="Shape 3787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88" name="Shape 3788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789" name="Shape 3789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90" name="Shape 3790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91" name="Shape 3791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792" name="Shape 3792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793" name="Shape 3793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794" name="Shape 3794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795" name="Shape 3795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796" name="Shape 3796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797" name="Shape 3797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98" name="Shape 3798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99" name="Shape 3799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800" name="Shape 3800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01" name="Shape 3801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02" name="Shape 3802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03" name="Shape 3803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04" name="Shape 3804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05" name="Shape 3805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806" name="Shape 3806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07" name="Shape 3807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08" name="Shape 3808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809" name="Shape 3809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810" name="Shape 3810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811" name="Shape 3811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812" name="Shape 3812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813" name="Shape 3813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814" name="Shape 3814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815" name="Shape 3815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816" name="Shape 3816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817" name="Shape 3817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pic>
        <p:nvPicPr>
          <p:cNvPr id="3818" name="Shape 3818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13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9" name="Shape 3819" descr="err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890" y="11274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0" name="Shape 3820" descr="err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6665" y="11274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1" name="Shape 3821" descr="err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625" y="113187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2" name="Shape 3822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460" y="11319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3" name="Shape 3823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28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4" name="Shape 3824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NMS algorithm set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scores to zero for redundant bboxes</a:t>
            </a:r>
          </a:p>
        </p:txBody>
      </p:sp>
      <p:pic>
        <p:nvPicPr>
          <p:cNvPr id="3825" name="Shape 3825" descr="model_2.png"/>
          <p:cNvPicPr preferRelativeResize="0"/>
          <p:nvPr/>
        </p:nvPicPr>
        <p:blipFill rotWithShape="1">
          <a:blip r:embed="rId5">
            <a:alphaModFix/>
          </a:blip>
          <a:srcRect l="72721" t="27297" b="26394"/>
          <a:stretch/>
        </p:blipFill>
        <p:spPr>
          <a:xfrm>
            <a:off x="3539750" y="2900613"/>
            <a:ext cx="2124177" cy="21452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6" name="Shape 3826"/>
          <p:cNvCxnSpPr/>
          <p:nvPr/>
        </p:nvCxnSpPr>
        <p:spPr>
          <a:xfrm flipH="1">
            <a:off x="3952125" y="2631025"/>
            <a:ext cx="3060000" cy="1061400"/>
          </a:xfrm>
          <a:prstGeom prst="curvedConnector3">
            <a:avLst>
              <a:gd name="adj1" fmla="val 91279"/>
            </a:avLst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27" name="Shape 3827"/>
          <p:cNvCxnSpPr>
            <a:stCxn id="3816" idx="2"/>
          </p:cNvCxnSpPr>
          <p:nvPr/>
        </p:nvCxnSpPr>
        <p:spPr>
          <a:xfrm rot="5400000">
            <a:off x="6518824" y="1673425"/>
            <a:ext cx="630300" cy="2534700"/>
          </a:xfrm>
          <a:prstGeom prst="curvedConnector2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28" name="Shape 3828"/>
          <p:cNvCxnSpPr>
            <a:stCxn id="3815" idx="2"/>
          </p:cNvCxnSpPr>
          <p:nvPr/>
        </p:nvCxnSpPr>
        <p:spPr>
          <a:xfrm rot="5400000">
            <a:off x="5700147" y="2062525"/>
            <a:ext cx="2023800" cy="3150000"/>
          </a:xfrm>
          <a:prstGeom prst="curvedConnector2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29" name="Shape 3829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830" name="Shape 3830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831" name="Shape 38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Key Points</a:t>
            </a:r>
          </a:p>
        </p:txBody>
      </p:sp>
      <p:sp>
        <p:nvSpPr>
          <p:cNvPr id="3837" name="Shape 3837"/>
          <p:cNvSpPr txBox="1">
            <a:spLocks noGrp="1"/>
          </p:cNvSpPr>
          <p:nvPr>
            <p:ph type="body" idx="4294967295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Fast: YOLO - 45 fps, YOLO-tiny - 155 fps.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End-to-end training.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Makes more localization errors but is less likely to predict false positives on background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Performance is lower than the current state of the art. 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Combined Fast R-CNN + YOLO model is one of the highest performing detection methods.</a:t>
            </a:r>
          </a:p>
          <a:p>
            <a:pPr marL="457200" lvl="0" indent="-330200" rtl="0">
              <a:spcBef>
                <a:spcPts val="0"/>
              </a:spcBef>
              <a:buSzPts val="1600"/>
              <a:buAutoNum type="arabicPeriod"/>
            </a:pPr>
            <a:r>
              <a:rPr lang="en" sz="1600"/>
              <a:t>Learns very general representations of objects: it outperforms other detection methods, including DPM and R-CNN, when generalizing from natural images to other domains like artwork.</a:t>
            </a:r>
          </a:p>
        </p:txBody>
      </p:sp>
      <p:pic>
        <p:nvPicPr>
          <p:cNvPr id="3838" name="Shape 3838" descr="Screenshot from 2016-10-08 15:45: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48" y="3303200"/>
            <a:ext cx="7544707" cy="15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9" name="Shape 38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Shape 384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Links</a:t>
            </a:r>
          </a:p>
        </p:txBody>
      </p:sp>
      <p:sp>
        <p:nvSpPr>
          <p:cNvPr id="3845" name="Shape 384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Arxiv: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https://arxiv.org/abs/1506.02640</a:t>
            </a:r>
            <a:r>
              <a:rPr lang="en"/>
              <a:t>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Blog: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http://pjreddie.com/publications/yolo/</a:t>
            </a:r>
            <a:r>
              <a:rPr lang="en"/>
              <a:t>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Darknet: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https://github.com/pjreddie/darknet</a:t>
            </a:r>
            <a:r>
              <a:rPr lang="en"/>
              <a:t>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Caffe: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https://github.com/xingwangsfu/caffe-yolo</a:t>
            </a:r>
            <a:r>
              <a:rPr lang="en"/>
              <a:t>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Tensorflow: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Test+train: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https://github.com/thtrieu/yolotf</a:t>
            </a:r>
            <a:r>
              <a:rPr lang="en"/>
              <a:t> 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"/>
              <a:t>Test: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https://github.com/gliese581gg/YOLO_tensorflow</a:t>
            </a:r>
            <a:r>
              <a:rPr lang="en"/>
              <a:t> </a:t>
            </a:r>
          </a:p>
        </p:txBody>
      </p:sp>
      <p:sp>
        <p:nvSpPr>
          <p:cNvPr id="3846" name="Shape 38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Shape 38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73</a:t>
            </a:fld>
            <a:endParaRPr lang="en"/>
          </a:p>
        </p:txBody>
      </p:sp>
      <p:sp>
        <p:nvSpPr>
          <p:cNvPr id="3852" name="Shape 3852"/>
          <p:cNvSpPr txBox="1">
            <a:spLocks noGrp="1"/>
          </p:cNvSpPr>
          <p:nvPr>
            <p:ph type="title" idx="4294967295"/>
          </p:nvPr>
        </p:nvSpPr>
        <p:spPr>
          <a:xfrm>
            <a:off x="376075" y="168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3853" name="Shape 3853"/>
          <p:cNvSpPr txBox="1">
            <a:spLocks noGrp="1"/>
          </p:cNvSpPr>
          <p:nvPr>
            <p:ph type="body" idx="4294967295"/>
          </p:nvPr>
        </p:nvSpPr>
        <p:spPr>
          <a:xfrm>
            <a:off x="311700" y="9938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Our website: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deepsystems.io</a:t>
            </a:r>
            <a:r>
              <a:rPr lang="en">
                <a:solidFill>
                  <a:srgbClr val="000000"/>
                </a:solidFill>
              </a:rPr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Our team is looking for business partners to make exciting deep learning solutions.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99" name="Shape 199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201" name="Shape 201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204" name="Shape 204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207" name="Shape 207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08" name="Shape 208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9" name="Shape 209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210" name="Shape 210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212" name="Shape 212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3" name="Shape 213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sp>
        <p:nvSpPr>
          <p:cNvPr id="214" name="Shape 214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216" name="Shape 216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7" name="Shape 217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sp>
        <p:nvSpPr>
          <p:cNvPr id="218" name="Shape 218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220" name="Shape 220" descr="dog.jpg"/>
          <p:cNvPicPr preferRelativeResize="0"/>
          <p:nvPr/>
        </p:nvPicPr>
        <p:blipFill rotWithShape="1">
          <a:blip r:embed="rId3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230" name="Shape 230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232" name="Shape 232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3" name="Shape 233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235" name="Shape 235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6" name="Shape 236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238" name="Shape 238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9" name="Shape 239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0" name="Shape 240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241" name="Shape 241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243" name="Shape 243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4" name="Shape 244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sp>
        <p:nvSpPr>
          <p:cNvPr id="245" name="Shape 245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247" name="Shape 247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sp>
        <p:nvSpPr>
          <p:cNvPr id="249" name="Shape 249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251" name="Shape 251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2" name="Shape 252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253" name="Shape 253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pic>
        <p:nvPicPr>
          <p:cNvPr id="255" name="Shape 255" descr="dog.jpg"/>
          <p:cNvPicPr preferRelativeResize="0"/>
          <p:nvPr/>
        </p:nvPicPr>
        <p:blipFill rotWithShape="1">
          <a:blip r:embed="rId3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3467</Words>
  <Application>Microsoft Office PowerPoint</Application>
  <PresentationFormat>全屏显示(16:9)</PresentationFormat>
  <Paragraphs>2030</Paragraphs>
  <Slides>73</Slides>
  <Notes>73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6" baseType="lpstr">
      <vt:lpstr>Arial</vt:lpstr>
      <vt:lpstr>Comic Sans MS</vt:lpstr>
      <vt:lpstr>Simple Light</vt:lpstr>
      <vt:lpstr>YOLO</vt:lpstr>
      <vt:lpstr>Big picture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Key Points</vt:lpstr>
      <vt:lpstr>Links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</dc:title>
  <cp:lastModifiedBy>chaoxi</cp:lastModifiedBy>
  <cp:revision>1</cp:revision>
  <dcterms:modified xsi:type="dcterms:W3CDTF">2018-01-01T13:36:41Z</dcterms:modified>
</cp:coreProperties>
</file>