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 id="2147483676" r:id="rId2"/>
    <p:sldMasterId id="2147483663" r:id="rId3"/>
  </p:sldMasterIdLst>
  <p:notesMasterIdLst>
    <p:notesMasterId r:id="rId15"/>
  </p:notesMasterIdLst>
  <p:handoutMasterIdLst>
    <p:handoutMasterId r:id="rId16"/>
  </p:handoutMasterIdLst>
  <p:sldIdLst>
    <p:sldId id="256" r:id="rId4"/>
    <p:sldId id="469" r:id="rId5"/>
    <p:sldId id="470" r:id="rId6"/>
    <p:sldId id="476" r:id="rId7"/>
    <p:sldId id="423" r:id="rId8"/>
    <p:sldId id="477" r:id="rId9"/>
    <p:sldId id="478" r:id="rId10"/>
    <p:sldId id="479" r:id="rId11"/>
    <p:sldId id="480" r:id="rId12"/>
    <p:sldId id="482" r:id="rId13"/>
    <p:sldId id="481" r:id="rId14"/>
  </p:sldIdLst>
  <p:sldSz cx="9144000" cy="6858000" type="letter"/>
  <p:notesSz cx="6985000" cy="92837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kern="1200">
        <a:solidFill>
          <a:schemeClr val="accent1"/>
        </a:solidFill>
        <a:latin typeface="Arial" charset="0"/>
        <a:ea typeface="+mn-ea"/>
        <a:cs typeface="+mn-cs"/>
      </a:defRPr>
    </a:lvl1pPr>
    <a:lvl2pPr marL="457200" algn="l" rtl="0" eaLnBrk="0" fontAlgn="base" hangingPunct="0">
      <a:spcBef>
        <a:spcPct val="0"/>
      </a:spcBef>
      <a:spcAft>
        <a:spcPct val="0"/>
      </a:spcAft>
      <a:defRPr kern="1200">
        <a:solidFill>
          <a:schemeClr val="accent1"/>
        </a:solidFill>
        <a:latin typeface="Arial" charset="0"/>
        <a:ea typeface="+mn-ea"/>
        <a:cs typeface="+mn-cs"/>
      </a:defRPr>
    </a:lvl2pPr>
    <a:lvl3pPr marL="914400" algn="l" rtl="0" eaLnBrk="0" fontAlgn="base" hangingPunct="0">
      <a:spcBef>
        <a:spcPct val="0"/>
      </a:spcBef>
      <a:spcAft>
        <a:spcPct val="0"/>
      </a:spcAft>
      <a:defRPr kern="1200">
        <a:solidFill>
          <a:schemeClr val="accent1"/>
        </a:solidFill>
        <a:latin typeface="Arial" charset="0"/>
        <a:ea typeface="+mn-ea"/>
        <a:cs typeface="+mn-cs"/>
      </a:defRPr>
    </a:lvl3pPr>
    <a:lvl4pPr marL="1371600" algn="l" rtl="0" eaLnBrk="0" fontAlgn="base" hangingPunct="0">
      <a:spcBef>
        <a:spcPct val="0"/>
      </a:spcBef>
      <a:spcAft>
        <a:spcPct val="0"/>
      </a:spcAft>
      <a:defRPr kern="1200">
        <a:solidFill>
          <a:schemeClr val="accent1"/>
        </a:solidFill>
        <a:latin typeface="Arial" charset="0"/>
        <a:ea typeface="+mn-ea"/>
        <a:cs typeface="+mn-cs"/>
      </a:defRPr>
    </a:lvl4pPr>
    <a:lvl5pPr marL="1828800" algn="l" rtl="0" eaLnBrk="0" fontAlgn="base" hangingPunct="0">
      <a:spcBef>
        <a:spcPct val="0"/>
      </a:spcBef>
      <a:spcAft>
        <a:spcPct val="0"/>
      </a:spcAft>
      <a:defRPr kern="1200">
        <a:solidFill>
          <a:schemeClr val="accent1"/>
        </a:solidFill>
        <a:latin typeface="Arial" charset="0"/>
        <a:ea typeface="+mn-ea"/>
        <a:cs typeface="+mn-cs"/>
      </a:defRPr>
    </a:lvl5pPr>
    <a:lvl6pPr marL="2286000" algn="l" defTabSz="914400" rtl="0" eaLnBrk="1" latinLnBrk="0" hangingPunct="1">
      <a:defRPr kern="1200">
        <a:solidFill>
          <a:schemeClr val="accent1"/>
        </a:solidFill>
        <a:latin typeface="Arial" charset="0"/>
        <a:ea typeface="+mn-ea"/>
        <a:cs typeface="+mn-cs"/>
      </a:defRPr>
    </a:lvl6pPr>
    <a:lvl7pPr marL="2743200" algn="l" defTabSz="914400" rtl="0" eaLnBrk="1" latinLnBrk="0" hangingPunct="1">
      <a:defRPr kern="1200">
        <a:solidFill>
          <a:schemeClr val="accent1"/>
        </a:solidFill>
        <a:latin typeface="Arial" charset="0"/>
        <a:ea typeface="+mn-ea"/>
        <a:cs typeface="+mn-cs"/>
      </a:defRPr>
    </a:lvl7pPr>
    <a:lvl8pPr marL="3200400" algn="l" defTabSz="914400" rtl="0" eaLnBrk="1" latinLnBrk="0" hangingPunct="1">
      <a:defRPr kern="1200">
        <a:solidFill>
          <a:schemeClr val="accent1"/>
        </a:solidFill>
        <a:latin typeface="Arial" charset="0"/>
        <a:ea typeface="+mn-ea"/>
        <a:cs typeface="+mn-cs"/>
      </a:defRPr>
    </a:lvl8pPr>
    <a:lvl9pPr marL="3657600" algn="l" defTabSz="914400" rtl="0" eaLnBrk="1" latinLnBrk="0" hangingPunct="1">
      <a:defRPr kern="1200">
        <a:solidFill>
          <a:schemeClr val="accent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1584">
          <p15:clr>
            <a:srgbClr val="A4A3A4"/>
          </p15:clr>
        </p15:guide>
      </p15:sldGuideLst>
    </p:ext>
    <p:ext uri="{2D200454-40CA-4A62-9FC3-DE9A4176ACB9}">
      <p15:notesGuideLst xmlns:p15="http://schemas.microsoft.com/office/powerpoint/2012/main">
        <p15:guide id="1" orient="horz" pos="2923">
          <p15:clr>
            <a:srgbClr val="A4A3A4"/>
          </p15:clr>
        </p15:guide>
        <p15:guide id="2" pos="22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99"/>
    <a:srgbClr val="009900"/>
    <a:srgbClr val="5A11FD"/>
    <a:srgbClr val="8901F3"/>
    <a:srgbClr val="00A091"/>
    <a:srgbClr val="51DC00"/>
    <a:srgbClr val="000000"/>
    <a:srgbClr val="0082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664" autoAdjust="0"/>
    <p:restoredTop sz="90605" autoAdjust="0"/>
  </p:normalViewPr>
  <p:slideViewPr>
    <p:cSldViewPr>
      <p:cViewPr>
        <p:scale>
          <a:sx n="100" d="100"/>
          <a:sy n="100" d="100"/>
        </p:scale>
        <p:origin x="400" y="88"/>
      </p:cViewPr>
      <p:guideLst>
        <p:guide orient="horz" pos="2160"/>
        <p:guide pos="15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2840"/>
    </p:cViewPr>
  </p:sorterViewPr>
  <p:notesViewPr>
    <p:cSldViewPr>
      <p:cViewPr varScale="1">
        <p:scale>
          <a:sx n="84" d="100"/>
          <a:sy n="84" d="100"/>
        </p:scale>
        <p:origin x="-1932" y="-84"/>
      </p:cViewPr>
      <p:guideLst>
        <p:guide orient="horz" pos="2923"/>
        <p:guide pos="220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notesMaster" Target="notesMasters/notesMaster1.xml"/><Relationship Id="rId16" Type="http://schemas.openxmlformats.org/officeDocument/2006/relationships/handoutMaster" Target="handoutMasters/handout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4755636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idx="2"/>
          </p:nvPr>
        </p:nvSpPr>
        <p:spPr bwMode="auto">
          <a:xfrm>
            <a:off x="1189038" y="598488"/>
            <a:ext cx="4622800" cy="3467100"/>
          </a:xfrm>
          <a:prstGeom prst="rect">
            <a:avLst/>
          </a:prstGeom>
          <a:noFill/>
          <a:ln w="12700">
            <a:noFill/>
            <a:miter lim="800000"/>
            <a:headEnd/>
            <a:tailEnd/>
          </a:ln>
        </p:spPr>
      </p:sp>
      <p:sp>
        <p:nvSpPr>
          <p:cNvPr id="2051" name="Rectangle 3"/>
          <p:cNvSpPr>
            <a:spLocks noGrp="1" noChangeArrowheads="1"/>
          </p:cNvSpPr>
          <p:nvPr>
            <p:ph type="body" sz="quarter" idx="3"/>
          </p:nvPr>
        </p:nvSpPr>
        <p:spPr bwMode="auto">
          <a:xfrm>
            <a:off x="525493" y="4408146"/>
            <a:ext cx="6019711" cy="4177665"/>
          </a:xfrm>
          <a:prstGeom prst="rect">
            <a:avLst/>
          </a:prstGeom>
          <a:noFill/>
          <a:ln w="12700">
            <a:solidFill>
              <a:schemeClr val="tx1"/>
            </a:solidFill>
            <a:miter lim="800000"/>
            <a:headEnd/>
            <a:tailEnd/>
          </a:ln>
          <a:effectLst/>
        </p:spPr>
        <p:txBody>
          <a:bodyPr vert="horz" wrap="square" lIns="93520" tIns="45939" rIns="93520" bIns="45939" numCol="1" anchor="t" anchorCtr="0" compatLnSpc="1">
            <a:prstTxWarp prst="textNoShape">
              <a:avLst/>
            </a:prstTxWarp>
          </a:bodyPr>
          <a:lstStyle/>
          <a:p>
            <a:pPr lvl="0"/>
            <a:r>
              <a:rPr lang="en-US" noProof="0" smtClean="0"/>
              <a:t>we want this to be in font 11 and justify.</a:t>
            </a:r>
          </a:p>
        </p:txBody>
      </p:sp>
    </p:spTree>
    <p:extLst>
      <p:ext uri="{BB962C8B-B14F-4D97-AF65-F5344CB8AC3E}">
        <p14:creationId xmlns:p14="http://schemas.microsoft.com/office/powerpoint/2010/main" val="1934733741"/>
      </p:ext>
    </p:extLst>
  </p:cSld>
  <p:clrMap bg1="lt1" tx1="dk1" bg2="lt2" tx2="dk2" accent1="accent1" accent2="accent2" accent3="accent3" accent4="accent4" accent5="accent5" accent6="accent6" hlink="hlink" folHlink="folHlink"/>
  <p:hf hdr="0" dt="0"/>
  <p:notesStyle>
    <a:lvl1pPr algn="just" rtl="0" eaLnBrk="0" fontAlgn="base" hangingPunct="0">
      <a:lnSpc>
        <a:spcPct val="90000"/>
      </a:lnSpc>
      <a:spcBef>
        <a:spcPct val="40000"/>
      </a:spcBef>
      <a:spcAft>
        <a:spcPct val="0"/>
      </a:spcAft>
      <a:defRPr sz="1100" kern="1200">
        <a:solidFill>
          <a:schemeClr val="tx1"/>
        </a:solidFill>
        <a:latin typeface="Arial"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noFill/>
          <a:ln w="9525">
            <a:noFill/>
          </a:ln>
        </p:spPr>
        <p:txBody>
          <a:bodyPr/>
          <a:lstStyle/>
          <a:p>
            <a:endParaRPr lang="en-US" dirty="0" smtClean="0"/>
          </a:p>
        </p:txBody>
      </p:sp>
      <p:sp>
        <p:nvSpPr>
          <p:cNvPr id="56323" name="Rectangle 3"/>
          <p:cNvSpPr>
            <a:spLocks noGrp="1" noRot="1" noChangeAspect="1" noChangeArrowheads="1" noTextEdit="1"/>
          </p:cNvSpPr>
          <p:nvPr>
            <p:ph type="sldImg"/>
          </p:nvPr>
        </p:nvSpPr>
        <p:spPr/>
      </p:sp>
    </p:spTree>
    <p:extLst>
      <p:ext uri="{BB962C8B-B14F-4D97-AF65-F5344CB8AC3E}">
        <p14:creationId xmlns:p14="http://schemas.microsoft.com/office/powerpoint/2010/main" val="641054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232208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p:sp>
      <p:sp>
        <p:nvSpPr>
          <p:cNvPr id="266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zh-CN"/>
          </a:p>
        </p:txBody>
      </p:sp>
    </p:spTree>
    <p:extLst>
      <p:ext uri="{BB962C8B-B14F-4D97-AF65-F5344CB8AC3E}">
        <p14:creationId xmlns:p14="http://schemas.microsoft.com/office/powerpoint/2010/main" val="1235394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054627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28031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6" name="Slide Number Placeholder 5"/>
          <p:cNvSpPr>
            <a:spLocks noGrp="1"/>
          </p:cNvSpPr>
          <p:nvPr>
            <p:ph type="sldNum" sz="quarter" idx="10"/>
          </p:nvPr>
        </p:nvSpPr>
        <p:spPr/>
        <p:txBody>
          <a:bodyPr/>
          <a:lstStyle/>
          <a:p>
            <a:fld id="{5DE0CC70-9BD5-7543-A524-72E5137DC4F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p>
            <a:fld id="{5DE0CC70-9BD5-7543-A524-72E5137DC4F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p>
            <a:fld id="{5DE0CC70-9BD5-7543-A524-72E5137DC4F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304800"/>
            <a:ext cx="2038350" cy="30035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304800"/>
            <a:ext cx="5962650" cy="3003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p>
            <a:fld id="{5DE0CC70-9BD5-7543-A524-72E5137DC4F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533400" y="914400"/>
            <a:ext cx="8153400" cy="2393950"/>
          </a:xfrm>
        </p:spPr>
        <p:txBody>
          <a:bodyPr/>
          <a:lstStyle/>
          <a:p>
            <a:pPr lvl="0"/>
            <a:endParaRPr lang="en-US" noProof="0" smtClean="0"/>
          </a:p>
        </p:txBody>
      </p:sp>
      <p:sp>
        <p:nvSpPr>
          <p:cNvPr id="4" name="Slide Number Placeholder 3"/>
          <p:cNvSpPr>
            <a:spLocks noGrp="1"/>
          </p:cNvSpPr>
          <p:nvPr>
            <p:ph type="sldNum" sz="quarter" idx="10"/>
          </p:nvPr>
        </p:nvSpPr>
        <p:spPr/>
        <p:txBody>
          <a:bodyPr/>
          <a:lstStyle/>
          <a:p>
            <a:fld id="{5DE0CC70-9BD5-7543-A524-72E5137DC4F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5DE0CC70-9BD5-7543-A524-72E5137DC4FD}" type="slidenum">
              <a:rPr lang="en-US" smtClean="0"/>
              <a:t>‹#›</a:t>
            </a:fld>
            <a:endParaRPr lang="en-US"/>
          </a:p>
        </p:txBody>
      </p:sp>
    </p:spTree>
    <p:extLst>
      <p:ext uri="{BB962C8B-B14F-4D97-AF65-F5344CB8AC3E}">
        <p14:creationId xmlns:p14="http://schemas.microsoft.com/office/powerpoint/2010/main" val="8105265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628650" y="6356350"/>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D6FB8-7834-7D49-B54B-F715DBAE56F1}" type="slidenum">
              <a:rPr lang="en-US" smtClean="0"/>
              <a:t>‹#›</a:t>
            </a:fld>
            <a:endParaRPr lang="en-US"/>
          </a:p>
        </p:txBody>
      </p:sp>
    </p:spTree>
    <p:extLst>
      <p:ext uri="{BB962C8B-B14F-4D97-AF65-F5344CB8AC3E}">
        <p14:creationId xmlns:p14="http://schemas.microsoft.com/office/powerpoint/2010/main" val="76545875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28650" y="6356350"/>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D6FB8-7834-7D49-B54B-F715DBAE56F1}" type="slidenum">
              <a:rPr lang="en-US" smtClean="0"/>
              <a:t>‹#›</a:t>
            </a:fld>
            <a:endParaRPr lang="en-US"/>
          </a:p>
        </p:txBody>
      </p:sp>
    </p:spTree>
    <p:extLst>
      <p:ext uri="{BB962C8B-B14F-4D97-AF65-F5344CB8AC3E}">
        <p14:creationId xmlns:p14="http://schemas.microsoft.com/office/powerpoint/2010/main" val="163821614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D6FB8-7834-7D49-B54B-F715DBAE56F1}" type="slidenum">
              <a:rPr lang="en-US" smtClean="0"/>
              <a:t>‹#›</a:t>
            </a:fld>
            <a:endParaRPr lang="en-US"/>
          </a:p>
        </p:txBody>
      </p:sp>
    </p:spTree>
    <p:extLst>
      <p:ext uri="{BB962C8B-B14F-4D97-AF65-F5344CB8AC3E}">
        <p14:creationId xmlns:p14="http://schemas.microsoft.com/office/powerpoint/2010/main" val="61084360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28650" y="6356350"/>
            <a:ext cx="20574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FD6FB8-7834-7D49-B54B-F715DBAE56F1}" type="slidenum">
              <a:rPr lang="en-US" smtClean="0"/>
              <a:t>‹#›</a:t>
            </a:fld>
            <a:endParaRPr lang="en-US"/>
          </a:p>
        </p:txBody>
      </p:sp>
    </p:spTree>
    <p:extLst>
      <p:ext uri="{BB962C8B-B14F-4D97-AF65-F5344CB8AC3E}">
        <p14:creationId xmlns:p14="http://schemas.microsoft.com/office/powerpoint/2010/main" val="1476552540"/>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628650" y="6356350"/>
            <a:ext cx="2057400" cy="365125"/>
          </a:xfrm>
          <a:prstGeom prst="rect">
            <a:avLst/>
          </a:prstGeom>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FD6FB8-7834-7D49-B54B-F715DBAE56F1}" type="slidenum">
              <a:rPr lang="en-US" smtClean="0"/>
              <a:t>‹#›</a:t>
            </a:fld>
            <a:endParaRPr lang="en-US"/>
          </a:p>
        </p:txBody>
      </p:sp>
    </p:spTree>
    <p:extLst>
      <p:ext uri="{BB962C8B-B14F-4D97-AF65-F5344CB8AC3E}">
        <p14:creationId xmlns:p14="http://schemas.microsoft.com/office/powerpoint/2010/main" val="9751504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5DE0CC70-9BD5-7543-A524-72E5137DC4FD}" type="slidenum">
              <a:rPr lang="en-US" smtClean="0"/>
              <a:t>‹#›</a:t>
            </a:fld>
            <a:endParaRPr lang="en-US"/>
          </a:p>
        </p:txBody>
      </p:sp>
    </p:spTree>
    <p:extLst>
      <p:ext uri="{BB962C8B-B14F-4D97-AF65-F5344CB8AC3E}">
        <p14:creationId xmlns:p14="http://schemas.microsoft.com/office/powerpoint/2010/main" val="97029368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628650" y="6356350"/>
            <a:ext cx="2057400" cy="365125"/>
          </a:xfrm>
          <a:prstGeom prst="rect">
            <a:avLst/>
          </a:prstGeom>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FD6FB8-7834-7D49-B54B-F715DBAE56F1}" type="slidenum">
              <a:rPr lang="en-US" smtClean="0"/>
              <a:t>‹#›</a:t>
            </a:fld>
            <a:endParaRPr lang="en-US"/>
          </a:p>
        </p:txBody>
      </p:sp>
    </p:spTree>
    <p:extLst>
      <p:ext uri="{BB962C8B-B14F-4D97-AF65-F5344CB8AC3E}">
        <p14:creationId xmlns:p14="http://schemas.microsoft.com/office/powerpoint/2010/main" val="40538907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0"/>
            <a:ext cx="2057400" cy="365125"/>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FD6FB8-7834-7D49-B54B-F715DBAE56F1}" type="slidenum">
              <a:rPr lang="en-US" smtClean="0"/>
              <a:t>‹#›</a:t>
            </a:fld>
            <a:endParaRPr lang="en-US"/>
          </a:p>
        </p:txBody>
      </p:sp>
    </p:spTree>
    <p:extLst>
      <p:ext uri="{BB962C8B-B14F-4D97-AF65-F5344CB8AC3E}">
        <p14:creationId xmlns:p14="http://schemas.microsoft.com/office/powerpoint/2010/main" val="1556055241"/>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FD6FB8-7834-7D49-B54B-F715DBAE56F1}" type="slidenum">
              <a:rPr lang="en-US" smtClean="0"/>
              <a:t>‹#›</a:t>
            </a:fld>
            <a:endParaRPr lang="en-US"/>
          </a:p>
        </p:txBody>
      </p:sp>
    </p:spTree>
    <p:extLst>
      <p:ext uri="{BB962C8B-B14F-4D97-AF65-F5344CB8AC3E}">
        <p14:creationId xmlns:p14="http://schemas.microsoft.com/office/powerpoint/2010/main" val="56458232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FD6FB8-7834-7D49-B54B-F715DBAE56F1}" type="slidenum">
              <a:rPr lang="en-US" smtClean="0"/>
              <a:t>‹#›</a:t>
            </a:fld>
            <a:endParaRPr lang="en-US"/>
          </a:p>
        </p:txBody>
      </p:sp>
    </p:spTree>
    <p:extLst>
      <p:ext uri="{BB962C8B-B14F-4D97-AF65-F5344CB8AC3E}">
        <p14:creationId xmlns:p14="http://schemas.microsoft.com/office/powerpoint/2010/main" val="135231660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28650" y="6356350"/>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D6FB8-7834-7D49-B54B-F715DBAE56F1}" type="slidenum">
              <a:rPr lang="en-US" smtClean="0"/>
              <a:t>‹#›</a:t>
            </a:fld>
            <a:endParaRPr lang="en-US"/>
          </a:p>
        </p:txBody>
      </p:sp>
    </p:spTree>
    <p:extLst>
      <p:ext uri="{BB962C8B-B14F-4D97-AF65-F5344CB8AC3E}">
        <p14:creationId xmlns:p14="http://schemas.microsoft.com/office/powerpoint/2010/main" val="156567680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28650" y="6356350"/>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D6FB8-7834-7D49-B54B-F715DBAE56F1}" type="slidenum">
              <a:rPr lang="en-US" smtClean="0"/>
              <a:t>‹#›</a:t>
            </a:fld>
            <a:endParaRPr lang="en-US"/>
          </a:p>
        </p:txBody>
      </p:sp>
    </p:spTree>
    <p:extLst>
      <p:ext uri="{BB962C8B-B14F-4D97-AF65-F5344CB8AC3E}">
        <p14:creationId xmlns:p14="http://schemas.microsoft.com/office/powerpoint/2010/main" val="1212951751"/>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4D9223-CC43-4007-8255-F9F13EA03B73}" type="slidenum">
              <a:rPr lang="en-US" smtClean="0"/>
              <a:pPr/>
              <a:t>‹#›</a:t>
            </a:fld>
            <a:endParaRPr lang="en-US"/>
          </a:p>
        </p:txBody>
      </p:sp>
    </p:spTree>
    <p:extLst>
      <p:ext uri="{BB962C8B-B14F-4D97-AF65-F5344CB8AC3E}">
        <p14:creationId xmlns:p14="http://schemas.microsoft.com/office/powerpoint/2010/main" val="2820807241"/>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4D9223-CC43-4007-8255-F9F13EA03B73}" type="slidenum">
              <a:rPr lang="en-US" smtClean="0"/>
              <a:pPr/>
              <a:t>‹#›</a:t>
            </a:fld>
            <a:endParaRPr lang="en-US"/>
          </a:p>
        </p:txBody>
      </p:sp>
    </p:spTree>
    <p:extLst>
      <p:ext uri="{BB962C8B-B14F-4D97-AF65-F5344CB8AC3E}">
        <p14:creationId xmlns:p14="http://schemas.microsoft.com/office/powerpoint/2010/main" val="2076376372"/>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4D9223-CC43-4007-8255-F9F13EA03B73}" type="slidenum">
              <a:rPr lang="en-US" smtClean="0"/>
              <a:pPr/>
              <a:t>‹#›</a:t>
            </a:fld>
            <a:endParaRPr lang="en-US"/>
          </a:p>
        </p:txBody>
      </p:sp>
    </p:spTree>
    <p:extLst>
      <p:ext uri="{BB962C8B-B14F-4D97-AF65-F5344CB8AC3E}">
        <p14:creationId xmlns:p14="http://schemas.microsoft.com/office/powerpoint/2010/main" val="2878732638"/>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4D9223-CC43-4007-8255-F9F13EA03B73}" type="slidenum">
              <a:rPr lang="en-US" smtClean="0"/>
              <a:pPr/>
              <a:t>‹#›</a:t>
            </a:fld>
            <a:endParaRPr lang="en-US"/>
          </a:p>
        </p:txBody>
      </p:sp>
    </p:spTree>
    <p:extLst>
      <p:ext uri="{BB962C8B-B14F-4D97-AF65-F5344CB8AC3E}">
        <p14:creationId xmlns:p14="http://schemas.microsoft.com/office/powerpoint/2010/main" val="351829581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p>
            <a:fld id="{5DE0CC70-9BD5-7543-A524-72E5137DC4F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4D9223-CC43-4007-8255-F9F13EA03B73}" type="slidenum">
              <a:rPr lang="en-US" smtClean="0"/>
              <a:pPr/>
              <a:t>‹#›</a:t>
            </a:fld>
            <a:endParaRPr lang="en-US"/>
          </a:p>
        </p:txBody>
      </p:sp>
    </p:spTree>
    <p:extLst>
      <p:ext uri="{BB962C8B-B14F-4D97-AF65-F5344CB8AC3E}">
        <p14:creationId xmlns:p14="http://schemas.microsoft.com/office/powerpoint/2010/main" val="504837136"/>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4D9223-CC43-4007-8255-F9F13EA03B73}" type="slidenum">
              <a:rPr lang="en-US" smtClean="0"/>
              <a:pPr/>
              <a:t>‹#›</a:t>
            </a:fld>
            <a:endParaRPr lang="en-US"/>
          </a:p>
        </p:txBody>
      </p:sp>
    </p:spTree>
    <p:extLst>
      <p:ext uri="{BB962C8B-B14F-4D97-AF65-F5344CB8AC3E}">
        <p14:creationId xmlns:p14="http://schemas.microsoft.com/office/powerpoint/2010/main" val="145347698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4D9223-CC43-4007-8255-F9F13EA03B73}" type="slidenum">
              <a:rPr lang="en-US" smtClean="0"/>
              <a:pPr/>
              <a:t>‹#›</a:t>
            </a:fld>
            <a:endParaRPr lang="en-US"/>
          </a:p>
        </p:txBody>
      </p:sp>
    </p:spTree>
    <p:extLst>
      <p:ext uri="{BB962C8B-B14F-4D97-AF65-F5344CB8AC3E}">
        <p14:creationId xmlns:p14="http://schemas.microsoft.com/office/powerpoint/2010/main" val="219944421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4D9223-CC43-4007-8255-F9F13EA03B73}" type="slidenum">
              <a:rPr lang="en-US" smtClean="0"/>
              <a:pPr/>
              <a:t>‹#›</a:t>
            </a:fld>
            <a:endParaRPr lang="en-US"/>
          </a:p>
        </p:txBody>
      </p:sp>
    </p:spTree>
    <p:extLst>
      <p:ext uri="{BB962C8B-B14F-4D97-AF65-F5344CB8AC3E}">
        <p14:creationId xmlns:p14="http://schemas.microsoft.com/office/powerpoint/2010/main" val="209870296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4D9223-CC43-4007-8255-F9F13EA03B73}" type="slidenum">
              <a:rPr lang="en-US" smtClean="0"/>
              <a:pPr/>
              <a:t>‹#›</a:t>
            </a:fld>
            <a:endParaRPr lang="en-US"/>
          </a:p>
        </p:txBody>
      </p:sp>
    </p:spTree>
    <p:extLst>
      <p:ext uri="{BB962C8B-B14F-4D97-AF65-F5344CB8AC3E}">
        <p14:creationId xmlns:p14="http://schemas.microsoft.com/office/powerpoint/2010/main" val="194126708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4D9223-CC43-4007-8255-F9F13EA03B73}" type="slidenum">
              <a:rPr lang="en-US" smtClean="0"/>
              <a:pPr/>
              <a:t>‹#›</a:t>
            </a:fld>
            <a:endParaRPr lang="en-US"/>
          </a:p>
        </p:txBody>
      </p:sp>
    </p:spTree>
    <p:extLst>
      <p:ext uri="{BB962C8B-B14F-4D97-AF65-F5344CB8AC3E}">
        <p14:creationId xmlns:p14="http://schemas.microsoft.com/office/powerpoint/2010/main" val="125139811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4D9223-CC43-4007-8255-F9F13EA03B73}" type="slidenum">
              <a:rPr lang="en-US" smtClean="0"/>
              <a:pPr/>
              <a:t>‹#›</a:t>
            </a:fld>
            <a:endParaRPr lang="en-US"/>
          </a:p>
        </p:txBody>
      </p:sp>
    </p:spTree>
    <p:extLst>
      <p:ext uri="{BB962C8B-B14F-4D97-AF65-F5344CB8AC3E}">
        <p14:creationId xmlns:p14="http://schemas.microsoft.com/office/powerpoint/2010/main" val="18492778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p>
            <a:fld id="{5DE0CC70-9BD5-7543-A524-72E5137DC4F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914400"/>
            <a:ext cx="4000500" cy="2393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914400"/>
            <a:ext cx="4000500" cy="2393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p>
            <a:fld id="{5DE0CC70-9BD5-7543-A524-72E5137DC4F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p>
            <a:fld id="{5DE0CC70-9BD5-7543-A524-72E5137DC4F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5DE0CC70-9BD5-7543-A524-72E5137DC4F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5DE0CC70-9BD5-7543-A524-72E5137DC4F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p>
            <a:fld id="{5DE0CC70-9BD5-7543-A524-72E5137DC4FD}" type="slidenum">
              <a:rPr lang="en-US" smtClean="0"/>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5.xml"/><Relationship Id="rId12" Type="http://schemas.openxmlformats.org/officeDocument/2006/relationships/theme" Target="../theme/theme2.xml"/><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 Id="rId9" Type="http://schemas.openxmlformats.org/officeDocument/2006/relationships/slideLayout" Target="../slideLayouts/slideLayout23.xml"/><Relationship Id="rId10"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6.xml"/><Relationship Id="rId12" Type="http://schemas.openxmlformats.org/officeDocument/2006/relationships/theme" Target="../theme/theme3.xml"/><Relationship Id="rId1" Type="http://schemas.openxmlformats.org/officeDocument/2006/relationships/slideLayout" Target="../slideLayouts/slideLayout26.xml"/><Relationship Id="rId2" Type="http://schemas.openxmlformats.org/officeDocument/2006/relationships/slideLayout" Target="../slideLayouts/slideLayout27.xml"/><Relationship Id="rId3" Type="http://schemas.openxmlformats.org/officeDocument/2006/relationships/slideLayout" Target="../slideLayouts/slideLayout28.xml"/><Relationship Id="rId4" Type="http://schemas.openxmlformats.org/officeDocument/2006/relationships/slideLayout" Target="../slideLayouts/slideLayout29.xml"/><Relationship Id="rId5" Type="http://schemas.openxmlformats.org/officeDocument/2006/relationships/slideLayout" Target="../slideLayouts/slideLayout30.xml"/><Relationship Id="rId6" Type="http://schemas.openxmlformats.org/officeDocument/2006/relationships/slideLayout" Target="../slideLayouts/slideLayout31.xml"/><Relationship Id="rId7" Type="http://schemas.openxmlformats.org/officeDocument/2006/relationships/slideLayout" Target="../slideLayouts/slideLayout32.xml"/><Relationship Id="rId8" Type="http://schemas.openxmlformats.org/officeDocument/2006/relationships/slideLayout" Target="../slideLayouts/slideLayout33.xml"/><Relationship Id="rId9" Type="http://schemas.openxmlformats.org/officeDocument/2006/relationships/slideLayout" Target="../slideLayouts/slideLayout34.xml"/><Relationship Id="rId10"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533400" y="304800"/>
            <a:ext cx="8153400" cy="422275"/>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lvl="0"/>
            <a:r>
              <a:rPr lang="en-US" smtClean="0"/>
              <a:t>Title goes here</a:t>
            </a:r>
          </a:p>
        </p:txBody>
      </p:sp>
      <p:sp>
        <p:nvSpPr>
          <p:cNvPr id="5125" name="Rectangle 5"/>
          <p:cNvSpPr>
            <a:spLocks noGrp="1" noChangeArrowheads="1"/>
          </p:cNvSpPr>
          <p:nvPr>
            <p:ph type="body" idx="1"/>
          </p:nvPr>
        </p:nvSpPr>
        <p:spPr bwMode="auto">
          <a:xfrm>
            <a:off x="533400" y="914400"/>
            <a:ext cx="8153400" cy="2393950"/>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lvl="0"/>
            <a:r>
              <a:rPr lang="en-US" dirty="0" smtClean="0"/>
              <a:t>This is our 1st Level Bullet</a:t>
            </a:r>
          </a:p>
          <a:p>
            <a:pPr lvl="1"/>
            <a:r>
              <a:rPr lang="en-US" dirty="0" smtClean="0"/>
              <a:t>this is our 2nd level bullet</a:t>
            </a:r>
          </a:p>
          <a:p>
            <a:pPr lvl="2"/>
            <a:r>
              <a:rPr lang="en-US" dirty="0" smtClean="0"/>
              <a:t>this is our 3rd level bullet</a:t>
            </a:r>
          </a:p>
          <a:p>
            <a:pPr lvl="0"/>
            <a:r>
              <a:rPr lang="en-US" dirty="0" smtClean="0"/>
              <a:t>This is our next 1st Level Bullet</a:t>
            </a:r>
          </a:p>
          <a:p>
            <a:pPr lvl="1"/>
            <a:r>
              <a:rPr lang="en-US" dirty="0" smtClean="0"/>
              <a:t>this is our 2nd level bullet</a:t>
            </a:r>
          </a:p>
          <a:p>
            <a:pPr lvl="2"/>
            <a:r>
              <a:rPr lang="en-US" dirty="0" smtClean="0"/>
              <a:t>this is our 3rd level bullet</a:t>
            </a:r>
          </a:p>
        </p:txBody>
      </p:sp>
      <p:sp>
        <p:nvSpPr>
          <p:cNvPr id="1030" name="Line 6"/>
          <p:cNvSpPr>
            <a:spLocks noChangeShapeType="1"/>
          </p:cNvSpPr>
          <p:nvPr/>
        </p:nvSpPr>
        <p:spPr bwMode="auto">
          <a:xfrm>
            <a:off x="533400" y="685800"/>
            <a:ext cx="8153400" cy="0"/>
          </a:xfrm>
          <a:prstGeom prst="line">
            <a:avLst/>
          </a:prstGeom>
          <a:noFill/>
          <a:ln w="57150" cmpd="thickThin">
            <a:solidFill>
              <a:schemeClr val="accent2"/>
            </a:solidFill>
            <a:round/>
            <a:headEnd/>
            <a:tailEnd/>
          </a:ln>
          <a:effectLst/>
        </p:spPr>
        <p:txBody>
          <a:bodyPr wrap="none" anchor="ctr"/>
          <a:lstStyle/>
          <a:p>
            <a:pPr>
              <a:defRPr/>
            </a:pPr>
            <a:endParaRPr lang="en-US"/>
          </a:p>
        </p:txBody>
      </p:sp>
      <p:sp>
        <p:nvSpPr>
          <p:cNvPr id="3" name="Slide Number Placeholder 2"/>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E0CC70-9BD5-7543-A524-72E5137DC4F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62"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75" r:id="rId14"/>
  </p:sldLayoutIdLst>
  <p:timing>
    <p:tnLst>
      <p:par>
        <p:cTn id="1" dur="indefinite" restart="never" nodeType="tmRoot"/>
      </p:par>
    </p:tnLst>
  </p:timing>
  <p:hf hdr="0" ftr="0" dt="0"/>
  <p:txStyles>
    <p:titleStyle>
      <a:lvl1pPr algn="l" rtl="0" eaLnBrk="0" fontAlgn="base" hangingPunct="0">
        <a:lnSpc>
          <a:spcPct val="87000"/>
        </a:lnSpc>
        <a:spcBef>
          <a:spcPct val="0"/>
        </a:spcBef>
        <a:spcAft>
          <a:spcPct val="0"/>
        </a:spcAft>
        <a:defRPr sz="2800" b="1">
          <a:solidFill>
            <a:schemeClr val="accent2"/>
          </a:solidFill>
          <a:latin typeface="+mj-lt"/>
          <a:ea typeface="+mj-ea"/>
          <a:cs typeface="+mj-cs"/>
        </a:defRPr>
      </a:lvl1pPr>
      <a:lvl2pPr algn="l" rtl="0" eaLnBrk="0" fontAlgn="base" hangingPunct="0">
        <a:lnSpc>
          <a:spcPct val="87000"/>
        </a:lnSpc>
        <a:spcBef>
          <a:spcPct val="0"/>
        </a:spcBef>
        <a:spcAft>
          <a:spcPct val="0"/>
        </a:spcAft>
        <a:defRPr sz="2800" b="1">
          <a:solidFill>
            <a:schemeClr val="accent2"/>
          </a:solidFill>
          <a:latin typeface="Arial" charset="0"/>
        </a:defRPr>
      </a:lvl2pPr>
      <a:lvl3pPr algn="l" rtl="0" eaLnBrk="0" fontAlgn="base" hangingPunct="0">
        <a:lnSpc>
          <a:spcPct val="87000"/>
        </a:lnSpc>
        <a:spcBef>
          <a:spcPct val="0"/>
        </a:spcBef>
        <a:spcAft>
          <a:spcPct val="0"/>
        </a:spcAft>
        <a:defRPr sz="2800" b="1">
          <a:solidFill>
            <a:schemeClr val="accent2"/>
          </a:solidFill>
          <a:latin typeface="Arial" charset="0"/>
        </a:defRPr>
      </a:lvl3pPr>
      <a:lvl4pPr algn="l" rtl="0" eaLnBrk="0" fontAlgn="base" hangingPunct="0">
        <a:lnSpc>
          <a:spcPct val="87000"/>
        </a:lnSpc>
        <a:spcBef>
          <a:spcPct val="0"/>
        </a:spcBef>
        <a:spcAft>
          <a:spcPct val="0"/>
        </a:spcAft>
        <a:defRPr sz="2800" b="1">
          <a:solidFill>
            <a:schemeClr val="accent2"/>
          </a:solidFill>
          <a:latin typeface="Arial" charset="0"/>
        </a:defRPr>
      </a:lvl4pPr>
      <a:lvl5pPr algn="l" rtl="0" eaLnBrk="0" fontAlgn="base" hangingPunct="0">
        <a:lnSpc>
          <a:spcPct val="87000"/>
        </a:lnSpc>
        <a:spcBef>
          <a:spcPct val="0"/>
        </a:spcBef>
        <a:spcAft>
          <a:spcPct val="0"/>
        </a:spcAft>
        <a:defRPr sz="2800" b="1">
          <a:solidFill>
            <a:schemeClr val="accent2"/>
          </a:solidFill>
          <a:latin typeface="Arial" charset="0"/>
        </a:defRPr>
      </a:lvl5pPr>
      <a:lvl6pPr marL="457200" algn="l" rtl="0" eaLnBrk="0" fontAlgn="base" hangingPunct="0">
        <a:lnSpc>
          <a:spcPct val="87000"/>
        </a:lnSpc>
        <a:spcBef>
          <a:spcPct val="0"/>
        </a:spcBef>
        <a:spcAft>
          <a:spcPct val="0"/>
        </a:spcAft>
        <a:defRPr sz="2800" b="1">
          <a:solidFill>
            <a:schemeClr val="accent2"/>
          </a:solidFill>
          <a:latin typeface="Arial" charset="0"/>
        </a:defRPr>
      </a:lvl6pPr>
      <a:lvl7pPr marL="914400" algn="l" rtl="0" eaLnBrk="0" fontAlgn="base" hangingPunct="0">
        <a:lnSpc>
          <a:spcPct val="87000"/>
        </a:lnSpc>
        <a:spcBef>
          <a:spcPct val="0"/>
        </a:spcBef>
        <a:spcAft>
          <a:spcPct val="0"/>
        </a:spcAft>
        <a:defRPr sz="2800" b="1">
          <a:solidFill>
            <a:schemeClr val="accent2"/>
          </a:solidFill>
          <a:latin typeface="Arial" charset="0"/>
        </a:defRPr>
      </a:lvl7pPr>
      <a:lvl8pPr marL="1371600" algn="l" rtl="0" eaLnBrk="0" fontAlgn="base" hangingPunct="0">
        <a:lnSpc>
          <a:spcPct val="87000"/>
        </a:lnSpc>
        <a:spcBef>
          <a:spcPct val="0"/>
        </a:spcBef>
        <a:spcAft>
          <a:spcPct val="0"/>
        </a:spcAft>
        <a:defRPr sz="2800" b="1">
          <a:solidFill>
            <a:schemeClr val="accent2"/>
          </a:solidFill>
          <a:latin typeface="Arial" charset="0"/>
        </a:defRPr>
      </a:lvl8pPr>
      <a:lvl9pPr marL="1828800" algn="l" rtl="0" eaLnBrk="0" fontAlgn="base" hangingPunct="0">
        <a:lnSpc>
          <a:spcPct val="87000"/>
        </a:lnSpc>
        <a:spcBef>
          <a:spcPct val="0"/>
        </a:spcBef>
        <a:spcAft>
          <a:spcPct val="0"/>
        </a:spcAft>
        <a:defRPr sz="2800" b="1">
          <a:solidFill>
            <a:schemeClr val="accent2"/>
          </a:solidFill>
          <a:latin typeface="Arial" charset="0"/>
        </a:defRPr>
      </a:lvl9pPr>
    </p:titleStyle>
    <p:bodyStyle>
      <a:lvl1pPr marL="287338" indent="-287338" algn="l" rtl="0" eaLnBrk="0" fontAlgn="base" hangingPunct="0">
        <a:lnSpc>
          <a:spcPct val="90000"/>
        </a:lnSpc>
        <a:spcBef>
          <a:spcPct val="65000"/>
        </a:spcBef>
        <a:spcAft>
          <a:spcPct val="0"/>
        </a:spcAft>
        <a:buClr>
          <a:schemeClr val="accent1"/>
        </a:buClr>
        <a:buSzPct val="75000"/>
        <a:buFont typeface="Wingdings" pitchFamily="2" charset="2"/>
        <a:buChar char="q"/>
        <a:defRPr sz="2400">
          <a:solidFill>
            <a:schemeClr val="tx1"/>
          </a:solidFill>
          <a:latin typeface="+mn-lt"/>
          <a:ea typeface="+mn-ea"/>
          <a:cs typeface="+mn-cs"/>
        </a:defRPr>
      </a:lvl1pPr>
      <a:lvl2pPr marL="741363" indent="-246063" algn="l" rtl="0" eaLnBrk="0" fontAlgn="base" hangingPunct="0">
        <a:lnSpc>
          <a:spcPct val="85000"/>
        </a:lnSpc>
        <a:spcBef>
          <a:spcPct val="40000"/>
        </a:spcBef>
        <a:spcAft>
          <a:spcPct val="0"/>
        </a:spcAft>
        <a:buClr>
          <a:schemeClr val="accent1"/>
        </a:buClr>
        <a:buSzPct val="75000"/>
        <a:buFont typeface="Monotype Sorts" pitchFamily="2" charset="2"/>
        <a:buChar char="l"/>
        <a:defRPr sz="2000">
          <a:solidFill>
            <a:schemeClr val="tx1"/>
          </a:solidFill>
          <a:latin typeface="+mn-lt"/>
        </a:defRPr>
      </a:lvl2pPr>
      <a:lvl3pPr marL="1146175" indent="-176213" algn="l" rtl="0" eaLnBrk="0" fontAlgn="base" hangingPunct="0">
        <a:lnSpc>
          <a:spcPct val="85000"/>
        </a:lnSpc>
        <a:spcBef>
          <a:spcPct val="40000"/>
        </a:spcBef>
        <a:spcAft>
          <a:spcPct val="0"/>
        </a:spcAft>
        <a:buClr>
          <a:schemeClr val="accent1"/>
        </a:buClr>
        <a:buSzPct val="100000"/>
        <a:buChar char="-"/>
        <a:defRPr>
          <a:solidFill>
            <a:schemeClr val="tx1"/>
          </a:solidFill>
          <a:latin typeface="+mn-lt"/>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FD6FB8-7834-7D49-B54B-F715DBAE56F1}" type="slidenum">
              <a:rPr lang="en-US" smtClean="0"/>
              <a:t>‹#›</a:t>
            </a:fld>
            <a:endParaRPr lang="en-US"/>
          </a:p>
        </p:txBody>
      </p:sp>
    </p:spTree>
    <p:extLst>
      <p:ext uri="{BB962C8B-B14F-4D97-AF65-F5344CB8AC3E}">
        <p14:creationId xmlns:p14="http://schemas.microsoft.com/office/powerpoint/2010/main" val="747390808"/>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4D9223-CC43-4007-8255-F9F13EA03B73}" type="slidenum">
              <a:rPr lang="en-US" smtClean="0"/>
              <a:pPr/>
              <a:t>‹#›</a:t>
            </a:fld>
            <a:endParaRPr lang="en-US"/>
          </a:p>
        </p:txBody>
      </p:sp>
    </p:spTree>
    <p:extLst>
      <p:ext uri="{BB962C8B-B14F-4D97-AF65-F5344CB8AC3E}">
        <p14:creationId xmlns:p14="http://schemas.microsoft.com/office/powerpoint/2010/main" val="248306751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insight-archlab.github.io/gpgpu.html"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3.xml"/><Relationship Id="rId3"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304800" y="990600"/>
            <a:ext cx="8726748" cy="3906967"/>
          </a:xfrm>
          <a:noFill/>
        </p:spPr>
        <p:txBody>
          <a:bodyPr wrap="none" anchor="ctr"/>
          <a:lstStyle/>
          <a:p>
            <a:pPr algn="ctr"/>
            <a:r>
              <a:rPr lang="en-US" sz="4800" dirty="0" smtClean="0"/>
              <a:t/>
            </a:r>
            <a:br>
              <a:rPr lang="en-US" sz="4800" dirty="0" smtClean="0"/>
            </a:br>
            <a:r>
              <a:rPr lang="en-US" sz="4800" dirty="0" smtClean="0"/>
              <a:t>13th </a:t>
            </a:r>
            <a:r>
              <a:rPr lang="en-US" sz="4800" dirty="0"/>
              <a:t>Workshop </a:t>
            </a:r>
            <a:r>
              <a:rPr lang="en-US" sz="4800" dirty="0" smtClean="0"/>
              <a:t>on </a:t>
            </a:r>
            <a:br>
              <a:rPr lang="en-US" sz="4800" dirty="0" smtClean="0"/>
            </a:br>
            <a:r>
              <a:rPr lang="en-US" sz="4800" dirty="0" smtClean="0"/>
              <a:t>General Purpose Processing </a:t>
            </a:r>
            <a:br>
              <a:rPr lang="en-US" sz="4800" dirty="0" smtClean="0"/>
            </a:br>
            <a:r>
              <a:rPr lang="en-US" sz="4800" dirty="0" smtClean="0"/>
              <a:t>Using GPU (GPGPU 2020) </a:t>
            </a:r>
            <a:br>
              <a:rPr lang="en-US" sz="4800" dirty="0" smtClean="0"/>
            </a:br>
            <a:r>
              <a:rPr lang="en-US" sz="4800" dirty="0" smtClean="0"/>
              <a:t>@ PPoPP2020</a:t>
            </a:r>
            <a:r>
              <a:rPr lang="en-US" sz="4800" dirty="0"/>
              <a:t/>
            </a:r>
            <a:br>
              <a:rPr lang="en-US" sz="4800" dirty="0"/>
            </a:br>
            <a:endParaRPr lang="en-US" sz="4800" dirty="0" smtClean="0"/>
          </a:p>
        </p:txBody>
      </p:sp>
      <p:sp>
        <p:nvSpPr>
          <p:cNvPr id="2" name="Rectangle 1"/>
          <p:cNvSpPr/>
          <p:nvPr/>
        </p:nvSpPr>
        <p:spPr>
          <a:xfrm>
            <a:off x="457200" y="5181600"/>
            <a:ext cx="9067800" cy="584775"/>
          </a:xfrm>
          <a:prstGeom prst="rect">
            <a:avLst/>
          </a:prstGeom>
        </p:spPr>
        <p:txBody>
          <a:bodyPr wrap="square">
            <a:spAutoFit/>
          </a:bodyPr>
          <a:lstStyle/>
          <a:p>
            <a:r>
              <a:rPr lang="en-US" sz="3200" b="1" dirty="0">
                <a:solidFill>
                  <a:schemeClr val="tx1"/>
                </a:solidFill>
                <a:hlinkClick r:id="rId3"/>
              </a:rPr>
              <a:t>https://insight-archlab.github.io/gpgpu.html</a:t>
            </a:r>
            <a:endParaRPr lang="en-US" sz="3200" b="1" dirty="0">
              <a:solidFill>
                <a:schemeClr val="tx1"/>
              </a:solidFill>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895600"/>
            <a:ext cx="8153400" cy="640368"/>
          </a:xfrm>
        </p:spPr>
        <p:txBody>
          <a:bodyPr/>
          <a:lstStyle/>
          <a:p>
            <a:r>
              <a:rPr lang="en-US" sz="4400" dirty="0" smtClean="0"/>
              <a:t>Closing Remarks</a:t>
            </a:r>
            <a:endParaRPr lang="en-US" sz="4400" dirty="0"/>
          </a:p>
        </p:txBody>
      </p:sp>
      <p:sp>
        <p:nvSpPr>
          <p:cNvPr id="4" name="Slide Number Placeholder 3"/>
          <p:cNvSpPr>
            <a:spLocks noGrp="1"/>
          </p:cNvSpPr>
          <p:nvPr>
            <p:ph type="sldNum" sz="quarter" idx="10"/>
          </p:nvPr>
        </p:nvSpPr>
        <p:spPr/>
        <p:txBody>
          <a:bodyPr/>
          <a:lstStyle/>
          <a:p>
            <a:fld id="{5DE0CC70-9BD5-7543-A524-72E5137DC4FD}" type="slidenum">
              <a:rPr lang="en-US" smtClean="0"/>
              <a:t>10</a:t>
            </a:fld>
            <a:endParaRPr lang="en-US"/>
          </a:p>
        </p:txBody>
      </p:sp>
    </p:spTree>
    <p:extLst>
      <p:ext uri="{BB962C8B-B14F-4D97-AF65-F5344CB8AC3E}">
        <p14:creationId xmlns:p14="http://schemas.microsoft.com/office/powerpoint/2010/main" val="12867944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80293"/>
            <a:ext cx="8153400" cy="533288"/>
          </a:xfrm>
        </p:spPr>
        <p:txBody>
          <a:bodyPr/>
          <a:lstStyle/>
          <a:p>
            <a:r>
              <a:rPr lang="en-US" sz="3600" dirty="0" smtClean="0"/>
              <a:t>Closing</a:t>
            </a:r>
            <a:endParaRPr lang="en-US" sz="3600" dirty="0"/>
          </a:p>
        </p:txBody>
      </p:sp>
      <p:sp>
        <p:nvSpPr>
          <p:cNvPr id="3" name="Content Placeholder 2"/>
          <p:cNvSpPr>
            <a:spLocks noGrp="1"/>
          </p:cNvSpPr>
          <p:nvPr>
            <p:ph idx="1"/>
          </p:nvPr>
        </p:nvSpPr>
        <p:spPr>
          <a:xfrm>
            <a:off x="139700" y="1002265"/>
            <a:ext cx="8839200" cy="5480475"/>
          </a:xfrm>
        </p:spPr>
        <p:txBody>
          <a:bodyPr/>
          <a:lstStyle/>
          <a:p>
            <a:r>
              <a:rPr lang="en-US" dirty="0" smtClean="0"/>
              <a:t> Hope you enjoyed the workshop</a:t>
            </a:r>
          </a:p>
          <a:p>
            <a:r>
              <a:rPr lang="en-US" dirty="0" smtClean="0"/>
              <a:t> We </a:t>
            </a:r>
            <a:r>
              <a:rPr lang="en-US" dirty="0"/>
              <a:t>thank authors for submitting papers to the workshop and making it successful.</a:t>
            </a:r>
          </a:p>
          <a:p>
            <a:r>
              <a:rPr lang="en-US" dirty="0" smtClean="0"/>
              <a:t> We thank </a:t>
            </a:r>
            <a:r>
              <a:rPr lang="en-US" dirty="0"/>
              <a:t>all speakers for their wonderful </a:t>
            </a:r>
            <a:r>
              <a:rPr lang="en-US" dirty="0" smtClean="0"/>
              <a:t>talks</a:t>
            </a:r>
          </a:p>
          <a:p>
            <a:r>
              <a:rPr lang="en-US" dirty="0" smtClean="0"/>
              <a:t> Please send us feedback </a:t>
            </a:r>
            <a:r>
              <a:rPr lang="mr-IN" dirty="0" smtClean="0"/>
              <a:t>–</a:t>
            </a:r>
            <a:r>
              <a:rPr lang="en-US" dirty="0" smtClean="0"/>
              <a:t> What can be done in the future to make the workshop better?</a:t>
            </a:r>
          </a:p>
          <a:p>
            <a:pPr lvl="0">
              <a:buClr>
                <a:srgbClr val="FC0128"/>
              </a:buClr>
            </a:pPr>
            <a:r>
              <a:rPr lang="en-US" dirty="0" smtClean="0">
                <a:solidFill>
                  <a:srgbClr val="000000"/>
                </a:solidFill>
              </a:rPr>
              <a:t> If you want to serve on the PC or on the organizing committee, please send us email! </a:t>
            </a:r>
          </a:p>
          <a:p>
            <a:pPr lvl="1">
              <a:buClr>
                <a:srgbClr val="FC0128"/>
              </a:buClr>
            </a:pPr>
            <a:r>
              <a:rPr lang="en-US" sz="2400" dirty="0">
                <a:solidFill>
                  <a:srgbClr val="000000"/>
                </a:solidFill>
              </a:rPr>
              <a:t> </a:t>
            </a:r>
            <a:r>
              <a:rPr lang="en-US" sz="2400" dirty="0" smtClean="0">
                <a:solidFill>
                  <a:srgbClr val="000000"/>
                </a:solidFill>
              </a:rPr>
              <a:t>We want to make this workshop more inclusive</a:t>
            </a:r>
          </a:p>
          <a:p>
            <a:pPr lvl="1">
              <a:buClr>
                <a:srgbClr val="FC0128"/>
              </a:buClr>
            </a:pPr>
            <a:r>
              <a:rPr lang="en-US" sz="2400" dirty="0" smtClean="0">
                <a:solidFill>
                  <a:srgbClr val="000000"/>
                </a:solidFill>
              </a:rPr>
              <a:t> Email: </a:t>
            </a:r>
            <a:r>
              <a:rPr lang="en-US" sz="2400" dirty="0" err="1" smtClean="0">
                <a:solidFill>
                  <a:srgbClr val="000000"/>
                </a:solidFill>
              </a:rPr>
              <a:t>ajog@wm.edu</a:t>
            </a:r>
            <a:r>
              <a:rPr lang="en-US" sz="2400" dirty="0" smtClean="0">
                <a:solidFill>
                  <a:srgbClr val="000000"/>
                </a:solidFill>
              </a:rPr>
              <a:t>, </a:t>
            </a:r>
            <a:r>
              <a:rPr lang="en-US" sz="2400" dirty="0" err="1" smtClean="0">
                <a:solidFill>
                  <a:srgbClr val="000000"/>
                </a:solidFill>
              </a:rPr>
              <a:t>onur.kayiran@amd.com</a:t>
            </a:r>
            <a:r>
              <a:rPr lang="en-US" sz="2400" dirty="0" smtClean="0">
                <a:solidFill>
                  <a:srgbClr val="000000"/>
                </a:solidFill>
              </a:rPr>
              <a:t>, </a:t>
            </a:r>
            <a:r>
              <a:rPr lang="en-US" sz="2400" dirty="0" err="1" smtClean="0">
                <a:solidFill>
                  <a:srgbClr val="000000"/>
                </a:solidFill>
              </a:rPr>
              <a:t>ashutosh@psu.edu</a:t>
            </a:r>
            <a:endParaRPr lang="en-US" dirty="0"/>
          </a:p>
          <a:p>
            <a:endParaRPr lang="en-US" dirty="0" smtClean="0"/>
          </a:p>
        </p:txBody>
      </p:sp>
      <p:sp>
        <p:nvSpPr>
          <p:cNvPr id="4" name="Slide Number Placeholder 3"/>
          <p:cNvSpPr>
            <a:spLocks noGrp="1"/>
          </p:cNvSpPr>
          <p:nvPr>
            <p:ph type="sldNum" sz="quarter" idx="10"/>
          </p:nvPr>
        </p:nvSpPr>
        <p:spPr/>
        <p:txBody>
          <a:bodyPr/>
          <a:lstStyle/>
          <a:p>
            <a:fld id="{5DE0CC70-9BD5-7543-A524-72E5137DC4FD}" type="slidenum">
              <a:rPr lang="en-US" smtClean="0"/>
              <a:t>11</a:t>
            </a:fld>
            <a:endParaRPr lang="en-US" dirty="0"/>
          </a:p>
        </p:txBody>
      </p:sp>
    </p:spTree>
    <p:extLst>
      <p:ext uri="{BB962C8B-B14F-4D97-AF65-F5344CB8AC3E}">
        <p14:creationId xmlns:p14="http://schemas.microsoft.com/office/powerpoint/2010/main" val="1124604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5DE0CC70-9BD5-7543-A524-72E5137DC4FD}" type="slidenum">
              <a:rPr lang="en-US" smtClean="0"/>
              <a:t>2</a:t>
            </a:fld>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26" y="1447800"/>
            <a:ext cx="9051074" cy="3429000"/>
          </a:xfrm>
          <a:prstGeom prst="rect">
            <a:avLst/>
          </a:prstGeom>
        </p:spPr>
      </p:pic>
    </p:spTree>
    <p:extLst>
      <p:ext uri="{BB962C8B-B14F-4D97-AF65-F5344CB8AC3E}">
        <p14:creationId xmlns:p14="http://schemas.microsoft.com/office/powerpoint/2010/main" val="11171502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153400" cy="422275"/>
          </a:xfrm>
        </p:spPr>
        <p:txBody>
          <a:bodyPr/>
          <a:lstStyle/>
          <a:p>
            <a:r>
              <a:rPr lang="en-US" dirty="0" smtClean="0"/>
              <a:t>Scope</a:t>
            </a:r>
            <a:endParaRPr lang="en-US" dirty="0"/>
          </a:p>
        </p:txBody>
      </p:sp>
      <p:sp>
        <p:nvSpPr>
          <p:cNvPr id="3" name="Slide Number Placeholder 2"/>
          <p:cNvSpPr>
            <a:spLocks noGrp="1"/>
          </p:cNvSpPr>
          <p:nvPr>
            <p:ph type="sldNum" sz="quarter" idx="10"/>
          </p:nvPr>
        </p:nvSpPr>
        <p:spPr/>
        <p:txBody>
          <a:bodyPr/>
          <a:lstStyle/>
          <a:p>
            <a:fld id="{5DE0CC70-9BD5-7543-A524-72E5137DC4FD}" type="slidenum">
              <a:rPr lang="en-US" smtClean="0"/>
              <a:t>3</a:t>
            </a:fld>
            <a:endParaRPr lang="en-US"/>
          </a:p>
        </p:txBody>
      </p:sp>
      <p:sp>
        <p:nvSpPr>
          <p:cNvPr id="4" name="Rectangle 3"/>
          <p:cNvSpPr/>
          <p:nvPr/>
        </p:nvSpPr>
        <p:spPr>
          <a:xfrm>
            <a:off x="381000" y="739775"/>
            <a:ext cx="8134350" cy="6093976"/>
          </a:xfrm>
          <a:prstGeom prst="rect">
            <a:avLst/>
          </a:prstGeom>
        </p:spPr>
        <p:txBody>
          <a:bodyPr wrap="square">
            <a:spAutoFit/>
          </a:bodyPr>
          <a:lstStyle/>
          <a:p>
            <a:r>
              <a:rPr lang="en-US" sz="2000" dirty="0">
                <a:solidFill>
                  <a:schemeClr val="tx1"/>
                </a:solidFill>
              </a:rPr>
              <a:t>The goal of this workshop is to provide a forum to discuss new and emerging general-purpose graphics processing architectures, programming environments, and platforms, as well as evaluate applications that have been able to harness the horsepower provided by these platforms. Papers are being sought on many aspects of GPUs or accelerators, including (but not limited to</a:t>
            </a:r>
            <a:r>
              <a:rPr lang="en-US" sz="2000" dirty="0" smtClean="0">
                <a:solidFill>
                  <a:schemeClr val="tx1"/>
                </a:solidFill>
              </a:rPr>
              <a:t>):</a:t>
            </a:r>
          </a:p>
          <a:p>
            <a:pPr lvl="1"/>
            <a:r>
              <a:rPr lang="en-US" dirty="0" smtClean="0">
                <a:solidFill>
                  <a:srgbClr val="C00000"/>
                </a:solidFill>
              </a:rPr>
              <a:t>GPU </a:t>
            </a:r>
            <a:r>
              <a:rPr lang="en-US" dirty="0">
                <a:solidFill>
                  <a:srgbClr val="C00000"/>
                </a:solidFill>
              </a:rPr>
              <a:t>Applications</a:t>
            </a:r>
          </a:p>
          <a:p>
            <a:pPr lvl="1"/>
            <a:r>
              <a:rPr lang="en-US" dirty="0">
                <a:solidFill>
                  <a:srgbClr val="C00000"/>
                </a:solidFill>
              </a:rPr>
              <a:t>GPU Programming Environments</a:t>
            </a:r>
          </a:p>
          <a:p>
            <a:pPr lvl="1"/>
            <a:r>
              <a:rPr lang="en-US" dirty="0">
                <a:solidFill>
                  <a:srgbClr val="C00000"/>
                </a:solidFill>
              </a:rPr>
              <a:t>GPU Runtime Systems</a:t>
            </a:r>
          </a:p>
          <a:p>
            <a:pPr lvl="1"/>
            <a:r>
              <a:rPr lang="en-US" dirty="0">
                <a:solidFill>
                  <a:srgbClr val="C00000"/>
                </a:solidFill>
              </a:rPr>
              <a:t>GPU Compilation</a:t>
            </a:r>
          </a:p>
          <a:p>
            <a:pPr lvl="1"/>
            <a:r>
              <a:rPr lang="en-US" dirty="0">
                <a:solidFill>
                  <a:srgbClr val="C00000"/>
                </a:solidFill>
              </a:rPr>
              <a:t>GPU Architectures</a:t>
            </a:r>
          </a:p>
          <a:p>
            <a:pPr lvl="1"/>
            <a:r>
              <a:rPr lang="en-US" dirty="0">
                <a:solidFill>
                  <a:srgbClr val="C00000"/>
                </a:solidFill>
              </a:rPr>
              <a:t>Multi-GPU Systems</a:t>
            </a:r>
          </a:p>
          <a:p>
            <a:pPr lvl="1"/>
            <a:r>
              <a:rPr lang="en-US" dirty="0">
                <a:solidFill>
                  <a:srgbClr val="C00000"/>
                </a:solidFill>
              </a:rPr>
              <a:t>GPU Power/Efficiency</a:t>
            </a:r>
          </a:p>
          <a:p>
            <a:pPr lvl="1"/>
            <a:r>
              <a:rPr lang="en-US" dirty="0">
                <a:solidFill>
                  <a:srgbClr val="C00000"/>
                </a:solidFill>
              </a:rPr>
              <a:t>GPU Reliability</a:t>
            </a:r>
          </a:p>
          <a:p>
            <a:pPr lvl="1"/>
            <a:r>
              <a:rPr lang="en-US" dirty="0">
                <a:solidFill>
                  <a:srgbClr val="C00000"/>
                </a:solidFill>
              </a:rPr>
              <a:t>GPU Benchmarking/Measurements</a:t>
            </a:r>
          </a:p>
          <a:p>
            <a:pPr lvl="1"/>
            <a:r>
              <a:rPr lang="en-US" dirty="0">
                <a:solidFill>
                  <a:srgbClr val="C00000"/>
                </a:solidFill>
              </a:rPr>
              <a:t>Heterogeneous Architectures/Platforms</a:t>
            </a:r>
          </a:p>
          <a:p>
            <a:pPr lvl="1"/>
            <a:r>
              <a:rPr lang="en-US" dirty="0">
                <a:solidFill>
                  <a:srgbClr val="C00000"/>
                </a:solidFill>
              </a:rPr>
              <a:t>Non-von Neumann Architectures</a:t>
            </a:r>
          </a:p>
          <a:p>
            <a:pPr lvl="1"/>
            <a:r>
              <a:rPr lang="en-US" dirty="0">
                <a:solidFill>
                  <a:srgbClr val="C00000"/>
                </a:solidFill>
              </a:rPr>
              <a:t>Domain-specific Architectures</a:t>
            </a:r>
          </a:p>
          <a:p>
            <a:pPr lvl="1"/>
            <a:r>
              <a:rPr lang="en-US" dirty="0">
                <a:solidFill>
                  <a:srgbClr val="C00000"/>
                </a:solidFill>
              </a:rPr>
              <a:t>GPU Security</a:t>
            </a:r>
          </a:p>
          <a:p>
            <a:pPr lvl="1"/>
            <a:r>
              <a:rPr lang="en-US" dirty="0">
                <a:solidFill>
                  <a:srgbClr val="C00000"/>
                </a:solidFill>
              </a:rPr>
              <a:t>Machine/Deep Learning</a:t>
            </a:r>
          </a:p>
          <a:p>
            <a:pPr lvl="1"/>
            <a:r>
              <a:rPr lang="en-US" dirty="0">
                <a:solidFill>
                  <a:srgbClr val="C00000"/>
                </a:solidFill>
              </a:rPr>
              <a:t>Graphics</a:t>
            </a:r>
          </a:p>
        </p:txBody>
      </p:sp>
    </p:spTree>
    <p:extLst>
      <p:ext uri="{BB962C8B-B14F-4D97-AF65-F5344CB8AC3E}">
        <p14:creationId xmlns:p14="http://schemas.microsoft.com/office/powerpoint/2010/main" val="13497439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98528"/>
            <a:ext cx="8153400" cy="422275"/>
          </a:xfrm>
        </p:spPr>
        <p:txBody>
          <a:bodyPr/>
          <a:lstStyle/>
          <a:p>
            <a:r>
              <a:rPr lang="en-US" dirty="0" smtClean="0"/>
              <a:t>Paper </a:t>
            </a:r>
            <a:r>
              <a:rPr lang="en-US" smtClean="0"/>
              <a:t>Selection Process</a:t>
            </a:r>
            <a:endParaRPr lang="en-US"/>
          </a:p>
        </p:txBody>
      </p:sp>
      <p:sp>
        <p:nvSpPr>
          <p:cNvPr id="3" name="Content Placeholder 2"/>
          <p:cNvSpPr>
            <a:spLocks noGrp="1"/>
          </p:cNvSpPr>
          <p:nvPr>
            <p:ph idx="1"/>
          </p:nvPr>
        </p:nvSpPr>
        <p:spPr>
          <a:xfrm>
            <a:off x="228600" y="762000"/>
            <a:ext cx="8534400" cy="6751592"/>
          </a:xfrm>
        </p:spPr>
        <p:txBody>
          <a:bodyPr/>
          <a:lstStyle/>
          <a:p>
            <a:r>
              <a:rPr lang="en-US" sz="3200" dirty="0" smtClean="0"/>
              <a:t>12 </a:t>
            </a:r>
            <a:r>
              <a:rPr lang="en-US" sz="3200" dirty="0"/>
              <a:t>full </a:t>
            </a:r>
            <a:r>
              <a:rPr lang="en-US" sz="3200" dirty="0" smtClean="0"/>
              <a:t>submissions</a:t>
            </a:r>
            <a:endParaRPr lang="en-US" sz="3200" dirty="0"/>
          </a:p>
          <a:p>
            <a:r>
              <a:rPr lang="en-US" sz="3200" smtClean="0"/>
              <a:t> Each </a:t>
            </a:r>
            <a:r>
              <a:rPr lang="en-US" sz="3200" dirty="0"/>
              <a:t>paper received 4</a:t>
            </a:r>
            <a:r>
              <a:rPr lang="en-US" sz="3200" dirty="0" smtClean="0"/>
              <a:t> </a:t>
            </a:r>
            <a:r>
              <a:rPr lang="en-US" sz="3200" dirty="0"/>
              <a:t>reviews from </a:t>
            </a:r>
            <a:r>
              <a:rPr lang="en-US" sz="3200" dirty="0" smtClean="0"/>
              <a:t>experts</a:t>
            </a:r>
          </a:p>
          <a:p>
            <a:r>
              <a:rPr lang="en-US" sz="3200" dirty="0"/>
              <a:t> </a:t>
            </a:r>
            <a:r>
              <a:rPr lang="en-US" sz="3200" dirty="0" smtClean="0"/>
              <a:t>Online discussion helped in reaching a consensus </a:t>
            </a:r>
            <a:endParaRPr lang="en-US" sz="3200" dirty="0"/>
          </a:p>
          <a:p>
            <a:r>
              <a:rPr lang="en-US" sz="3200" dirty="0" smtClean="0"/>
              <a:t> 7 papers </a:t>
            </a:r>
            <a:r>
              <a:rPr lang="en-US" sz="3200" dirty="0"/>
              <a:t>accepted; 10 pages </a:t>
            </a:r>
            <a:r>
              <a:rPr lang="en-US" sz="3200" dirty="0" smtClean="0"/>
              <a:t>each</a:t>
            </a:r>
            <a:endParaRPr lang="en-US" sz="3200" dirty="0"/>
          </a:p>
          <a:p>
            <a:r>
              <a:rPr lang="en-US" sz="3200" dirty="0" smtClean="0"/>
              <a:t>Topics span </a:t>
            </a:r>
            <a:r>
              <a:rPr lang="en-US" sz="3200" dirty="0"/>
              <a:t>across: </a:t>
            </a:r>
            <a:r>
              <a:rPr lang="en-US" sz="3200" dirty="0" smtClean="0"/>
              <a:t>Graphs, Perf. Estimation, Implementation</a:t>
            </a:r>
            <a:r>
              <a:rPr lang="en-US" sz="3200" dirty="0"/>
              <a:t>, </a:t>
            </a:r>
            <a:r>
              <a:rPr lang="en-US" sz="3200" dirty="0" smtClean="0"/>
              <a:t>Mobile-GPUs, Software</a:t>
            </a:r>
            <a:r>
              <a:rPr lang="en-US" sz="3200" dirty="0"/>
              <a:t>, </a:t>
            </a:r>
            <a:r>
              <a:rPr lang="en-US" sz="3200" dirty="0" smtClean="0"/>
              <a:t>Testing, and Characterization</a:t>
            </a:r>
            <a:endParaRPr lang="en-US" sz="3200" dirty="0"/>
          </a:p>
          <a:p>
            <a:r>
              <a:rPr lang="en-US" sz="3200" dirty="0" smtClean="0"/>
              <a:t>Accepted </a:t>
            </a:r>
            <a:r>
              <a:rPr lang="en-US" sz="3200" dirty="0"/>
              <a:t>papers appear in ACM Online Conference Proceedings Series </a:t>
            </a:r>
          </a:p>
          <a:p>
            <a:endParaRPr lang="en-US" sz="2800" dirty="0"/>
          </a:p>
        </p:txBody>
      </p:sp>
      <p:sp>
        <p:nvSpPr>
          <p:cNvPr id="4" name="Slide Number Placeholder 3"/>
          <p:cNvSpPr>
            <a:spLocks noGrp="1"/>
          </p:cNvSpPr>
          <p:nvPr>
            <p:ph type="sldNum" sz="quarter" idx="10"/>
          </p:nvPr>
        </p:nvSpPr>
        <p:spPr/>
        <p:txBody>
          <a:bodyPr/>
          <a:lstStyle/>
          <a:p>
            <a:fld id="{5DE0CC70-9BD5-7543-A524-72E5137DC4FD}" type="slidenum">
              <a:rPr lang="en-US" smtClean="0"/>
              <a:t>4</a:t>
            </a:fld>
            <a:endParaRPr lang="en-US" dirty="0"/>
          </a:p>
        </p:txBody>
      </p:sp>
    </p:spTree>
    <p:extLst>
      <p:ext uri="{BB962C8B-B14F-4D97-AF65-F5344CB8AC3E}">
        <p14:creationId xmlns:p14="http://schemas.microsoft.com/office/powerpoint/2010/main" val="295453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custDataLst>
              <p:tags r:id="rId1"/>
            </p:custDataLst>
          </p:nvPr>
        </p:nvSpPr>
        <p:spPr>
          <a:xfrm>
            <a:off x="152400" y="152400"/>
            <a:ext cx="8153400" cy="422275"/>
          </a:xfrm>
        </p:spPr>
        <p:txBody>
          <a:bodyPr/>
          <a:lstStyle/>
          <a:p>
            <a:r>
              <a:rPr lang="en-US" altLang="zh-CN" dirty="0" smtClean="0"/>
              <a:t>Program Committee</a:t>
            </a:r>
            <a:endParaRPr lang="en-US" altLang="zh-CN" dirty="0"/>
          </a:p>
        </p:txBody>
      </p:sp>
      <p:sp>
        <p:nvSpPr>
          <p:cNvPr id="2" name="Slide Number Placeholder 1"/>
          <p:cNvSpPr>
            <a:spLocks noGrp="1"/>
          </p:cNvSpPr>
          <p:nvPr>
            <p:ph type="sldNum" sz="quarter" idx="10"/>
          </p:nvPr>
        </p:nvSpPr>
        <p:spPr/>
        <p:txBody>
          <a:bodyPr/>
          <a:lstStyle/>
          <a:p>
            <a:fld id="{5DE0CC70-9BD5-7543-A524-72E5137DC4FD}" type="slidenum">
              <a:rPr lang="en-US" b="1" smtClean="0"/>
              <a:t>5</a:t>
            </a:fld>
            <a:endParaRPr lang="en-US" b="1" dirty="0"/>
          </a:p>
        </p:txBody>
      </p:sp>
      <p:sp>
        <p:nvSpPr>
          <p:cNvPr id="4" name="Rectangle 3"/>
          <p:cNvSpPr/>
          <p:nvPr/>
        </p:nvSpPr>
        <p:spPr>
          <a:xfrm>
            <a:off x="438150" y="685800"/>
            <a:ext cx="6019800" cy="6555641"/>
          </a:xfrm>
          <a:prstGeom prst="rect">
            <a:avLst/>
          </a:prstGeom>
        </p:spPr>
        <p:txBody>
          <a:bodyPr wrap="square">
            <a:spAutoFit/>
          </a:bodyPr>
          <a:lstStyle/>
          <a:p>
            <a:pPr>
              <a:spcBef>
                <a:spcPts val="0"/>
              </a:spcBef>
              <a:spcAft>
                <a:spcPts val="0"/>
              </a:spcAft>
            </a:pPr>
            <a:r>
              <a:rPr lang="en-US" sz="1400" i="1" dirty="0" err="1">
                <a:solidFill>
                  <a:srgbClr val="222222"/>
                </a:solidFill>
              </a:rPr>
              <a:t>Akhil</a:t>
            </a:r>
            <a:r>
              <a:rPr lang="en-US" sz="1400" i="1" dirty="0">
                <a:solidFill>
                  <a:srgbClr val="222222"/>
                </a:solidFill>
              </a:rPr>
              <a:t> </a:t>
            </a:r>
            <a:r>
              <a:rPr lang="en-US" sz="1400" i="1" dirty="0" err="1">
                <a:solidFill>
                  <a:srgbClr val="222222"/>
                </a:solidFill>
              </a:rPr>
              <a:t>Arunkumar</a:t>
            </a:r>
            <a:r>
              <a:rPr lang="en-US" sz="1400" i="1" dirty="0">
                <a:solidFill>
                  <a:srgbClr val="222222"/>
                </a:solidFill>
              </a:rPr>
              <a:t>, AMD </a:t>
            </a:r>
            <a:endParaRPr lang="en-US" sz="1400" dirty="0"/>
          </a:p>
          <a:p>
            <a:pPr>
              <a:spcBef>
                <a:spcPts val="0"/>
              </a:spcBef>
              <a:spcAft>
                <a:spcPts val="0"/>
              </a:spcAft>
            </a:pPr>
            <a:r>
              <a:rPr lang="en-US" sz="1400" i="1" dirty="0">
                <a:solidFill>
                  <a:srgbClr val="222222"/>
                </a:solidFill>
              </a:rPr>
              <a:t>Amir </a:t>
            </a:r>
            <a:r>
              <a:rPr lang="en-US" sz="1400" i="1" dirty="0" err="1">
                <a:solidFill>
                  <a:srgbClr val="222222"/>
                </a:solidFill>
              </a:rPr>
              <a:t>Yazdanbakhsh</a:t>
            </a:r>
            <a:r>
              <a:rPr lang="en-US" sz="1400" i="1" dirty="0">
                <a:solidFill>
                  <a:srgbClr val="222222"/>
                </a:solidFill>
              </a:rPr>
              <a:t>, Google Research </a:t>
            </a:r>
            <a:endParaRPr lang="en-US" sz="1400" dirty="0"/>
          </a:p>
          <a:p>
            <a:pPr>
              <a:spcBef>
                <a:spcPts val="0"/>
              </a:spcBef>
              <a:spcAft>
                <a:spcPts val="0"/>
              </a:spcAft>
            </a:pPr>
            <a:r>
              <a:rPr lang="en-US" sz="1400" i="1" dirty="0">
                <a:solidFill>
                  <a:srgbClr val="222222"/>
                </a:solidFill>
              </a:rPr>
              <a:t>Anthony Gutierrez, AMD Research </a:t>
            </a:r>
            <a:endParaRPr lang="en-US" sz="1400" dirty="0"/>
          </a:p>
          <a:p>
            <a:pPr>
              <a:spcBef>
                <a:spcPts val="0"/>
              </a:spcBef>
              <a:spcAft>
                <a:spcPts val="0"/>
              </a:spcAft>
            </a:pPr>
            <a:r>
              <a:rPr lang="en-US" sz="1400" i="1" dirty="0">
                <a:solidFill>
                  <a:srgbClr val="222222"/>
                </a:solidFill>
              </a:rPr>
              <a:t>Bin Ren, William &amp; Mary </a:t>
            </a:r>
            <a:endParaRPr lang="en-US" sz="1400" dirty="0"/>
          </a:p>
          <a:p>
            <a:pPr>
              <a:spcBef>
                <a:spcPts val="0"/>
              </a:spcBef>
              <a:spcAft>
                <a:spcPts val="0"/>
              </a:spcAft>
            </a:pPr>
            <a:r>
              <a:rPr lang="en-US" sz="1400" i="1" dirty="0" err="1">
                <a:solidFill>
                  <a:srgbClr val="222222"/>
                </a:solidFill>
              </a:rPr>
              <a:t>Biswabandan</a:t>
            </a:r>
            <a:r>
              <a:rPr lang="en-US" sz="1400" i="1" dirty="0">
                <a:solidFill>
                  <a:srgbClr val="222222"/>
                </a:solidFill>
              </a:rPr>
              <a:t> Panda, IIT Kanpur </a:t>
            </a:r>
            <a:endParaRPr lang="en-US" sz="1400" dirty="0"/>
          </a:p>
          <a:p>
            <a:pPr>
              <a:spcBef>
                <a:spcPts val="0"/>
              </a:spcBef>
              <a:spcAft>
                <a:spcPts val="0"/>
              </a:spcAft>
            </a:pPr>
            <a:r>
              <a:rPr lang="en-US" sz="1400" i="1" dirty="0">
                <a:solidFill>
                  <a:srgbClr val="222222"/>
                </a:solidFill>
              </a:rPr>
              <a:t>Bo Wu, Colorado School of Mines </a:t>
            </a:r>
            <a:endParaRPr lang="en-US" sz="1400" dirty="0"/>
          </a:p>
          <a:p>
            <a:pPr>
              <a:spcBef>
                <a:spcPts val="0"/>
              </a:spcBef>
              <a:spcAft>
                <a:spcPts val="0"/>
              </a:spcAft>
            </a:pPr>
            <a:r>
              <a:rPr lang="en-US" sz="1400" i="1" dirty="0">
                <a:solidFill>
                  <a:srgbClr val="222222"/>
                </a:solidFill>
              </a:rPr>
              <a:t>Daniel Wong, UC Riverside </a:t>
            </a:r>
            <a:endParaRPr lang="en-US" sz="1400" dirty="0"/>
          </a:p>
          <a:p>
            <a:pPr>
              <a:spcBef>
                <a:spcPts val="0"/>
              </a:spcBef>
              <a:spcAft>
                <a:spcPts val="0"/>
              </a:spcAft>
            </a:pPr>
            <a:r>
              <a:rPr lang="en-US" sz="1400" i="1" dirty="0">
                <a:solidFill>
                  <a:srgbClr val="222222"/>
                </a:solidFill>
              </a:rPr>
              <a:t>David </a:t>
            </a:r>
            <a:r>
              <a:rPr lang="en-US" sz="1400" i="1" dirty="0" err="1">
                <a:solidFill>
                  <a:srgbClr val="222222"/>
                </a:solidFill>
              </a:rPr>
              <a:t>Kaeli</a:t>
            </a:r>
            <a:r>
              <a:rPr lang="en-US" sz="1400" i="1" dirty="0">
                <a:solidFill>
                  <a:srgbClr val="222222"/>
                </a:solidFill>
              </a:rPr>
              <a:t>, Northeastern University </a:t>
            </a:r>
            <a:endParaRPr lang="en-US" sz="1400" dirty="0"/>
          </a:p>
          <a:p>
            <a:pPr>
              <a:spcBef>
                <a:spcPts val="0"/>
              </a:spcBef>
              <a:spcAft>
                <a:spcPts val="0"/>
              </a:spcAft>
            </a:pPr>
            <a:r>
              <a:rPr lang="en-US" sz="1400" i="1" dirty="0" err="1">
                <a:solidFill>
                  <a:srgbClr val="222222"/>
                </a:solidFill>
              </a:rPr>
              <a:t>Elaheh</a:t>
            </a:r>
            <a:r>
              <a:rPr lang="en-US" sz="1400" i="1" dirty="0">
                <a:solidFill>
                  <a:srgbClr val="222222"/>
                </a:solidFill>
              </a:rPr>
              <a:t> </a:t>
            </a:r>
            <a:r>
              <a:rPr lang="en-US" sz="1400" i="1" dirty="0" err="1">
                <a:solidFill>
                  <a:srgbClr val="222222"/>
                </a:solidFill>
              </a:rPr>
              <a:t>Sadredini</a:t>
            </a:r>
            <a:r>
              <a:rPr lang="en-US" sz="1400" i="1" dirty="0">
                <a:solidFill>
                  <a:srgbClr val="222222"/>
                </a:solidFill>
              </a:rPr>
              <a:t>, University of Virginia</a:t>
            </a:r>
            <a:endParaRPr lang="en-US" sz="1400" dirty="0"/>
          </a:p>
          <a:p>
            <a:pPr>
              <a:spcBef>
                <a:spcPts val="0"/>
              </a:spcBef>
              <a:spcAft>
                <a:spcPts val="0"/>
              </a:spcAft>
            </a:pPr>
            <a:r>
              <a:rPr lang="en-US" sz="1400" i="1" dirty="0" err="1">
                <a:solidFill>
                  <a:srgbClr val="222222"/>
                </a:solidFill>
              </a:rPr>
              <a:t>Gunjae</a:t>
            </a:r>
            <a:r>
              <a:rPr lang="en-US" sz="1400" i="1" dirty="0">
                <a:solidFill>
                  <a:srgbClr val="222222"/>
                </a:solidFill>
              </a:rPr>
              <a:t> Koo, </a:t>
            </a:r>
            <a:r>
              <a:rPr lang="en-US" sz="1400" i="1" dirty="0" err="1">
                <a:solidFill>
                  <a:srgbClr val="222222"/>
                </a:solidFill>
              </a:rPr>
              <a:t>Hongik</a:t>
            </a:r>
            <a:r>
              <a:rPr lang="en-US" sz="1400" i="1" dirty="0">
                <a:solidFill>
                  <a:srgbClr val="222222"/>
                </a:solidFill>
              </a:rPr>
              <a:t> University </a:t>
            </a:r>
            <a:endParaRPr lang="en-US" sz="1400" dirty="0"/>
          </a:p>
          <a:p>
            <a:pPr>
              <a:spcBef>
                <a:spcPts val="0"/>
              </a:spcBef>
              <a:spcAft>
                <a:spcPts val="0"/>
              </a:spcAft>
            </a:pPr>
            <a:r>
              <a:rPr lang="en-US" sz="1400" i="1" dirty="0" err="1">
                <a:solidFill>
                  <a:srgbClr val="222222"/>
                </a:solidFill>
              </a:rPr>
              <a:t>Huiyang</a:t>
            </a:r>
            <a:r>
              <a:rPr lang="en-US" sz="1400" i="1" dirty="0">
                <a:solidFill>
                  <a:srgbClr val="222222"/>
                </a:solidFill>
              </a:rPr>
              <a:t> Zhou, North Carolina State University </a:t>
            </a:r>
            <a:endParaRPr lang="en-US" sz="1400" dirty="0"/>
          </a:p>
          <a:p>
            <a:pPr>
              <a:spcBef>
                <a:spcPts val="0"/>
              </a:spcBef>
              <a:spcAft>
                <a:spcPts val="0"/>
              </a:spcAft>
            </a:pPr>
            <a:r>
              <a:rPr lang="en-US" sz="1400" i="1" dirty="0" err="1">
                <a:solidFill>
                  <a:srgbClr val="222222"/>
                </a:solidFill>
              </a:rPr>
              <a:t>Hyeran</a:t>
            </a:r>
            <a:r>
              <a:rPr lang="en-US" sz="1400" i="1" dirty="0">
                <a:solidFill>
                  <a:srgbClr val="222222"/>
                </a:solidFill>
              </a:rPr>
              <a:t> Jeon, San Jose State University </a:t>
            </a:r>
            <a:endParaRPr lang="en-US" sz="1400" dirty="0"/>
          </a:p>
          <a:p>
            <a:pPr>
              <a:spcBef>
                <a:spcPts val="0"/>
              </a:spcBef>
              <a:spcAft>
                <a:spcPts val="0"/>
              </a:spcAft>
            </a:pPr>
            <a:r>
              <a:rPr lang="en-US" sz="1400" i="1" dirty="0" err="1">
                <a:solidFill>
                  <a:srgbClr val="222222"/>
                </a:solidFill>
              </a:rPr>
              <a:t>Jieming</a:t>
            </a:r>
            <a:r>
              <a:rPr lang="en-US" sz="1400" i="1" dirty="0">
                <a:solidFill>
                  <a:srgbClr val="222222"/>
                </a:solidFill>
              </a:rPr>
              <a:t> Yin, AMD Research</a:t>
            </a:r>
            <a:endParaRPr lang="en-US" sz="1400" dirty="0"/>
          </a:p>
          <a:p>
            <a:pPr>
              <a:spcBef>
                <a:spcPts val="0"/>
              </a:spcBef>
              <a:spcAft>
                <a:spcPts val="0"/>
              </a:spcAft>
            </a:pPr>
            <a:r>
              <a:rPr lang="en-US" sz="1400" i="1" dirty="0" err="1">
                <a:solidFill>
                  <a:srgbClr val="222222"/>
                </a:solidFill>
              </a:rPr>
              <a:t>Jin</a:t>
            </a:r>
            <a:r>
              <a:rPr lang="en-US" sz="1400" i="1" dirty="0">
                <a:solidFill>
                  <a:srgbClr val="222222"/>
                </a:solidFill>
              </a:rPr>
              <a:t> Wang, NVIDIA </a:t>
            </a:r>
            <a:endParaRPr lang="en-US" sz="1400" dirty="0"/>
          </a:p>
          <a:p>
            <a:pPr>
              <a:spcBef>
                <a:spcPts val="0"/>
              </a:spcBef>
              <a:spcAft>
                <a:spcPts val="0"/>
              </a:spcAft>
            </a:pPr>
            <a:r>
              <a:rPr lang="en-US" sz="1400" i="1" dirty="0" err="1">
                <a:solidFill>
                  <a:srgbClr val="222222"/>
                </a:solidFill>
              </a:rPr>
              <a:t>Karthik</a:t>
            </a:r>
            <a:r>
              <a:rPr lang="en-US" sz="1400" i="1" dirty="0">
                <a:solidFill>
                  <a:srgbClr val="222222"/>
                </a:solidFill>
              </a:rPr>
              <a:t> </a:t>
            </a:r>
            <a:r>
              <a:rPr lang="en-US" sz="1400" i="1" dirty="0" err="1">
                <a:solidFill>
                  <a:srgbClr val="222222"/>
                </a:solidFill>
              </a:rPr>
              <a:t>Vadambacheri</a:t>
            </a:r>
            <a:r>
              <a:rPr lang="en-US" sz="1400" i="1" dirty="0">
                <a:solidFill>
                  <a:srgbClr val="222222"/>
                </a:solidFill>
              </a:rPr>
              <a:t> </a:t>
            </a:r>
            <a:r>
              <a:rPr lang="en-US" sz="1400" i="1" dirty="0" err="1">
                <a:solidFill>
                  <a:srgbClr val="222222"/>
                </a:solidFill>
              </a:rPr>
              <a:t>Manian</a:t>
            </a:r>
            <a:r>
              <a:rPr lang="en-US" sz="1400" i="1" dirty="0">
                <a:solidFill>
                  <a:srgbClr val="222222"/>
                </a:solidFill>
              </a:rPr>
              <a:t>, The Ohio State University </a:t>
            </a:r>
            <a:endParaRPr lang="en-US" sz="1400" dirty="0"/>
          </a:p>
          <a:p>
            <a:pPr>
              <a:spcBef>
                <a:spcPts val="0"/>
              </a:spcBef>
              <a:spcAft>
                <a:spcPts val="0"/>
              </a:spcAft>
            </a:pPr>
            <a:r>
              <a:rPr lang="en-US" sz="1400" i="1" dirty="0" err="1">
                <a:solidFill>
                  <a:srgbClr val="222222"/>
                </a:solidFill>
              </a:rPr>
              <a:t>Meena</a:t>
            </a:r>
            <a:r>
              <a:rPr lang="en-US" sz="1400" i="1" dirty="0">
                <a:solidFill>
                  <a:srgbClr val="222222"/>
                </a:solidFill>
              </a:rPr>
              <a:t> </a:t>
            </a:r>
            <a:r>
              <a:rPr lang="en-US" sz="1400" i="1" dirty="0" err="1">
                <a:solidFill>
                  <a:srgbClr val="222222"/>
                </a:solidFill>
              </a:rPr>
              <a:t>Arunachalam</a:t>
            </a:r>
            <a:r>
              <a:rPr lang="en-US" sz="1400" i="1" dirty="0">
                <a:solidFill>
                  <a:srgbClr val="222222"/>
                </a:solidFill>
              </a:rPr>
              <a:t>, Intel </a:t>
            </a:r>
            <a:endParaRPr lang="en-US" sz="1400" dirty="0"/>
          </a:p>
          <a:p>
            <a:pPr>
              <a:spcBef>
                <a:spcPts val="0"/>
              </a:spcBef>
              <a:spcAft>
                <a:spcPts val="0"/>
              </a:spcAft>
            </a:pPr>
            <a:r>
              <a:rPr lang="en-US" sz="1400" i="1" dirty="0">
                <a:solidFill>
                  <a:srgbClr val="222222"/>
                </a:solidFill>
              </a:rPr>
              <a:t>Mehmet E. </a:t>
            </a:r>
            <a:r>
              <a:rPr lang="en-US" sz="1400" i="1" dirty="0" err="1">
                <a:solidFill>
                  <a:srgbClr val="222222"/>
                </a:solidFill>
              </a:rPr>
              <a:t>Belviranli</a:t>
            </a:r>
            <a:r>
              <a:rPr lang="en-US" sz="1400" i="1" dirty="0">
                <a:solidFill>
                  <a:srgbClr val="222222"/>
                </a:solidFill>
              </a:rPr>
              <a:t>, Colorado School of Mines </a:t>
            </a:r>
            <a:endParaRPr lang="en-US" sz="1400" dirty="0"/>
          </a:p>
          <a:p>
            <a:pPr>
              <a:spcBef>
                <a:spcPts val="0"/>
              </a:spcBef>
              <a:spcAft>
                <a:spcPts val="0"/>
              </a:spcAft>
            </a:pPr>
            <a:r>
              <a:rPr lang="en-US" sz="1400" i="1" dirty="0">
                <a:solidFill>
                  <a:srgbClr val="222222"/>
                </a:solidFill>
              </a:rPr>
              <a:t>Michael </a:t>
            </a:r>
            <a:r>
              <a:rPr lang="en-US" sz="1400" i="1" dirty="0" err="1">
                <a:solidFill>
                  <a:srgbClr val="222222"/>
                </a:solidFill>
              </a:rPr>
              <a:t>Gowanlock</a:t>
            </a:r>
            <a:r>
              <a:rPr lang="en-US" sz="1400" i="1" dirty="0">
                <a:solidFill>
                  <a:srgbClr val="222222"/>
                </a:solidFill>
              </a:rPr>
              <a:t>, Northern Arizona University </a:t>
            </a:r>
            <a:endParaRPr lang="en-US" sz="1400" dirty="0"/>
          </a:p>
          <a:p>
            <a:pPr>
              <a:spcBef>
                <a:spcPts val="0"/>
              </a:spcBef>
              <a:spcAft>
                <a:spcPts val="0"/>
              </a:spcAft>
            </a:pPr>
            <a:r>
              <a:rPr lang="en-US" sz="1400" i="1" dirty="0">
                <a:solidFill>
                  <a:srgbClr val="222222"/>
                </a:solidFill>
              </a:rPr>
              <a:t>Michael </a:t>
            </a:r>
            <a:r>
              <a:rPr lang="en-US" sz="1400" i="1" dirty="0" err="1">
                <a:solidFill>
                  <a:srgbClr val="222222"/>
                </a:solidFill>
              </a:rPr>
              <a:t>LeBeane</a:t>
            </a:r>
            <a:r>
              <a:rPr lang="en-US" sz="1400" i="1" dirty="0">
                <a:solidFill>
                  <a:srgbClr val="222222"/>
                </a:solidFill>
              </a:rPr>
              <a:t>, AMD Research </a:t>
            </a:r>
            <a:endParaRPr lang="en-US" sz="1400" dirty="0"/>
          </a:p>
          <a:p>
            <a:pPr>
              <a:spcBef>
                <a:spcPts val="0"/>
              </a:spcBef>
              <a:spcAft>
                <a:spcPts val="0"/>
              </a:spcAft>
            </a:pPr>
            <a:r>
              <a:rPr lang="en-US" sz="1400" i="1" dirty="0" err="1">
                <a:solidFill>
                  <a:srgbClr val="222222"/>
                </a:solidFill>
              </a:rPr>
              <a:t>Nael</a:t>
            </a:r>
            <a:r>
              <a:rPr lang="en-US" sz="1400" i="1" dirty="0">
                <a:solidFill>
                  <a:srgbClr val="222222"/>
                </a:solidFill>
              </a:rPr>
              <a:t> Abu-</a:t>
            </a:r>
            <a:r>
              <a:rPr lang="en-US" sz="1400" i="1" dirty="0" err="1">
                <a:solidFill>
                  <a:srgbClr val="222222"/>
                </a:solidFill>
              </a:rPr>
              <a:t>Ghazaleh</a:t>
            </a:r>
            <a:r>
              <a:rPr lang="en-US" sz="1400" i="1" dirty="0">
                <a:solidFill>
                  <a:srgbClr val="222222"/>
                </a:solidFill>
              </a:rPr>
              <a:t>, UC Riverside </a:t>
            </a:r>
            <a:endParaRPr lang="en-US" sz="1400" dirty="0"/>
          </a:p>
          <a:p>
            <a:pPr>
              <a:spcBef>
                <a:spcPts val="0"/>
              </a:spcBef>
              <a:spcAft>
                <a:spcPts val="0"/>
              </a:spcAft>
            </a:pPr>
            <a:r>
              <a:rPr lang="en-US" sz="1400" i="1" dirty="0" err="1">
                <a:solidFill>
                  <a:srgbClr val="222222"/>
                </a:solidFill>
              </a:rPr>
              <a:t>Nandita</a:t>
            </a:r>
            <a:r>
              <a:rPr lang="en-US" sz="1400" i="1" dirty="0">
                <a:solidFill>
                  <a:srgbClr val="222222"/>
                </a:solidFill>
              </a:rPr>
              <a:t> </a:t>
            </a:r>
            <a:r>
              <a:rPr lang="en-US" sz="1400" i="1" dirty="0" err="1">
                <a:solidFill>
                  <a:srgbClr val="222222"/>
                </a:solidFill>
              </a:rPr>
              <a:t>Vijaykumar</a:t>
            </a:r>
            <a:r>
              <a:rPr lang="en-US" sz="1400" i="1" dirty="0">
                <a:solidFill>
                  <a:srgbClr val="222222"/>
                </a:solidFill>
              </a:rPr>
              <a:t>, Carnegie Mellon University </a:t>
            </a:r>
            <a:endParaRPr lang="en-US" sz="1400" dirty="0"/>
          </a:p>
          <a:p>
            <a:pPr>
              <a:spcBef>
                <a:spcPts val="0"/>
              </a:spcBef>
              <a:spcAft>
                <a:spcPts val="0"/>
              </a:spcAft>
            </a:pPr>
            <a:r>
              <a:rPr lang="en-US" sz="1400" i="1" dirty="0" err="1">
                <a:solidFill>
                  <a:srgbClr val="222222"/>
                </a:solidFill>
              </a:rPr>
              <a:t>Newsha</a:t>
            </a:r>
            <a:r>
              <a:rPr lang="en-US" sz="1400" i="1" dirty="0">
                <a:solidFill>
                  <a:srgbClr val="222222"/>
                </a:solidFill>
              </a:rPr>
              <a:t> </a:t>
            </a:r>
            <a:r>
              <a:rPr lang="en-US" sz="1400" i="1" dirty="0" err="1">
                <a:solidFill>
                  <a:srgbClr val="222222"/>
                </a:solidFill>
              </a:rPr>
              <a:t>Ardalani</a:t>
            </a:r>
            <a:r>
              <a:rPr lang="en-US" sz="1400" i="1" dirty="0">
                <a:solidFill>
                  <a:srgbClr val="222222"/>
                </a:solidFill>
              </a:rPr>
              <a:t>, Baidu Research </a:t>
            </a:r>
            <a:endParaRPr lang="en-US" sz="1400" dirty="0"/>
          </a:p>
          <a:p>
            <a:pPr>
              <a:spcBef>
                <a:spcPts val="0"/>
              </a:spcBef>
              <a:spcAft>
                <a:spcPts val="0"/>
              </a:spcAft>
            </a:pPr>
            <a:r>
              <a:rPr lang="en-US" sz="1400" i="1" dirty="0">
                <a:solidFill>
                  <a:srgbClr val="222222"/>
                </a:solidFill>
              </a:rPr>
              <a:t>Philip Garcia, Arm </a:t>
            </a:r>
            <a:endParaRPr lang="en-US" sz="1400" dirty="0"/>
          </a:p>
          <a:p>
            <a:pPr>
              <a:spcBef>
                <a:spcPts val="0"/>
              </a:spcBef>
              <a:spcAft>
                <a:spcPts val="0"/>
              </a:spcAft>
            </a:pPr>
            <a:r>
              <a:rPr lang="en-US" sz="1400" i="1" dirty="0" err="1">
                <a:solidFill>
                  <a:srgbClr val="222222"/>
                </a:solidFill>
              </a:rPr>
              <a:t>Rachata</a:t>
            </a:r>
            <a:r>
              <a:rPr lang="en-US" sz="1400" i="1" dirty="0">
                <a:solidFill>
                  <a:srgbClr val="222222"/>
                </a:solidFill>
              </a:rPr>
              <a:t> </a:t>
            </a:r>
            <a:r>
              <a:rPr lang="en-US" sz="1400" i="1" dirty="0" err="1">
                <a:solidFill>
                  <a:srgbClr val="222222"/>
                </a:solidFill>
              </a:rPr>
              <a:t>Ausavarungnirun</a:t>
            </a:r>
            <a:r>
              <a:rPr lang="en-US" sz="1400" i="1" dirty="0">
                <a:solidFill>
                  <a:srgbClr val="222222"/>
                </a:solidFill>
              </a:rPr>
              <a:t>, TGGS, KMUTNB </a:t>
            </a:r>
            <a:endParaRPr lang="en-US" sz="1400" dirty="0"/>
          </a:p>
          <a:p>
            <a:pPr>
              <a:spcBef>
                <a:spcPts val="0"/>
              </a:spcBef>
              <a:spcAft>
                <a:spcPts val="0"/>
              </a:spcAft>
            </a:pPr>
            <a:r>
              <a:rPr lang="en-US" sz="1400" i="1" dirty="0">
                <a:solidFill>
                  <a:srgbClr val="222222"/>
                </a:solidFill>
              </a:rPr>
              <a:t>Sonia Lopez Alarcon, Rochester Institute of Technology </a:t>
            </a:r>
            <a:endParaRPr lang="en-US" sz="1400" dirty="0"/>
          </a:p>
          <a:p>
            <a:pPr>
              <a:spcBef>
                <a:spcPts val="0"/>
              </a:spcBef>
              <a:spcAft>
                <a:spcPts val="0"/>
              </a:spcAft>
            </a:pPr>
            <a:r>
              <a:rPr lang="en-US" sz="1400" i="1" dirty="0">
                <a:solidFill>
                  <a:srgbClr val="222222"/>
                </a:solidFill>
              </a:rPr>
              <a:t>Xia Zhao, Ghent University </a:t>
            </a:r>
            <a:endParaRPr lang="en-US" sz="1400" dirty="0"/>
          </a:p>
          <a:p>
            <a:pPr>
              <a:spcBef>
                <a:spcPts val="0"/>
              </a:spcBef>
              <a:spcAft>
                <a:spcPts val="0"/>
              </a:spcAft>
            </a:pPr>
            <a:r>
              <a:rPr lang="en-US" sz="1400" i="1" dirty="0" err="1">
                <a:solidFill>
                  <a:srgbClr val="222222"/>
                </a:solidFill>
              </a:rPr>
              <a:t>Yifan</a:t>
            </a:r>
            <a:r>
              <a:rPr lang="en-US" sz="1400" i="1" dirty="0">
                <a:solidFill>
                  <a:srgbClr val="222222"/>
                </a:solidFill>
              </a:rPr>
              <a:t> Sun, Northeastern University </a:t>
            </a:r>
            <a:endParaRPr lang="en-US" sz="1400" dirty="0"/>
          </a:p>
          <a:p>
            <a:pPr>
              <a:spcBef>
                <a:spcPts val="0"/>
              </a:spcBef>
              <a:spcAft>
                <a:spcPts val="0"/>
              </a:spcAft>
            </a:pPr>
            <a:r>
              <a:rPr lang="en-US" sz="1400" i="1" dirty="0" err="1">
                <a:solidFill>
                  <a:srgbClr val="222222"/>
                </a:solidFill>
              </a:rPr>
              <a:t>Zeid</a:t>
            </a:r>
            <a:r>
              <a:rPr lang="en-US" sz="1400" i="1" dirty="0">
                <a:solidFill>
                  <a:srgbClr val="222222"/>
                </a:solidFill>
              </a:rPr>
              <a:t> </a:t>
            </a:r>
            <a:r>
              <a:rPr lang="en-US" sz="1400" i="1" dirty="0" err="1">
                <a:solidFill>
                  <a:srgbClr val="222222"/>
                </a:solidFill>
              </a:rPr>
              <a:t>Samoail</a:t>
            </a:r>
            <a:r>
              <a:rPr lang="en-US" sz="1400" i="1" dirty="0">
                <a:solidFill>
                  <a:srgbClr val="222222"/>
                </a:solidFill>
              </a:rPr>
              <a:t>, Arm</a:t>
            </a:r>
            <a:endParaRPr lang="en-US" sz="1400" dirty="0"/>
          </a:p>
          <a:p>
            <a:r>
              <a:rPr lang="en-US" sz="1400" dirty="0"/>
              <a:t/>
            </a:r>
            <a:br>
              <a:rPr lang="en-US" sz="1400" dirty="0"/>
            </a:br>
            <a:endParaRPr lang="en-US" sz="1400" dirty="0"/>
          </a:p>
        </p:txBody>
      </p:sp>
    </p:spTree>
    <p:extLst>
      <p:ext uri="{BB962C8B-B14F-4D97-AF65-F5344CB8AC3E}">
        <p14:creationId xmlns:p14="http://schemas.microsoft.com/office/powerpoint/2010/main" val="177292622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899" y="152400"/>
            <a:ext cx="8153400" cy="422275"/>
          </a:xfrm>
        </p:spPr>
        <p:txBody>
          <a:bodyPr/>
          <a:lstStyle/>
          <a:p>
            <a:r>
              <a:rPr lang="en-US" dirty="0" smtClean="0"/>
              <a:t>Morning Schedule</a:t>
            </a:r>
            <a:endParaRPr lang="en-US" dirty="0"/>
          </a:p>
        </p:txBody>
      </p:sp>
      <p:sp>
        <p:nvSpPr>
          <p:cNvPr id="4" name="Slide Number Placeholder 3"/>
          <p:cNvSpPr>
            <a:spLocks noGrp="1"/>
          </p:cNvSpPr>
          <p:nvPr>
            <p:ph type="sldNum" sz="quarter" idx="10"/>
          </p:nvPr>
        </p:nvSpPr>
        <p:spPr/>
        <p:txBody>
          <a:bodyPr/>
          <a:lstStyle/>
          <a:p>
            <a:fld id="{5DE0CC70-9BD5-7543-A524-72E5137DC4FD}" type="slidenum">
              <a:rPr lang="en-US" smtClean="0"/>
              <a:t>6</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52475"/>
            <a:ext cx="9144000" cy="6026077"/>
          </a:xfrm>
          <a:prstGeom prst="rect">
            <a:avLst/>
          </a:prstGeom>
        </p:spPr>
      </p:pic>
    </p:spTree>
    <p:extLst>
      <p:ext uri="{BB962C8B-B14F-4D97-AF65-F5344CB8AC3E}">
        <p14:creationId xmlns:p14="http://schemas.microsoft.com/office/powerpoint/2010/main" val="2055505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Afternoon Schedule</a:t>
            </a:r>
            <a:endParaRPr lang="en-US" dirty="0"/>
          </a:p>
        </p:txBody>
      </p:sp>
      <p:sp>
        <p:nvSpPr>
          <p:cNvPr id="4" name="Slide Number Placeholder 3"/>
          <p:cNvSpPr>
            <a:spLocks noGrp="1"/>
          </p:cNvSpPr>
          <p:nvPr>
            <p:ph type="sldNum" sz="quarter" idx="10"/>
          </p:nvPr>
        </p:nvSpPr>
        <p:spPr/>
        <p:txBody>
          <a:bodyPr/>
          <a:lstStyle/>
          <a:p>
            <a:fld id="{5DE0CC70-9BD5-7543-A524-72E5137DC4FD}" type="slidenum">
              <a:rPr lang="en-US" smtClean="0"/>
              <a:t>7</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94" y="1524000"/>
            <a:ext cx="9158194" cy="3962400"/>
          </a:xfrm>
          <a:prstGeom prst="rect">
            <a:avLst/>
          </a:prstGeom>
        </p:spPr>
      </p:pic>
    </p:spTree>
    <p:extLst>
      <p:ext uri="{BB962C8B-B14F-4D97-AF65-F5344CB8AC3E}">
        <p14:creationId xmlns:p14="http://schemas.microsoft.com/office/powerpoint/2010/main" val="15342382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99762"/>
            <a:ext cx="8153400" cy="479747"/>
          </a:xfrm>
        </p:spPr>
        <p:txBody>
          <a:bodyPr/>
          <a:lstStyle/>
          <a:p>
            <a:r>
              <a:rPr lang="en-US" sz="3200" dirty="0" smtClean="0"/>
              <a:t>Keynote Speakers</a:t>
            </a:r>
            <a:endParaRPr lang="en-US" sz="3200" dirty="0"/>
          </a:p>
        </p:txBody>
      </p:sp>
      <p:sp>
        <p:nvSpPr>
          <p:cNvPr id="3" name="Content Placeholder 2"/>
          <p:cNvSpPr>
            <a:spLocks noGrp="1"/>
          </p:cNvSpPr>
          <p:nvPr>
            <p:ph idx="1"/>
          </p:nvPr>
        </p:nvSpPr>
        <p:spPr>
          <a:xfrm>
            <a:off x="533400" y="914400"/>
            <a:ext cx="8153400" cy="4683333"/>
          </a:xfrm>
        </p:spPr>
        <p:txBody>
          <a:bodyPr/>
          <a:lstStyle/>
          <a:p>
            <a:r>
              <a:rPr lang="en-US" sz="3200" b="1" dirty="0" smtClean="0"/>
              <a:t> </a:t>
            </a:r>
            <a:r>
              <a:rPr lang="en-US" sz="3200" b="1" dirty="0" err="1" smtClean="0"/>
              <a:t>Jishen</a:t>
            </a:r>
            <a:r>
              <a:rPr lang="en-US" sz="3200" b="1" dirty="0" smtClean="0"/>
              <a:t> Zhao</a:t>
            </a:r>
          </a:p>
          <a:p>
            <a:pPr lvl="1"/>
            <a:r>
              <a:rPr lang="en-US" sz="2800" dirty="0" smtClean="0"/>
              <a:t> Assistant Professor, UC San Diego</a:t>
            </a:r>
          </a:p>
          <a:p>
            <a:pPr lvl="1"/>
            <a:r>
              <a:rPr lang="en-US" sz="2800" i="1" dirty="0" smtClean="0"/>
              <a:t> </a:t>
            </a:r>
            <a:r>
              <a:rPr lang="en-US" sz="2800" i="1" dirty="0"/>
              <a:t>Memory System Hardware/Software Co-design for Scalable and Energy-efficient Neural Network </a:t>
            </a:r>
            <a:r>
              <a:rPr lang="en-US" sz="2800" i="1" dirty="0" smtClean="0"/>
              <a:t>Acceleration</a:t>
            </a:r>
          </a:p>
          <a:p>
            <a:pPr lvl="1"/>
            <a:endParaRPr lang="en-US" sz="2800" dirty="0"/>
          </a:p>
          <a:p>
            <a:r>
              <a:rPr lang="en-US" sz="3200" b="1" dirty="0" smtClean="0"/>
              <a:t> David </a:t>
            </a:r>
            <a:r>
              <a:rPr lang="en-US" sz="3200" b="1" dirty="0" err="1" smtClean="0"/>
              <a:t>Kaeli</a:t>
            </a:r>
            <a:endParaRPr lang="en-US" sz="3200" b="1" dirty="0" smtClean="0"/>
          </a:p>
          <a:p>
            <a:pPr lvl="1"/>
            <a:r>
              <a:rPr lang="en-US" sz="2800" dirty="0" smtClean="0"/>
              <a:t> Distinguished Professor, Northeastern</a:t>
            </a:r>
          </a:p>
          <a:p>
            <a:pPr lvl="1"/>
            <a:r>
              <a:rPr lang="en-US" sz="2800" dirty="0" smtClean="0"/>
              <a:t> </a:t>
            </a:r>
            <a:r>
              <a:rPr lang="en-US" sz="2800" i="1" dirty="0"/>
              <a:t>The Path to Multi-GPU Computing</a:t>
            </a:r>
          </a:p>
        </p:txBody>
      </p:sp>
      <p:sp>
        <p:nvSpPr>
          <p:cNvPr id="4" name="Slide Number Placeholder 3"/>
          <p:cNvSpPr>
            <a:spLocks noGrp="1"/>
          </p:cNvSpPr>
          <p:nvPr>
            <p:ph type="sldNum" sz="quarter" idx="10"/>
          </p:nvPr>
        </p:nvSpPr>
        <p:spPr/>
        <p:txBody>
          <a:bodyPr/>
          <a:lstStyle/>
          <a:p>
            <a:fld id="{5DE0CC70-9BD5-7543-A524-72E5137DC4FD}" type="slidenum">
              <a:rPr lang="en-US" smtClean="0"/>
              <a:t>8</a:t>
            </a:fld>
            <a:endParaRPr lang="en-US"/>
          </a:p>
        </p:txBody>
      </p:sp>
    </p:spTree>
    <p:extLst>
      <p:ext uri="{BB962C8B-B14F-4D97-AF65-F5344CB8AC3E}">
        <p14:creationId xmlns:p14="http://schemas.microsoft.com/office/powerpoint/2010/main" val="18836584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1600200"/>
            <a:ext cx="8153400" cy="640368"/>
          </a:xfrm>
        </p:spPr>
        <p:txBody>
          <a:bodyPr/>
          <a:lstStyle/>
          <a:p>
            <a:r>
              <a:rPr lang="en-US" sz="4400" dirty="0" smtClean="0"/>
              <a:t>Keynote 1</a:t>
            </a:r>
            <a:endParaRPr lang="en-US" sz="4400" dirty="0"/>
          </a:p>
        </p:txBody>
      </p:sp>
      <p:sp>
        <p:nvSpPr>
          <p:cNvPr id="4" name="Slide Number Placeholder 3"/>
          <p:cNvSpPr>
            <a:spLocks noGrp="1"/>
          </p:cNvSpPr>
          <p:nvPr>
            <p:ph type="sldNum" sz="quarter" idx="10"/>
          </p:nvPr>
        </p:nvSpPr>
        <p:spPr/>
        <p:txBody>
          <a:bodyPr/>
          <a:lstStyle/>
          <a:p>
            <a:fld id="{5DE0CC70-9BD5-7543-A524-72E5137DC4FD}" type="slidenum">
              <a:rPr lang="en-US" smtClean="0"/>
              <a:t>9</a:t>
            </a:fld>
            <a:endParaRPr lang="en-US"/>
          </a:p>
        </p:txBody>
      </p:sp>
      <p:sp>
        <p:nvSpPr>
          <p:cNvPr id="5" name="Rectangle 4"/>
          <p:cNvSpPr/>
          <p:nvPr/>
        </p:nvSpPr>
        <p:spPr>
          <a:xfrm>
            <a:off x="1447800" y="3113519"/>
            <a:ext cx="7219950" cy="2369880"/>
          </a:xfrm>
          <a:prstGeom prst="rect">
            <a:avLst/>
          </a:prstGeom>
        </p:spPr>
        <p:txBody>
          <a:bodyPr wrap="square">
            <a:spAutoFit/>
          </a:bodyPr>
          <a:lstStyle/>
          <a:p>
            <a:r>
              <a:rPr lang="en-US" sz="3200" b="1" dirty="0" err="1" smtClean="0">
                <a:solidFill>
                  <a:schemeClr val="tx1"/>
                </a:solidFill>
              </a:rPr>
              <a:t>Jishen</a:t>
            </a:r>
            <a:r>
              <a:rPr lang="en-US" sz="3200" b="1" dirty="0" smtClean="0">
                <a:solidFill>
                  <a:schemeClr val="tx1"/>
                </a:solidFill>
              </a:rPr>
              <a:t> Zhao</a:t>
            </a:r>
          </a:p>
          <a:p>
            <a:endParaRPr lang="en-US" sz="3200" b="1" dirty="0" smtClean="0">
              <a:solidFill>
                <a:schemeClr val="tx1"/>
              </a:solidFill>
            </a:endParaRPr>
          </a:p>
          <a:p>
            <a:r>
              <a:rPr lang="en-US" sz="2800" i="1" dirty="0">
                <a:solidFill>
                  <a:schemeClr val="tx1"/>
                </a:solidFill>
              </a:rPr>
              <a:t>Memory System Hardware/Software Co-design for Scalable and Energy-efficient Neural Network </a:t>
            </a:r>
            <a:r>
              <a:rPr lang="en-US" sz="2800" i="1" dirty="0" smtClean="0">
                <a:solidFill>
                  <a:schemeClr val="tx1"/>
                </a:solidFill>
              </a:rPr>
              <a:t>Acceleration</a:t>
            </a:r>
            <a:endParaRPr lang="en-US" sz="2800" b="1" dirty="0">
              <a:solidFill>
                <a:schemeClr val="tx1"/>
              </a:solidFill>
            </a:endParaRPr>
          </a:p>
        </p:txBody>
      </p:sp>
    </p:spTree>
    <p:extLst>
      <p:ext uri="{BB962C8B-B14F-4D97-AF65-F5344CB8AC3E}">
        <p14:creationId xmlns:p14="http://schemas.microsoft.com/office/powerpoint/2010/main" val="107723901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mjicse431">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mjicse43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accent1"/>
            </a:solidFill>
            <a:effectLst/>
            <a:latin typeface="Arial"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accent1"/>
            </a:solidFill>
            <a:effectLst/>
            <a:latin typeface="Arial" charset="0"/>
          </a:defRPr>
        </a:defPPr>
      </a:lstStyle>
    </a:lnDef>
  </a:objectDefaults>
  <a:extraClrSchemeLst>
    <a:extraClrScheme>
      <a:clrScheme name="mjicse43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jicse43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jicse43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jicse43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jicse43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jicse43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jicse43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24046</TotalTime>
  <Pages>47</Pages>
  <Words>320</Words>
  <Application>Microsoft Macintosh PowerPoint</Application>
  <PresentationFormat>Letter Paper (8.5x11 in)</PresentationFormat>
  <Paragraphs>89</Paragraphs>
  <Slides>11</Slides>
  <Notes>5</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11</vt:i4>
      </vt:variant>
    </vt:vector>
  </HeadingPairs>
  <TitlesOfParts>
    <vt:vector size="21" baseType="lpstr">
      <vt:lpstr>Arial</vt:lpstr>
      <vt:lpstr>Calibri</vt:lpstr>
      <vt:lpstr>Calibri Light</vt:lpstr>
      <vt:lpstr>Monotype Sorts</vt:lpstr>
      <vt:lpstr>Times New Roman</vt:lpstr>
      <vt:lpstr>Wingdings</vt:lpstr>
      <vt:lpstr>宋体</vt:lpstr>
      <vt:lpstr>mjicse431</vt:lpstr>
      <vt:lpstr>1_Custom Design</vt:lpstr>
      <vt:lpstr>Custom Design</vt:lpstr>
      <vt:lpstr> 13th Workshop on  General Purpose Processing  Using GPU (GPGPU 2020)  @ PPoPP2020 </vt:lpstr>
      <vt:lpstr>PowerPoint Presentation</vt:lpstr>
      <vt:lpstr>Scope</vt:lpstr>
      <vt:lpstr>Paper Selection Process</vt:lpstr>
      <vt:lpstr>Program Committee</vt:lpstr>
      <vt:lpstr>Morning Schedule</vt:lpstr>
      <vt:lpstr>Afternoon Schedule</vt:lpstr>
      <vt:lpstr>Keynote Speakers</vt:lpstr>
      <vt:lpstr>Keynote 1</vt:lpstr>
      <vt:lpstr>Closing Remarks</vt:lpstr>
      <vt:lpstr>Closing</vt:lpstr>
    </vt:vector>
  </TitlesOfParts>
  <LinksUpToDate>false</LinksUpToDate>
  <SharedDoc>false</SharedDoc>
  <HyperlinksChanged>false</HyperlinksChanged>
  <AppVersion>15.0035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431. Computer Architecture</dc:title>
  <dc:subject>Lecture 01</dc:subject>
  <dc:creator>Janie Irwin</dc:creator>
  <cp:lastModifiedBy>Jog, Adwait</cp:lastModifiedBy>
  <cp:revision>953</cp:revision>
  <cp:lastPrinted>1997-08-27T08:28:34Z</cp:lastPrinted>
  <dcterms:created xsi:type="dcterms:W3CDTF">1997-08-19T16:58:46Z</dcterms:created>
  <dcterms:modified xsi:type="dcterms:W3CDTF">2020-02-23T16:44:51Z</dcterms:modified>
</cp:coreProperties>
</file>