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6" r:id="rId2"/>
    <p:sldMasterId id="2147483663" r:id="rId3"/>
  </p:sldMasterIdLst>
  <p:notesMasterIdLst>
    <p:notesMasterId r:id="rId10"/>
  </p:notesMasterIdLst>
  <p:handoutMasterIdLst>
    <p:handoutMasterId r:id="rId11"/>
  </p:handoutMasterIdLst>
  <p:sldIdLst>
    <p:sldId id="256" r:id="rId4"/>
    <p:sldId id="422" r:id="rId5"/>
    <p:sldId id="465" r:id="rId6"/>
    <p:sldId id="423" r:id="rId7"/>
    <p:sldId id="467" r:id="rId8"/>
    <p:sldId id="468" r:id="rId9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1FD"/>
    <a:srgbClr val="009900"/>
    <a:srgbClr val="8901F3"/>
    <a:srgbClr val="00A091"/>
    <a:srgbClr val="51DC00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27" autoAdjust="0"/>
    <p:restoredTop sz="90522" autoAdjust="0"/>
  </p:normalViewPr>
  <p:slideViewPr>
    <p:cSldViewPr>
      <p:cViewPr>
        <p:scale>
          <a:sx n="100" d="100"/>
          <a:sy n="100" d="100"/>
        </p:scale>
        <p:origin x="712" y="472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56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598488"/>
            <a:ext cx="4622800" cy="346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93" y="4408146"/>
            <a:ext cx="6019711" cy="4177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3520" tIns="45939" rIns="93520" bIns="45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347337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</a:ln>
        </p:spPr>
        <p:txBody>
          <a:bodyPr/>
          <a:lstStyle/>
          <a:p>
            <a:endParaRPr lang="en-US" dirty="0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410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31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05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39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23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6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2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8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This is our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  <a:p>
            <a:pPr lvl="0"/>
            <a:r>
              <a:rPr lang="en-US" dirty="0" smtClean="0"/>
              <a:t>This is our next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5" Type="http://schemas.openxmlformats.org/officeDocument/2006/relationships/hyperlink" Target="http://www.cs.wm.edu/~adwait" TargetMode="External"/><Relationship Id="rId6" Type="http://schemas.openxmlformats.org/officeDocument/2006/relationships/hyperlink" Target="http://faculty.cse.tamu.edu/ejkim/" TargetMode="Externa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://insight-archlab.github.io/minmov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9920" y="1050079"/>
            <a:ext cx="5879815" cy="4549579"/>
          </a:xfrm>
          <a:noFill/>
        </p:spPr>
        <p:txBody>
          <a:bodyPr wrap="none" anchor="ctr"/>
          <a:lstStyle/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Min-Move 2017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Workshop on </a:t>
            </a:r>
            <a:br>
              <a:rPr lang="en-US" sz="4800" dirty="0" smtClean="0"/>
            </a:br>
            <a:r>
              <a:rPr lang="en-US" sz="4800" dirty="0" smtClean="0"/>
              <a:t>Hardware/Software </a:t>
            </a:r>
            <a:br>
              <a:rPr lang="en-US" sz="4800" dirty="0" smtClean="0"/>
            </a:br>
            <a:r>
              <a:rPr lang="en-US" sz="4800" dirty="0" smtClean="0"/>
              <a:t>Techniques for</a:t>
            </a:r>
            <a:br>
              <a:rPr lang="en-US" sz="4800" dirty="0" smtClean="0"/>
            </a:br>
            <a:r>
              <a:rPr lang="en-US" sz="4800" dirty="0" smtClean="0"/>
              <a:t>Minimizing </a:t>
            </a:r>
            <a:br>
              <a:rPr lang="en-US" sz="4800" dirty="0" smtClean="0"/>
            </a:br>
            <a:r>
              <a:rPr lang="en-US" sz="4800" dirty="0" smtClean="0"/>
              <a:t>Data Movement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Organizers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995787"/>
            <a:ext cx="7543800" cy="5100213"/>
          </a:xfrm>
        </p:spPr>
        <p:txBody>
          <a:bodyPr/>
          <a:lstStyle/>
          <a:p>
            <a:r>
              <a:rPr lang="en-US" altLang="zh-CN" sz="2800" b="1" dirty="0" smtClean="0"/>
              <a:t> Adwait Jog</a:t>
            </a:r>
            <a:endParaRPr lang="en-US" altLang="zh-CN" sz="2800" b="1" dirty="0" smtClean="0"/>
          </a:p>
          <a:p>
            <a:pPr lvl="1"/>
            <a:r>
              <a:rPr lang="en-US" sz="2400" i="1" dirty="0" smtClean="0"/>
              <a:t>Assistant Professor, College of William and Mary</a:t>
            </a:r>
          </a:p>
          <a:p>
            <a:pPr lvl="1"/>
            <a:r>
              <a:rPr lang="en-US" sz="2400" dirty="0" smtClean="0"/>
              <a:t>Computer Architecture, GPUs, Memory Systems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www.cs.wm.edu</a:t>
            </a:r>
            <a:r>
              <a:rPr lang="en-US" sz="2400" dirty="0">
                <a:hlinkClick r:id="rId5"/>
              </a:rPr>
              <a:t>/~</a:t>
            </a:r>
            <a:r>
              <a:rPr lang="en-US" sz="2400" dirty="0" smtClean="0">
                <a:hlinkClick r:id="rId5"/>
              </a:rPr>
              <a:t>adwait</a:t>
            </a:r>
            <a:endParaRPr lang="en-US" sz="2400" dirty="0"/>
          </a:p>
          <a:p>
            <a:pPr lvl="1"/>
            <a:endParaRPr lang="en-US" altLang="zh-CN" sz="2800" dirty="0" smtClean="0"/>
          </a:p>
          <a:p>
            <a:r>
              <a:rPr lang="en-US" altLang="zh-CN" sz="2800" b="1" dirty="0" smtClean="0"/>
              <a:t> EJ Kim</a:t>
            </a:r>
          </a:p>
          <a:p>
            <a:pPr lvl="1"/>
            <a:r>
              <a:rPr lang="en-US" sz="2400" i="1" dirty="0" smtClean="0"/>
              <a:t>Associate Professor</a:t>
            </a:r>
            <a:r>
              <a:rPr lang="en-US" sz="2400" i="1" dirty="0"/>
              <a:t>, </a:t>
            </a:r>
            <a:r>
              <a:rPr lang="en-US" sz="2400" i="1" dirty="0" smtClean="0"/>
              <a:t>Texas A&amp;M University</a:t>
            </a:r>
            <a:endParaRPr lang="en-US" sz="2400" i="1" dirty="0"/>
          </a:p>
          <a:p>
            <a:pPr lvl="1"/>
            <a:r>
              <a:rPr lang="en-US" sz="2400" dirty="0"/>
              <a:t>Computer Architecture, </a:t>
            </a:r>
            <a:r>
              <a:rPr lang="en-US" sz="2400" dirty="0" smtClean="0"/>
              <a:t>Interconnects, Performance Evaluation</a:t>
            </a:r>
          </a:p>
          <a:p>
            <a:pPr lvl="1"/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faculty.cse.tamu.edu/ejkim/</a:t>
            </a:r>
            <a:endParaRPr lang="en-US" sz="2400" dirty="0" smtClean="0"/>
          </a:p>
          <a:p>
            <a:pPr lvl="1"/>
            <a:endParaRPr lang="en-US" sz="2400" dirty="0"/>
          </a:p>
          <a:p>
            <a:endParaRPr lang="en-US" altLang="zh-CN" sz="2800" b="1" dirty="0" smtClean="0"/>
          </a:p>
          <a:p>
            <a:pPr lvl="1"/>
            <a:endParaRPr lang="en-US" altLang="zh-CN" b="1" dirty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Scope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746647"/>
            <a:ext cx="8153400" cy="6012928"/>
          </a:xfrm>
        </p:spPr>
        <p:txBody>
          <a:bodyPr/>
          <a:lstStyle/>
          <a:p>
            <a:r>
              <a:rPr lang="en-US" sz="2800" b="1" dirty="0">
                <a:solidFill>
                  <a:srgbClr val="333333"/>
                </a:solidFill>
                <a:latin typeface="Helvetica Neue" charset="0"/>
              </a:rPr>
              <a:t>Any idea/technique that can help in reducing the data movement is appropriate for this workshop. Some topics (but not limited to) are:</a:t>
            </a:r>
          </a:p>
          <a:p>
            <a:pPr>
              <a:buFont typeface="Arial" charset="0"/>
              <a:buChar char="•"/>
            </a:pPr>
            <a:r>
              <a:rPr lang="en-US" sz="1800" i="1" dirty="0" smtClean="0">
                <a:latin typeface="+mj-lt"/>
              </a:rPr>
              <a:t>Near Data Processing </a:t>
            </a:r>
            <a:r>
              <a:rPr lang="en-US" sz="1800" dirty="0">
                <a:latin typeface="+mj-lt"/>
              </a:rPr>
              <a:t>(e.g., near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In-Memory Computing (e.g., in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Approximate Computing (e.g., load value approximations)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Cache/DRAM Locality Optimizations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Data Compression Techniques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Emerging Memory Technologies (e.g., STT-RAM, </a:t>
            </a:r>
            <a:r>
              <a:rPr lang="en-US" sz="1800" dirty="0" err="1">
                <a:latin typeface="+mj-lt"/>
              </a:rPr>
              <a:t>Memristor</a:t>
            </a:r>
            <a:r>
              <a:rPr lang="en-US" sz="1800" dirty="0">
                <a:latin typeface="+mj-lt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Non Von-Neumann Architectures (e.g., Quantum Architectures, Automata Processor)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Interconnection Architectures (e.g., on-chip, off-chip, Ethernet, interposer system, flexible interconnects for FPGA)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Programming and Language Support for Minimizing Data </a:t>
            </a:r>
            <a:r>
              <a:rPr lang="en-US" sz="1800" dirty="0" smtClean="0">
                <a:latin typeface="+mj-lt"/>
              </a:rPr>
              <a:t>Movement</a:t>
            </a:r>
            <a:endParaRPr lang="en-US" sz="1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22275"/>
          </a:xfrm>
        </p:spPr>
        <p:txBody>
          <a:bodyPr/>
          <a:lstStyle/>
          <a:p>
            <a:r>
              <a:rPr lang="en-US" altLang="zh-CN" dirty="0" smtClean="0"/>
              <a:t>Program Committee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838200"/>
            <a:ext cx="8610600" cy="6680803"/>
          </a:xfrm>
        </p:spPr>
        <p:txBody>
          <a:bodyPr/>
          <a:lstStyle/>
          <a:p>
            <a:r>
              <a:rPr lang="en-US" dirty="0" err="1"/>
              <a:t>Murali</a:t>
            </a:r>
            <a:r>
              <a:rPr lang="en-US" dirty="0"/>
              <a:t> </a:t>
            </a:r>
            <a:r>
              <a:rPr lang="en-US" dirty="0" err="1"/>
              <a:t>Annavaram</a:t>
            </a:r>
            <a:r>
              <a:rPr lang="en-US" dirty="0"/>
              <a:t> (USC)</a:t>
            </a:r>
          </a:p>
          <a:p>
            <a:r>
              <a:rPr lang="en-US" dirty="0"/>
              <a:t>Rajeev </a:t>
            </a:r>
            <a:r>
              <a:rPr lang="en-US" dirty="0" err="1"/>
              <a:t>Balasubramonian</a:t>
            </a:r>
            <a:r>
              <a:rPr lang="en-US" dirty="0"/>
              <a:t> (Utah)</a:t>
            </a:r>
          </a:p>
          <a:p>
            <a:r>
              <a:rPr lang="en-US" dirty="0" err="1"/>
              <a:t>Reetuparna</a:t>
            </a:r>
            <a:r>
              <a:rPr lang="en-US" dirty="0"/>
              <a:t> Das (</a:t>
            </a:r>
            <a:r>
              <a:rPr lang="en-US" dirty="0" err="1"/>
              <a:t>UMich</a:t>
            </a:r>
            <a:r>
              <a:rPr lang="en-US" dirty="0"/>
              <a:t>)</a:t>
            </a:r>
          </a:p>
          <a:p>
            <a:r>
              <a:rPr lang="en-US" dirty="0" err="1"/>
              <a:t>Lizy</a:t>
            </a:r>
            <a:r>
              <a:rPr lang="en-US" dirty="0"/>
              <a:t> Kurian John (UT Austin)</a:t>
            </a:r>
          </a:p>
          <a:p>
            <a:r>
              <a:rPr lang="en-US" dirty="0"/>
              <a:t>David </a:t>
            </a:r>
            <a:r>
              <a:rPr lang="en-US" dirty="0" err="1"/>
              <a:t>Kaeli</a:t>
            </a:r>
            <a:r>
              <a:rPr lang="en-US" dirty="0"/>
              <a:t> (Northeastern)</a:t>
            </a:r>
          </a:p>
          <a:p>
            <a:r>
              <a:rPr lang="en-US" dirty="0"/>
              <a:t>Onur Kayiran (AMD)</a:t>
            </a:r>
          </a:p>
          <a:p>
            <a:r>
              <a:rPr lang="en-US" dirty="0" err="1"/>
              <a:t>Hyesoon</a:t>
            </a:r>
            <a:r>
              <a:rPr lang="en-US" dirty="0"/>
              <a:t> Kim (</a:t>
            </a:r>
            <a:r>
              <a:rPr lang="en-US" dirty="0" err="1"/>
              <a:t>Gatech</a:t>
            </a:r>
            <a:r>
              <a:rPr lang="en-US" dirty="0"/>
              <a:t>)</a:t>
            </a:r>
          </a:p>
          <a:p>
            <a:r>
              <a:rPr lang="en-US" dirty="0" err="1"/>
              <a:t>Asit</a:t>
            </a:r>
            <a:r>
              <a:rPr lang="en-US" dirty="0"/>
              <a:t> Mishra (Intel)</a:t>
            </a:r>
          </a:p>
          <a:p>
            <a:r>
              <a:rPr lang="en-US" dirty="0"/>
              <a:t>Lawrence </a:t>
            </a:r>
            <a:r>
              <a:rPr lang="en-US" dirty="0" err="1"/>
              <a:t>Rauchwerger</a:t>
            </a:r>
            <a:r>
              <a:rPr lang="en-US" dirty="0"/>
              <a:t> (Texas A&amp;M)</a:t>
            </a:r>
          </a:p>
          <a:p>
            <a:r>
              <a:rPr lang="en-US" dirty="0" err="1"/>
              <a:t>Sudhakar</a:t>
            </a:r>
            <a:r>
              <a:rPr lang="en-US" dirty="0"/>
              <a:t> </a:t>
            </a:r>
            <a:r>
              <a:rPr lang="en-US" dirty="0" err="1"/>
              <a:t>Yalamanchalli</a:t>
            </a:r>
            <a:r>
              <a:rPr lang="en-US" dirty="0"/>
              <a:t> (</a:t>
            </a:r>
            <a:r>
              <a:rPr lang="en-US" dirty="0" err="1"/>
              <a:t>Gatech</a:t>
            </a:r>
            <a:r>
              <a:rPr lang="en-US" dirty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92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Highlights of </a:t>
            </a:r>
            <a:r>
              <a:rPr lang="en-US" altLang="zh-CN" sz="3200" smtClean="0"/>
              <a:t>the Workshop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838200"/>
            <a:ext cx="8610600" cy="6092950"/>
          </a:xfrm>
        </p:spPr>
        <p:txBody>
          <a:bodyPr/>
          <a:lstStyle/>
          <a:p>
            <a:r>
              <a:rPr lang="en-US" sz="2800" dirty="0" smtClean="0"/>
              <a:t>Keynotes from</a:t>
            </a:r>
          </a:p>
          <a:p>
            <a:pPr lvl="1"/>
            <a:r>
              <a:rPr lang="en-US" sz="2400" dirty="0" err="1" smtClean="0"/>
              <a:t>Lizy</a:t>
            </a:r>
            <a:r>
              <a:rPr lang="en-US" sz="2400" dirty="0" smtClean="0"/>
              <a:t> Kurian John (UT Austin)</a:t>
            </a:r>
          </a:p>
          <a:p>
            <a:pPr lvl="1"/>
            <a:r>
              <a:rPr lang="en-US" sz="2400" dirty="0" smtClean="0"/>
              <a:t>Yan </a:t>
            </a:r>
            <a:r>
              <a:rPr lang="en-US" sz="2400" dirty="0" err="1" smtClean="0"/>
              <a:t>Solihin</a:t>
            </a:r>
            <a:r>
              <a:rPr lang="en-US" sz="2400" dirty="0" smtClean="0"/>
              <a:t> (NSF/NCSU)</a:t>
            </a:r>
          </a:p>
          <a:p>
            <a:pPr lvl="1"/>
            <a:r>
              <a:rPr lang="en-US" sz="2400" dirty="0" smtClean="0"/>
              <a:t>Jun Yang (</a:t>
            </a:r>
            <a:r>
              <a:rPr lang="en-US" sz="2400" dirty="0" err="1" smtClean="0"/>
              <a:t>UPitt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sz="2800" dirty="0" smtClean="0"/>
              <a:t>Peer-Reviewed Workshop Papers </a:t>
            </a:r>
            <a:r>
              <a:rPr lang="en-US" sz="2800" i="1" dirty="0" smtClean="0"/>
              <a:t>(most of the papers received three reviews)</a:t>
            </a:r>
            <a:endParaRPr lang="en-US" i="1" dirty="0" smtClean="0"/>
          </a:p>
          <a:p>
            <a:pPr lvl="1"/>
            <a:r>
              <a:rPr lang="en-US" sz="2400" dirty="0"/>
              <a:t>Exploring Non-Uniform Processing In-Memory </a:t>
            </a:r>
            <a:r>
              <a:rPr lang="en-US" sz="2400" dirty="0" smtClean="0"/>
              <a:t>Architectures</a:t>
            </a:r>
            <a:r>
              <a:rPr lang="en-US" sz="2400" dirty="0"/>
              <a:t> </a:t>
            </a:r>
            <a:r>
              <a:rPr lang="en-US" sz="2400" i="1" dirty="0" smtClean="0"/>
              <a:t>(UT Austin)</a:t>
            </a:r>
          </a:p>
          <a:p>
            <a:pPr lvl="1"/>
            <a:r>
              <a:rPr lang="en-US" sz="2400" dirty="0" smtClean="0"/>
              <a:t>Evaluating </a:t>
            </a:r>
            <a:r>
              <a:rPr lang="en-US" sz="2400" dirty="0"/>
              <a:t>a Trade-Off between DRAM and Persistent Memory for Persistent-Data Placement on Hybrid Main Memory </a:t>
            </a:r>
            <a:r>
              <a:rPr lang="en-US" sz="2400" i="1" dirty="0"/>
              <a:t>(Fujitsu </a:t>
            </a:r>
            <a:r>
              <a:rPr lang="en-US" sz="2400" i="1" dirty="0" smtClean="0"/>
              <a:t>Laboratories)</a:t>
            </a:r>
          </a:p>
          <a:p>
            <a:pPr lvl="1"/>
            <a:r>
              <a:rPr lang="en-US" sz="2400" dirty="0"/>
              <a:t>Opportunities for Processing Near Non-Volatile Memory in Heterogeneous Memory Systems </a:t>
            </a:r>
            <a:r>
              <a:rPr lang="en-US" sz="2400" i="1" dirty="0"/>
              <a:t> </a:t>
            </a:r>
            <a:r>
              <a:rPr lang="en-US" sz="2400" i="1" dirty="0" smtClean="0"/>
              <a:t>(UIUC and AMD)</a:t>
            </a:r>
            <a:endParaRPr lang="en-US" sz="2400" i="1" dirty="0"/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309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1"/>
          <a:stretch/>
        </p:blipFill>
        <p:spPr>
          <a:xfrm>
            <a:off x="0" y="727075"/>
            <a:ext cx="9095941" cy="62421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643742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3"/>
              </a:rPr>
              <a:t>http://insight-archlab.github.io/minmove.html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657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22707</TotalTime>
  <Pages>47</Pages>
  <Words>244</Words>
  <Application>Microsoft Macintosh PowerPoint</Application>
  <PresentationFormat>Letter Paper (8.5x11 in)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Helvetica Neue</vt:lpstr>
      <vt:lpstr>Monotype Sorts</vt:lpstr>
      <vt:lpstr>宋体</vt:lpstr>
      <vt:lpstr>Arial</vt:lpstr>
      <vt:lpstr>Times New Roman</vt:lpstr>
      <vt:lpstr>Wingdings</vt:lpstr>
      <vt:lpstr>mjicse431</vt:lpstr>
      <vt:lpstr>1_Custom Design</vt:lpstr>
      <vt:lpstr>Custom Design</vt:lpstr>
      <vt:lpstr>Min-Move 2017  1st Workshop on  Hardware/Software  Techniques for Minimizing  Data Movement</vt:lpstr>
      <vt:lpstr>Organizers</vt:lpstr>
      <vt:lpstr>Scope</vt:lpstr>
      <vt:lpstr>Program Committee</vt:lpstr>
      <vt:lpstr>Highlights of the Workshop</vt:lpstr>
      <vt:lpstr>Workshop Schedule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Jog, Adwait</cp:lastModifiedBy>
  <cp:revision>875</cp:revision>
  <cp:lastPrinted>1997-08-27T08:28:34Z</cp:lastPrinted>
  <dcterms:created xsi:type="dcterms:W3CDTF">1997-08-19T16:58:46Z</dcterms:created>
  <dcterms:modified xsi:type="dcterms:W3CDTF">2017-09-09T17:53:47Z</dcterms:modified>
</cp:coreProperties>
</file>