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535" r:id="rId2"/>
    <p:sldId id="541" r:id="rId3"/>
    <p:sldId id="542" r:id="rId4"/>
    <p:sldId id="565" r:id="rId5"/>
    <p:sldId id="543" r:id="rId6"/>
    <p:sldId id="545" r:id="rId7"/>
    <p:sldId id="571" r:id="rId8"/>
    <p:sldId id="549" r:id="rId9"/>
    <p:sldId id="579" r:id="rId10"/>
    <p:sldId id="551" r:id="rId11"/>
    <p:sldId id="572" r:id="rId12"/>
    <p:sldId id="552" r:id="rId13"/>
    <p:sldId id="556" r:id="rId14"/>
    <p:sldId id="559" r:id="rId15"/>
    <p:sldId id="558" r:id="rId16"/>
    <p:sldId id="575" r:id="rId17"/>
    <p:sldId id="581" r:id="rId18"/>
    <p:sldId id="562" r:id="rId19"/>
    <p:sldId id="540" r:id="rId20"/>
    <p:sldId id="576" r:id="rId21"/>
    <p:sldId id="577" r:id="rId22"/>
    <p:sldId id="578" r:id="rId23"/>
    <p:sldId id="573" r:id="rId24"/>
    <p:sldId id="570" r:id="rId25"/>
    <p:sldId id="561" r:id="rId26"/>
  </p:sldIdLst>
  <p:sldSz cx="12192000" cy="6858000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551" userDrawn="1">
          <p15:clr>
            <a:srgbClr val="A4A3A4"/>
          </p15:clr>
        </p15:guide>
        <p15:guide id="3" pos="7521" userDrawn="1">
          <p15:clr>
            <a:srgbClr val="A4A3A4"/>
          </p15:clr>
        </p15:guide>
        <p15:guide id="4" pos="163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706ABA"/>
    <a:srgbClr val="FFFFFF"/>
    <a:srgbClr val="EEE911"/>
    <a:srgbClr val="1782DB"/>
    <a:srgbClr val="1BA12B"/>
    <a:srgbClr val="8B8807"/>
    <a:srgbClr val="C07000"/>
    <a:srgbClr val="E73440"/>
    <a:srgbClr val="7E7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645" autoAdjust="0"/>
  </p:normalViewPr>
  <p:slideViewPr>
    <p:cSldViewPr showGuides="1">
      <p:cViewPr varScale="1">
        <p:scale>
          <a:sx n="86" d="100"/>
          <a:sy n="86" d="100"/>
        </p:scale>
        <p:origin x="1124" y="60"/>
      </p:cViewPr>
      <p:guideLst>
        <p:guide orient="horz" pos="4065"/>
        <p:guide orient="horz" pos="551"/>
        <p:guide pos="7521"/>
        <p:guide pos="16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1628" y="7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nas.kawasaki.flab.fujitsu.co.jp\simamura\research\NVM\results\logging_overhead_micr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310947977106485"/>
          <c:y val="7.2350789511806457E-2"/>
          <c:w val="0.77417170941579982"/>
          <c:h val="0.69538772708664032"/>
        </c:manualLayout>
      </c:layout>
      <c:lineChart>
        <c:grouping val="standard"/>
        <c:varyColors val="0"/>
        <c:ser>
          <c:idx val="2"/>
          <c:order val="0"/>
          <c:tx>
            <c:v>DRAM w/ WAL-HDD</c:v>
          </c:tx>
          <c:spPr>
            <a:ln w="50800" cap="rnd">
              <a:solidFill>
                <a:srgbClr val="706ABA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rgbClr val="706ABA"/>
              </a:solidFill>
              <a:ln w="9525">
                <a:solidFill>
                  <a:srgbClr val="706ABA"/>
                </a:solidFill>
              </a:ln>
              <a:effectLst/>
            </c:spPr>
          </c:marker>
          <c:cat>
            <c:numRef>
              <c:f>' Tarantool (select_replace)'!$A$3:$A$13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  <c:extLst xmlns:c15="http://schemas.microsoft.com/office/drawing/2012/chart"/>
            </c:numRef>
          </c:cat>
          <c:val>
            <c:numRef>
              <c:f>' Tarantool (select_replace)'!$M$3:$M$13</c:f>
              <c:numCache>
                <c:formatCode>General</c:formatCode>
                <c:ptCount val="11"/>
                <c:pt idx="0">
                  <c:v>1</c:v>
                </c:pt>
                <c:pt idx="1">
                  <c:v>0.6687668775236274</c:v>
                </c:pt>
                <c:pt idx="2">
                  <c:v>0.52030456931878177</c:v>
                </c:pt>
                <c:pt idx="3">
                  <c:v>0.43759177748146838</c:v>
                </c:pt>
                <c:pt idx="4">
                  <c:v>0.38971474472936923</c:v>
                </c:pt>
                <c:pt idx="5">
                  <c:v>0.3523905036286058</c:v>
                </c:pt>
                <c:pt idx="6">
                  <c:v>0.32315445913714791</c:v>
                </c:pt>
                <c:pt idx="7">
                  <c:v>0.30495889658512332</c:v>
                </c:pt>
                <c:pt idx="8">
                  <c:v>0.28718809367085174</c:v>
                </c:pt>
                <c:pt idx="9">
                  <c:v>0.27376258750000004</c:v>
                </c:pt>
                <c:pt idx="10">
                  <c:v>0.26310503692641096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2FF6-488A-8DDA-F07685CA2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0758016"/>
        <c:axId val="1600753440"/>
        <c:extLst/>
      </c:lineChart>
      <c:catAx>
        <c:axId val="160075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Write ratio [%]</a:t>
                </a:r>
                <a:endParaRPr lang="ja-JP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8244314699800378"/>
              <c:y val="0.86427516425115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753440"/>
        <c:crosses val="autoZero"/>
        <c:auto val="1"/>
        <c:lblAlgn val="ctr"/>
        <c:lblOffset val="100"/>
        <c:noMultiLvlLbl val="0"/>
      </c:catAx>
      <c:valAx>
        <c:axId val="1600753440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dirty="0">
                    <a:solidFill>
                      <a:sysClr val="windowText" lastClr="000000"/>
                    </a:solidFill>
                  </a:rPr>
                  <a:t>Normalized throughput </a:t>
                </a:r>
              </a:p>
              <a:p>
                <a:pPr>
                  <a:defRPr sz="2400">
                    <a:solidFill>
                      <a:sysClr val="windowText" lastClr="000000"/>
                    </a:solidFill>
                  </a:defRPr>
                </a:pPr>
                <a:r>
                  <a:rPr lang="en-US" altLang="ja-JP" sz="2400" dirty="0">
                    <a:solidFill>
                      <a:sysClr val="windowText" lastClr="000000"/>
                    </a:solidFill>
                  </a:rPr>
                  <a:t>to </a:t>
                </a:r>
                <a:r>
                  <a:rPr lang="en-US" altLang="ja-JP" sz="2400" dirty="0" smtClean="0">
                    <a:solidFill>
                      <a:sysClr val="windowText" lastClr="000000"/>
                    </a:solidFill>
                  </a:rPr>
                  <a:t>DRAM w/o</a:t>
                </a:r>
                <a:r>
                  <a:rPr lang="en-US" altLang="ja-JP" sz="2400" baseline="0" dirty="0" smtClean="0">
                    <a:solidFill>
                      <a:sysClr val="windowText" lastClr="000000"/>
                    </a:solidFill>
                  </a:rPr>
                  <a:t> WAL</a:t>
                </a:r>
                <a:endParaRPr lang="ja-JP" alt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7218292949528907E-2"/>
              <c:y val="0.15358586488868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75801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89283807175546"/>
          <c:y val="0.10838597842248883"/>
          <c:w val="0.29037801803383856"/>
          <c:h val="8.290821567771009E-2"/>
        </c:manualLayout>
      </c:layout>
      <c:overlay val="0"/>
      <c:spPr>
        <a:solidFill>
          <a:schemeClr val="bg1"/>
        </a:solidFill>
        <a:ln w="19050">
          <a:solidFill>
            <a:srgbClr val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310947977106485"/>
          <c:y val="7.2350789511806457E-2"/>
          <c:w val="0.77417170941579982"/>
          <c:h val="0.69538772708664032"/>
        </c:manualLayout>
      </c:layout>
      <c:lineChart>
        <c:grouping val="standard"/>
        <c:varyColors val="0"/>
        <c:ser>
          <c:idx val="2"/>
          <c:order val="0"/>
          <c:tx>
            <c:v>DRAM w/ WAL-HDD</c:v>
          </c:tx>
          <c:spPr>
            <a:ln w="50800" cap="rnd">
              <a:solidFill>
                <a:srgbClr val="706ABA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rgbClr val="706ABA"/>
              </a:solidFill>
              <a:ln w="9525">
                <a:solidFill>
                  <a:srgbClr val="706ABA"/>
                </a:solidFill>
              </a:ln>
              <a:effectLst/>
            </c:spPr>
          </c:marker>
          <c:cat>
            <c:numRef>
              <c:f>' Tarantool (select_replace)'!$A$3:$A$13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  <c:extLst xmlns:c15="http://schemas.microsoft.com/office/drawing/2012/chart"/>
            </c:numRef>
          </c:cat>
          <c:val>
            <c:numRef>
              <c:f>' Tarantool (select_replace)'!$M$3:$M$13</c:f>
              <c:numCache>
                <c:formatCode>General</c:formatCode>
                <c:ptCount val="11"/>
                <c:pt idx="0">
                  <c:v>1</c:v>
                </c:pt>
                <c:pt idx="1">
                  <c:v>0.6687668775236274</c:v>
                </c:pt>
                <c:pt idx="2">
                  <c:v>0.52030456931878177</c:v>
                </c:pt>
                <c:pt idx="3">
                  <c:v>0.43759177748146838</c:v>
                </c:pt>
                <c:pt idx="4">
                  <c:v>0.38971474472936923</c:v>
                </c:pt>
                <c:pt idx="5">
                  <c:v>0.3523905036286058</c:v>
                </c:pt>
                <c:pt idx="6">
                  <c:v>0.32315445913714791</c:v>
                </c:pt>
                <c:pt idx="7">
                  <c:v>0.30495889658512332</c:v>
                </c:pt>
                <c:pt idx="8">
                  <c:v>0.28718809367085174</c:v>
                </c:pt>
                <c:pt idx="9">
                  <c:v>0.27376258750000004</c:v>
                </c:pt>
                <c:pt idx="10">
                  <c:v>0.26310503692641096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2FF6-488A-8DDA-F07685CA2E22}"/>
            </c:ext>
          </c:extLst>
        </c:ser>
        <c:ser>
          <c:idx val="5"/>
          <c:order val="1"/>
          <c:tx>
            <c:strRef>
              <c:f>' Tarantool (select_replace)'!$P$2</c:f>
              <c:strCache>
                <c:ptCount val="1"/>
                <c:pt idx="0">
                  <c:v>PM-4x</c:v>
                </c:pt>
              </c:strCache>
            </c:strRef>
          </c:tx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 Tarantool (select_replace)'!$A$3:$A$13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  <c:extLst xmlns:c15="http://schemas.microsoft.com/office/drawing/2012/chart"/>
            </c:numRef>
          </c:cat>
          <c:val>
            <c:numRef>
              <c:f>' Tarantool (select_replace)'!$P$3:$P$13</c:f>
              <c:numCache>
                <c:formatCode>General</c:formatCode>
                <c:ptCount val="11"/>
                <c:pt idx="0">
                  <c:v>0.6615226323622736</c:v>
                </c:pt>
                <c:pt idx="1">
                  <c:v>0.57418856487038639</c:v>
                </c:pt>
                <c:pt idx="2">
                  <c:v>0.51997463412010148</c:v>
                </c:pt>
                <c:pt idx="3">
                  <c:v>0.48246087768825685</c:v>
                </c:pt>
                <c:pt idx="4">
                  <c:v>0.45158286733240222</c:v>
                </c:pt>
                <c:pt idx="5">
                  <c:v>0.44100418374761508</c:v>
                </c:pt>
                <c:pt idx="6">
                  <c:v>0.40626165107815881</c:v>
                </c:pt>
                <c:pt idx="7">
                  <c:v>0.39316238982051283</c:v>
                </c:pt>
                <c:pt idx="8">
                  <c:v>0.38464010082378858</c:v>
                </c:pt>
                <c:pt idx="9">
                  <c:v>0.36894923749999997</c:v>
                </c:pt>
                <c:pt idx="10">
                  <c:v>0.36684401533968081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2FF6-488A-8DDA-F07685CA2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0758016"/>
        <c:axId val="1600753440"/>
        <c:extLst>
          <c:ext xmlns:c15="http://schemas.microsoft.com/office/drawing/2012/chart" uri="{02D57815-91ED-43cb-92C2-25804820EDAC}">
            <c15:filteredLineSeries>
              <c15:ser>
                <c:idx val="4"/>
                <c:order val="2"/>
                <c:tx>
                  <c:strRef>
                    <c:extLst>
                      <c:ext uri="{02D57815-91ED-43cb-92C2-25804820EDAC}">
                        <c15:formulaRef>
                          <c15:sqref>' Tarantool (select_replace)'!$R$2</c15:sqref>
                        </c15:formulaRef>
                      </c:ext>
                    </c:extLst>
                    <c:strCache>
                      <c:ptCount val="1"/>
                      <c:pt idx="0">
                        <c:v>PM-2x (shadow)</c:v>
                      </c:pt>
                    </c:strCache>
                  </c:strRef>
                </c:tx>
                <c:spPr>
                  <a:ln w="28575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7"/>
                  <c:spPr>
                    <a:solidFill>
                      <a:schemeClr val="bg1">
                        <a:lumMod val="50000"/>
                      </a:schemeClr>
                    </a:solidFill>
                    <a:ln w="9525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 Tarantool (select_replace)'!$A$3:$A$13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 Tarantool (select_replace)'!$R$3:$R$13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0.86657681813314014</c:v>
                      </c:pt>
                      <c:pt idx="1">
                        <c:v>0.74077766481370877</c:v>
                      </c:pt>
                      <c:pt idx="2">
                        <c:v>0.66129031755483869</c:v>
                      </c:pt>
                      <c:pt idx="3">
                        <c:v>0.60487145249959395</c:v>
                      </c:pt>
                      <c:pt idx="4">
                        <c:v>0.56725145767719298</c:v>
                      </c:pt>
                      <c:pt idx="5">
                        <c:v>0.53857945673888608</c:v>
                      </c:pt>
                      <c:pt idx="6">
                        <c:v>0.50509731416478221</c:v>
                      </c:pt>
                      <c:pt idx="7">
                        <c:v>0.49654576801036265</c:v>
                      </c:pt>
                      <c:pt idx="8">
                        <c:v>0.47879999888439601</c:v>
                      </c:pt>
                      <c:pt idx="9">
                        <c:v>0.4592211625</c:v>
                      </c:pt>
                      <c:pt idx="10">
                        <c:v>0.45017181828969072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FF6-488A-8DDA-F07685CA2E22}"/>
                  </c:ext>
                </c:extLst>
              </c15:ser>
            </c15:filteredLineSeries>
            <c15:filteredLineSeries>
              <c15:ser>
                <c:idx val="6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(select_replace)'!$T$2</c15:sqref>
                        </c15:formulaRef>
                      </c:ext>
                    </c:extLst>
                    <c:strCache>
                      <c:ptCount val="1"/>
                      <c:pt idx="0">
                        <c:v>PM-8x (shadow)</c:v>
                      </c:pt>
                    </c:strCache>
                  </c:strRef>
                </c:tx>
                <c:spPr>
                  <a:ln w="28575" cap="rnd">
                    <a:solidFill>
                      <a:schemeClr val="bg1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x"/>
                  <c:size val="7"/>
                  <c:spPr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(select_replace)'!$A$3:$A$13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(select_replace)'!$T$3:$T$13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0.44839609597405161</c:v>
                      </c:pt>
                      <c:pt idx="1">
                        <c:v>0.4312246062103714</c:v>
                      </c:pt>
                      <c:pt idx="2">
                        <c:v>0.41144004135423984</c:v>
                      </c:pt>
                      <c:pt idx="3">
                        <c:v>0.39592560214230293</c:v>
                      </c:pt>
                      <c:pt idx="4">
                        <c:v>0.38098978877124906</c:v>
                      </c:pt>
                      <c:pt idx="5">
                        <c:v>0.37495553700983997</c:v>
                      </c:pt>
                      <c:pt idx="6">
                        <c:v>0.35985473744357876</c:v>
                      </c:pt>
                      <c:pt idx="7">
                        <c:v>0.35603714693188859</c:v>
                      </c:pt>
                      <c:pt idx="8">
                        <c:v>0.34655472099252749</c:v>
                      </c:pt>
                      <c:pt idx="9">
                        <c:v>0.34293552500000002</c:v>
                      </c:pt>
                      <c:pt idx="10">
                        <c:v>0.33658787549414182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FF6-488A-8DDA-F07685CA2E22}"/>
                  </c:ext>
                </c:extLst>
              </c15:ser>
            </c15:filteredLineSeries>
            <c15:filteredLineSeries>
              <c15:ser>
                <c:idx val="0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(select_replace)'!$O$2</c15:sqref>
                        </c15:formulaRef>
                      </c:ext>
                    </c:extLst>
                    <c:strCache>
                      <c:ptCount val="1"/>
                      <c:pt idx="0">
                        <c:v>PM-2x</c:v>
                      </c:pt>
                    </c:strCache>
                  </c:strRef>
                </c:tx>
                <c:spPr>
                  <a:ln w="28575" cap="rnd">
                    <a:solidFill>
                      <a:schemeClr val="bg1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triangle"/>
                  <c:size val="7"/>
                  <c:spPr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(select_replace)'!$O$3:$O$13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0.87127371452323854</c:v>
                      </c:pt>
                      <c:pt idx="1">
                        <c:v>0.71511068523011545</c:v>
                      </c:pt>
                      <c:pt idx="2">
                        <c:v>0.6207418589170326</c:v>
                      </c:pt>
                      <c:pt idx="3">
                        <c:v>0.56085319891483054</c:v>
                      </c:pt>
                      <c:pt idx="4">
                        <c:v>0.50705697306612652</c:v>
                      </c:pt>
                      <c:pt idx="5">
                        <c:v>0.48796296159666669</c:v>
                      </c:pt>
                      <c:pt idx="6">
                        <c:v>0.45397751301653477</c:v>
                      </c:pt>
                      <c:pt idx="7">
                        <c:v>0.43709616168871152</c:v>
                      </c:pt>
                      <c:pt idx="8">
                        <c:v>0.42133052079829991</c:v>
                      </c:pt>
                      <c:pt idx="9">
                        <c:v>0.41091387499999998</c:v>
                      </c:pt>
                      <c:pt idx="10">
                        <c:v>0.39553140398804348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FF6-488A-8DDA-F07685CA2E22}"/>
                  </c:ext>
                </c:extLst>
              </c15:ser>
            </c15:filteredLineSeries>
          </c:ext>
        </c:extLst>
      </c:lineChart>
      <c:catAx>
        <c:axId val="160075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Write ratio [%]</a:t>
                </a:r>
                <a:endParaRPr lang="ja-JP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8244314699800378"/>
              <c:y val="0.86427516425115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753440"/>
        <c:crosses val="autoZero"/>
        <c:auto val="1"/>
        <c:lblAlgn val="ctr"/>
        <c:lblOffset val="100"/>
        <c:noMultiLvlLbl val="0"/>
      </c:catAx>
      <c:valAx>
        <c:axId val="1600753440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dirty="0">
                    <a:solidFill>
                      <a:sysClr val="windowText" lastClr="000000"/>
                    </a:solidFill>
                  </a:rPr>
                  <a:t>Normalized throughput </a:t>
                </a:r>
              </a:p>
              <a:p>
                <a:pPr>
                  <a:defRPr sz="2400">
                    <a:solidFill>
                      <a:sysClr val="windowText" lastClr="000000"/>
                    </a:solidFill>
                  </a:defRPr>
                </a:pPr>
                <a:r>
                  <a:rPr lang="en-US" altLang="ja-JP" sz="2400" dirty="0">
                    <a:solidFill>
                      <a:sysClr val="windowText" lastClr="000000"/>
                    </a:solidFill>
                  </a:rPr>
                  <a:t>to </a:t>
                </a:r>
                <a:r>
                  <a:rPr lang="en-US" altLang="ja-JP" sz="2400" dirty="0" smtClean="0">
                    <a:solidFill>
                      <a:sysClr val="windowText" lastClr="000000"/>
                    </a:solidFill>
                  </a:rPr>
                  <a:t>DRAM w/o</a:t>
                </a:r>
                <a:r>
                  <a:rPr lang="en-US" altLang="ja-JP" sz="2400" baseline="0" dirty="0" smtClean="0">
                    <a:solidFill>
                      <a:sysClr val="windowText" lastClr="000000"/>
                    </a:solidFill>
                  </a:rPr>
                  <a:t> WAL</a:t>
                </a:r>
                <a:endParaRPr lang="ja-JP" alt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7218292949528907E-2"/>
              <c:y val="0.15358586488868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75801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824717504506666"/>
          <c:y val="0.10838597842248883"/>
          <c:w val="0.29322268403869106"/>
          <c:h val="0.1384766228409933"/>
        </c:manualLayout>
      </c:layout>
      <c:overlay val="0"/>
      <c:spPr>
        <a:solidFill>
          <a:schemeClr val="bg1"/>
        </a:solidFill>
        <a:ln w="19050">
          <a:solidFill>
            <a:srgbClr val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310947977106485"/>
          <c:y val="7.2350789511806457E-2"/>
          <c:w val="0.77417170941579982"/>
          <c:h val="0.69538772708664032"/>
        </c:manualLayout>
      </c:layout>
      <c:lineChart>
        <c:grouping val="standard"/>
        <c:varyColors val="0"/>
        <c:ser>
          <c:idx val="2"/>
          <c:order val="0"/>
          <c:tx>
            <c:v>DRAM w/ WAL-HDD</c:v>
          </c:tx>
          <c:spPr>
            <a:ln w="50800" cap="rnd">
              <a:solidFill>
                <a:srgbClr val="706ABA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rgbClr val="706ABA"/>
              </a:solidFill>
              <a:ln w="9525">
                <a:solidFill>
                  <a:srgbClr val="706ABA"/>
                </a:solidFill>
              </a:ln>
              <a:effectLst/>
            </c:spPr>
          </c:marker>
          <c:cat>
            <c:numRef>
              <c:f>' Tarantool (select_replace)'!$A$3:$A$13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  <c:extLst xmlns:c15="http://schemas.microsoft.com/office/drawing/2012/chart"/>
            </c:numRef>
          </c:cat>
          <c:val>
            <c:numRef>
              <c:f>' Tarantool (select_replace)'!$M$3:$M$13</c:f>
              <c:numCache>
                <c:formatCode>General</c:formatCode>
                <c:ptCount val="11"/>
                <c:pt idx="0">
                  <c:v>1</c:v>
                </c:pt>
                <c:pt idx="1">
                  <c:v>0.6687668775236274</c:v>
                </c:pt>
                <c:pt idx="2">
                  <c:v>0.52030456931878177</c:v>
                </c:pt>
                <c:pt idx="3">
                  <c:v>0.43759177748146838</c:v>
                </c:pt>
                <c:pt idx="4">
                  <c:v>0.38971474472936923</c:v>
                </c:pt>
                <c:pt idx="5">
                  <c:v>0.3523905036286058</c:v>
                </c:pt>
                <c:pt idx="6">
                  <c:v>0.32315445913714791</c:v>
                </c:pt>
                <c:pt idx="7">
                  <c:v>0.30495889658512332</c:v>
                </c:pt>
                <c:pt idx="8">
                  <c:v>0.28718809367085174</c:v>
                </c:pt>
                <c:pt idx="9">
                  <c:v>0.27376258750000004</c:v>
                </c:pt>
                <c:pt idx="10">
                  <c:v>0.26310503692641096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2FF6-488A-8DDA-F07685CA2E22}"/>
            </c:ext>
          </c:extLst>
        </c:ser>
        <c:ser>
          <c:idx val="5"/>
          <c:order val="1"/>
          <c:tx>
            <c:strRef>
              <c:f>' Tarantool (select_replace)'!$P$2</c:f>
              <c:strCache>
                <c:ptCount val="1"/>
                <c:pt idx="0">
                  <c:v>PM-4x</c:v>
                </c:pt>
              </c:strCache>
            </c:strRef>
          </c:tx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 Tarantool (select_replace)'!$A$3:$A$13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  <c:extLst xmlns:c15="http://schemas.microsoft.com/office/drawing/2012/chart"/>
            </c:numRef>
          </c:cat>
          <c:val>
            <c:numRef>
              <c:f>' Tarantool (select_replace)'!$P$3:$P$13</c:f>
              <c:numCache>
                <c:formatCode>General</c:formatCode>
                <c:ptCount val="11"/>
                <c:pt idx="0">
                  <c:v>0.6615226323622736</c:v>
                </c:pt>
                <c:pt idx="1">
                  <c:v>0.57418856487038639</c:v>
                </c:pt>
                <c:pt idx="2">
                  <c:v>0.51997463412010148</c:v>
                </c:pt>
                <c:pt idx="3">
                  <c:v>0.48246087768825685</c:v>
                </c:pt>
                <c:pt idx="4">
                  <c:v>0.45158286733240222</c:v>
                </c:pt>
                <c:pt idx="5">
                  <c:v>0.44100418374761508</c:v>
                </c:pt>
                <c:pt idx="6">
                  <c:v>0.40626165107815881</c:v>
                </c:pt>
                <c:pt idx="7">
                  <c:v>0.39316238982051283</c:v>
                </c:pt>
                <c:pt idx="8">
                  <c:v>0.38464010082378858</c:v>
                </c:pt>
                <c:pt idx="9">
                  <c:v>0.36894923749999997</c:v>
                </c:pt>
                <c:pt idx="10">
                  <c:v>0.36684401533968081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2FF6-488A-8DDA-F07685CA2E22}"/>
            </c:ext>
          </c:extLst>
        </c:ser>
        <c:ser>
          <c:idx val="1"/>
          <c:order val="2"/>
          <c:tx>
            <c:v>DRAM w/ WAL-nowrite</c:v>
          </c:tx>
          <c:spPr>
            <a:ln w="508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FF0000"/>
              </a:solidFill>
              <a:ln w="9525" cap="sq">
                <a:solidFill>
                  <a:srgbClr val="FF0000"/>
                </a:solidFill>
                <a:bevel/>
              </a:ln>
              <a:effectLst/>
            </c:spPr>
          </c:marker>
          <c:cat>
            <c:numRef>
              <c:f>' Tarantool (select_replace)'!$A$3:$A$13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  <c:extLst xmlns:c15="http://schemas.microsoft.com/office/drawing/2012/chart"/>
            </c:numRef>
          </c:cat>
          <c:val>
            <c:numRef>
              <c:f>' Tarantool (select_replace)'!$N$3:$N$13</c:f>
              <c:numCache>
                <c:formatCode>General</c:formatCode>
                <c:ptCount val="11"/>
                <c:pt idx="0">
                  <c:v>1</c:v>
                </c:pt>
                <c:pt idx="1">
                  <c:v>0.79721029802160936</c:v>
                </c:pt>
                <c:pt idx="2">
                  <c:v>0.68447412006210351</c:v>
                </c:pt>
                <c:pt idx="3">
                  <c:v>0.60857726130841383</c:v>
                </c:pt>
                <c:pt idx="4">
                  <c:v>0.55523755183485979</c:v>
                </c:pt>
                <c:pt idx="5">
                  <c:v>0.52411735404682247</c:v>
                </c:pt>
                <c:pt idx="6">
                  <c:v>0.49209932572708798</c:v>
                </c:pt>
                <c:pt idx="7">
                  <c:v>0.47208538308374387</c:v>
                </c:pt>
                <c:pt idx="8">
                  <c:v>0.45238095209595236</c:v>
                </c:pt>
                <c:pt idx="9">
                  <c:v>0.43691017499999996</c:v>
                </c:pt>
                <c:pt idx="10">
                  <c:v>0.42491080013516058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2FF6-488A-8DDA-F07685CA2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0758016"/>
        <c:axId val="1600753440"/>
        <c:extLst>
          <c:ext xmlns:c15="http://schemas.microsoft.com/office/drawing/2012/chart" uri="{02D57815-91ED-43cb-92C2-25804820EDAC}">
            <c15:filteredLineSeries>
              <c15:ser>
                <c:idx val="4"/>
                <c:order val="3"/>
                <c:tx>
                  <c:strRef>
                    <c:extLst>
                      <c:ext uri="{02D57815-91ED-43cb-92C2-25804820EDAC}">
                        <c15:formulaRef>
                          <c15:sqref>' Tarantool (select_replace)'!$R$2</c15:sqref>
                        </c15:formulaRef>
                      </c:ext>
                    </c:extLst>
                    <c:strCache>
                      <c:ptCount val="1"/>
                      <c:pt idx="0">
                        <c:v>PM-2x (shadow)</c:v>
                      </c:pt>
                    </c:strCache>
                  </c:strRef>
                </c:tx>
                <c:spPr>
                  <a:ln w="28575" cap="rnd">
                    <a:solidFill>
                      <a:schemeClr val="bg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7"/>
                  <c:spPr>
                    <a:solidFill>
                      <a:schemeClr val="bg1">
                        <a:lumMod val="50000"/>
                      </a:schemeClr>
                    </a:solidFill>
                    <a:ln w="9525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 Tarantool (select_replace)'!$A$3:$A$13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 Tarantool (select_replace)'!$R$3:$R$13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0.86657681813314014</c:v>
                      </c:pt>
                      <c:pt idx="1">
                        <c:v>0.74077766481370877</c:v>
                      </c:pt>
                      <c:pt idx="2">
                        <c:v>0.66129031755483869</c:v>
                      </c:pt>
                      <c:pt idx="3">
                        <c:v>0.60487145249959395</c:v>
                      </c:pt>
                      <c:pt idx="4">
                        <c:v>0.56725145767719298</c:v>
                      </c:pt>
                      <c:pt idx="5">
                        <c:v>0.53857945673888608</c:v>
                      </c:pt>
                      <c:pt idx="6">
                        <c:v>0.50509731416478221</c:v>
                      </c:pt>
                      <c:pt idx="7">
                        <c:v>0.49654576801036265</c:v>
                      </c:pt>
                      <c:pt idx="8">
                        <c:v>0.47879999888439601</c:v>
                      </c:pt>
                      <c:pt idx="9">
                        <c:v>0.4592211625</c:v>
                      </c:pt>
                      <c:pt idx="10">
                        <c:v>0.45017181828969072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FF6-488A-8DDA-F07685CA2E22}"/>
                  </c:ext>
                </c:extLst>
              </c15:ser>
            </c15:filteredLineSeries>
            <c15:filteredLineSeries>
              <c15:ser>
                <c:idx val="6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(select_replace)'!$T$2</c15:sqref>
                        </c15:formulaRef>
                      </c:ext>
                    </c:extLst>
                    <c:strCache>
                      <c:ptCount val="1"/>
                      <c:pt idx="0">
                        <c:v>PM-8x (shadow)</c:v>
                      </c:pt>
                    </c:strCache>
                  </c:strRef>
                </c:tx>
                <c:spPr>
                  <a:ln w="28575" cap="rnd">
                    <a:solidFill>
                      <a:schemeClr val="bg1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x"/>
                  <c:size val="7"/>
                  <c:spPr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(select_replace)'!$A$3:$A$13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(select_replace)'!$T$3:$T$13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0.44839609597405161</c:v>
                      </c:pt>
                      <c:pt idx="1">
                        <c:v>0.4312246062103714</c:v>
                      </c:pt>
                      <c:pt idx="2">
                        <c:v>0.41144004135423984</c:v>
                      </c:pt>
                      <c:pt idx="3">
                        <c:v>0.39592560214230293</c:v>
                      </c:pt>
                      <c:pt idx="4">
                        <c:v>0.38098978877124906</c:v>
                      </c:pt>
                      <c:pt idx="5">
                        <c:v>0.37495553700983997</c:v>
                      </c:pt>
                      <c:pt idx="6">
                        <c:v>0.35985473744357876</c:v>
                      </c:pt>
                      <c:pt idx="7">
                        <c:v>0.35603714693188859</c:v>
                      </c:pt>
                      <c:pt idx="8">
                        <c:v>0.34655472099252749</c:v>
                      </c:pt>
                      <c:pt idx="9">
                        <c:v>0.34293552500000002</c:v>
                      </c:pt>
                      <c:pt idx="10">
                        <c:v>0.33658787549414182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FF6-488A-8DDA-F07685CA2E22}"/>
                  </c:ext>
                </c:extLst>
              </c15:ser>
            </c15:filteredLineSeries>
            <c15:filteredLineSeries>
              <c15:ser>
                <c:idx val="0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(select_replace)'!$O$2</c15:sqref>
                        </c15:formulaRef>
                      </c:ext>
                    </c:extLst>
                    <c:strCache>
                      <c:ptCount val="1"/>
                      <c:pt idx="0">
                        <c:v>PM-2x</c:v>
                      </c:pt>
                    </c:strCache>
                  </c:strRef>
                </c:tx>
                <c:spPr>
                  <a:ln w="28575" cap="rnd">
                    <a:solidFill>
                      <a:schemeClr val="bg1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triangle"/>
                  <c:size val="7"/>
                  <c:spPr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 Tarantool (select_replace)'!$O$3:$O$13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0.87127371452323854</c:v>
                      </c:pt>
                      <c:pt idx="1">
                        <c:v>0.71511068523011545</c:v>
                      </c:pt>
                      <c:pt idx="2">
                        <c:v>0.6207418589170326</c:v>
                      </c:pt>
                      <c:pt idx="3">
                        <c:v>0.56085319891483054</c:v>
                      </c:pt>
                      <c:pt idx="4">
                        <c:v>0.50705697306612652</c:v>
                      </c:pt>
                      <c:pt idx="5">
                        <c:v>0.48796296159666669</c:v>
                      </c:pt>
                      <c:pt idx="6">
                        <c:v>0.45397751301653477</c:v>
                      </c:pt>
                      <c:pt idx="7">
                        <c:v>0.43709616168871152</c:v>
                      </c:pt>
                      <c:pt idx="8">
                        <c:v>0.42133052079829991</c:v>
                      </c:pt>
                      <c:pt idx="9">
                        <c:v>0.41091387499999998</c:v>
                      </c:pt>
                      <c:pt idx="10">
                        <c:v>0.39553140398804348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FF6-488A-8DDA-F07685CA2E22}"/>
                  </c:ext>
                </c:extLst>
              </c15:ser>
            </c15:filteredLineSeries>
          </c:ext>
        </c:extLst>
      </c:lineChart>
      <c:catAx>
        <c:axId val="160075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Write ratio [%]</a:t>
                </a:r>
                <a:endParaRPr lang="ja-JP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8244314699800378"/>
              <c:y val="0.86427516425115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753440"/>
        <c:crosses val="autoZero"/>
        <c:auto val="1"/>
        <c:lblAlgn val="ctr"/>
        <c:lblOffset val="100"/>
        <c:noMultiLvlLbl val="0"/>
      </c:catAx>
      <c:valAx>
        <c:axId val="1600753440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dirty="0">
                    <a:solidFill>
                      <a:sysClr val="windowText" lastClr="000000"/>
                    </a:solidFill>
                  </a:rPr>
                  <a:t>Normalized throughput </a:t>
                </a:r>
              </a:p>
              <a:p>
                <a:pPr>
                  <a:defRPr sz="2400">
                    <a:solidFill>
                      <a:sysClr val="windowText" lastClr="000000"/>
                    </a:solidFill>
                  </a:defRPr>
                </a:pPr>
                <a:r>
                  <a:rPr lang="en-US" altLang="ja-JP" sz="2400" dirty="0">
                    <a:solidFill>
                      <a:sysClr val="windowText" lastClr="000000"/>
                    </a:solidFill>
                  </a:rPr>
                  <a:t>to </a:t>
                </a:r>
                <a:r>
                  <a:rPr lang="en-US" altLang="ja-JP" sz="2400" dirty="0" smtClean="0">
                    <a:solidFill>
                      <a:sysClr val="windowText" lastClr="000000"/>
                    </a:solidFill>
                  </a:rPr>
                  <a:t>DRAM w/o</a:t>
                </a:r>
                <a:r>
                  <a:rPr lang="en-US" altLang="ja-JP" sz="2400" baseline="0" dirty="0" smtClean="0">
                    <a:solidFill>
                      <a:sysClr val="windowText" lastClr="000000"/>
                    </a:solidFill>
                  </a:rPr>
                  <a:t> WAL</a:t>
                </a:r>
                <a:endParaRPr lang="ja-JP" alt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7218292949528907E-2"/>
              <c:y val="0.15358586488868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75801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113551003293543"/>
          <c:y val="0.1011386866423305"/>
          <c:w val="0.33020334210177366"/>
          <c:h val="0.16506381632645686"/>
        </c:manualLayout>
      </c:layout>
      <c:overlay val="0"/>
      <c:spPr>
        <a:solidFill>
          <a:schemeClr val="bg1"/>
        </a:solidFill>
        <a:ln w="19050">
          <a:solidFill>
            <a:srgbClr val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58826164874549"/>
          <c:y val="7.2350789511806457E-2"/>
          <c:w val="0.77738989695340499"/>
          <c:h val="0.69597869101978693"/>
        </c:manualLayout>
      </c:layout>
      <c:lineChart>
        <c:grouping val="standard"/>
        <c:varyColors val="0"/>
        <c:ser>
          <c:idx val="0"/>
          <c:order val="0"/>
          <c:tx>
            <c:strRef>
              <c:f>' Tarantool (select_replace)'!$X$2</c:f>
              <c:strCache>
                <c:ptCount val="1"/>
                <c:pt idx="0">
                  <c:v>PM-2x</c:v>
                </c:pt>
              </c:strCache>
            </c:strRef>
          </c:tx>
          <c:spPr>
            <a:ln w="50800" cap="rnd">
              <a:solidFill>
                <a:srgbClr val="706ABA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rgbClr val="706ABA"/>
              </a:solidFill>
              <a:ln w="9525">
                <a:solidFill>
                  <a:srgbClr val="706ABA"/>
                </a:solidFill>
              </a:ln>
              <a:effectLst/>
            </c:spPr>
          </c:marker>
          <c:cat>
            <c:numRef>
              <c:f>' Tarantool (select_replace)'!$A$3:$A$13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' Tarantool (select_replace)'!$X$3:$X$13</c:f>
              <c:numCache>
                <c:formatCode>General</c:formatCode>
                <c:ptCount val="11"/>
                <c:pt idx="0">
                  <c:v>0.85907858865539311</c:v>
                </c:pt>
                <c:pt idx="1">
                  <c:v>1.0692974028230799</c:v>
                </c:pt>
                <c:pt idx="2">
                  <c:v>1.1930355709344436</c:v>
                </c:pt>
                <c:pt idx="3">
                  <c:v>1.2816813015609787</c:v>
                </c:pt>
                <c:pt idx="4">
                  <c:v>1.301097738599148</c:v>
                </c:pt>
                <c:pt idx="5">
                  <c:v>1.3847222231361391</c:v>
                </c:pt>
                <c:pt idx="6">
                  <c:v>1.4048313435893673</c:v>
                </c:pt>
                <c:pt idx="7">
                  <c:v>1.4332953279384151</c:v>
                </c:pt>
                <c:pt idx="8">
                  <c:v>1.4670890962533765</c:v>
                </c:pt>
                <c:pt idx="9">
                  <c:v>1.5009862331900994</c:v>
                </c:pt>
                <c:pt idx="10">
                  <c:v>1.5033212917876275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2-41E7-9174-243EDE11C846}"/>
            </c:ext>
          </c:extLst>
        </c:ser>
        <c:ser>
          <c:idx val="1"/>
          <c:order val="1"/>
          <c:tx>
            <c:strRef>
              <c:f>' Tarantool (select_replace)'!$Y$2</c:f>
              <c:strCache>
                <c:ptCount val="1"/>
                <c:pt idx="0">
                  <c:v>PM-4x</c:v>
                </c:pt>
              </c:strCache>
            </c:strRef>
          </c:tx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 Tarantool (select_replace)'!$A$3:$A$13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' Tarantool (select_replace)'!$Y$3:$Y$13</c:f>
              <c:numCache>
                <c:formatCode>General</c:formatCode>
                <c:ptCount val="11"/>
                <c:pt idx="0">
                  <c:v>0.65226337016761315</c:v>
                </c:pt>
                <c:pt idx="1">
                  <c:v>0.85857805487697825</c:v>
                </c:pt>
                <c:pt idx="2">
                  <c:v>0.99936588064350029</c:v>
                </c:pt>
                <c:pt idx="3">
                  <c:v>1.1025364335340799</c:v>
                </c:pt>
                <c:pt idx="4">
                  <c:v>1.1587523270283147</c:v>
                </c:pt>
                <c:pt idx="5">
                  <c:v>1.2514644384753391</c:v>
                </c:pt>
                <c:pt idx="6">
                  <c:v>1.2571748264372236</c:v>
                </c:pt>
                <c:pt idx="7">
                  <c:v>1.2892307593681538</c:v>
                </c:pt>
                <c:pt idx="8">
                  <c:v>1.3393316411808744</c:v>
                </c:pt>
                <c:pt idx="9">
                  <c:v>1.347697802206081</c:v>
                </c:pt>
                <c:pt idx="10">
                  <c:v>1.3942873143940802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32-41E7-9174-243EDE11C846}"/>
            </c:ext>
          </c:extLst>
        </c:ser>
        <c:ser>
          <c:idx val="2"/>
          <c:order val="2"/>
          <c:tx>
            <c:strRef>
              <c:f>' Tarantool (select_replace)'!$Z$2</c:f>
              <c:strCache>
                <c:ptCount val="1"/>
                <c:pt idx="0">
                  <c:v>PM-8x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 Tarantool (select_replace)'!$A$3:$A$13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' Tarantool (select_replace)'!$Z$3:$Z$13</c:f>
              <c:numCache>
                <c:formatCode>General</c:formatCode>
                <c:ptCount val="11"/>
                <c:pt idx="0">
                  <c:v>0.43724137673936558</c:v>
                </c:pt>
                <c:pt idx="1">
                  <c:v>0.61997767312182483</c:v>
                </c:pt>
                <c:pt idx="2">
                  <c:v>0.75732819901954829</c:v>
                </c:pt>
                <c:pt idx="3">
                  <c:v>0.84282177444111395</c:v>
                </c:pt>
                <c:pt idx="4">
                  <c:v>0.90740066313928902</c:v>
                </c:pt>
                <c:pt idx="5">
                  <c:v>0.97553816614729949</c:v>
                </c:pt>
                <c:pt idx="6">
                  <c:v>1.0168827421734761</c:v>
                </c:pt>
                <c:pt idx="7">
                  <c:v>1.0643522279916426</c:v>
                </c:pt>
                <c:pt idx="8">
                  <c:v>1.0896732296273783</c:v>
                </c:pt>
                <c:pt idx="9">
                  <c:v>1.1188434394820292</c:v>
                </c:pt>
                <c:pt idx="10">
                  <c:v>1.1587153861159787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32-41E7-9174-243EDE11C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0758016"/>
        <c:axId val="1600753440"/>
        <c:extLst/>
      </c:lineChart>
      <c:catAx>
        <c:axId val="160075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Write ratio [%]</a:t>
                </a:r>
                <a:endParaRPr lang="ja-JP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7533333333333333"/>
              <c:y val="0.864274923896499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753440"/>
        <c:crosses val="autoZero"/>
        <c:auto val="1"/>
        <c:lblAlgn val="ctr"/>
        <c:lblOffset val="100"/>
        <c:noMultiLvlLbl val="0"/>
      </c:catAx>
      <c:valAx>
        <c:axId val="1600753440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dirty="0">
                    <a:solidFill>
                      <a:sysClr val="windowText" lastClr="000000"/>
                    </a:solidFill>
                  </a:rPr>
                  <a:t>Normalized throughput</a:t>
                </a:r>
                <a:br>
                  <a:rPr lang="en-US" altLang="ja-JP" sz="2400" dirty="0">
                    <a:solidFill>
                      <a:sysClr val="windowText" lastClr="000000"/>
                    </a:solidFill>
                  </a:rPr>
                </a:br>
                <a:r>
                  <a:rPr lang="en-US" altLang="ja-JP" sz="2400" dirty="0" smtClean="0">
                    <a:solidFill>
                      <a:sysClr val="windowText" lastClr="000000"/>
                    </a:solidFill>
                  </a:rPr>
                  <a:t>to</a:t>
                </a:r>
                <a:r>
                  <a:rPr lang="en-US" altLang="ja-JP" sz="2400" baseline="0" dirty="0" smtClean="0">
                    <a:solidFill>
                      <a:sysClr val="windowText" lastClr="000000"/>
                    </a:solidFill>
                  </a:rPr>
                  <a:t> DRAM w/ WAL-HDD</a:t>
                </a:r>
                <a:endParaRPr lang="ja-JP" alt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7635864695340502E-2"/>
              <c:y val="0.153610540334855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75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714292114695351"/>
          <c:y val="0.55740753424657541"/>
          <c:w val="0.12907963709677417"/>
          <c:h val="0.1783304794520548"/>
        </c:manualLayout>
      </c:layout>
      <c:overlay val="0"/>
      <c:spPr>
        <a:solidFill>
          <a:schemeClr val="bg1"/>
        </a:solidFill>
        <a:ln w="19050">
          <a:solidFill>
            <a:srgbClr val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24C5381-6989-4206-8C01-482E730E3CFB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824605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F92722A-13CA-49BB-B125-2A56C31837E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50470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ja-JP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0324B-6458-4F02-B78B-16615212FD97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423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933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rPr>
              <a:t>The 384 GB region is used as PM emulation region.</a:t>
            </a:r>
          </a:p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rPr>
              <a:t>The accesses to this region is provided by a kernel module, which exposes the region as a block device.</a:t>
            </a:r>
          </a:p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rPr>
              <a:t>This block device is formatted with an ext4 file system and mounted with the direct access support enabled. </a:t>
            </a:r>
          </a:p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rPr>
              <a:t>It allows direct load/store accesses at byte granularity to the contents of the files. 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992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279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955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678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9400" cy="3729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631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854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8188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217" name="Picture 49" descr="TitleRed_L15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7218" name="Group 50"/>
          <p:cNvGrpSpPr>
            <a:grpSpLocks noChangeAspect="1"/>
          </p:cNvGrpSpPr>
          <p:nvPr userDrawn="1"/>
        </p:nvGrpSpPr>
        <p:grpSpPr bwMode="gray">
          <a:xfrm>
            <a:off x="9745134" y="185738"/>
            <a:ext cx="2197100" cy="920750"/>
            <a:chOff x="4604" y="117"/>
            <a:chExt cx="1038" cy="580"/>
          </a:xfrm>
        </p:grpSpPr>
        <p:sp>
          <p:nvSpPr>
            <p:cNvPr id="647219" name="AutoShape 51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0" name="Freeform 52"/>
            <p:cNvSpPr>
              <a:spLocks/>
            </p:cNvSpPr>
            <p:nvPr userDrawn="1"/>
          </p:nvSpPr>
          <p:spPr bwMode="gray">
            <a:xfrm>
              <a:off x="4655" y="604"/>
              <a:ext cx="26" cy="43"/>
            </a:xfrm>
            <a:custGeom>
              <a:avLst/>
              <a:gdLst>
                <a:gd name="T0" fmla="*/ 0 w 463"/>
                <a:gd name="T1" fmla="*/ 731 h 762"/>
                <a:gd name="T2" fmla="*/ 0 w 463"/>
                <a:gd name="T3" fmla="*/ 643 h 762"/>
                <a:gd name="T4" fmla="*/ 177 w 463"/>
                <a:gd name="T5" fmla="*/ 684 h 762"/>
                <a:gd name="T6" fmla="*/ 355 w 463"/>
                <a:gd name="T7" fmla="*/ 568 h 762"/>
                <a:gd name="T8" fmla="*/ 325 w 463"/>
                <a:gd name="T9" fmla="*/ 493 h 762"/>
                <a:gd name="T10" fmla="*/ 271 w 463"/>
                <a:gd name="T11" fmla="*/ 452 h 762"/>
                <a:gd name="T12" fmla="*/ 203 w 463"/>
                <a:gd name="T13" fmla="*/ 417 h 762"/>
                <a:gd name="T14" fmla="*/ 62 w 463"/>
                <a:gd name="T15" fmla="*/ 323 h 762"/>
                <a:gd name="T16" fmla="*/ 12 w 463"/>
                <a:gd name="T17" fmla="*/ 190 h 762"/>
                <a:gd name="T18" fmla="*/ 90 w 463"/>
                <a:gd name="T19" fmla="*/ 41 h 762"/>
                <a:gd name="T20" fmla="*/ 257 w 463"/>
                <a:gd name="T21" fmla="*/ 0 h 762"/>
                <a:gd name="T22" fmla="*/ 411 w 463"/>
                <a:gd name="T23" fmla="*/ 24 h 762"/>
                <a:gd name="T24" fmla="*/ 411 w 463"/>
                <a:gd name="T25" fmla="*/ 106 h 762"/>
                <a:gd name="T26" fmla="*/ 262 w 463"/>
                <a:gd name="T27" fmla="*/ 74 h 762"/>
                <a:gd name="T28" fmla="*/ 162 w 463"/>
                <a:gd name="T29" fmla="*/ 98 h 762"/>
                <a:gd name="T30" fmla="*/ 120 w 463"/>
                <a:gd name="T31" fmla="*/ 178 h 762"/>
                <a:gd name="T32" fmla="*/ 149 w 463"/>
                <a:gd name="T33" fmla="*/ 253 h 762"/>
                <a:gd name="T34" fmla="*/ 273 w 463"/>
                <a:gd name="T35" fmla="*/ 331 h 762"/>
                <a:gd name="T36" fmla="*/ 374 w 463"/>
                <a:gd name="T37" fmla="*/ 388 h 762"/>
                <a:gd name="T38" fmla="*/ 444 w 463"/>
                <a:gd name="T39" fmla="*/ 465 h 762"/>
                <a:gd name="T40" fmla="*/ 463 w 463"/>
                <a:gd name="T41" fmla="*/ 556 h 762"/>
                <a:gd name="T42" fmla="*/ 184 w 463"/>
                <a:gd name="T43" fmla="*/ 762 h 762"/>
                <a:gd name="T44" fmla="*/ 0 w 463"/>
                <a:gd name="T45" fmla="*/ 7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1" name="Freeform 53"/>
            <p:cNvSpPr>
              <a:spLocks/>
            </p:cNvSpPr>
            <p:nvPr userDrawn="1"/>
          </p:nvSpPr>
          <p:spPr bwMode="gray">
            <a:xfrm>
              <a:off x="4691" y="585"/>
              <a:ext cx="30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2" name="Freeform 54"/>
            <p:cNvSpPr>
              <a:spLocks noEditPoints="1"/>
            </p:cNvSpPr>
            <p:nvPr userDrawn="1"/>
          </p:nvSpPr>
          <p:spPr bwMode="gray">
            <a:xfrm>
              <a:off x="4730" y="604"/>
              <a:ext cx="32" cy="43"/>
            </a:xfrm>
            <a:custGeom>
              <a:avLst/>
              <a:gdLst>
                <a:gd name="T0" fmla="*/ 437 w 561"/>
                <a:gd name="T1" fmla="*/ 286 h 762"/>
                <a:gd name="T2" fmla="*/ 437 w 561"/>
                <a:gd name="T3" fmla="*/ 248 h 762"/>
                <a:gd name="T4" fmla="*/ 415 w 561"/>
                <a:gd name="T5" fmla="*/ 138 h 762"/>
                <a:gd name="T6" fmla="*/ 271 w 561"/>
                <a:gd name="T7" fmla="*/ 77 h 762"/>
                <a:gd name="T8" fmla="*/ 70 w 561"/>
                <a:gd name="T9" fmla="*/ 118 h 762"/>
                <a:gd name="T10" fmla="*/ 70 w 561"/>
                <a:gd name="T11" fmla="*/ 31 h 762"/>
                <a:gd name="T12" fmla="*/ 284 w 561"/>
                <a:gd name="T13" fmla="*/ 0 h 762"/>
                <a:gd name="T14" fmla="*/ 516 w 561"/>
                <a:gd name="T15" fmla="*/ 76 h 762"/>
                <a:gd name="T16" fmla="*/ 558 w 561"/>
                <a:gd name="T17" fmla="*/ 200 h 762"/>
                <a:gd name="T18" fmla="*/ 561 w 561"/>
                <a:gd name="T19" fmla="*/ 290 h 762"/>
                <a:gd name="T20" fmla="*/ 561 w 561"/>
                <a:gd name="T21" fmla="*/ 727 h 762"/>
                <a:gd name="T22" fmla="*/ 293 w 561"/>
                <a:gd name="T23" fmla="*/ 762 h 762"/>
                <a:gd name="T24" fmla="*/ 83 w 561"/>
                <a:gd name="T25" fmla="*/ 720 h 762"/>
                <a:gd name="T26" fmla="*/ 0 w 561"/>
                <a:gd name="T27" fmla="*/ 558 h 762"/>
                <a:gd name="T28" fmla="*/ 96 w 561"/>
                <a:gd name="T29" fmla="*/ 363 h 762"/>
                <a:gd name="T30" fmla="*/ 336 w 561"/>
                <a:gd name="T31" fmla="*/ 297 h 762"/>
                <a:gd name="T32" fmla="*/ 437 w 561"/>
                <a:gd name="T33" fmla="*/ 286 h 762"/>
                <a:gd name="T34" fmla="*/ 437 w 561"/>
                <a:gd name="T35" fmla="*/ 356 h 762"/>
                <a:gd name="T36" fmla="*/ 267 w 561"/>
                <a:gd name="T37" fmla="*/ 382 h 762"/>
                <a:gd name="T38" fmla="*/ 127 w 561"/>
                <a:gd name="T39" fmla="*/ 545 h 762"/>
                <a:gd name="T40" fmla="*/ 168 w 561"/>
                <a:gd name="T41" fmla="*/ 650 h 762"/>
                <a:gd name="T42" fmla="*/ 312 w 561"/>
                <a:gd name="T43" fmla="*/ 687 h 762"/>
                <a:gd name="T44" fmla="*/ 437 w 561"/>
                <a:gd name="T45" fmla="*/ 670 h 762"/>
                <a:gd name="T46" fmla="*/ 437 w 561"/>
                <a:gd name="T47" fmla="*/ 3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3" name="Freeform 55"/>
            <p:cNvSpPr>
              <a:spLocks noEditPoints="1"/>
            </p:cNvSpPr>
            <p:nvPr userDrawn="1"/>
          </p:nvSpPr>
          <p:spPr bwMode="gray">
            <a:xfrm>
              <a:off x="4774" y="604"/>
              <a:ext cx="32" cy="61"/>
            </a:xfrm>
            <a:custGeom>
              <a:avLst/>
              <a:gdLst>
                <a:gd name="T0" fmla="*/ 123 w 567"/>
                <a:gd name="T1" fmla="*/ 711 h 1087"/>
                <a:gd name="T2" fmla="*/ 123 w 567"/>
                <a:gd name="T3" fmla="*/ 1087 h 1087"/>
                <a:gd name="T4" fmla="*/ 0 w 567"/>
                <a:gd name="T5" fmla="*/ 1087 h 1087"/>
                <a:gd name="T6" fmla="*/ 0 w 567"/>
                <a:gd name="T7" fmla="*/ 28 h 1087"/>
                <a:gd name="T8" fmla="*/ 249 w 567"/>
                <a:gd name="T9" fmla="*/ 0 h 1087"/>
                <a:gd name="T10" fmla="*/ 505 w 567"/>
                <a:gd name="T11" fmla="*/ 113 h 1087"/>
                <a:gd name="T12" fmla="*/ 567 w 567"/>
                <a:gd name="T13" fmla="*/ 379 h 1087"/>
                <a:gd name="T14" fmla="*/ 489 w 567"/>
                <a:gd name="T15" fmla="*/ 662 h 1087"/>
                <a:gd name="T16" fmla="*/ 274 w 567"/>
                <a:gd name="T17" fmla="*/ 762 h 1087"/>
                <a:gd name="T18" fmla="*/ 172 w 567"/>
                <a:gd name="T19" fmla="*/ 742 h 1087"/>
                <a:gd name="T20" fmla="*/ 123 w 567"/>
                <a:gd name="T21" fmla="*/ 711 h 1087"/>
                <a:gd name="T22" fmla="*/ 123 w 567"/>
                <a:gd name="T23" fmla="*/ 625 h 1087"/>
                <a:gd name="T24" fmla="*/ 260 w 567"/>
                <a:gd name="T25" fmla="*/ 687 h 1087"/>
                <a:gd name="T26" fmla="*/ 400 w 567"/>
                <a:gd name="T27" fmla="*/ 591 h 1087"/>
                <a:gd name="T28" fmla="*/ 441 w 567"/>
                <a:gd name="T29" fmla="*/ 378 h 1087"/>
                <a:gd name="T30" fmla="*/ 386 w 567"/>
                <a:gd name="T31" fmla="*/ 140 h 1087"/>
                <a:gd name="T32" fmla="*/ 230 w 567"/>
                <a:gd name="T33" fmla="*/ 74 h 1087"/>
                <a:gd name="T34" fmla="*/ 123 w 567"/>
                <a:gd name="T35" fmla="*/ 83 h 1087"/>
                <a:gd name="T36" fmla="*/ 123 w 567"/>
                <a:gd name="T37" fmla="*/ 625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4" name="Freeform 56"/>
            <p:cNvSpPr>
              <a:spLocks noEditPoints="1"/>
            </p:cNvSpPr>
            <p:nvPr userDrawn="1"/>
          </p:nvSpPr>
          <p:spPr bwMode="gray">
            <a:xfrm>
              <a:off x="4815" y="591"/>
              <a:ext cx="9" cy="55"/>
            </a:xfrm>
            <a:custGeom>
              <a:avLst/>
              <a:gdLst>
                <a:gd name="T0" fmla="*/ 75 w 150"/>
                <a:gd name="T1" fmla="*/ 0 h 987"/>
                <a:gd name="T2" fmla="*/ 131 w 150"/>
                <a:gd name="T3" fmla="*/ 25 h 987"/>
                <a:gd name="T4" fmla="*/ 150 w 150"/>
                <a:gd name="T5" fmla="*/ 76 h 987"/>
                <a:gd name="T6" fmla="*/ 126 w 150"/>
                <a:gd name="T7" fmla="*/ 132 h 987"/>
                <a:gd name="T8" fmla="*/ 74 w 150"/>
                <a:gd name="T9" fmla="*/ 151 h 987"/>
                <a:gd name="T10" fmla="*/ 19 w 150"/>
                <a:gd name="T11" fmla="*/ 127 h 987"/>
                <a:gd name="T12" fmla="*/ 0 w 150"/>
                <a:gd name="T13" fmla="*/ 75 h 987"/>
                <a:gd name="T14" fmla="*/ 24 w 150"/>
                <a:gd name="T15" fmla="*/ 20 h 987"/>
                <a:gd name="T16" fmla="*/ 75 w 150"/>
                <a:gd name="T17" fmla="*/ 0 h 987"/>
                <a:gd name="T18" fmla="*/ 15 w 150"/>
                <a:gd name="T19" fmla="*/ 987 h 987"/>
                <a:gd name="T20" fmla="*/ 15 w 150"/>
                <a:gd name="T21" fmla="*/ 265 h 987"/>
                <a:gd name="T22" fmla="*/ 138 w 150"/>
                <a:gd name="T23" fmla="*/ 265 h 987"/>
                <a:gd name="T24" fmla="*/ 138 w 150"/>
                <a:gd name="T25" fmla="*/ 987 h 987"/>
                <a:gd name="T26" fmla="*/ 15 w 150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5" name="Freeform 57"/>
            <p:cNvSpPr>
              <a:spLocks/>
            </p:cNvSpPr>
            <p:nvPr userDrawn="1"/>
          </p:nvSpPr>
          <p:spPr bwMode="gray">
            <a:xfrm>
              <a:off x="4836" y="604"/>
              <a:ext cx="31" cy="42"/>
            </a:xfrm>
            <a:custGeom>
              <a:avLst/>
              <a:gdLst>
                <a:gd name="T0" fmla="*/ 0 w 548"/>
                <a:gd name="T1" fmla="*/ 742 h 742"/>
                <a:gd name="T2" fmla="*/ 0 w 548"/>
                <a:gd name="T3" fmla="*/ 28 h 742"/>
                <a:gd name="T4" fmla="*/ 289 w 548"/>
                <a:gd name="T5" fmla="*/ 0 h 742"/>
                <a:gd name="T6" fmla="*/ 526 w 548"/>
                <a:gd name="T7" fmla="*/ 113 h 742"/>
                <a:gd name="T8" fmla="*/ 548 w 548"/>
                <a:gd name="T9" fmla="*/ 299 h 742"/>
                <a:gd name="T10" fmla="*/ 548 w 548"/>
                <a:gd name="T11" fmla="*/ 742 h 742"/>
                <a:gd name="T12" fmla="*/ 424 w 548"/>
                <a:gd name="T13" fmla="*/ 742 h 742"/>
                <a:gd name="T14" fmla="*/ 424 w 548"/>
                <a:gd name="T15" fmla="*/ 306 h 742"/>
                <a:gd name="T16" fmla="*/ 403 w 548"/>
                <a:gd name="T17" fmla="*/ 134 h 742"/>
                <a:gd name="T18" fmla="*/ 277 w 548"/>
                <a:gd name="T19" fmla="*/ 74 h 742"/>
                <a:gd name="T20" fmla="*/ 123 w 548"/>
                <a:gd name="T21" fmla="*/ 90 h 742"/>
                <a:gd name="T22" fmla="*/ 123 w 548"/>
                <a:gd name="T23" fmla="*/ 742 h 742"/>
                <a:gd name="T24" fmla="*/ 0 w 548"/>
                <a:gd name="T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6" name="Freeform 58"/>
            <p:cNvSpPr>
              <a:spLocks noEditPoints="1"/>
            </p:cNvSpPr>
            <p:nvPr userDrawn="1"/>
          </p:nvSpPr>
          <p:spPr bwMode="gray">
            <a:xfrm>
              <a:off x="4876" y="604"/>
              <a:ext cx="32" cy="62"/>
            </a:xfrm>
            <a:custGeom>
              <a:avLst/>
              <a:gdLst>
                <a:gd name="T0" fmla="*/ 445 w 569"/>
                <a:gd name="T1" fmla="*/ 677 h 1098"/>
                <a:gd name="T2" fmla="*/ 399 w 569"/>
                <a:gd name="T3" fmla="*/ 721 h 1098"/>
                <a:gd name="T4" fmla="*/ 257 w 569"/>
                <a:gd name="T5" fmla="*/ 762 h 1098"/>
                <a:gd name="T6" fmla="*/ 97 w 569"/>
                <a:gd name="T7" fmla="*/ 708 h 1098"/>
                <a:gd name="T8" fmla="*/ 0 w 569"/>
                <a:gd name="T9" fmla="*/ 414 h 1098"/>
                <a:gd name="T10" fmla="*/ 71 w 569"/>
                <a:gd name="T11" fmla="*/ 131 h 1098"/>
                <a:gd name="T12" fmla="*/ 340 w 569"/>
                <a:gd name="T13" fmla="*/ 0 h 1098"/>
                <a:gd name="T14" fmla="*/ 569 w 569"/>
                <a:gd name="T15" fmla="*/ 28 h 1098"/>
                <a:gd name="T16" fmla="*/ 569 w 569"/>
                <a:gd name="T17" fmla="*/ 601 h 1098"/>
                <a:gd name="T18" fmla="*/ 555 w 569"/>
                <a:gd name="T19" fmla="*/ 843 h 1098"/>
                <a:gd name="T20" fmla="*/ 422 w 569"/>
                <a:gd name="T21" fmla="*/ 1052 h 1098"/>
                <a:gd name="T22" fmla="*/ 191 w 569"/>
                <a:gd name="T23" fmla="*/ 1098 h 1098"/>
                <a:gd name="T24" fmla="*/ 98 w 569"/>
                <a:gd name="T25" fmla="*/ 1092 h 1098"/>
                <a:gd name="T26" fmla="*/ 98 w 569"/>
                <a:gd name="T27" fmla="*/ 1018 h 1098"/>
                <a:gd name="T28" fmla="*/ 190 w 569"/>
                <a:gd name="T29" fmla="*/ 1024 h 1098"/>
                <a:gd name="T30" fmla="*/ 341 w 569"/>
                <a:gd name="T31" fmla="*/ 997 h 1098"/>
                <a:gd name="T32" fmla="*/ 434 w 569"/>
                <a:gd name="T33" fmla="*/ 858 h 1098"/>
                <a:gd name="T34" fmla="*/ 445 w 569"/>
                <a:gd name="T35" fmla="*/ 716 h 1098"/>
                <a:gd name="T36" fmla="*/ 445 w 569"/>
                <a:gd name="T37" fmla="*/ 677 h 1098"/>
                <a:gd name="T38" fmla="*/ 445 w 569"/>
                <a:gd name="T39" fmla="*/ 81 h 1098"/>
                <a:gd name="T40" fmla="*/ 353 w 569"/>
                <a:gd name="T41" fmla="*/ 74 h 1098"/>
                <a:gd name="T42" fmla="*/ 231 w 569"/>
                <a:gd name="T43" fmla="*/ 106 h 1098"/>
                <a:gd name="T44" fmla="*/ 152 w 569"/>
                <a:gd name="T45" fmla="*/ 233 h 1098"/>
                <a:gd name="T46" fmla="*/ 126 w 569"/>
                <a:gd name="T47" fmla="*/ 419 h 1098"/>
                <a:gd name="T48" fmla="*/ 174 w 569"/>
                <a:gd name="T49" fmla="*/ 633 h 1098"/>
                <a:gd name="T50" fmla="*/ 274 w 569"/>
                <a:gd name="T51" fmla="*/ 687 h 1098"/>
                <a:gd name="T52" fmla="*/ 371 w 569"/>
                <a:gd name="T53" fmla="*/ 654 h 1098"/>
                <a:gd name="T54" fmla="*/ 435 w 569"/>
                <a:gd name="T55" fmla="*/ 566 h 1098"/>
                <a:gd name="T56" fmla="*/ 445 w 569"/>
                <a:gd name="T57" fmla="*/ 483 h 1098"/>
                <a:gd name="T58" fmla="*/ 445 w 569"/>
                <a:gd name="T59" fmla="*/ 8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7" name="Freeform 59"/>
            <p:cNvSpPr>
              <a:spLocks/>
            </p:cNvSpPr>
            <p:nvPr userDrawn="1"/>
          </p:nvSpPr>
          <p:spPr bwMode="gray">
            <a:xfrm>
              <a:off x="4939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8" name="Freeform 60"/>
            <p:cNvSpPr>
              <a:spLocks noEditPoints="1"/>
            </p:cNvSpPr>
            <p:nvPr userDrawn="1"/>
          </p:nvSpPr>
          <p:spPr bwMode="gray">
            <a:xfrm>
              <a:off x="4963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9" name="Freeform 61"/>
            <p:cNvSpPr>
              <a:spLocks/>
            </p:cNvSpPr>
            <p:nvPr userDrawn="1"/>
          </p:nvSpPr>
          <p:spPr bwMode="gray">
            <a:xfrm>
              <a:off x="5007" y="604"/>
              <a:ext cx="52" cy="42"/>
            </a:xfrm>
            <a:custGeom>
              <a:avLst/>
              <a:gdLst>
                <a:gd name="T0" fmla="*/ 0 w 933"/>
                <a:gd name="T1" fmla="*/ 742 h 742"/>
                <a:gd name="T2" fmla="*/ 0 w 933"/>
                <a:gd name="T3" fmla="*/ 28 h 742"/>
                <a:gd name="T4" fmla="*/ 267 w 933"/>
                <a:gd name="T5" fmla="*/ 0 h 742"/>
                <a:gd name="T6" fmla="*/ 460 w 933"/>
                <a:gd name="T7" fmla="*/ 46 h 742"/>
                <a:gd name="T8" fmla="*/ 691 w 933"/>
                <a:gd name="T9" fmla="*/ 0 h 742"/>
                <a:gd name="T10" fmla="*/ 912 w 933"/>
                <a:gd name="T11" fmla="*/ 114 h 742"/>
                <a:gd name="T12" fmla="*/ 933 w 933"/>
                <a:gd name="T13" fmla="*/ 299 h 742"/>
                <a:gd name="T14" fmla="*/ 933 w 933"/>
                <a:gd name="T15" fmla="*/ 742 h 742"/>
                <a:gd name="T16" fmla="*/ 809 w 933"/>
                <a:gd name="T17" fmla="*/ 742 h 742"/>
                <a:gd name="T18" fmla="*/ 809 w 933"/>
                <a:gd name="T19" fmla="*/ 306 h 742"/>
                <a:gd name="T20" fmla="*/ 790 w 933"/>
                <a:gd name="T21" fmla="*/ 135 h 742"/>
                <a:gd name="T22" fmla="*/ 675 w 933"/>
                <a:gd name="T23" fmla="*/ 74 h 742"/>
                <a:gd name="T24" fmla="*/ 528 w 933"/>
                <a:gd name="T25" fmla="*/ 108 h 742"/>
                <a:gd name="T26" fmla="*/ 528 w 933"/>
                <a:gd name="T27" fmla="*/ 742 h 742"/>
                <a:gd name="T28" fmla="*/ 405 w 933"/>
                <a:gd name="T29" fmla="*/ 742 h 742"/>
                <a:gd name="T30" fmla="*/ 405 w 933"/>
                <a:gd name="T31" fmla="*/ 301 h 742"/>
                <a:gd name="T32" fmla="*/ 385 w 933"/>
                <a:gd name="T33" fmla="*/ 135 h 742"/>
                <a:gd name="T34" fmla="*/ 267 w 933"/>
                <a:gd name="T35" fmla="*/ 74 h 742"/>
                <a:gd name="T36" fmla="*/ 124 w 933"/>
                <a:gd name="T37" fmla="*/ 90 h 742"/>
                <a:gd name="T38" fmla="*/ 124 w 933"/>
                <a:gd name="T39" fmla="*/ 742 h 742"/>
                <a:gd name="T40" fmla="*/ 0 w 933"/>
                <a:gd name="T41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0" name="Freeform 62"/>
            <p:cNvSpPr>
              <a:spLocks noEditPoints="1"/>
            </p:cNvSpPr>
            <p:nvPr userDrawn="1"/>
          </p:nvSpPr>
          <p:spPr bwMode="gray">
            <a:xfrm>
              <a:off x="5069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1" name="Freeform 63"/>
            <p:cNvSpPr>
              <a:spLocks/>
            </p:cNvSpPr>
            <p:nvPr userDrawn="1"/>
          </p:nvSpPr>
          <p:spPr bwMode="gray">
            <a:xfrm>
              <a:off x="5113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2" name="Freeform 64"/>
            <p:cNvSpPr>
              <a:spLocks/>
            </p:cNvSpPr>
            <p:nvPr userDrawn="1"/>
          </p:nvSpPr>
          <p:spPr bwMode="gray">
            <a:xfrm>
              <a:off x="5138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3" name="Freeform 65"/>
            <p:cNvSpPr>
              <a:spLocks noEditPoints="1"/>
            </p:cNvSpPr>
            <p:nvPr userDrawn="1"/>
          </p:nvSpPr>
          <p:spPr bwMode="gray">
            <a:xfrm>
              <a:off x="516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5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4" name="Freeform 66"/>
            <p:cNvSpPr>
              <a:spLocks/>
            </p:cNvSpPr>
            <p:nvPr userDrawn="1"/>
          </p:nvSpPr>
          <p:spPr bwMode="gray">
            <a:xfrm>
              <a:off x="5198" y="605"/>
              <a:ext cx="52" cy="41"/>
            </a:xfrm>
            <a:custGeom>
              <a:avLst/>
              <a:gdLst>
                <a:gd name="T0" fmla="*/ 204 w 929"/>
                <a:gd name="T1" fmla="*/ 722 h 722"/>
                <a:gd name="T2" fmla="*/ 0 w 929"/>
                <a:gd name="T3" fmla="*/ 0 h 722"/>
                <a:gd name="T4" fmla="*/ 124 w 929"/>
                <a:gd name="T5" fmla="*/ 0 h 722"/>
                <a:gd name="T6" fmla="*/ 277 w 929"/>
                <a:gd name="T7" fmla="*/ 588 h 722"/>
                <a:gd name="T8" fmla="*/ 412 w 929"/>
                <a:gd name="T9" fmla="*/ 0 h 722"/>
                <a:gd name="T10" fmla="*/ 534 w 929"/>
                <a:gd name="T11" fmla="*/ 0 h 722"/>
                <a:gd name="T12" fmla="*/ 676 w 929"/>
                <a:gd name="T13" fmla="*/ 588 h 722"/>
                <a:gd name="T14" fmla="*/ 828 w 929"/>
                <a:gd name="T15" fmla="*/ 0 h 722"/>
                <a:gd name="T16" fmla="*/ 929 w 929"/>
                <a:gd name="T17" fmla="*/ 0 h 722"/>
                <a:gd name="T18" fmla="*/ 726 w 929"/>
                <a:gd name="T19" fmla="*/ 722 h 722"/>
                <a:gd name="T20" fmla="*/ 603 w 929"/>
                <a:gd name="T21" fmla="*/ 722 h 722"/>
                <a:gd name="T22" fmla="*/ 495 w 929"/>
                <a:gd name="T23" fmla="*/ 255 h 722"/>
                <a:gd name="T24" fmla="*/ 468 w 929"/>
                <a:gd name="T25" fmla="*/ 107 h 722"/>
                <a:gd name="T26" fmla="*/ 440 w 929"/>
                <a:gd name="T27" fmla="*/ 254 h 722"/>
                <a:gd name="T28" fmla="*/ 332 w 929"/>
                <a:gd name="T29" fmla="*/ 722 h 722"/>
                <a:gd name="T30" fmla="*/ 204 w 929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5" name="Freeform 67"/>
            <p:cNvSpPr>
              <a:spLocks/>
            </p:cNvSpPr>
            <p:nvPr userDrawn="1"/>
          </p:nvSpPr>
          <p:spPr bwMode="gray">
            <a:xfrm>
              <a:off x="5270" y="605"/>
              <a:ext cx="52" cy="41"/>
            </a:xfrm>
            <a:custGeom>
              <a:avLst/>
              <a:gdLst>
                <a:gd name="T0" fmla="*/ 204 w 930"/>
                <a:gd name="T1" fmla="*/ 722 h 722"/>
                <a:gd name="T2" fmla="*/ 0 w 930"/>
                <a:gd name="T3" fmla="*/ 0 h 722"/>
                <a:gd name="T4" fmla="*/ 125 w 930"/>
                <a:gd name="T5" fmla="*/ 0 h 722"/>
                <a:gd name="T6" fmla="*/ 277 w 930"/>
                <a:gd name="T7" fmla="*/ 588 h 722"/>
                <a:gd name="T8" fmla="*/ 412 w 930"/>
                <a:gd name="T9" fmla="*/ 0 h 722"/>
                <a:gd name="T10" fmla="*/ 535 w 930"/>
                <a:gd name="T11" fmla="*/ 0 h 722"/>
                <a:gd name="T12" fmla="*/ 676 w 930"/>
                <a:gd name="T13" fmla="*/ 588 h 722"/>
                <a:gd name="T14" fmla="*/ 829 w 930"/>
                <a:gd name="T15" fmla="*/ 0 h 722"/>
                <a:gd name="T16" fmla="*/ 930 w 930"/>
                <a:gd name="T17" fmla="*/ 0 h 722"/>
                <a:gd name="T18" fmla="*/ 726 w 930"/>
                <a:gd name="T19" fmla="*/ 722 h 722"/>
                <a:gd name="T20" fmla="*/ 604 w 930"/>
                <a:gd name="T21" fmla="*/ 722 h 722"/>
                <a:gd name="T22" fmla="*/ 495 w 930"/>
                <a:gd name="T23" fmla="*/ 255 h 722"/>
                <a:gd name="T24" fmla="*/ 468 w 930"/>
                <a:gd name="T25" fmla="*/ 107 h 722"/>
                <a:gd name="T26" fmla="*/ 441 w 930"/>
                <a:gd name="T27" fmla="*/ 254 h 722"/>
                <a:gd name="T28" fmla="*/ 332 w 930"/>
                <a:gd name="T29" fmla="*/ 722 h 722"/>
                <a:gd name="T30" fmla="*/ 204 w 930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6" name="Freeform 68"/>
            <p:cNvSpPr>
              <a:spLocks noEditPoints="1"/>
            </p:cNvSpPr>
            <p:nvPr userDrawn="1"/>
          </p:nvSpPr>
          <p:spPr bwMode="gray">
            <a:xfrm>
              <a:off x="5329" y="591"/>
              <a:ext cx="9" cy="55"/>
            </a:xfrm>
            <a:custGeom>
              <a:avLst/>
              <a:gdLst>
                <a:gd name="T0" fmla="*/ 76 w 151"/>
                <a:gd name="T1" fmla="*/ 0 h 987"/>
                <a:gd name="T2" fmla="*/ 132 w 151"/>
                <a:gd name="T3" fmla="*/ 25 h 987"/>
                <a:gd name="T4" fmla="*/ 151 w 151"/>
                <a:gd name="T5" fmla="*/ 76 h 987"/>
                <a:gd name="T6" fmla="*/ 126 w 151"/>
                <a:gd name="T7" fmla="*/ 132 h 987"/>
                <a:gd name="T8" fmla="*/ 75 w 151"/>
                <a:gd name="T9" fmla="*/ 151 h 987"/>
                <a:gd name="T10" fmla="*/ 20 w 151"/>
                <a:gd name="T11" fmla="*/ 127 h 987"/>
                <a:gd name="T12" fmla="*/ 0 w 151"/>
                <a:gd name="T13" fmla="*/ 75 h 987"/>
                <a:gd name="T14" fmla="*/ 25 w 151"/>
                <a:gd name="T15" fmla="*/ 20 h 987"/>
                <a:gd name="T16" fmla="*/ 76 w 151"/>
                <a:gd name="T17" fmla="*/ 0 h 987"/>
                <a:gd name="T18" fmla="*/ 15 w 151"/>
                <a:gd name="T19" fmla="*/ 987 h 987"/>
                <a:gd name="T20" fmla="*/ 15 w 151"/>
                <a:gd name="T21" fmla="*/ 265 h 987"/>
                <a:gd name="T22" fmla="*/ 139 w 151"/>
                <a:gd name="T23" fmla="*/ 265 h 987"/>
                <a:gd name="T24" fmla="*/ 139 w 151"/>
                <a:gd name="T25" fmla="*/ 987 h 987"/>
                <a:gd name="T26" fmla="*/ 15 w 151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7" name="Freeform 69"/>
            <p:cNvSpPr>
              <a:spLocks/>
            </p:cNvSpPr>
            <p:nvPr userDrawn="1"/>
          </p:nvSpPr>
          <p:spPr bwMode="gray">
            <a:xfrm>
              <a:off x="5350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8" name="Freeform 70"/>
            <p:cNvSpPr>
              <a:spLocks/>
            </p:cNvSpPr>
            <p:nvPr userDrawn="1"/>
          </p:nvSpPr>
          <p:spPr bwMode="gray">
            <a:xfrm>
              <a:off x="5376" y="585"/>
              <a:ext cx="31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9" name="Freeform 71"/>
            <p:cNvSpPr>
              <a:spLocks/>
            </p:cNvSpPr>
            <p:nvPr userDrawn="1"/>
          </p:nvSpPr>
          <p:spPr bwMode="gray">
            <a:xfrm>
              <a:off x="5432" y="605"/>
              <a:ext cx="34" cy="60"/>
            </a:xfrm>
            <a:custGeom>
              <a:avLst/>
              <a:gdLst>
                <a:gd name="T0" fmla="*/ 15 w 34"/>
                <a:gd name="T1" fmla="*/ 41 h 60"/>
                <a:gd name="T2" fmla="*/ 0 w 34"/>
                <a:gd name="T3" fmla="*/ 0 h 60"/>
                <a:gd name="T4" fmla="*/ 7 w 34"/>
                <a:gd name="T5" fmla="*/ 0 h 60"/>
                <a:gd name="T6" fmla="*/ 18 w 34"/>
                <a:gd name="T7" fmla="*/ 33 h 60"/>
                <a:gd name="T8" fmla="*/ 28 w 34"/>
                <a:gd name="T9" fmla="*/ 0 h 60"/>
                <a:gd name="T10" fmla="*/ 34 w 34"/>
                <a:gd name="T11" fmla="*/ 0 h 60"/>
                <a:gd name="T12" fmla="*/ 14 w 34"/>
                <a:gd name="T13" fmla="*/ 60 h 60"/>
                <a:gd name="T14" fmla="*/ 8 w 34"/>
                <a:gd name="T15" fmla="*/ 60 h 60"/>
                <a:gd name="T16" fmla="*/ 15 w 34"/>
                <a:gd name="T17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0" name="Freeform 72"/>
            <p:cNvSpPr>
              <a:spLocks noEditPoints="1"/>
            </p:cNvSpPr>
            <p:nvPr userDrawn="1"/>
          </p:nvSpPr>
          <p:spPr bwMode="gray">
            <a:xfrm>
              <a:off x="547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1" name="Freeform 73"/>
            <p:cNvSpPr>
              <a:spLocks/>
            </p:cNvSpPr>
            <p:nvPr userDrawn="1"/>
          </p:nvSpPr>
          <p:spPr bwMode="gray">
            <a:xfrm>
              <a:off x="5514" y="605"/>
              <a:ext cx="29" cy="42"/>
            </a:xfrm>
            <a:custGeom>
              <a:avLst/>
              <a:gdLst>
                <a:gd name="T0" fmla="*/ 0 w 527"/>
                <a:gd name="T1" fmla="*/ 0 h 742"/>
                <a:gd name="T2" fmla="*/ 123 w 527"/>
                <a:gd name="T3" fmla="*/ 0 h 742"/>
                <a:gd name="T4" fmla="*/ 123 w 527"/>
                <a:gd name="T5" fmla="*/ 445 h 742"/>
                <a:gd name="T6" fmla="*/ 145 w 527"/>
                <a:gd name="T7" fmla="*/ 609 h 742"/>
                <a:gd name="T8" fmla="*/ 197 w 527"/>
                <a:gd name="T9" fmla="*/ 656 h 742"/>
                <a:gd name="T10" fmla="*/ 276 w 527"/>
                <a:gd name="T11" fmla="*/ 667 h 742"/>
                <a:gd name="T12" fmla="*/ 403 w 527"/>
                <a:gd name="T13" fmla="*/ 648 h 742"/>
                <a:gd name="T14" fmla="*/ 403 w 527"/>
                <a:gd name="T15" fmla="*/ 0 h 742"/>
                <a:gd name="T16" fmla="*/ 527 w 527"/>
                <a:gd name="T17" fmla="*/ 0 h 742"/>
                <a:gd name="T18" fmla="*/ 527 w 527"/>
                <a:gd name="T19" fmla="*/ 710 h 742"/>
                <a:gd name="T20" fmla="*/ 269 w 527"/>
                <a:gd name="T21" fmla="*/ 742 h 742"/>
                <a:gd name="T22" fmla="*/ 86 w 527"/>
                <a:gd name="T23" fmla="*/ 703 h 742"/>
                <a:gd name="T24" fmla="*/ 6 w 527"/>
                <a:gd name="T25" fmla="*/ 567 h 742"/>
                <a:gd name="T26" fmla="*/ 0 w 527"/>
                <a:gd name="T27" fmla="*/ 454 h 742"/>
                <a:gd name="T28" fmla="*/ 0 w 527"/>
                <a:gd name="T2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2" name="Freeform 74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3" name="Freeform 75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4" name="Freeform 76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5" name="Freeform 77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6" name="Freeform 78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7" name="Freeform 79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8" name="Freeform 80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9" name="Freeform 81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47173" name="Rectangle 5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431800" y="4579200"/>
            <a:ext cx="10560051" cy="1784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altLang="ja-JP" noProof="0" dirty="0" smtClean="0"/>
              <a:t>Master subtitle</a:t>
            </a:r>
          </a:p>
          <a:p>
            <a:pPr lvl="0"/>
            <a:r>
              <a:rPr lang="en-US" altLang="ja-JP" noProof="0" dirty="0" smtClean="0"/>
              <a:t>Master subtitle</a:t>
            </a:r>
          </a:p>
          <a:p>
            <a:pPr lvl="0"/>
            <a:r>
              <a:rPr lang="en-US" altLang="ja-JP" noProof="0" dirty="0" smtClean="0"/>
              <a:t>Master subtitle</a:t>
            </a:r>
          </a:p>
          <a:p>
            <a:pPr lvl="0"/>
            <a:r>
              <a:rPr lang="en-US" altLang="ja-JP" noProof="0" dirty="0" smtClean="0"/>
              <a:t>Master subtitle</a:t>
            </a:r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31800" y="1738313"/>
            <a:ext cx="10560051" cy="23606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ja-JP" noProof="0" dirty="0" smtClean="0"/>
              <a:t/>
            </a:r>
            <a:br>
              <a:rPr lang="en-US" altLang="ja-JP" noProof="0" dirty="0" smtClean="0"/>
            </a:br>
            <a:r>
              <a:rPr lang="en-US" altLang="ja-JP" noProof="0" dirty="0" smtClean="0"/>
              <a:t>Master title</a:t>
            </a:r>
            <a:br>
              <a:rPr lang="en-US" altLang="ja-JP" noProof="0" dirty="0" smtClean="0"/>
            </a:br>
            <a:r>
              <a:rPr lang="en-US" altLang="ja-JP" noProof="0" dirty="0" smtClean="0"/>
              <a:t>Master title</a:t>
            </a:r>
            <a:br>
              <a:rPr lang="en-US" altLang="ja-JP" noProof="0" dirty="0" smtClean="0"/>
            </a:br>
            <a:r>
              <a:rPr lang="en-US" altLang="ja-JP" noProof="0" dirty="0" smtClean="0"/>
              <a:t>Master title</a:t>
            </a:r>
            <a:endParaRPr lang="de-DE" altLang="ja-JP" noProof="0" dirty="0" smtClean="0"/>
          </a:p>
        </p:txBody>
      </p:sp>
      <p:sp>
        <p:nvSpPr>
          <p:cNvPr id="647215" name="Rectangle 47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39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653213"/>
            <a:ext cx="71966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1"/>
                </a:solidFill>
                <a:latin typeface="+mn-lt"/>
              </a:defRPr>
            </a:lvl1pPr>
          </a:lstStyle>
          <a:p>
            <a:fld id="{E5C4FF1C-8F5E-4BC8-BCAF-207649A9C157}" type="slidenum">
              <a:rPr lang="de-DE" altLang="ja-JP" smtClean="0"/>
              <a:pPr/>
              <a:t>‹#›</a:t>
            </a:fld>
            <a:endParaRPr lang="de-DE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4" descr="F_Tool_Middle_Cover"/>
          <p:cNvGrpSpPr>
            <a:grpSpLocks/>
          </p:cNvGrpSpPr>
          <p:nvPr userDrawn="1"/>
        </p:nvGrpSpPr>
        <p:grpSpPr bwMode="gray">
          <a:xfrm>
            <a:off x="0" y="116632"/>
            <a:ext cx="12192000" cy="3913188"/>
            <a:chOff x="0" y="0"/>
            <a:chExt cx="5760" cy="2465"/>
          </a:xfrm>
        </p:grpSpPr>
        <p:pic>
          <p:nvPicPr>
            <p:cNvPr id="40" name="Picture 39" descr="MiddleGray_L1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Group 43"/>
            <p:cNvGrpSpPr>
              <a:grpSpLocks noChangeAspect="1"/>
            </p:cNvGrpSpPr>
            <p:nvPr/>
          </p:nvGrpSpPr>
          <p:grpSpPr bwMode="gray">
            <a:xfrm>
              <a:off x="4604" y="117"/>
              <a:ext cx="1038" cy="580"/>
              <a:chOff x="4604" y="117"/>
              <a:chExt cx="1038" cy="580"/>
            </a:xfrm>
          </p:grpSpPr>
          <p:sp>
            <p:nvSpPr>
              <p:cNvPr id="42" name="AutoShape 42"/>
              <p:cNvSpPr>
                <a:spLocks noChangeAspect="1" noChangeArrowheads="1" noTextEdit="1"/>
              </p:cNvSpPr>
              <p:nvPr/>
            </p:nvSpPr>
            <p:spPr bwMode="gray">
              <a:xfrm>
                <a:off x="4604" y="117"/>
                <a:ext cx="103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gray">
              <a:xfrm>
                <a:off x="5115" y="216"/>
                <a:ext cx="132" cy="102"/>
              </a:xfrm>
              <a:custGeom>
                <a:avLst/>
                <a:gdLst>
                  <a:gd name="T0" fmla="*/ 961 w 2365"/>
                  <a:gd name="T1" fmla="*/ 764 h 1825"/>
                  <a:gd name="T2" fmla="*/ 599 w 2365"/>
                  <a:gd name="T3" fmla="*/ 642 h 1825"/>
                  <a:gd name="T4" fmla="*/ 1 w 2365"/>
                  <a:gd name="T5" fmla="*/ 1235 h 1825"/>
                  <a:gd name="T6" fmla="*/ 599 w 2365"/>
                  <a:gd name="T7" fmla="*/ 1825 h 1825"/>
                  <a:gd name="T8" fmla="*/ 1053 w 2365"/>
                  <a:gd name="T9" fmla="*/ 1619 h 1825"/>
                  <a:gd name="T10" fmla="*/ 1053 w 2365"/>
                  <a:gd name="T11" fmla="*/ 1293 h 1825"/>
                  <a:gd name="T12" fmla="*/ 771 w 2365"/>
                  <a:gd name="T13" fmla="*/ 1568 h 1825"/>
                  <a:gd name="T14" fmla="*/ 599 w 2365"/>
                  <a:gd name="T15" fmla="*/ 1604 h 1825"/>
                  <a:gd name="T16" fmla="*/ 225 w 2365"/>
                  <a:gd name="T17" fmla="*/ 1235 h 1825"/>
                  <a:gd name="T18" fmla="*/ 599 w 2365"/>
                  <a:gd name="T19" fmla="*/ 863 h 1825"/>
                  <a:gd name="T20" fmla="*/ 861 w 2365"/>
                  <a:gd name="T21" fmla="*/ 972 h 1825"/>
                  <a:gd name="T22" fmla="*/ 1093 w 2365"/>
                  <a:gd name="T23" fmla="*/ 1239 h 1825"/>
                  <a:gd name="T24" fmla="*/ 1630 w 2365"/>
                  <a:gd name="T25" fmla="*/ 1473 h 1825"/>
                  <a:gd name="T26" fmla="*/ 2365 w 2365"/>
                  <a:gd name="T27" fmla="*/ 741 h 1825"/>
                  <a:gd name="T28" fmla="*/ 1630 w 2365"/>
                  <a:gd name="T29" fmla="*/ 0 h 1825"/>
                  <a:gd name="T30" fmla="*/ 1053 w 2365"/>
                  <a:gd name="T31" fmla="*/ 295 h 1825"/>
                  <a:gd name="T32" fmla="*/ 1053 w 2365"/>
                  <a:gd name="T33" fmla="*/ 735 h 1825"/>
                  <a:gd name="T34" fmla="*/ 1630 w 2365"/>
                  <a:gd name="T35" fmla="*/ 232 h 1825"/>
                  <a:gd name="T36" fmla="*/ 2134 w 2365"/>
                  <a:gd name="T37" fmla="*/ 741 h 1825"/>
                  <a:gd name="T38" fmla="*/ 1630 w 2365"/>
                  <a:gd name="T39" fmla="*/ 1245 h 1825"/>
                  <a:gd name="T40" fmla="*/ 1303 w 2365"/>
                  <a:gd name="T41" fmla="*/ 1125 h 1825"/>
                  <a:gd name="T42" fmla="*/ 961 w 2365"/>
                  <a:gd name="T43" fmla="*/ 764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5" h="1825">
                    <a:moveTo>
                      <a:pt x="961" y="764"/>
                    </a:moveTo>
                    <a:cubicBezTo>
                      <a:pt x="875" y="688"/>
                      <a:pt x="736" y="643"/>
                      <a:pt x="599" y="642"/>
                    </a:cubicBezTo>
                    <a:cubicBezTo>
                      <a:pt x="270" y="641"/>
                      <a:pt x="2" y="900"/>
                      <a:pt x="1" y="1235"/>
                    </a:cubicBezTo>
                    <a:cubicBezTo>
                      <a:pt x="0" y="1563"/>
                      <a:pt x="270" y="1824"/>
                      <a:pt x="599" y="1825"/>
                    </a:cubicBezTo>
                    <a:cubicBezTo>
                      <a:pt x="783" y="1825"/>
                      <a:pt x="943" y="1751"/>
                      <a:pt x="1053" y="1619"/>
                    </a:cubicBezTo>
                    <a:cubicBezTo>
                      <a:pt x="1053" y="1293"/>
                      <a:pt x="1053" y="1293"/>
                      <a:pt x="1053" y="1293"/>
                    </a:cubicBezTo>
                    <a:cubicBezTo>
                      <a:pt x="994" y="1394"/>
                      <a:pt x="877" y="1524"/>
                      <a:pt x="771" y="1568"/>
                    </a:cubicBezTo>
                    <a:cubicBezTo>
                      <a:pt x="717" y="1590"/>
                      <a:pt x="662" y="1604"/>
                      <a:pt x="599" y="1604"/>
                    </a:cubicBezTo>
                    <a:cubicBezTo>
                      <a:pt x="394" y="1604"/>
                      <a:pt x="225" y="1445"/>
                      <a:pt x="225" y="1235"/>
                    </a:cubicBezTo>
                    <a:cubicBezTo>
                      <a:pt x="225" y="1041"/>
                      <a:pt x="380" y="862"/>
                      <a:pt x="599" y="863"/>
                    </a:cubicBezTo>
                    <a:cubicBezTo>
                      <a:pt x="701" y="863"/>
                      <a:pt x="793" y="905"/>
                      <a:pt x="861" y="972"/>
                    </a:cubicBezTo>
                    <a:cubicBezTo>
                      <a:pt x="931" y="1040"/>
                      <a:pt x="1041" y="1183"/>
                      <a:pt x="1093" y="1239"/>
                    </a:cubicBezTo>
                    <a:cubicBezTo>
                      <a:pt x="1227" y="1383"/>
                      <a:pt x="1419" y="1473"/>
                      <a:pt x="1630" y="1473"/>
                    </a:cubicBezTo>
                    <a:cubicBezTo>
                      <a:pt x="2036" y="1474"/>
                      <a:pt x="2365" y="1146"/>
                      <a:pt x="2365" y="741"/>
                    </a:cubicBezTo>
                    <a:cubicBezTo>
                      <a:pt x="2365" y="336"/>
                      <a:pt x="2035" y="0"/>
                      <a:pt x="1630" y="0"/>
                    </a:cubicBezTo>
                    <a:cubicBezTo>
                      <a:pt x="1395" y="0"/>
                      <a:pt x="1187" y="122"/>
                      <a:pt x="1053" y="295"/>
                    </a:cubicBezTo>
                    <a:cubicBezTo>
                      <a:pt x="1053" y="735"/>
                      <a:pt x="1053" y="735"/>
                      <a:pt x="1053" y="735"/>
                    </a:cubicBezTo>
                    <a:cubicBezTo>
                      <a:pt x="1155" y="455"/>
                      <a:pt x="1340" y="232"/>
                      <a:pt x="1630" y="232"/>
                    </a:cubicBezTo>
                    <a:cubicBezTo>
                      <a:pt x="1909" y="232"/>
                      <a:pt x="2135" y="463"/>
                      <a:pt x="2134" y="741"/>
                    </a:cubicBezTo>
                    <a:cubicBezTo>
                      <a:pt x="2134" y="1020"/>
                      <a:pt x="1909" y="1246"/>
                      <a:pt x="1630" y="1245"/>
                    </a:cubicBezTo>
                    <a:cubicBezTo>
                      <a:pt x="1506" y="1244"/>
                      <a:pt x="1391" y="1199"/>
                      <a:pt x="1303" y="1125"/>
                    </a:cubicBezTo>
                    <a:cubicBezTo>
                      <a:pt x="1194" y="1040"/>
                      <a:pt x="1074" y="860"/>
                      <a:pt x="961" y="764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gray">
              <a:xfrm>
                <a:off x="4899" y="327"/>
                <a:ext cx="91" cy="148"/>
              </a:xfrm>
              <a:custGeom>
                <a:avLst/>
                <a:gdLst>
                  <a:gd name="T0" fmla="*/ 0 w 1624"/>
                  <a:gd name="T1" fmla="*/ 0 h 2651"/>
                  <a:gd name="T2" fmla="*/ 1624 w 1624"/>
                  <a:gd name="T3" fmla="*/ 0 h 2651"/>
                  <a:gd name="T4" fmla="*/ 1624 w 1624"/>
                  <a:gd name="T5" fmla="*/ 452 h 2651"/>
                  <a:gd name="T6" fmla="*/ 1365 w 1624"/>
                  <a:gd name="T7" fmla="*/ 273 h 2651"/>
                  <a:gd name="T8" fmla="*/ 613 w 1624"/>
                  <a:gd name="T9" fmla="*/ 273 h 2651"/>
                  <a:gd name="T10" fmla="*/ 613 w 1624"/>
                  <a:gd name="T11" fmla="*/ 1053 h 2651"/>
                  <a:gd name="T12" fmla="*/ 1428 w 1624"/>
                  <a:gd name="T13" fmla="*/ 1053 h 2651"/>
                  <a:gd name="T14" fmla="*/ 1428 w 1624"/>
                  <a:gd name="T15" fmla="*/ 1467 h 2651"/>
                  <a:gd name="T16" fmla="*/ 1205 w 1624"/>
                  <a:gd name="T17" fmla="*/ 1335 h 2651"/>
                  <a:gd name="T18" fmla="*/ 613 w 1624"/>
                  <a:gd name="T19" fmla="*/ 1335 h 2651"/>
                  <a:gd name="T20" fmla="*/ 613 w 1624"/>
                  <a:gd name="T21" fmla="*/ 2401 h 2651"/>
                  <a:gd name="T22" fmla="*/ 784 w 1624"/>
                  <a:gd name="T23" fmla="*/ 2651 h 2651"/>
                  <a:gd name="T24" fmla="*/ 11 w 1624"/>
                  <a:gd name="T25" fmla="*/ 2651 h 2651"/>
                  <a:gd name="T26" fmla="*/ 173 w 1624"/>
                  <a:gd name="T27" fmla="*/ 2401 h 2651"/>
                  <a:gd name="T28" fmla="*/ 173 w 1624"/>
                  <a:gd name="T29" fmla="*/ 278 h 2651"/>
                  <a:gd name="T30" fmla="*/ 0 w 1624"/>
                  <a:gd name="T31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4" h="2651">
                    <a:moveTo>
                      <a:pt x="0" y="0"/>
                    </a:moveTo>
                    <a:cubicBezTo>
                      <a:pt x="1624" y="0"/>
                      <a:pt x="1624" y="0"/>
                      <a:pt x="1624" y="0"/>
                    </a:cubicBezTo>
                    <a:cubicBezTo>
                      <a:pt x="1624" y="452"/>
                      <a:pt x="1624" y="452"/>
                      <a:pt x="1624" y="452"/>
                    </a:cubicBezTo>
                    <a:cubicBezTo>
                      <a:pt x="1624" y="452"/>
                      <a:pt x="1540" y="274"/>
                      <a:pt x="1365" y="273"/>
                    </a:cubicBezTo>
                    <a:cubicBezTo>
                      <a:pt x="613" y="273"/>
                      <a:pt x="613" y="273"/>
                      <a:pt x="613" y="273"/>
                    </a:cubicBezTo>
                    <a:cubicBezTo>
                      <a:pt x="613" y="1053"/>
                      <a:pt x="613" y="1053"/>
                      <a:pt x="613" y="1053"/>
                    </a:cubicBezTo>
                    <a:cubicBezTo>
                      <a:pt x="1428" y="1053"/>
                      <a:pt x="1428" y="1053"/>
                      <a:pt x="1428" y="1053"/>
                    </a:cubicBezTo>
                    <a:cubicBezTo>
                      <a:pt x="1428" y="1467"/>
                      <a:pt x="1428" y="1467"/>
                      <a:pt x="1428" y="1467"/>
                    </a:cubicBezTo>
                    <a:cubicBezTo>
                      <a:pt x="1428" y="1467"/>
                      <a:pt x="1402" y="1335"/>
                      <a:pt x="1205" y="1335"/>
                    </a:cubicBezTo>
                    <a:cubicBezTo>
                      <a:pt x="613" y="1335"/>
                      <a:pt x="613" y="1335"/>
                      <a:pt x="613" y="1335"/>
                    </a:cubicBezTo>
                    <a:cubicBezTo>
                      <a:pt x="613" y="2401"/>
                      <a:pt x="613" y="2401"/>
                      <a:pt x="613" y="2401"/>
                    </a:cubicBezTo>
                    <a:cubicBezTo>
                      <a:pt x="613" y="2558"/>
                      <a:pt x="784" y="2651"/>
                      <a:pt x="784" y="2651"/>
                    </a:cubicBezTo>
                    <a:cubicBezTo>
                      <a:pt x="11" y="2651"/>
                      <a:pt x="11" y="2651"/>
                      <a:pt x="11" y="2651"/>
                    </a:cubicBezTo>
                    <a:cubicBezTo>
                      <a:pt x="11" y="2651"/>
                      <a:pt x="173" y="2569"/>
                      <a:pt x="173" y="2401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73" y="9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gray">
              <a:xfrm>
                <a:off x="5114" y="327"/>
                <a:ext cx="60" cy="207"/>
              </a:xfrm>
              <a:custGeom>
                <a:avLst/>
                <a:gdLst>
                  <a:gd name="T0" fmla="*/ 246 w 1072"/>
                  <a:gd name="T1" fmla="*/ 0 h 3696"/>
                  <a:gd name="T2" fmla="*/ 1072 w 1072"/>
                  <a:gd name="T3" fmla="*/ 0 h 3696"/>
                  <a:gd name="T4" fmla="*/ 887 w 1072"/>
                  <a:gd name="T5" fmla="*/ 230 h 3696"/>
                  <a:gd name="T6" fmla="*/ 887 w 1072"/>
                  <a:gd name="T7" fmla="*/ 2717 h 3696"/>
                  <a:gd name="T8" fmla="*/ 0 w 1072"/>
                  <a:gd name="T9" fmla="*/ 3693 h 3696"/>
                  <a:gd name="T10" fmla="*/ 423 w 1072"/>
                  <a:gd name="T11" fmla="*/ 2717 h 3696"/>
                  <a:gd name="T12" fmla="*/ 423 w 1072"/>
                  <a:gd name="T13" fmla="*/ 230 h 3696"/>
                  <a:gd name="T14" fmla="*/ 246 w 1072"/>
                  <a:gd name="T15" fmla="*/ 0 h 3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72" h="3696">
                    <a:moveTo>
                      <a:pt x="246" y="0"/>
                    </a:moveTo>
                    <a:cubicBezTo>
                      <a:pt x="1072" y="0"/>
                      <a:pt x="1072" y="0"/>
                      <a:pt x="1072" y="0"/>
                    </a:cubicBezTo>
                    <a:cubicBezTo>
                      <a:pt x="1072" y="0"/>
                      <a:pt x="887" y="87"/>
                      <a:pt x="887" y="230"/>
                    </a:cubicBezTo>
                    <a:cubicBezTo>
                      <a:pt x="887" y="2717"/>
                      <a:pt x="887" y="2717"/>
                      <a:pt x="887" y="2717"/>
                    </a:cubicBezTo>
                    <a:cubicBezTo>
                      <a:pt x="887" y="3558"/>
                      <a:pt x="44" y="3696"/>
                      <a:pt x="0" y="3693"/>
                    </a:cubicBezTo>
                    <a:cubicBezTo>
                      <a:pt x="72" y="3647"/>
                      <a:pt x="422" y="3349"/>
                      <a:pt x="423" y="2717"/>
                    </a:cubicBezTo>
                    <a:cubicBezTo>
                      <a:pt x="423" y="230"/>
                      <a:pt x="423" y="230"/>
                      <a:pt x="423" y="230"/>
                    </a:cubicBezTo>
                    <a:cubicBezTo>
                      <a:pt x="424" y="96"/>
                      <a:pt x="246" y="0"/>
                      <a:pt x="24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gray">
              <a:xfrm>
                <a:off x="5180" y="327"/>
                <a:ext cx="47" cy="148"/>
              </a:xfrm>
              <a:custGeom>
                <a:avLst/>
                <a:gdLst>
                  <a:gd name="T0" fmla="*/ 0 w 828"/>
                  <a:gd name="T1" fmla="*/ 0 h 2653"/>
                  <a:gd name="T2" fmla="*/ 828 w 828"/>
                  <a:gd name="T3" fmla="*/ 0 h 2653"/>
                  <a:gd name="T4" fmla="*/ 645 w 828"/>
                  <a:gd name="T5" fmla="*/ 235 h 2653"/>
                  <a:gd name="T6" fmla="*/ 645 w 828"/>
                  <a:gd name="T7" fmla="*/ 2401 h 2653"/>
                  <a:gd name="T8" fmla="*/ 828 w 828"/>
                  <a:gd name="T9" fmla="*/ 2653 h 2653"/>
                  <a:gd name="T10" fmla="*/ 0 w 828"/>
                  <a:gd name="T11" fmla="*/ 2653 h 2653"/>
                  <a:gd name="T12" fmla="*/ 184 w 828"/>
                  <a:gd name="T13" fmla="*/ 2401 h 2653"/>
                  <a:gd name="T14" fmla="*/ 184 w 828"/>
                  <a:gd name="T15" fmla="*/ 235 h 2653"/>
                  <a:gd name="T16" fmla="*/ 0 w 828"/>
                  <a:gd name="T17" fmla="*/ 0 h 2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8" h="2653">
                    <a:moveTo>
                      <a:pt x="0" y="0"/>
                    </a:moveTo>
                    <a:cubicBezTo>
                      <a:pt x="828" y="0"/>
                      <a:pt x="828" y="0"/>
                      <a:pt x="828" y="0"/>
                    </a:cubicBezTo>
                    <a:cubicBezTo>
                      <a:pt x="828" y="0"/>
                      <a:pt x="645" y="89"/>
                      <a:pt x="645" y="235"/>
                    </a:cubicBezTo>
                    <a:cubicBezTo>
                      <a:pt x="645" y="2401"/>
                      <a:pt x="645" y="2401"/>
                      <a:pt x="645" y="2401"/>
                    </a:cubicBezTo>
                    <a:cubicBezTo>
                      <a:pt x="645" y="2556"/>
                      <a:pt x="828" y="2653"/>
                      <a:pt x="828" y="2653"/>
                    </a:cubicBezTo>
                    <a:cubicBezTo>
                      <a:pt x="0" y="2653"/>
                      <a:pt x="0" y="2653"/>
                      <a:pt x="0" y="2653"/>
                    </a:cubicBezTo>
                    <a:cubicBezTo>
                      <a:pt x="0" y="2653"/>
                      <a:pt x="184" y="2557"/>
                      <a:pt x="184" y="2401"/>
                    </a:cubicBezTo>
                    <a:cubicBezTo>
                      <a:pt x="184" y="235"/>
                      <a:pt x="184" y="235"/>
                      <a:pt x="184" y="235"/>
                    </a:cubicBezTo>
                    <a:cubicBezTo>
                      <a:pt x="184" y="8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7" name="Freeform 48"/>
              <p:cNvSpPr>
                <a:spLocks/>
              </p:cNvSpPr>
              <p:nvPr/>
            </p:nvSpPr>
            <p:spPr bwMode="gray">
              <a:xfrm>
                <a:off x="5227" y="327"/>
                <a:ext cx="111" cy="148"/>
              </a:xfrm>
              <a:custGeom>
                <a:avLst/>
                <a:gdLst>
                  <a:gd name="T0" fmla="*/ 161 w 1984"/>
                  <a:gd name="T1" fmla="*/ 0 h 2651"/>
                  <a:gd name="T2" fmla="*/ 1984 w 1984"/>
                  <a:gd name="T3" fmla="*/ 0 h 2651"/>
                  <a:gd name="T4" fmla="*/ 1829 w 1984"/>
                  <a:gd name="T5" fmla="*/ 482 h 2651"/>
                  <a:gd name="T6" fmla="*/ 1607 w 1984"/>
                  <a:gd name="T7" fmla="*/ 279 h 2651"/>
                  <a:gd name="T8" fmla="*/ 1229 w 1984"/>
                  <a:gd name="T9" fmla="*/ 279 h 2651"/>
                  <a:gd name="T10" fmla="*/ 1229 w 1984"/>
                  <a:gd name="T11" fmla="*/ 2401 h 2651"/>
                  <a:gd name="T12" fmla="*/ 1407 w 1984"/>
                  <a:gd name="T13" fmla="*/ 2651 h 2651"/>
                  <a:gd name="T14" fmla="*/ 595 w 1984"/>
                  <a:gd name="T15" fmla="*/ 2651 h 2651"/>
                  <a:gd name="T16" fmla="*/ 771 w 1984"/>
                  <a:gd name="T17" fmla="*/ 2401 h 2651"/>
                  <a:gd name="T18" fmla="*/ 771 w 1984"/>
                  <a:gd name="T19" fmla="*/ 279 h 2651"/>
                  <a:gd name="T20" fmla="*/ 315 w 1984"/>
                  <a:gd name="T21" fmla="*/ 279 h 2651"/>
                  <a:gd name="T22" fmla="*/ 0 w 1984"/>
                  <a:gd name="T23" fmla="*/ 522 h 2651"/>
                  <a:gd name="T24" fmla="*/ 161 w 1984"/>
                  <a:gd name="T25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4" h="2651">
                    <a:moveTo>
                      <a:pt x="161" y="0"/>
                    </a:moveTo>
                    <a:cubicBezTo>
                      <a:pt x="1984" y="0"/>
                      <a:pt x="1984" y="0"/>
                      <a:pt x="1984" y="0"/>
                    </a:cubicBezTo>
                    <a:cubicBezTo>
                      <a:pt x="1829" y="482"/>
                      <a:pt x="1829" y="482"/>
                      <a:pt x="1829" y="482"/>
                    </a:cubicBezTo>
                    <a:cubicBezTo>
                      <a:pt x="1829" y="482"/>
                      <a:pt x="1783" y="279"/>
                      <a:pt x="1607" y="279"/>
                    </a:cubicBezTo>
                    <a:cubicBezTo>
                      <a:pt x="1229" y="279"/>
                      <a:pt x="1229" y="279"/>
                      <a:pt x="1229" y="279"/>
                    </a:cubicBezTo>
                    <a:cubicBezTo>
                      <a:pt x="1229" y="2401"/>
                      <a:pt x="1229" y="2401"/>
                      <a:pt x="1229" y="2401"/>
                    </a:cubicBezTo>
                    <a:cubicBezTo>
                      <a:pt x="1229" y="2535"/>
                      <a:pt x="1407" y="2651"/>
                      <a:pt x="1407" y="2651"/>
                    </a:cubicBezTo>
                    <a:cubicBezTo>
                      <a:pt x="595" y="2651"/>
                      <a:pt x="595" y="2651"/>
                      <a:pt x="595" y="2651"/>
                    </a:cubicBezTo>
                    <a:cubicBezTo>
                      <a:pt x="595" y="2651"/>
                      <a:pt x="771" y="2547"/>
                      <a:pt x="771" y="2401"/>
                    </a:cubicBezTo>
                    <a:cubicBezTo>
                      <a:pt x="771" y="279"/>
                      <a:pt x="771" y="279"/>
                      <a:pt x="771" y="279"/>
                    </a:cubicBezTo>
                    <a:cubicBezTo>
                      <a:pt x="315" y="279"/>
                      <a:pt x="315" y="279"/>
                      <a:pt x="315" y="279"/>
                    </a:cubicBezTo>
                    <a:cubicBezTo>
                      <a:pt x="185" y="280"/>
                      <a:pt x="0" y="522"/>
                      <a:pt x="0" y="522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" name="Freeform 49"/>
              <p:cNvSpPr>
                <a:spLocks/>
              </p:cNvSpPr>
              <p:nvPr/>
            </p:nvSpPr>
            <p:spPr bwMode="gray">
              <a:xfrm>
                <a:off x="5429" y="327"/>
                <a:ext cx="124" cy="151"/>
              </a:xfrm>
              <a:custGeom>
                <a:avLst/>
                <a:gdLst>
                  <a:gd name="T0" fmla="*/ 1420 w 2219"/>
                  <a:gd name="T1" fmla="*/ 0 h 2693"/>
                  <a:gd name="T2" fmla="*/ 2219 w 2219"/>
                  <a:gd name="T3" fmla="*/ 0 h 2693"/>
                  <a:gd name="T4" fmla="*/ 2048 w 2219"/>
                  <a:gd name="T5" fmla="*/ 234 h 2693"/>
                  <a:gd name="T6" fmla="*/ 2048 w 2219"/>
                  <a:gd name="T7" fmla="*/ 1840 h 2693"/>
                  <a:gd name="T8" fmla="*/ 1131 w 2219"/>
                  <a:gd name="T9" fmla="*/ 2693 h 2693"/>
                  <a:gd name="T10" fmla="*/ 176 w 2219"/>
                  <a:gd name="T11" fmla="*/ 1840 h 2693"/>
                  <a:gd name="T12" fmla="*/ 176 w 2219"/>
                  <a:gd name="T13" fmla="*/ 234 h 2693"/>
                  <a:gd name="T14" fmla="*/ 0 w 2219"/>
                  <a:gd name="T15" fmla="*/ 0 h 2693"/>
                  <a:gd name="T16" fmla="*/ 821 w 2219"/>
                  <a:gd name="T17" fmla="*/ 0 h 2693"/>
                  <a:gd name="T18" fmla="*/ 638 w 2219"/>
                  <a:gd name="T19" fmla="*/ 234 h 2693"/>
                  <a:gd name="T20" fmla="*/ 638 w 2219"/>
                  <a:gd name="T21" fmla="*/ 1840 h 2693"/>
                  <a:gd name="T22" fmla="*/ 1131 w 2219"/>
                  <a:gd name="T23" fmla="*/ 2406 h 2693"/>
                  <a:gd name="T24" fmla="*/ 1601 w 2219"/>
                  <a:gd name="T25" fmla="*/ 1840 h 2693"/>
                  <a:gd name="T26" fmla="*/ 1601 w 2219"/>
                  <a:gd name="T27" fmla="*/ 234 h 2693"/>
                  <a:gd name="T28" fmla="*/ 1420 w 2219"/>
                  <a:gd name="T29" fmla="*/ 0 h 2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19" h="2693">
                    <a:moveTo>
                      <a:pt x="1420" y="0"/>
                    </a:moveTo>
                    <a:cubicBezTo>
                      <a:pt x="2219" y="0"/>
                      <a:pt x="2219" y="0"/>
                      <a:pt x="2219" y="0"/>
                    </a:cubicBezTo>
                    <a:cubicBezTo>
                      <a:pt x="2219" y="0"/>
                      <a:pt x="2048" y="91"/>
                      <a:pt x="2048" y="234"/>
                    </a:cubicBezTo>
                    <a:cubicBezTo>
                      <a:pt x="2048" y="1840"/>
                      <a:pt x="2048" y="1840"/>
                      <a:pt x="2048" y="1840"/>
                    </a:cubicBezTo>
                    <a:cubicBezTo>
                      <a:pt x="2047" y="2492"/>
                      <a:pt x="1506" y="2693"/>
                      <a:pt x="1131" y="2693"/>
                    </a:cubicBezTo>
                    <a:cubicBezTo>
                      <a:pt x="759" y="2693"/>
                      <a:pt x="175" y="2490"/>
                      <a:pt x="176" y="1840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76" y="91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8" y="88"/>
                      <a:pt x="638" y="234"/>
                    </a:cubicBezTo>
                    <a:cubicBezTo>
                      <a:pt x="638" y="1840"/>
                      <a:pt x="638" y="1840"/>
                      <a:pt x="638" y="1840"/>
                    </a:cubicBezTo>
                    <a:cubicBezTo>
                      <a:pt x="638" y="2182"/>
                      <a:pt x="865" y="2406"/>
                      <a:pt x="1131" y="2406"/>
                    </a:cubicBezTo>
                    <a:cubicBezTo>
                      <a:pt x="1397" y="2406"/>
                      <a:pt x="1600" y="2173"/>
                      <a:pt x="1601" y="1840"/>
                    </a:cubicBezTo>
                    <a:cubicBezTo>
                      <a:pt x="1601" y="234"/>
                      <a:pt x="1601" y="234"/>
                      <a:pt x="1601" y="234"/>
                    </a:cubicBezTo>
                    <a:cubicBezTo>
                      <a:pt x="1601" y="91"/>
                      <a:pt x="1420" y="0"/>
                      <a:pt x="14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9" name="Freeform 50"/>
              <p:cNvSpPr>
                <a:spLocks/>
              </p:cNvSpPr>
              <p:nvPr/>
            </p:nvSpPr>
            <p:spPr bwMode="gray">
              <a:xfrm>
                <a:off x="4994" y="327"/>
                <a:ext cx="125" cy="151"/>
              </a:xfrm>
              <a:custGeom>
                <a:avLst/>
                <a:gdLst>
                  <a:gd name="T0" fmla="*/ 1427 w 2240"/>
                  <a:gd name="T1" fmla="*/ 0 h 2700"/>
                  <a:gd name="T2" fmla="*/ 2240 w 2240"/>
                  <a:gd name="T3" fmla="*/ 0 h 2700"/>
                  <a:gd name="T4" fmla="*/ 2068 w 2240"/>
                  <a:gd name="T5" fmla="*/ 237 h 2700"/>
                  <a:gd name="T6" fmla="*/ 2067 w 2240"/>
                  <a:gd name="T7" fmla="*/ 1838 h 2700"/>
                  <a:gd name="T8" fmla="*/ 1122 w 2240"/>
                  <a:gd name="T9" fmla="*/ 2700 h 2700"/>
                  <a:gd name="T10" fmla="*/ 166 w 2240"/>
                  <a:gd name="T11" fmla="*/ 1838 h 2700"/>
                  <a:gd name="T12" fmla="*/ 166 w 2240"/>
                  <a:gd name="T13" fmla="*/ 237 h 2700"/>
                  <a:gd name="T14" fmla="*/ 0 w 2240"/>
                  <a:gd name="T15" fmla="*/ 0 h 2700"/>
                  <a:gd name="T16" fmla="*/ 821 w 2240"/>
                  <a:gd name="T17" fmla="*/ 0 h 2700"/>
                  <a:gd name="T18" fmla="*/ 631 w 2240"/>
                  <a:gd name="T19" fmla="*/ 237 h 2700"/>
                  <a:gd name="T20" fmla="*/ 630 w 2240"/>
                  <a:gd name="T21" fmla="*/ 1838 h 2700"/>
                  <a:gd name="T22" fmla="*/ 1122 w 2240"/>
                  <a:gd name="T23" fmla="*/ 2413 h 2700"/>
                  <a:gd name="T24" fmla="*/ 1602 w 2240"/>
                  <a:gd name="T25" fmla="*/ 1838 h 2700"/>
                  <a:gd name="T26" fmla="*/ 1603 w 2240"/>
                  <a:gd name="T27" fmla="*/ 237 h 2700"/>
                  <a:gd name="T28" fmla="*/ 1427 w 2240"/>
                  <a:gd name="T29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40" h="2700">
                    <a:moveTo>
                      <a:pt x="1427" y="0"/>
                    </a:moveTo>
                    <a:cubicBezTo>
                      <a:pt x="2240" y="0"/>
                      <a:pt x="2240" y="0"/>
                      <a:pt x="2240" y="0"/>
                    </a:cubicBezTo>
                    <a:cubicBezTo>
                      <a:pt x="2240" y="0"/>
                      <a:pt x="2068" y="95"/>
                      <a:pt x="2068" y="237"/>
                    </a:cubicBezTo>
                    <a:cubicBezTo>
                      <a:pt x="2068" y="238"/>
                      <a:pt x="2067" y="1838"/>
                      <a:pt x="2067" y="1838"/>
                    </a:cubicBezTo>
                    <a:cubicBezTo>
                      <a:pt x="2067" y="2494"/>
                      <a:pt x="1501" y="2700"/>
                      <a:pt x="1122" y="2700"/>
                    </a:cubicBezTo>
                    <a:cubicBezTo>
                      <a:pt x="750" y="2700"/>
                      <a:pt x="166" y="2491"/>
                      <a:pt x="166" y="1838"/>
                    </a:cubicBezTo>
                    <a:cubicBezTo>
                      <a:pt x="166" y="237"/>
                      <a:pt x="166" y="237"/>
                      <a:pt x="166" y="237"/>
                    </a:cubicBezTo>
                    <a:cubicBezTo>
                      <a:pt x="166" y="94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1" y="94"/>
                      <a:pt x="631" y="237"/>
                    </a:cubicBezTo>
                    <a:cubicBezTo>
                      <a:pt x="630" y="1838"/>
                      <a:pt x="630" y="1838"/>
                      <a:pt x="630" y="1838"/>
                    </a:cubicBezTo>
                    <a:cubicBezTo>
                      <a:pt x="630" y="2178"/>
                      <a:pt x="856" y="2412"/>
                      <a:pt x="1122" y="2413"/>
                    </a:cubicBezTo>
                    <a:cubicBezTo>
                      <a:pt x="1388" y="2414"/>
                      <a:pt x="1602" y="2174"/>
                      <a:pt x="1602" y="1838"/>
                    </a:cubicBezTo>
                    <a:cubicBezTo>
                      <a:pt x="1603" y="237"/>
                      <a:pt x="1603" y="237"/>
                      <a:pt x="1603" y="237"/>
                    </a:cubicBezTo>
                    <a:cubicBezTo>
                      <a:pt x="1603" y="94"/>
                      <a:pt x="1427" y="0"/>
                      <a:pt x="142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0" name="Freeform 51"/>
              <p:cNvSpPr>
                <a:spLocks/>
              </p:cNvSpPr>
              <p:nvPr/>
            </p:nvSpPr>
            <p:spPr bwMode="gray">
              <a:xfrm>
                <a:off x="5333" y="324"/>
                <a:ext cx="95" cy="154"/>
              </a:xfrm>
              <a:custGeom>
                <a:avLst/>
                <a:gdLst>
                  <a:gd name="T0" fmla="*/ 1467 w 1707"/>
                  <a:gd name="T1" fmla="*/ 479 h 2755"/>
                  <a:gd name="T2" fmla="*/ 1019 w 1707"/>
                  <a:gd name="T3" fmla="*/ 276 h 2755"/>
                  <a:gd name="T4" fmla="*/ 504 w 1707"/>
                  <a:gd name="T5" fmla="*/ 677 h 2755"/>
                  <a:gd name="T6" fmla="*/ 995 w 1707"/>
                  <a:gd name="T7" fmla="*/ 1174 h 2755"/>
                  <a:gd name="T8" fmla="*/ 1705 w 1707"/>
                  <a:gd name="T9" fmla="*/ 1974 h 2755"/>
                  <a:gd name="T10" fmla="*/ 651 w 1707"/>
                  <a:gd name="T11" fmla="*/ 2755 h 2755"/>
                  <a:gd name="T12" fmla="*/ 155 w 1707"/>
                  <a:gd name="T13" fmla="*/ 2686 h 2755"/>
                  <a:gd name="T14" fmla="*/ 0 w 1707"/>
                  <a:gd name="T15" fmla="*/ 2177 h 2755"/>
                  <a:gd name="T16" fmla="*/ 658 w 1707"/>
                  <a:gd name="T17" fmla="*/ 2466 h 2755"/>
                  <a:gd name="T18" fmla="*/ 1252 w 1707"/>
                  <a:gd name="T19" fmla="*/ 2030 h 2755"/>
                  <a:gd name="T20" fmla="*/ 46 w 1707"/>
                  <a:gd name="T21" fmla="*/ 731 h 2755"/>
                  <a:gd name="T22" fmla="*/ 973 w 1707"/>
                  <a:gd name="T23" fmla="*/ 0 h 2755"/>
                  <a:gd name="T24" fmla="*/ 1467 w 1707"/>
                  <a:gd name="T25" fmla="*/ 69 h 2755"/>
                  <a:gd name="T26" fmla="*/ 1467 w 1707"/>
                  <a:gd name="T27" fmla="*/ 479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07" h="2755">
                    <a:moveTo>
                      <a:pt x="1467" y="479"/>
                    </a:moveTo>
                    <a:cubicBezTo>
                      <a:pt x="1467" y="479"/>
                      <a:pt x="1352" y="277"/>
                      <a:pt x="1019" y="276"/>
                    </a:cubicBezTo>
                    <a:cubicBezTo>
                      <a:pt x="686" y="275"/>
                      <a:pt x="505" y="450"/>
                      <a:pt x="504" y="677"/>
                    </a:cubicBezTo>
                    <a:cubicBezTo>
                      <a:pt x="503" y="934"/>
                      <a:pt x="696" y="1031"/>
                      <a:pt x="995" y="1174"/>
                    </a:cubicBezTo>
                    <a:cubicBezTo>
                      <a:pt x="1279" y="1311"/>
                      <a:pt x="1707" y="1499"/>
                      <a:pt x="1705" y="1974"/>
                    </a:cubicBezTo>
                    <a:cubicBezTo>
                      <a:pt x="1704" y="2399"/>
                      <a:pt x="1327" y="2755"/>
                      <a:pt x="651" y="2755"/>
                    </a:cubicBezTo>
                    <a:cubicBezTo>
                      <a:pt x="442" y="2754"/>
                      <a:pt x="155" y="2686"/>
                      <a:pt x="155" y="2686"/>
                    </a:cubicBezTo>
                    <a:cubicBezTo>
                      <a:pt x="0" y="2177"/>
                      <a:pt x="0" y="2177"/>
                      <a:pt x="0" y="2177"/>
                    </a:cubicBezTo>
                    <a:cubicBezTo>
                      <a:pt x="143" y="2316"/>
                      <a:pt x="397" y="2466"/>
                      <a:pt x="658" y="2466"/>
                    </a:cubicBezTo>
                    <a:cubicBezTo>
                      <a:pt x="929" y="2466"/>
                      <a:pt x="1252" y="2298"/>
                      <a:pt x="1252" y="2030"/>
                    </a:cubicBezTo>
                    <a:cubicBezTo>
                      <a:pt x="1252" y="1512"/>
                      <a:pt x="46" y="1598"/>
                      <a:pt x="46" y="731"/>
                    </a:cubicBezTo>
                    <a:cubicBezTo>
                      <a:pt x="46" y="433"/>
                      <a:pt x="254" y="0"/>
                      <a:pt x="973" y="0"/>
                    </a:cubicBezTo>
                    <a:cubicBezTo>
                      <a:pt x="1207" y="0"/>
                      <a:pt x="1467" y="69"/>
                      <a:pt x="1467" y="69"/>
                    </a:cubicBezTo>
                    <a:lnTo>
                      <a:pt x="1467" y="47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647173" name="Rectangle 5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431800" y="3697200"/>
            <a:ext cx="10564800" cy="2595600"/>
          </a:xfrm>
        </p:spPr>
        <p:txBody>
          <a:bodyPr/>
          <a:lstStyle>
            <a:lvl1pPr marL="304800" marR="0" indent="-30480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 sz="2400"/>
            </a:lvl1pPr>
          </a:lstStyle>
          <a:p>
            <a:pPr lvl="0"/>
            <a:r>
              <a:rPr lang="en-US" altLang="ja-JP" noProof="0" dirty="0" smtClean="0"/>
              <a:t>Master subtitle</a:t>
            </a:r>
          </a:p>
          <a:p>
            <a:pPr lvl="0"/>
            <a:endParaRPr kumimoji="1" lang="de-DE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31800" y="2134800"/>
            <a:ext cx="10564800" cy="1047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noProof="0" dirty="0" smtClean="0"/>
              <a:t/>
            </a:r>
            <a:br>
              <a:rPr lang="en-US" altLang="ja-JP" noProof="0" dirty="0" smtClean="0"/>
            </a:br>
            <a:r>
              <a:rPr lang="en-US" altLang="ja-JP" noProof="0" dirty="0" smtClean="0"/>
              <a:t>Master title</a:t>
            </a:r>
            <a:endParaRPr lang="de-DE" altLang="ja-JP" noProof="0" dirty="0" smtClean="0"/>
          </a:p>
        </p:txBody>
      </p:sp>
      <p:sp>
        <p:nvSpPr>
          <p:cNvPr id="647215" name="Rectangle 47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51" name="Line 4"/>
          <p:cNvSpPr>
            <a:spLocks noChangeShapeType="1"/>
          </p:cNvSpPr>
          <p:nvPr userDrawn="1"/>
        </p:nvSpPr>
        <p:spPr bwMode="gray">
          <a:xfrm>
            <a:off x="0" y="6632575"/>
            <a:ext cx="12192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653213"/>
            <a:ext cx="71966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  <a:latin typeface="+mn-lt"/>
              </a:defRPr>
            </a:lvl1pPr>
          </a:lstStyle>
          <a:p>
            <a:fld id="{E5C4FF1C-8F5E-4BC8-BCAF-207649A9C157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148904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/>
            </a:lvl1pPr>
          </a:lstStyle>
          <a:p>
            <a:r>
              <a:rPr lang="en-US" altLang="ja-JP" dirty="0" smtClean="0"/>
              <a:t>Master title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 bwMode="gray"/>
        <p:txBody>
          <a:bodyPr lIns="0"/>
          <a:lstStyle>
            <a:lvl1pPr marL="290513" indent="-290513">
              <a:buFont typeface="Wingdings" panose="05000000000000000000" pitchFamily="2" charset="2"/>
              <a:buChar char="n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altLang="ja-JP" dirty="0" smtClean="0"/>
              <a:t>Headline </a:t>
            </a:r>
          </a:p>
          <a:p>
            <a:pPr lvl="1"/>
            <a:r>
              <a:rPr lang="en-US" altLang="ja-JP" dirty="0" smtClean="0"/>
              <a:t>1st subhead  </a:t>
            </a:r>
          </a:p>
          <a:p>
            <a:pPr lvl="2"/>
            <a:r>
              <a:rPr lang="en-US" altLang="ja-JP" dirty="0" smtClean="0"/>
              <a:t>2nd subhead  </a:t>
            </a:r>
          </a:p>
          <a:p>
            <a:pPr lvl="3"/>
            <a:r>
              <a:rPr lang="en-US" altLang="ja-JP" dirty="0" smtClean="0"/>
              <a:t>Text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DE2B87E1-F9DF-4BEE-B07D-635D26011F4B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2531618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altLang="ja-JP" dirty="0" smtClean="0"/>
              <a:t>Master title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 bwMode="gray">
          <a:xfrm>
            <a:off x="224367" y="869951"/>
            <a:ext cx="5755217" cy="5592763"/>
          </a:xfrm>
        </p:spPr>
        <p:txBody>
          <a:bodyPr/>
          <a:lstStyle>
            <a:lvl1pPr marL="290513" marR="0" indent="-2905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Char char="n"/>
              <a:tabLst/>
              <a:defRPr sz="2400"/>
            </a:lvl1pPr>
            <a:lvl2pPr marL="581025" marR="0" indent="-24288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 sz="2000"/>
            </a:lvl2pPr>
            <a:lvl3pPr marL="795338" marR="0" indent="-1381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 sz="1800"/>
            </a:lvl3pPr>
            <a:lvl4pPr marL="1014413" marR="0" indent="-13493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90513" marR="0" lvl="0" indent="-2905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Headline </a:t>
            </a:r>
          </a:p>
          <a:p>
            <a:pPr marL="581025" marR="0" lvl="1" indent="-24288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1st subhead  </a:t>
            </a:r>
          </a:p>
          <a:p>
            <a:pPr marL="795338" marR="0" lvl="2" indent="-1381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2nd subhead  </a:t>
            </a:r>
          </a:p>
          <a:p>
            <a:pPr marL="1014413" marR="0" lvl="3" indent="-13493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 bwMode="gray">
          <a:xfrm>
            <a:off x="6182784" y="869951"/>
            <a:ext cx="5757333" cy="5592763"/>
          </a:xfrm>
        </p:spPr>
        <p:txBody>
          <a:bodyPr/>
          <a:lstStyle>
            <a:lvl1pPr marL="290513" marR="0" indent="-2905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Char char="n"/>
              <a:tabLst/>
              <a:defRPr sz="2400"/>
            </a:lvl1pPr>
            <a:lvl2pPr marL="581025" marR="0" indent="-24288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 sz="2000"/>
            </a:lvl2pPr>
            <a:lvl3pPr marL="795338" marR="0" indent="-1381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 sz="1800"/>
            </a:lvl3pPr>
            <a:lvl4pPr marL="1014413" marR="0" indent="-13493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90513" marR="0" lvl="0" indent="-2905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Headline </a:t>
            </a:r>
          </a:p>
          <a:p>
            <a:pPr marL="581025" marR="0" lvl="1" indent="-24288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1st subhead  </a:t>
            </a:r>
          </a:p>
          <a:p>
            <a:pPr marL="795338" marR="0" lvl="2" indent="-1381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2nd subhead  </a:t>
            </a:r>
          </a:p>
          <a:p>
            <a:pPr marL="1014413" marR="0" lvl="3" indent="-13493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FCB7B9BA-EF19-4458-B462-893E29D19B1E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715321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altLang="ja-JP" dirty="0" smtClean="0"/>
              <a:t>Master title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1195C95A-030B-42EE-9D8D-E0455A77345A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20736062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E8E9CBD9-E97A-4244-BA2F-A59041725FCD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3261086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653213"/>
            <a:ext cx="71966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1"/>
                </a:solidFill>
                <a:latin typeface="+mn-lt"/>
              </a:defRPr>
            </a:lvl1pPr>
          </a:lstStyle>
          <a:p>
            <a:fld id="{E5C4FF1C-8F5E-4BC8-BCAF-207649A9C157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39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80718" y="6653213"/>
            <a:ext cx="5363633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de-DE" altLang="ja-JP"/>
          </a:p>
        </p:txBody>
      </p:sp>
      <p:grpSp>
        <p:nvGrpSpPr>
          <p:cNvPr id="4" name="Group 38" descr="Message Lockup"/>
          <p:cNvGrpSpPr>
            <a:grpSpLocks/>
          </p:cNvGrpSpPr>
          <p:nvPr userDrawn="1"/>
        </p:nvGrpSpPr>
        <p:grpSpPr bwMode="gray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6" name="Group 7"/>
            <p:cNvGrpSpPr>
              <a:grpSpLocks noChangeAspect="1"/>
            </p:cNvGrpSpPr>
            <p:nvPr/>
          </p:nvGrpSpPr>
          <p:grpSpPr bwMode="gray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AutoShape 6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gray">
              <a:xfrm>
                <a:off x="1217" y="2598"/>
                <a:ext cx="97" cy="159"/>
              </a:xfrm>
              <a:custGeom>
                <a:avLst/>
                <a:gdLst>
                  <a:gd name="T0" fmla="*/ 0 w 484"/>
                  <a:gd name="T1" fmla="*/ 764 h 795"/>
                  <a:gd name="T2" fmla="*/ 0 w 484"/>
                  <a:gd name="T3" fmla="*/ 672 h 795"/>
                  <a:gd name="T4" fmla="*/ 186 w 484"/>
                  <a:gd name="T5" fmla="*/ 715 h 795"/>
                  <a:gd name="T6" fmla="*/ 371 w 484"/>
                  <a:gd name="T7" fmla="*/ 593 h 795"/>
                  <a:gd name="T8" fmla="*/ 339 w 484"/>
                  <a:gd name="T9" fmla="*/ 515 h 795"/>
                  <a:gd name="T10" fmla="*/ 284 w 484"/>
                  <a:gd name="T11" fmla="*/ 472 h 795"/>
                  <a:gd name="T12" fmla="*/ 212 w 484"/>
                  <a:gd name="T13" fmla="*/ 436 h 795"/>
                  <a:gd name="T14" fmla="*/ 65 w 484"/>
                  <a:gd name="T15" fmla="*/ 337 h 795"/>
                  <a:gd name="T16" fmla="*/ 13 w 484"/>
                  <a:gd name="T17" fmla="*/ 199 h 795"/>
                  <a:gd name="T18" fmla="*/ 94 w 484"/>
                  <a:gd name="T19" fmla="*/ 43 h 795"/>
                  <a:gd name="T20" fmla="*/ 269 w 484"/>
                  <a:gd name="T21" fmla="*/ 0 h 795"/>
                  <a:gd name="T22" fmla="*/ 430 w 484"/>
                  <a:gd name="T23" fmla="*/ 26 h 795"/>
                  <a:gd name="T24" fmla="*/ 430 w 484"/>
                  <a:gd name="T25" fmla="*/ 111 h 795"/>
                  <a:gd name="T26" fmla="*/ 274 w 484"/>
                  <a:gd name="T27" fmla="*/ 78 h 795"/>
                  <a:gd name="T28" fmla="*/ 169 w 484"/>
                  <a:gd name="T29" fmla="*/ 103 h 795"/>
                  <a:gd name="T30" fmla="*/ 126 w 484"/>
                  <a:gd name="T31" fmla="*/ 186 h 795"/>
                  <a:gd name="T32" fmla="*/ 156 w 484"/>
                  <a:gd name="T33" fmla="*/ 264 h 795"/>
                  <a:gd name="T34" fmla="*/ 286 w 484"/>
                  <a:gd name="T35" fmla="*/ 345 h 795"/>
                  <a:gd name="T36" fmla="*/ 391 w 484"/>
                  <a:gd name="T37" fmla="*/ 406 h 795"/>
                  <a:gd name="T38" fmla="*/ 464 w 484"/>
                  <a:gd name="T39" fmla="*/ 486 h 795"/>
                  <a:gd name="T40" fmla="*/ 484 w 484"/>
                  <a:gd name="T41" fmla="*/ 581 h 795"/>
                  <a:gd name="T42" fmla="*/ 193 w 484"/>
                  <a:gd name="T43" fmla="*/ 795 h 795"/>
                  <a:gd name="T44" fmla="*/ 0 w 484"/>
                  <a:gd name="T45" fmla="*/ 76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4" h="795">
                    <a:moveTo>
                      <a:pt x="0" y="764"/>
                    </a:moveTo>
                    <a:cubicBezTo>
                      <a:pt x="0" y="672"/>
                      <a:pt x="0" y="672"/>
                      <a:pt x="0" y="672"/>
                    </a:cubicBezTo>
                    <a:cubicBezTo>
                      <a:pt x="50" y="700"/>
                      <a:pt x="113" y="715"/>
                      <a:pt x="186" y="715"/>
                    </a:cubicBezTo>
                    <a:cubicBezTo>
                      <a:pt x="309" y="715"/>
                      <a:pt x="371" y="674"/>
                      <a:pt x="371" y="593"/>
                    </a:cubicBezTo>
                    <a:cubicBezTo>
                      <a:pt x="371" y="562"/>
                      <a:pt x="361" y="536"/>
                      <a:pt x="339" y="515"/>
                    </a:cubicBezTo>
                    <a:cubicBezTo>
                      <a:pt x="323" y="498"/>
                      <a:pt x="305" y="484"/>
                      <a:pt x="284" y="472"/>
                    </a:cubicBezTo>
                    <a:cubicBezTo>
                      <a:pt x="265" y="462"/>
                      <a:pt x="241" y="450"/>
                      <a:pt x="212" y="436"/>
                    </a:cubicBezTo>
                    <a:cubicBezTo>
                      <a:pt x="142" y="402"/>
                      <a:pt x="93" y="369"/>
                      <a:pt x="65" y="337"/>
                    </a:cubicBezTo>
                    <a:cubicBezTo>
                      <a:pt x="30" y="299"/>
                      <a:pt x="13" y="253"/>
                      <a:pt x="13" y="199"/>
                    </a:cubicBezTo>
                    <a:cubicBezTo>
                      <a:pt x="13" y="129"/>
                      <a:pt x="40" y="77"/>
                      <a:pt x="94" y="43"/>
                    </a:cubicBezTo>
                    <a:cubicBezTo>
                      <a:pt x="140" y="14"/>
                      <a:pt x="198" y="0"/>
                      <a:pt x="269" y="0"/>
                    </a:cubicBezTo>
                    <a:cubicBezTo>
                      <a:pt x="318" y="0"/>
                      <a:pt x="372" y="8"/>
                      <a:pt x="430" y="26"/>
                    </a:cubicBezTo>
                    <a:cubicBezTo>
                      <a:pt x="430" y="111"/>
                      <a:pt x="430" y="111"/>
                      <a:pt x="430" y="111"/>
                    </a:cubicBezTo>
                    <a:cubicBezTo>
                      <a:pt x="381" y="89"/>
                      <a:pt x="329" y="78"/>
                      <a:pt x="274" y="78"/>
                    </a:cubicBezTo>
                    <a:cubicBezTo>
                      <a:pt x="232" y="78"/>
                      <a:pt x="197" y="86"/>
                      <a:pt x="169" y="103"/>
                    </a:cubicBezTo>
                    <a:cubicBezTo>
                      <a:pt x="141" y="120"/>
                      <a:pt x="126" y="148"/>
                      <a:pt x="126" y="186"/>
                    </a:cubicBezTo>
                    <a:cubicBezTo>
                      <a:pt x="126" y="218"/>
                      <a:pt x="136" y="244"/>
                      <a:pt x="156" y="264"/>
                    </a:cubicBezTo>
                    <a:cubicBezTo>
                      <a:pt x="176" y="285"/>
                      <a:pt x="219" y="312"/>
                      <a:pt x="286" y="345"/>
                    </a:cubicBezTo>
                    <a:cubicBezTo>
                      <a:pt x="338" y="372"/>
                      <a:pt x="374" y="392"/>
                      <a:pt x="391" y="406"/>
                    </a:cubicBezTo>
                    <a:cubicBezTo>
                      <a:pt x="426" y="430"/>
                      <a:pt x="450" y="457"/>
                      <a:pt x="464" y="486"/>
                    </a:cubicBezTo>
                    <a:cubicBezTo>
                      <a:pt x="478" y="512"/>
                      <a:pt x="484" y="544"/>
                      <a:pt x="484" y="581"/>
                    </a:cubicBezTo>
                    <a:cubicBezTo>
                      <a:pt x="484" y="724"/>
                      <a:pt x="387" y="795"/>
                      <a:pt x="193" y="795"/>
                    </a:cubicBezTo>
                    <a:cubicBezTo>
                      <a:pt x="114" y="795"/>
                      <a:pt x="50" y="785"/>
                      <a:pt x="0" y="76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gray">
              <a:xfrm>
                <a:off x="1349" y="2526"/>
                <a:ext cx="115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7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60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7" y="439"/>
                    </a:cubicBezTo>
                    <a:cubicBezTo>
                      <a:pt x="256" y="439"/>
                      <a:pt x="196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gray">
              <a:xfrm>
                <a:off x="1499" y="2598"/>
                <a:ext cx="117" cy="159"/>
              </a:xfrm>
              <a:custGeom>
                <a:avLst/>
                <a:gdLst>
                  <a:gd name="T0" fmla="*/ 456 w 585"/>
                  <a:gd name="T1" fmla="*/ 298 h 795"/>
                  <a:gd name="T2" fmla="*/ 456 w 585"/>
                  <a:gd name="T3" fmla="*/ 259 h 795"/>
                  <a:gd name="T4" fmla="*/ 432 w 585"/>
                  <a:gd name="T5" fmla="*/ 144 h 795"/>
                  <a:gd name="T6" fmla="*/ 283 w 585"/>
                  <a:gd name="T7" fmla="*/ 81 h 795"/>
                  <a:gd name="T8" fmla="*/ 73 w 585"/>
                  <a:gd name="T9" fmla="*/ 123 h 795"/>
                  <a:gd name="T10" fmla="*/ 73 w 585"/>
                  <a:gd name="T11" fmla="*/ 33 h 795"/>
                  <a:gd name="T12" fmla="*/ 296 w 585"/>
                  <a:gd name="T13" fmla="*/ 0 h 795"/>
                  <a:gd name="T14" fmla="*/ 539 w 585"/>
                  <a:gd name="T15" fmla="*/ 80 h 795"/>
                  <a:gd name="T16" fmla="*/ 582 w 585"/>
                  <a:gd name="T17" fmla="*/ 209 h 795"/>
                  <a:gd name="T18" fmla="*/ 585 w 585"/>
                  <a:gd name="T19" fmla="*/ 303 h 795"/>
                  <a:gd name="T20" fmla="*/ 585 w 585"/>
                  <a:gd name="T21" fmla="*/ 760 h 795"/>
                  <a:gd name="T22" fmla="*/ 305 w 585"/>
                  <a:gd name="T23" fmla="*/ 795 h 795"/>
                  <a:gd name="T24" fmla="*/ 86 w 585"/>
                  <a:gd name="T25" fmla="*/ 752 h 795"/>
                  <a:gd name="T26" fmla="*/ 0 w 585"/>
                  <a:gd name="T27" fmla="*/ 583 h 795"/>
                  <a:gd name="T28" fmla="*/ 99 w 585"/>
                  <a:gd name="T29" fmla="*/ 380 h 795"/>
                  <a:gd name="T30" fmla="*/ 350 w 585"/>
                  <a:gd name="T31" fmla="*/ 310 h 795"/>
                  <a:gd name="T32" fmla="*/ 456 w 585"/>
                  <a:gd name="T33" fmla="*/ 298 h 795"/>
                  <a:gd name="T34" fmla="*/ 456 w 585"/>
                  <a:gd name="T35" fmla="*/ 372 h 795"/>
                  <a:gd name="T36" fmla="*/ 278 w 585"/>
                  <a:gd name="T37" fmla="*/ 399 h 795"/>
                  <a:gd name="T38" fmla="*/ 132 w 585"/>
                  <a:gd name="T39" fmla="*/ 570 h 795"/>
                  <a:gd name="T40" fmla="*/ 175 w 585"/>
                  <a:gd name="T41" fmla="*/ 679 h 795"/>
                  <a:gd name="T42" fmla="*/ 325 w 585"/>
                  <a:gd name="T43" fmla="*/ 718 h 795"/>
                  <a:gd name="T44" fmla="*/ 456 w 585"/>
                  <a:gd name="T45" fmla="*/ 700 h 795"/>
                  <a:gd name="T46" fmla="*/ 456 w 585"/>
                  <a:gd name="T47" fmla="*/ 37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5" h="795">
                    <a:moveTo>
                      <a:pt x="456" y="298"/>
                    </a:move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09"/>
                      <a:pt x="448" y="171"/>
                      <a:pt x="432" y="144"/>
                    </a:cubicBezTo>
                    <a:cubicBezTo>
                      <a:pt x="409" y="102"/>
                      <a:pt x="359" y="81"/>
                      <a:pt x="283" y="81"/>
                    </a:cubicBezTo>
                    <a:cubicBezTo>
                      <a:pt x="214" y="81"/>
                      <a:pt x="144" y="95"/>
                      <a:pt x="73" y="12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5" y="11"/>
                      <a:pt x="219" y="0"/>
                      <a:pt x="296" y="0"/>
                    </a:cubicBezTo>
                    <a:cubicBezTo>
                      <a:pt x="414" y="0"/>
                      <a:pt x="495" y="27"/>
                      <a:pt x="539" y="80"/>
                    </a:cubicBezTo>
                    <a:cubicBezTo>
                      <a:pt x="562" y="109"/>
                      <a:pt x="577" y="152"/>
                      <a:pt x="582" y="209"/>
                    </a:cubicBezTo>
                    <a:cubicBezTo>
                      <a:pt x="584" y="230"/>
                      <a:pt x="585" y="261"/>
                      <a:pt x="585" y="303"/>
                    </a:cubicBezTo>
                    <a:cubicBezTo>
                      <a:pt x="585" y="760"/>
                      <a:pt x="585" y="760"/>
                      <a:pt x="585" y="760"/>
                    </a:cubicBezTo>
                    <a:cubicBezTo>
                      <a:pt x="497" y="783"/>
                      <a:pt x="404" y="795"/>
                      <a:pt x="305" y="795"/>
                    </a:cubicBezTo>
                    <a:cubicBezTo>
                      <a:pt x="211" y="795"/>
                      <a:pt x="138" y="781"/>
                      <a:pt x="86" y="752"/>
                    </a:cubicBezTo>
                    <a:cubicBezTo>
                      <a:pt x="29" y="719"/>
                      <a:pt x="0" y="663"/>
                      <a:pt x="0" y="583"/>
                    </a:cubicBezTo>
                    <a:cubicBezTo>
                      <a:pt x="0" y="491"/>
                      <a:pt x="33" y="423"/>
                      <a:pt x="99" y="380"/>
                    </a:cubicBezTo>
                    <a:cubicBezTo>
                      <a:pt x="149" y="347"/>
                      <a:pt x="233" y="324"/>
                      <a:pt x="350" y="310"/>
                    </a:cubicBezTo>
                    <a:cubicBezTo>
                      <a:pt x="372" y="307"/>
                      <a:pt x="407" y="303"/>
                      <a:pt x="456" y="298"/>
                    </a:cubicBezTo>
                    <a:moveTo>
                      <a:pt x="456" y="372"/>
                    </a:moveTo>
                    <a:cubicBezTo>
                      <a:pt x="378" y="379"/>
                      <a:pt x="318" y="389"/>
                      <a:pt x="278" y="399"/>
                    </a:cubicBezTo>
                    <a:cubicBezTo>
                      <a:pt x="180" y="423"/>
                      <a:pt x="132" y="480"/>
                      <a:pt x="132" y="570"/>
                    </a:cubicBezTo>
                    <a:cubicBezTo>
                      <a:pt x="132" y="619"/>
                      <a:pt x="146" y="655"/>
                      <a:pt x="175" y="679"/>
                    </a:cubicBezTo>
                    <a:cubicBezTo>
                      <a:pt x="206" y="705"/>
                      <a:pt x="256" y="718"/>
                      <a:pt x="325" y="718"/>
                    </a:cubicBezTo>
                    <a:cubicBezTo>
                      <a:pt x="372" y="718"/>
                      <a:pt x="415" y="711"/>
                      <a:pt x="456" y="700"/>
                    </a:cubicBezTo>
                    <a:lnTo>
                      <a:pt x="456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gray">
              <a:xfrm>
                <a:off x="1662" y="2598"/>
                <a:ext cx="119" cy="227"/>
              </a:xfrm>
              <a:custGeom>
                <a:avLst/>
                <a:gdLst>
                  <a:gd name="T0" fmla="*/ 129 w 592"/>
                  <a:gd name="T1" fmla="*/ 742 h 1136"/>
                  <a:gd name="T2" fmla="*/ 129 w 592"/>
                  <a:gd name="T3" fmla="*/ 1136 h 1136"/>
                  <a:gd name="T4" fmla="*/ 0 w 592"/>
                  <a:gd name="T5" fmla="*/ 1136 h 1136"/>
                  <a:gd name="T6" fmla="*/ 0 w 592"/>
                  <a:gd name="T7" fmla="*/ 30 h 1136"/>
                  <a:gd name="T8" fmla="*/ 260 w 592"/>
                  <a:gd name="T9" fmla="*/ 0 h 1136"/>
                  <a:gd name="T10" fmla="*/ 528 w 592"/>
                  <a:gd name="T11" fmla="*/ 118 h 1136"/>
                  <a:gd name="T12" fmla="*/ 592 w 592"/>
                  <a:gd name="T13" fmla="*/ 396 h 1136"/>
                  <a:gd name="T14" fmla="*/ 511 w 592"/>
                  <a:gd name="T15" fmla="*/ 691 h 1136"/>
                  <a:gd name="T16" fmla="*/ 287 w 592"/>
                  <a:gd name="T17" fmla="*/ 795 h 1136"/>
                  <a:gd name="T18" fmla="*/ 180 w 592"/>
                  <a:gd name="T19" fmla="*/ 775 h 1136"/>
                  <a:gd name="T20" fmla="*/ 129 w 592"/>
                  <a:gd name="T21" fmla="*/ 742 h 1136"/>
                  <a:gd name="T22" fmla="*/ 129 w 592"/>
                  <a:gd name="T23" fmla="*/ 653 h 1136"/>
                  <a:gd name="T24" fmla="*/ 272 w 592"/>
                  <a:gd name="T25" fmla="*/ 718 h 1136"/>
                  <a:gd name="T26" fmla="*/ 418 w 592"/>
                  <a:gd name="T27" fmla="*/ 618 h 1136"/>
                  <a:gd name="T28" fmla="*/ 461 w 592"/>
                  <a:gd name="T29" fmla="*/ 395 h 1136"/>
                  <a:gd name="T30" fmla="*/ 403 w 592"/>
                  <a:gd name="T31" fmla="*/ 147 h 1136"/>
                  <a:gd name="T32" fmla="*/ 241 w 592"/>
                  <a:gd name="T33" fmla="*/ 78 h 1136"/>
                  <a:gd name="T34" fmla="*/ 129 w 592"/>
                  <a:gd name="T35" fmla="*/ 87 h 1136"/>
                  <a:gd name="T36" fmla="*/ 129 w 592"/>
                  <a:gd name="T37" fmla="*/ 653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2" h="1136">
                    <a:moveTo>
                      <a:pt x="129" y="742"/>
                    </a:moveTo>
                    <a:cubicBezTo>
                      <a:pt x="129" y="1136"/>
                      <a:pt x="129" y="1136"/>
                      <a:pt x="129" y="1136"/>
                    </a:cubicBezTo>
                    <a:cubicBezTo>
                      <a:pt x="0" y="1136"/>
                      <a:pt x="0" y="1136"/>
                      <a:pt x="0" y="113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89" y="10"/>
                      <a:pt x="175" y="0"/>
                      <a:pt x="260" y="0"/>
                    </a:cubicBezTo>
                    <a:cubicBezTo>
                      <a:pt x="391" y="0"/>
                      <a:pt x="480" y="39"/>
                      <a:pt x="528" y="118"/>
                    </a:cubicBezTo>
                    <a:cubicBezTo>
                      <a:pt x="571" y="188"/>
                      <a:pt x="592" y="281"/>
                      <a:pt x="592" y="396"/>
                    </a:cubicBezTo>
                    <a:cubicBezTo>
                      <a:pt x="592" y="518"/>
                      <a:pt x="565" y="616"/>
                      <a:pt x="511" y="691"/>
                    </a:cubicBezTo>
                    <a:cubicBezTo>
                      <a:pt x="460" y="761"/>
                      <a:pt x="385" y="795"/>
                      <a:pt x="287" y="795"/>
                    </a:cubicBezTo>
                    <a:cubicBezTo>
                      <a:pt x="245" y="795"/>
                      <a:pt x="209" y="789"/>
                      <a:pt x="180" y="775"/>
                    </a:cubicBezTo>
                    <a:cubicBezTo>
                      <a:pt x="166" y="769"/>
                      <a:pt x="149" y="758"/>
                      <a:pt x="129" y="742"/>
                    </a:cubicBezTo>
                    <a:moveTo>
                      <a:pt x="129" y="653"/>
                    </a:moveTo>
                    <a:cubicBezTo>
                      <a:pt x="172" y="696"/>
                      <a:pt x="220" y="718"/>
                      <a:pt x="272" y="718"/>
                    </a:cubicBezTo>
                    <a:cubicBezTo>
                      <a:pt x="338" y="718"/>
                      <a:pt x="387" y="684"/>
                      <a:pt x="418" y="618"/>
                    </a:cubicBezTo>
                    <a:cubicBezTo>
                      <a:pt x="447" y="557"/>
                      <a:pt x="461" y="483"/>
                      <a:pt x="461" y="395"/>
                    </a:cubicBezTo>
                    <a:cubicBezTo>
                      <a:pt x="461" y="284"/>
                      <a:pt x="442" y="202"/>
                      <a:pt x="403" y="147"/>
                    </a:cubicBezTo>
                    <a:cubicBezTo>
                      <a:pt x="372" y="101"/>
                      <a:pt x="318" y="78"/>
                      <a:pt x="241" y="78"/>
                    </a:cubicBezTo>
                    <a:cubicBezTo>
                      <a:pt x="207" y="78"/>
                      <a:pt x="170" y="81"/>
                      <a:pt x="129" y="87"/>
                    </a:cubicBezTo>
                    <a:lnTo>
                      <a:pt x="129" y="6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gray">
              <a:xfrm>
                <a:off x="1816" y="2547"/>
                <a:ext cx="32" cy="206"/>
              </a:xfrm>
              <a:custGeom>
                <a:avLst/>
                <a:gdLst>
                  <a:gd name="T0" fmla="*/ 78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1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5 w 157"/>
                  <a:gd name="T15" fmla="*/ 20 h 1031"/>
                  <a:gd name="T16" fmla="*/ 78 w 157"/>
                  <a:gd name="T17" fmla="*/ 0 h 1031"/>
                  <a:gd name="T18" fmla="*/ 15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5 w 157"/>
                  <a:gd name="T25" fmla="*/ 1031 h 1031"/>
                  <a:gd name="T26" fmla="*/ 15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8" y="0"/>
                    </a:moveTo>
                    <a:cubicBezTo>
                      <a:pt x="102" y="0"/>
                      <a:pt x="121" y="9"/>
                      <a:pt x="137" y="26"/>
                    </a:cubicBezTo>
                    <a:cubicBezTo>
                      <a:pt x="150" y="42"/>
                      <a:pt x="157" y="59"/>
                      <a:pt x="157" y="79"/>
                    </a:cubicBezTo>
                    <a:cubicBezTo>
                      <a:pt x="157" y="103"/>
                      <a:pt x="148" y="123"/>
                      <a:pt x="131" y="139"/>
                    </a:cubicBezTo>
                    <a:cubicBezTo>
                      <a:pt x="116" y="152"/>
                      <a:pt x="99" y="159"/>
                      <a:pt x="78" y="159"/>
                    </a:cubicBezTo>
                    <a:cubicBezTo>
                      <a:pt x="54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8" y="37"/>
                      <a:pt x="25" y="20"/>
                    </a:cubicBezTo>
                    <a:cubicBezTo>
                      <a:pt x="40" y="7"/>
                      <a:pt x="58" y="0"/>
                      <a:pt x="78" y="0"/>
                    </a:cubicBezTo>
                    <a:moveTo>
                      <a:pt x="15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5" y="1031"/>
                      <a:pt x="15" y="1031"/>
                      <a:pt x="15" y="1031"/>
                    </a:cubicBezTo>
                    <a:lnTo>
                      <a:pt x="15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gray">
              <a:xfrm>
                <a:off x="1894" y="2598"/>
                <a:ext cx="114" cy="155"/>
              </a:xfrm>
              <a:custGeom>
                <a:avLst/>
                <a:gdLst>
                  <a:gd name="T0" fmla="*/ 0 w 573"/>
                  <a:gd name="T1" fmla="*/ 775 h 775"/>
                  <a:gd name="T2" fmla="*/ 0 w 573"/>
                  <a:gd name="T3" fmla="*/ 30 h 775"/>
                  <a:gd name="T4" fmla="*/ 302 w 573"/>
                  <a:gd name="T5" fmla="*/ 0 h 775"/>
                  <a:gd name="T6" fmla="*/ 550 w 573"/>
                  <a:gd name="T7" fmla="*/ 119 h 775"/>
                  <a:gd name="T8" fmla="*/ 573 w 573"/>
                  <a:gd name="T9" fmla="*/ 312 h 775"/>
                  <a:gd name="T10" fmla="*/ 573 w 573"/>
                  <a:gd name="T11" fmla="*/ 775 h 775"/>
                  <a:gd name="T12" fmla="*/ 444 w 573"/>
                  <a:gd name="T13" fmla="*/ 775 h 775"/>
                  <a:gd name="T14" fmla="*/ 444 w 573"/>
                  <a:gd name="T15" fmla="*/ 320 h 775"/>
                  <a:gd name="T16" fmla="*/ 421 w 573"/>
                  <a:gd name="T17" fmla="*/ 140 h 775"/>
                  <a:gd name="T18" fmla="*/ 290 w 573"/>
                  <a:gd name="T19" fmla="*/ 78 h 775"/>
                  <a:gd name="T20" fmla="*/ 130 w 573"/>
                  <a:gd name="T21" fmla="*/ 94 h 775"/>
                  <a:gd name="T22" fmla="*/ 130 w 573"/>
                  <a:gd name="T23" fmla="*/ 775 h 775"/>
                  <a:gd name="T24" fmla="*/ 0 w 573"/>
                  <a:gd name="T25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20" y="10"/>
                      <a:pt x="220" y="0"/>
                      <a:pt x="302" y="0"/>
                    </a:cubicBezTo>
                    <a:cubicBezTo>
                      <a:pt x="434" y="0"/>
                      <a:pt x="516" y="39"/>
                      <a:pt x="550" y="119"/>
                    </a:cubicBezTo>
                    <a:cubicBezTo>
                      <a:pt x="565" y="155"/>
                      <a:pt x="573" y="220"/>
                      <a:pt x="573" y="312"/>
                    </a:cubicBezTo>
                    <a:cubicBezTo>
                      <a:pt x="573" y="775"/>
                      <a:pt x="573" y="775"/>
                      <a:pt x="573" y="775"/>
                    </a:cubicBezTo>
                    <a:cubicBezTo>
                      <a:pt x="444" y="775"/>
                      <a:pt x="444" y="775"/>
                      <a:pt x="444" y="775"/>
                    </a:cubicBezTo>
                    <a:cubicBezTo>
                      <a:pt x="444" y="320"/>
                      <a:pt x="444" y="320"/>
                      <a:pt x="444" y="320"/>
                    </a:cubicBezTo>
                    <a:cubicBezTo>
                      <a:pt x="444" y="230"/>
                      <a:pt x="436" y="171"/>
                      <a:pt x="421" y="140"/>
                    </a:cubicBezTo>
                    <a:cubicBezTo>
                      <a:pt x="400" y="99"/>
                      <a:pt x="356" y="78"/>
                      <a:pt x="290" y="78"/>
                    </a:cubicBezTo>
                    <a:cubicBezTo>
                      <a:pt x="237" y="78"/>
                      <a:pt x="184" y="83"/>
                      <a:pt x="130" y="94"/>
                    </a:cubicBezTo>
                    <a:cubicBezTo>
                      <a:pt x="130" y="775"/>
                      <a:pt x="130" y="775"/>
                      <a:pt x="130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gray">
              <a:xfrm>
                <a:off x="2044" y="2598"/>
                <a:ext cx="119" cy="229"/>
              </a:xfrm>
              <a:custGeom>
                <a:avLst/>
                <a:gdLst>
                  <a:gd name="T0" fmla="*/ 466 w 595"/>
                  <a:gd name="T1" fmla="*/ 707 h 1147"/>
                  <a:gd name="T2" fmla="*/ 418 w 595"/>
                  <a:gd name="T3" fmla="*/ 752 h 1147"/>
                  <a:gd name="T4" fmla="*/ 268 w 595"/>
                  <a:gd name="T5" fmla="*/ 795 h 1147"/>
                  <a:gd name="T6" fmla="*/ 102 w 595"/>
                  <a:gd name="T7" fmla="*/ 740 h 1147"/>
                  <a:gd name="T8" fmla="*/ 0 w 595"/>
                  <a:gd name="T9" fmla="*/ 433 h 1147"/>
                  <a:gd name="T10" fmla="*/ 75 w 595"/>
                  <a:gd name="T11" fmla="*/ 137 h 1147"/>
                  <a:gd name="T12" fmla="*/ 356 w 595"/>
                  <a:gd name="T13" fmla="*/ 0 h 1147"/>
                  <a:gd name="T14" fmla="*/ 595 w 595"/>
                  <a:gd name="T15" fmla="*/ 30 h 1147"/>
                  <a:gd name="T16" fmla="*/ 595 w 595"/>
                  <a:gd name="T17" fmla="*/ 628 h 1147"/>
                  <a:gd name="T18" fmla="*/ 580 w 595"/>
                  <a:gd name="T19" fmla="*/ 881 h 1147"/>
                  <a:gd name="T20" fmla="*/ 441 w 595"/>
                  <a:gd name="T21" fmla="*/ 1099 h 1147"/>
                  <a:gd name="T22" fmla="*/ 200 w 595"/>
                  <a:gd name="T23" fmla="*/ 1147 h 1147"/>
                  <a:gd name="T24" fmla="*/ 103 w 595"/>
                  <a:gd name="T25" fmla="*/ 1141 h 1147"/>
                  <a:gd name="T26" fmla="*/ 103 w 595"/>
                  <a:gd name="T27" fmla="*/ 1064 h 1147"/>
                  <a:gd name="T28" fmla="*/ 199 w 595"/>
                  <a:gd name="T29" fmla="*/ 1069 h 1147"/>
                  <a:gd name="T30" fmla="*/ 357 w 595"/>
                  <a:gd name="T31" fmla="*/ 1041 h 1147"/>
                  <a:gd name="T32" fmla="*/ 454 w 595"/>
                  <a:gd name="T33" fmla="*/ 896 h 1147"/>
                  <a:gd name="T34" fmla="*/ 466 w 595"/>
                  <a:gd name="T35" fmla="*/ 748 h 1147"/>
                  <a:gd name="T36" fmla="*/ 466 w 595"/>
                  <a:gd name="T37" fmla="*/ 707 h 1147"/>
                  <a:gd name="T38" fmla="*/ 466 w 595"/>
                  <a:gd name="T39" fmla="*/ 85 h 1147"/>
                  <a:gd name="T40" fmla="*/ 369 w 595"/>
                  <a:gd name="T41" fmla="*/ 78 h 1147"/>
                  <a:gd name="T42" fmla="*/ 242 w 595"/>
                  <a:gd name="T43" fmla="*/ 111 h 1147"/>
                  <a:gd name="T44" fmla="*/ 159 w 595"/>
                  <a:gd name="T45" fmla="*/ 244 h 1147"/>
                  <a:gd name="T46" fmla="*/ 132 w 595"/>
                  <a:gd name="T47" fmla="*/ 438 h 1147"/>
                  <a:gd name="T48" fmla="*/ 183 w 595"/>
                  <a:gd name="T49" fmla="*/ 662 h 1147"/>
                  <a:gd name="T50" fmla="*/ 286 w 595"/>
                  <a:gd name="T51" fmla="*/ 718 h 1147"/>
                  <a:gd name="T52" fmla="*/ 388 w 595"/>
                  <a:gd name="T53" fmla="*/ 683 h 1147"/>
                  <a:gd name="T54" fmla="*/ 455 w 595"/>
                  <a:gd name="T55" fmla="*/ 592 h 1147"/>
                  <a:gd name="T56" fmla="*/ 466 w 595"/>
                  <a:gd name="T57" fmla="*/ 505 h 1147"/>
                  <a:gd name="T58" fmla="*/ 466 w 595"/>
                  <a:gd name="T59" fmla="*/ 85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5" h="1147">
                    <a:moveTo>
                      <a:pt x="466" y="707"/>
                    </a:moveTo>
                    <a:cubicBezTo>
                      <a:pt x="446" y="728"/>
                      <a:pt x="430" y="743"/>
                      <a:pt x="418" y="752"/>
                    </a:cubicBezTo>
                    <a:cubicBezTo>
                      <a:pt x="378" y="781"/>
                      <a:pt x="329" y="795"/>
                      <a:pt x="268" y="795"/>
                    </a:cubicBezTo>
                    <a:cubicBezTo>
                      <a:pt x="201" y="795"/>
                      <a:pt x="146" y="777"/>
                      <a:pt x="102" y="740"/>
                    </a:cubicBezTo>
                    <a:cubicBezTo>
                      <a:pt x="34" y="683"/>
                      <a:pt x="0" y="581"/>
                      <a:pt x="0" y="433"/>
                    </a:cubicBezTo>
                    <a:cubicBezTo>
                      <a:pt x="0" y="313"/>
                      <a:pt x="25" y="215"/>
                      <a:pt x="75" y="137"/>
                    </a:cubicBezTo>
                    <a:cubicBezTo>
                      <a:pt x="133" y="46"/>
                      <a:pt x="226" y="0"/>
                      <a:pt x="356" y="0"/>
                    </a:cubicBezTo>
                    <a:cubicBezTo>
                      <a:pt x="433" y="0"/>
                      <a:pt x="513" y="10"/>
                      <a:pt x="595" y="30"/>
                    </a:cubicBezTo>
                    <a:cubicBezTo>
                      <a:pt x="595" y="628"/>
                      <a:pt x="595" y="628"/>
                      <a:pt x="595" y="628"/>
                    </a:cubicBezTo>
                    <a:cubicBezTo>
                      <a:pt x="595" y="739"/>
                      <a:pt x="590" y="823"/>
                      <a:pt x="580" y="881"/>
                    </a:cubicBezTo>
                    <a:cubicBezTo>
                      <a:pt x="563" y="986"/>
                      <a:pt x="516" y="1059"/>
                      <a:pt x="441" y="1099"/>
                    </a:cubicBezTo>
                    <a:cubicBezTo>
                      <a:pt x="380" y="1131"/>
                      <a:pt x="299" y="1147"/>
                      <a:pt x="200" y="1147"/>
                    </a:cubicBezTo>
                    <a:cubicBezTo>
                      <a:pt x="172" y="1147"/>
                      <a:pt x="140" y="1145"/>
                      <a:pt x="103" y="1141"/>
                    </a:cubicBezTo>
                    <a:cubicBezTo>
                      <a:pt x="103" y="1064"/>
                      <a:pt x="103" y="1064"/>
                      <a:pt x="103" y="1064"/>
                    </a:cubicBezTo>
                    <a:cubicBezTo>
                      <a:pt x="136" y="1068"/>
                      <a:pt x="168" y="1069"/>
                      <a:pt x="199" y="1069"/>
                    </a:cubicBezTo>
                    <a:cubicBezTo>
                      <a:pt x="270" y="1069"/>
                      <a:pt x="322" y="1060"/>
                      <a:pt x="357" y="1041"/>
                    </a:cubicBezTo>
                    <a:cubicBezTo>
                      <a:pt x="408" y="1014"/>
                      <a:pt x="440" y="966"/>
                      <a:pt x="454" y="896"/>
                    </a:cubicBezTo>
                    <a:cubicBezTo>
                      <a:pt x="462" y="857"/>
                      <a:pt x="466" y="808"/>
                      <a:pt x="466" y="748"/>
                    </a:cubicBezTo>
                    <a:lnTo>
                      <a:pt x="466" y="707"/>
                    </a:lnTo>
                    <a:close/>
                    <a:moveTo>
                      <a:pt x="466" y="85"/>
                    </a:moveTo>
                    <a:cubicBezTo>
                      <a:pt x="430" y="80"/>
                      <a:pt x="398" y="78"/>
                      <a:pt x="369" y="78"/>
                    </a:cubicBezTo>
                    <a:cubicBezTo>
                      <a:pt x="315" y="78"/>
                      <a:pt x="272" y="89"/>
                      <a:pt x="242" y="111"/>
                    </a:cubicBezTo>
                    <a:cubicBezTo>
                      <a:pt x="207" y="136"/>
                      <a:pt x="179" y="180"/>
                      <a:pt x="159" y="244"/>
                    </a:cubicBezTo>
                    <a:cubicBezTo>
                      <a:pt x="141" y="299"/>
                      <a:pt x="132" y="364"/>
                      <a:pt x="132" y="438"/>
                    </a:cubicBezTo>
                    <a:cubicBezTo>
                      <a:pt x="132" y="540"/>
                      <a:pt x="149" y="615"/>
                      <a:pt x="183" y="662"/>
                    </a:cubicBezTo>
                    <a:cubicBezTo>
                      <a:pt x="209" y="699"/>
                      <a:pt x="243" y="718"/>
                      <a:pt x="286" y="718"/>
                    </a:cubicBezTo>
                    <a:cubicBezTo>
                      <a:pt x="323" y="718"/>
                      <a:pt x="357" y="706"/>
                      <a:pt x="388" y="683"/>
                    </a:cubicBezTo>
                    <a:cubicBezTo>
                      <a:pt x="420" y="660"/>
                      <a:pt x="442" y="629"/>
                      <a:pt x="455" y="592"/>
                    </a:cubicBezTo>
                    <a:cubicBezTo>
                      <a:pt x="462" y="572"/>
                      <a:pt x="466" y="543"/>
                      <a:pt x="466" y="505"/>
                    </a:cubicBezTo>
                    <a:lnTo>
                      <a:pt x="46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gray">
              <a:xfrm>
                <a:off x="228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5 w 332"/>
                  <a:gd name="T17" fmla="*/ 873 h 958"/>
                  <a:gd name="T18" fmla="*/ 290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3 w 332"/>
                  <a:gd name="T25" fmla="*/ 958 h 958"/>
                  <a:gd name="T26" fmla="*/ 132 w 332"/>
                  <a:gd name="T27" fmla="*/ 945 h 958"/>
                  <a:gd name="T28" fmla="*/ 12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9" y="858"/>
                      <a:pt x="203" y="869"/>
                      <a:pt x="235" y="873"/>
                    </a:cubicBezTo>
                    <a:cubicBezTo>
                      <a:pt x="245" y="875"/>
                      <a:pt x="264" y="875"/>
                      <a:pt x="290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3" y="958"/>
                      <a:pt x="263" y="958"/>
                      <a:pt x="263" y="958"/>
                    </a:cubicBezTo>
                    <a:cubicBezTo>
                      <a:pt x="207" y="958"/>
                      <a:pt x="164" y="953"/>
                      <a:pt x="132" y="945"/>
                    </a:cubicBezTo>
                    <a:cubicBezTo>
                      <a:pt x="67" y="927"/>
                      <a:pt x="27" y="884"/>
                      <a:pt x="12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gray">
              <a:xfrm>
                <a:off x="2374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6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6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gray">
              <a:xfrm>
                <a:off x="2538" y="2598"/>
                <a:ext cx="195" cy="155"/>
              </a:xfrm>
              <a:custGeom>
                <a:avLst/>
                <a:gdLst>
                  <a:gd name="T0" fmla="*/ 0 w 974"/>
                  <a:gd name="T1" fmla="*/ 775 h 775"/>
                  <a:gd name="T2" fmla="*/ 0 w 974"/>
                  <a:gd name="T3" fmla="*/ 30 h 775"/>
                  <a:gd name="T4" fmla="*/ 278 w 974"/>
                  <a:gd name="T5" fmla="*/ 0 h 775"/>
                  <a:gd name="T6" fmla="*/ 480 w 974"/>
                  <a:gd name="T7" fmla="*/ 49 h 775"/>
                  <a:gd name="T8" fmla="*/ 722 w 974"/>
                  <a:gd name="T9" fmla="*/ 0 h 775"/>
                  <a:gd name="T10" fmla="*/ 952 w 974"/>
                  <a:gd name="T11" fmla="*/ 119 h 775"/>
                  <a:gd name="T12" fmla="*/ 974 w 974"/>
                  <a:gd name="T13" fmla="*/ 312 h 775"/>
                  <a:gd name="T14" fmla="*/ 974 w 974"/>
                  <a:gd name="T15" fmla="*/ 775 h 775"/>
                  <a:gd name="T16" fmla="*/ 845 w 974"/>
                  <a:gd name="T17" fmla="*/ 775 h 775"/>
                  <a:gd name="T18" fmla="*/ 845 w 974"/>
                  <a:gd name="T19" fmla="*/ 320 h 775"/>
                  <a:gd name="T20" fmla="*/ 824 w 974"/>
                  <a:gd name="T21" fmla="*/ 141 h 775"/>
                  <a:gd name="T22" fmla="*/ 705 w 974"/>
                  <a:gd name="T23" fmla="*/ 78 h 775"/>
                  <a:gd name="T24" fmla="*/ 551 w 974"/>
                  <a:gd name="T25" fmla="*/ 113 h 775"/>
                  <a:gd name="T26" fmla="*/ 551 w 974"/>
                  <a:gd name="T27" fmla="*/ 775 h 775"/>
                  <a:gd name="T28" fmla="*/ 422 w 974"/>
                  <a:gd name="T29" fmla="*/ 775 h 775"/>
                  <a:gd name="T30" fmla="*/ 422 w 974"/>
                  <a:gd name="T31" fmla="*/ 314 h 775"/>
                  <a:gd name="T32" fmla="*/ 401 w 974"/>
                  <a:gd name="T33" fmla="*/ 141 h 775"/>
                  <a:gd name="T34" fmla="*/ 278 w 974"/>
                  <a:gd name="T35" fmla="*/ 78 h 775"/>
                  <a:gd name="T36" fmla="*/ 128 w 974"/>
                  <a:gd name="T37" fmla="*/ 94 h 775"/>
                  <a:gd name="T38" fmla="*/ 128 w 974"/>
                  <a:gd name="T39" fmla="*/ 775 h 775"/>
                  <a:gd name="T40" fmla="*/ 0 w 974"/>
                  <a:gd name="T41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4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17" y="10"/>
                      <a:pt x="210" y="0"/>
                      <a:pt x="278" y="0"/>
                    </a:cubicBezTo>
                    <a:cubicBezTo>
                      <a:pt x="367" y="0"/>
                      <a:pt x="435" y="16"/>
                      <a:pt x="480" y="49"/>
                    </a:cubicBezTo>
                    <a:cubicBezTo>
                      <a:pt x="561" y="16"/>
                      <a:pt x="642" y="0"/>
                      <a:pt x="722" y="0"/>
                    </a:cubicBezTo>
                    <a:cubicBezTo>
                      <a:pt x="843" y="0"/>
                      <a:pt x="920" y="40"/>
                      <a:pt x="952" y="119"/>
                    </a:cubicBezTo>
                    <a:cubicBezTo>
                      <a:pt x="967" y="156"/>
                      <a:pt x="974" y="220"/>
                      <a:pt x="974" y="312"/>
                    </a:cubicBezTo>
                    <a:cubicBezTo>
                      <a:pt x="974" y="775"/>
                      <a:pt x="974" y="775"/>
                      <a:pt x="974" y="775"/>
                    </a:cubicBezTo>
                    <a:cubicBezTo>
                      <a:pt x="845" y="775"/>
                      <a:pt x="845" y="775"/>
                      <a:pt x="845" y="775"/>
                    </a:cubicBezTo>
                    <a:cubicBezTo>
                      <a:pt x="845" y="320"/>
                      <a:pt x="845" y="320"/>
                      <a:pt x="845" y="320"/>
                    </a:cubicBezTo>
                    <a:cubicBezTo>
                      <a:pt x="845" y="231"/>
                      <a:pt x="838" y="172"/>
                      <a:pt x="824" y="141"/>
                    </a:cubicBezTo>
                    <a:cubicBezTo>
                      <a:pt x="805" y="99"/>
                      <a:pt x="765" y="78"/>
                      <a:pt x="705" y="78"/>
                    </a:cubicBezTo>
                    <a:cubicBezTo>
                      <a:pt x="654" y="78"/>
                      <a:pt x="603" y="90"/>
                      <a:pt x="551" y="113"/>
                    </a:cubicBezTo>
                    <a:cubicBezTo>
                      <a:pt x="551" y="775"/>
                      <a:pt x="551" y="775"/>
                      <a:pt x="551" y="775"/>
                    </a:cubicBezTo>
                    <a:cubicBezTo>
                      <a:pt x="422" y="775"/>
                      <a:pt x="422" y="775"/>
                      <a:pt x="422" y="775"/>
                    </a:cubicBezTo>
                    <a:cubicBezTo>
                      <a:pt x="422" y="314"/>
                      <a:pt x="422" y="314"/>
                      <a:pt x="422" y="314"/>
                    </a:cubicBezTo>
                    <a:cubicBezTo>
                      <a:pt x="422" y="229"/>
                      <a:pt x="415" y="171"/>
                      <a:pt x="401" y="141"/>
                    </a:cubicBezTo>
                    <a:cubicBezTo>
                      <a:pt x="382" y="99"/>
                      <a:pt x="341" y="78"/>
                      <a:pt x="278" y="78"/>
                    </a:cubicBezTo>
                    <a:cubicBezTo>
                      <a:pt x="231" y="78"/>
                      <a:pt x="181" y="83"/>
                      <a:pt x="128" y="94"/>
                    </a:cubicBezTo>
                    <a:cubicBezTo>
                      <a:pt x="128" y="775"/>
                      <a:pt x="128" y="775"/>
                      <a:pt x="128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" name="Freeform 18"/>
              <p:cNvSpPr>
                <a:spLocks noEditPoints="1"/>
              </p:cNvSpPr>
              <p:nvPr/>
            </p:nvSpPr>
            <p:spPr bwMode="gray">
              <a:xfrm>
                <a:off x="2768" y="2598"/>
                <a:ext cx="127" cy="159"/>
              </a:xfrm>
              <a:custGeom>
                <a:avLst/>
                <a:gdLst>
                  <a:gd name="T0" fmla="*/ 318 w 635"/>
                  <a:gd name="T1" fmla="*/ 0 h 795"/>
                  <a:gd name="T2" fmla="*/ 559 w 635"/>
                  <a:gd name="T3" fmla="*/ 107 h 795"/>
                  <a:gd name="T4" fmla="*/ 635 w 635"/>
                  <a:gd name="T5" fmla="*/ 398 h 795"/>
                  <a:gd name="T6" fmla="*/ 559 w 635"/>
                  <a:gd name="T7" fmla="*/ 688 h 795"/>
                  <a:gd name="T8" fmla="*/ 319 w 635"/>
                  <a:gd name="T9" fmla="*/ 795 h 795"/>
                  <a:gd name="T10" fmla="*/ 0 w 635"/>
                  <a:gd name="T11" fmla="*/ 393 h 795"/>
                  <a:gd name="T12" fmla="*/ 77 w 635"/>
                  <a:gd name="T13" fmla="*/ 107 h 795"/>
                  <a:gd name="T14" fmla="*/ 318 w 635"/>
                  <a:gd name="T15" fmla="*/ 0 h 795"/>
                  <a:gd name="T16" fmla="*/ 318 w 635"/>
                  <a:gd name="T17" fmla="*/ 78 h 795"/>
                  <a:gd name="T18" fmla="*/ 167 w 635"/>
                  <a:gd name="T19" fmla="*/ 176 h 795"/>
                  <a:gd name="T20" fmla="*/ 132 w 635"/>
                  <a:gd name="T21" fmla="*/ 394 h 795"/>
                  <a:gd name="T22" fmla="*/ 167 w 635"/>
                  <a:gd name="T23" fmla="*/ 619 h 795"/>
                  <a:gd name="T24" fmla="*/ 318 w 635"/>
                  <a:gd name="T25" fmla="*/ 718 h 795"/>
                  <a:gd name="T26" fmla="*/ 468 w 635"/>
                  <a:gd name="T27" fmla="*/ 619 h 795"/>
                  <a:gd name="T28" fmla="*/ 503 w 635"/>
                  <a:gd name="T29" fmla="*/ 398 h 795"/>
                  <a:gd name="T30" fmla="*/ 468 w 635"/>
                  <a:gd name="T31" fmla="*/ 176 h 795"/>
                  <a:gd name="T32" fmla="*/ 318 w 635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5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5" y="273"/>
                      <a:pt x="635" y="398"/>
                    </a:cubicBezTo>
                    <a:cubicBezTo>
                      <a:pt x="635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9" y="795"/>
                    </a:cubicBezTo>
                    <a:cubicBezTo>
                      <a:pt x="107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7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" name="Freeform 19"/>
              <p:cNvSpPr>
                <a:spLocks/>
              </p:cNvSpPr>
              <p:nvPr/>
            </p:nvSpPr>
            <p:spPr bwMode="gray">
              <a:xfrm>
                <a:off x="2934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4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gray">
              <a:xfrm>
                <a:off x="3028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3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" name="Freeform 21"/>
              <p:cNvSpPr>
                <a:spLocks noEditPoints="1"/>
              </p:cNvSpPr>
              <p:nvPr/>
            </p:nvSpPr>
            <p:spPr bwMode="gray">
              <a:xfrm>
                <a:off x="3110" y="2598"/>
                <a:ext cx="127" cy="159"/>
              </a:xfrm>
              <a:custGeom>
                <a:avLst/>
                <a:gdLst>
                  <a:gd name="T0" fmla="*/ 317 w 634"/>
                  <a:gd name="T1" fmla="*/ 0 h 795"/>
                  <a:gd name="T2" fmla="*/ 558 w 634"/>
                  <a:gd name="T3" fmla="*/ 107 h 795"/>
                  <a:gd name="T4" fmla="*/ 634 w 634"/>
                  <a:gd name="T5" fmla="*/ 398 h 795"/>
                  <a:gd name="T6" fmla="*/ 558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7 w 634"/>
                  <a:gd name="T15" fmla="*/ 0 h 795"/>
                  <a:gd name="T16" fmla="*/ 317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7 w 634"/>
                  <a:gd name="T25" fmla="*/ 718 h 795"/>
                  <a:gd name="T26" fmla="*/ 468 w 634"/>
                  <a:gd name="T27" fmla="*/ 619 h 795"/>
                  <a:gd name="T28" fmla="*/ 502 w 634"/>
                  <a:gd name="T29" fmla="*/ 398 h 795"/>
                  <a:gd name="T30" fmla="*/ 468 w 634"/>
                  <a:gd name="T31" fmla="*/ 176 h 795"/>
                  <a:gd name="T32" fmla="*/ 317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7" y="0"/>
                    </a:moveTo>
                    <a:cubicBezTo>
                      <a:pt x="425" y="0"/>
                      <a:pt x="505" y="36"/>
                      <a:pt x="558" y="107"/>
                    </a:cubicBezTo>
                    <a:cubicBezTo>
                      <a:pt x="608" y="176"/>
                      <a:pt x="634" y="273"/>
                      <a:pt x="634" y="398"/>
                    </a:cubicBezTo>
                    <a:cubicBezTo>
                      <a:pt x="634" y="521"/>
                      <a:pt x="608" y="618"/>
                      <a:pt x="558" y="688"/>
                    </a:cubicBezTo>
                    <a:cubicBezTo>
                      <a:pt x="506" y="760"/>
                      <a:pt x="426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5" y="176"/>
                      <a:pt x="76" y="107"/>
                    </a:cubicBezTo>
                    <a:cubicBezTo>
                      <a:pt x="128" y="36"/>
                      <a:pt x="209" y="0"/>
                      <a:pt x="317" y="0"/>
                    </a:cubicBezTo>
                    <a:moveTo>
                      <a:pt x="317" y="78"/>
                    </a:moveTo>
                    <a:cubicBezTo>
                      <a:pt x="244" y="78"/>
                      <a:pt x="194" y="110"/>
                      <a:pt x="166" y="176"/>
                    </a:cubicBezTo>
                    <a:cubicBezTo>
                      <a:pt x="143" y="230"/>
                      <a:pt x="132" y="303"/>
                      <a:pt x="132" y="394"/>
                    </a:cubicBezTo>
                    <a:cubicBezTo>
                      <a:pt x="132" y="490"/>
                      <a:pt x="143" y="565"/>
                      <a:pt x="166" y="619"/>
                    </a:cubicBezTo>
                    <a:cubicBezTo>
                      <a:pt x="194" y="685"/>
                      <a:pt x="244" y="718"/>
                      <a:pt x="317" y="718"/>
                    </a:cubicBezTo>
                    <a:cubicBezTo>
                      <a:pt x="390" y="718"/>
                      <a:pt x="440" y="685"/>
                      <a:pt x="468" y="619"/>
                    </a:cubicBezTo>
                    <a:cubicBezTo>
                      <a:pt x="490" y="565"/>
                      <a:pt x="502" y="491"/>
                      <a:pt x="502" y="398"/>
                    </a:cubicBezTo>
                    <a:cubicBezTo>
                      <a:pt x="502" y="302"/>
                      <a:pt x="490" y="228"/>
                      <a:pt x="468" y="176"/>
                    </a:cubicBezTo>
                    <a:cubicBezTo>
                      <a:pt x="439" y="110"/>
                      <a:pt x="389" y="78"/>
                      <a:pt x="317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gray">
              <a:xfrm>
                <a:off x="3253" y="2602"/>
                <a:ext cx="195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8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7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7" y="266"/>
                      <a:pt x="517" y="266"/>
                      <a:pt x="517" y="266"/>
                    </a:cubicBezTo>
                    <a:cubicBezTo>
                      <a:pt x="509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gray">
              <a:xfrm>
                <a:off x="3525" y="2602"/>
                <a:ext cx="194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9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8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8" y="266"/>
                      <a:pt x="518" y="266"/>
                      <a:pt x="518" y="266"/>
                    </a:cubicBezTo>
                    <a:cubicBezTo>
                      <a:pt x="510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Freeform 24"/>
              <p:cNvSpPr>
                <a:spLocks noEditPoints="1"/>
              </p:cNvSpPr>
              <p:nvPr/>
            </p:nvSpPr>
            <p:spPr bwMode="gray">
              <a:xfrm>
                <a:off x="3745" y="2547"/>
                <a:ext cx="31" cy="206"/>
              </a:xfrm>
              <a:custGeom>
                <a:avLst/>
                <a:gdLst>
                  <a:gd name="T0" fmla="*/ 79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2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6 w 157"/>
                  <a:gd name="T15" fmla="*/ 20 h 1031"/>
                  <a:gd name="T16" fmla="*/ 79 w 157"/>
                  <a:gd name="T17" fmla="*/ 0 h 1031"/>
                  <a:gd name="T18" fmla="*/ 16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6 w 157"/>
                  <a:gd name="T25" fmla="*/ 1031 h 1031"/>
                  <a:gd name="T26" fmla="*/ 16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9" y="0"/>
                    </a:moveTo>
                    <a:cubicBezTo>
                      <a:pt x="102" y="0"/>
                      <a:pt x="122" y="9"/>
                      <a:pt x="137" y="26"/>
                    </a:cubicBezTo>
                    <a:cubicBezTo>
                      <a:pt x="151" y="42"/>
                      <a:pt x="157" y="59"/>
                      <a:pt x="157" y="79"/>
                    </a:cubicBezTo>
                    <a:cubicBezTo>
                      <a:pt x="157" y="103"/>
                      <a:pt x="149" y="123"/>
                      <a:pt x="132" y="139"/>
                    </a:cubicBezTo>
                    <a:cubicBezTo>
                      <a:pt x="117" y="152"/>
                      <a:pt x="99" y="159"/>
                      <a:pt x="78" y="159"/>
                    </a:cubicBezTo>
                    <a:cubicBezTo>
                      <a:pt x="55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9" y="37"/>
                      <a:pt x="26" y="20"/>
                    </a:cubicBezTo>
                    <a:cubicBezTo>
                      <a:pt x="41" y="7"/>
                      <a:pt x="58" y="0"/>
                      <a:pt x="79" y="0"/>
                    </a:cubicBezTo>
                    <a:moveTo>
                      <a:pt x="16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6" y="1031"/>
                      <a:pt x="16" y="1031"/>
                      <a:pt x="16" y="1031"/>
                    </a:cubicBezTo>
                    <a:lnTo>
                      <a:pt x="16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" name="Freeform 25"/>
              <p:cNvSpPr>
                <a:spLocks/>
              </p:cNvSpPr>
              <p:nvPr/>
            </p:nvSpPr>
            <p:spPr bwMode="gray">
              <a:xfrm>
                <a:off x="382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4 w 332"/>
                  <a:gd name="T17" fmla="*/ 873 h 958"/>
                  <a:gd name="T18" fmla="*/ 289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2 w 332"/>
                  <a:gd name="T25" fmla="*/ 958 h 958"/>
                  <a:gd name="T26" fmla="*/ 132 w 332"/>
                  <a:gd name="T27" fmla="*/ 945 h 958"/>
                  <a:gd name="T28" fmla="*/ 11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8" y="858"/>
                      <a:pt x="202" y="869"/>
                      <a:pt x="234" y="873"/>
                    </a:cubicBezTo>
                    <a:cubicBezTo>
                      <a:pt x="245" y="875"/>
                      <a:pt x="263" y="875"/>
                      <a:pt x="289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2" y="958"/>
                      <a:pt x="262" y="958"/>
                      <a:pt x="262" y="958"/>
                    </a:cubicBezTo>
                    <a:cubicBezTo>
                      <a:pt x="207" y="958"/>
                      <a:pt x="163" y="953"/>
                      <a:pt x="132" y="945"/>
                    </a:cubicBezTo>
                    <a:cubicBezTo>
                      <a:pt x="66" y="927"/>
                      <a:pt x="26" y="884"/>
                      <a:pt x="11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gray">
              <a:xfrm>
                <a:off x="3918" y="2526"/>
                <a:ext cx="114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6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59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6" y="439"/>
                    </a:cubicBezTo>
                    <a:cubicBezTo>
                      <a:pt x="256" y="439"/>
                      <a:pt x="197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gray">
              <a:xfrm>
                <a:off x="4128" y="2602"/>
                <a:ext cx="126" cy="223"/>
              </a:xfrm>
              <a:custGeom>
                <a:avLst/>
                <a:gdLst>
                  <a:gd name="T0" fmla="*/ 56 w 126"/>
                  <a:gd name="T1" fmla="*/ 153 h 223"/>
                  <a:gd name="T2" fmla="*/ 0 w 126"/>
                  <a:gd name="T3" fmla="*/ 0 h 223"/>
                  <a:gd name="T4" fmla="*/ 27 w 126"/>
                  <a:gd name="T5" fmla="*/ 0 h 223"/>
                  <a:gd name="T6" fmla="*/ 67 w 126"/>
                  <a:gd name="T7" fmla="*/ 120 h 223"/>
                  <a:gd name="T8" fmla="*/ 104 w 126"/>
                  <a:gd name="T9" fmla="*/ 0 h 223"/>
                  <a:gd name="T10" fmla="*/ 126 w 126"/>
                  <a:gd name="T11" fmla="*/ 0 h 223"/>
                  <a:gd name="T12" fmla="*/ 51 w 126"/>
                  <a:gd name="T13" fmla="*/ 223 h 223"/>
                  <a:gd name="T14" fmla="*/ 29 w 126"/>
                  <a:gd name="T15" fmla="*/ 223 h 223"/>
                  <a:gd name="T16" fmla="*/ 56 w 126"/>
                  <a:gd name="T1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23">
                    <a:moveTo>
                      <a:pt x="56" y="153"/>
                    </a:moveTo>
                    <a:lnTo>
                      <a:pt x="0" y="0"/>
                    </a:lnTo>
                    <a:lnTo>
                      <a:pt x="27" y="0"/>
                    </a:lnTo>
                    <a:lnTo>
                      <a:pt x="67" y="120"/>
                    </a:lnTo>
                    <a:lnTo>
                      <a:pt x="104" y="0"/>
                    </a:lnTo>
                    <a:lnTo>
                      <a:pt x="126" y="0"/>
                    </a:lnTo>
                    <a:lnTo>
                      <a:pt x="51" y="223"/>
                    </a:lnTo>
                    <a:lnTo>
                      <a:pt x="29" y="223"/>
                    </a:lnTo>
                    <a:lnTo>
                      <a:pt x="56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" name="Freeform 28"/>
              <p:cNvSpPr>
                <a:spLocks noEditPoints="1"/>
              </p:cNvSpPr>
              <p:nvPr/>
            </p:nvSpPr>
            <p:spPr bwMode="gray">
              <a:xfrm>
                <a:off x="4270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7 w 634"/>
                  <a:gd name="T19" fmla="*/ 176 h 795"/>
                  <a:gd name="T20" fmla="*/ 132 w 634"/>
                  <a:gd name="T21" fmla="*/ 394 h 795"/>
                  <a:gd name="T22" fmla="*/ 167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10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gray">
              <a:xfrm>
                <a:off x="4433" y="2602"/>
                <a:ext cx="110" cy="155"/>
              </a:xfrm>
              <a:custGeom>
                <a:avLst/>
                <a:gdLst>
                  <a:gd name="T0" fmla="*/ 0 w 550"/>
                  <a:gd name="T1" fmla="*/ 0 h 774"/>
                  <a:gd name="T2" fmla="*/ 129 w 550"/>
                  <a:gd name="T3" fmla="*/ 0 h 774"/>
                  <a:gd name="T4" fmla="*/ 129 w 550"/>
                  <a:gd name="T5" fmla="*/ 465 h 774"/>
                  <a:gd name="T6" fmla="*/ 152 w 550"/>
                  <a:gd name="T7" fmla="*/ 636 h 774"/>
                  <a:gd name="T8" fmla="*/ 206 w 550"/>
                  <a:gd name="T9" fmla="*/ 685 h 774"/>
                  <a:gd name="T10" fmla="*/ 289 w 550"/>
                  <a:gd name="T11" fmla="*/ 697 h 774"/>
                  <a:gd name="T12" fmla="*/ 422 w 550"/>
                  <a:gd name="T13" fmla="*/ 677 h 774"/>
                  <a:gd name="T14" fmla="*/ 422 w 550"/>
                  <a:gd name="T15" fmla="*/ 0 h 774"/>
                  <a:gd name="T16" fmla="*/ 550 w 550"/>
                  <a:gd name="T17" fmla="*/ 0 h 774"/>
                  <a:gd name="T18" fmla="*/ 550 w 550"/>
                  <a:gd name="T19" fmla="*/ 742 h 774"/>
                  <a:gd name="T20" fmla="*/ 281 w 550"/>
                  <a:gd name="T21" fmla="*/ 774 h 774"/>
                  <a:gd name="T22" fmla="*/ 90 w 550"/>
                  <a:gd name="T23" fmla="*/ 734 h 774"/>
                  <a:gd name="T24" fmla="*/ 7 w 550"/>
                  <a:gd name="T25" fmla="*/ 593 h 774"/>
                  <a:gd name="T26" fmla="*/ 0 w 550"/>
                  <a:gd name="T27" fmla="*/ 475 h 774"/>
                  <a:gd name="T28" fmla="*/ 0 w 550"/>
                  <a:gd name="T29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0" h="774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65"/>
                      <a:pt x="129" y="465"/>
                      <a:pt x="129" y="465"/>
                    </a:cubicBezTo>
                    <a:cubicBezTo>
                      <a:pt x="129" y="550"/>
                      <a:pt x="137" y="608"/>
                      <a:pt x="152" y="636"/>
                    </a:cubicBezTo>
                    <a:cubicBezTo>
                      <a:pt x="165" y="660"/>
                      <a:pt x="183" y="676"/>
                      <a:pt x="206" y="685"/>
                    </a:cubicBezTo>
                    <a:cubicBezTo>
                      <a:pt x="225" y="693"/>
                      <a:pt x="253" y="697"/>
                      <a:pt x="289" y="697"/>
                    </a:cubicBezTo>
                    <a:cubicBezTo>
                      <a:pt x="331" y="697"/>
                      <a:pt x="375" y="690"/>
                      <a:pt x="422" y="677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742"/>
                      <a:pt x="550" y="742"/>
                      <a:pt x="550" y="742"/>
                    </a:cubicBezTo>
                    <a:cubicBezTo>
                      <a:pt x="455" y="763"/>
                      <a:pt x="365" y="774"/>
                      <a:pt x="281" y="774"/>
                    </a:cubicBezTo>
                    <a:cubicBezTo>
                      <a:pt x="196" y="774"/>
                      <a:pt x="132" y="761"/>
                      <a:pt x="90" y="734"/>
                    </a:cubicBezTo>
                    <a:cubicBezTo>
                      <a:pt x="43" y="704"/>
                      <a:pt x="15" y="657"/>
                      <a:pt x="7" y="593"/>
                    </a:cubicBezTo>
                    <a:cubicBezTo>
                      <a:pt x="2" y="563"/>
                      <a:pt x="0" y="523"/>
                      <a:pt x="0" y="4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gray">
              <a:xfrm>
                <a:off x="2479" y="1143"/>
                <a:ext cx="496" cy="383"/>
              </a:xfrm>
              <a:custGeom>
                <a:avLst/>
                <a:gdLst>
                  <a:gd name="T0" fmla="*/ 1006 w 2477"/>
                  <a:gd name="T1" fmla="*/ 801 h 1913"/>
                  <a:gd name="T2" fmla="*/ 627 w 2477"/>
                  <a:gd name="T3" fmla="*/ 673 h 1913"/>
                  <a:gd name="T4" fmla="*/ 1 w 2477"/>
                  <a:gd name="T5" fmla="*/ 1294 h 1913"/>
                  <a:gd name="T6" fmla="*/ 627 w 2477"/>
                  <a:gd name="T7" fmla="*/ 1912 h 1913"/>
                  <a:gd name="T8" fmla="*/ 1103 w 2477"/>
                  <a:gd name="T9" fmla="*/ 1696 h 1913"/>
                  <a:gd name="T10" fmla="*/ 1103 w 2477"/>
                  <a:gd name="T11" fmla="*/ 1355 h 1913"/>
                  <a:gd name="T12" fmla="*/ 807 w 2477"/>
                  <a:gd name="T13" fmla="*/ 1643 h 1913"/>
                  <a:gd name="T14" fmla="*/ 627 w 2477"/>
                  <a:gd name="T15" fmla="*/ 1681 h 1913"/>
                  <a:gd name="T16" fmla="*/ 235 w 2477"/>
                  <a:gd name="T17" fmla="*/ 1294 h 1913"/>
                  <a:gd name="T18" fmla="*/ 627 w 2477"/>
                  <a:gd name="T19" fmla="*/ 905 h 1913"/>
                  <a:gd name="T20" fmla="*/ 902 w 2477"/>
                  <a:gd name="T21" fmla="*/ 1019 h 1913"/>
                  <a:gd name="T22" fmla="*/ 1145 w 2477"/>
                  <a:gd name="T23" fmla="*/ 1298 h 1913"/>
                  <a:gd name="T24" fmla="*/ 1708 w 2477"/>
                  <a:gd name="T25" fmla="*/ 1544 h 1913"/>
                  <a:gd name="T26" fmla="*/ 2477 w 2477"/>
                  <a:gd name="T27" fmla="*/ 777 h 1913"/>
                  <a:gd name="T28" fmla="*/ 1708 w 2477"/>
                  <a:gd name="T29" fmla="*/ 0 h 1913"/>
                  <a:gd name="T30" fmla="*/ 1103 w 2477"/>
                  <a:gd name="T31" fmla="*/ 309 h 1913"/>
                  <a:gd name="T32" fmla="*/ 1103 w 2477"/>
                  <a:gd name="T33" fmla="*/ 771 h 1913"/>
                  <a:gd name="T34" fmla="*/ 1708 w 2477"/>
                  <a:gd name="T35" fmla="*/ 244 h 1913"/>
                  <a:gd name="T36" fmla="*/ 2236 w 2477"/>
                  <a:gd name="T37" fmla="*/ 777 h 1913"/>
                  <a:gd name="T38" fmla="*/ 1708 w 2477"/>
                  <a:gd name="T39" fmla="*/ 1305 h 1913"/>
                  <a:gd name="T40" fmla="*/ 1365 w 2477"/>
                  <a:gd name="T41" fmla="*/ 1179 h 1913"/>
                  <a:gd name="T42" fmla="*/ 1006 w 2477"/>
                  <a:gd name="T43" fmla="*/ 801 h 1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77" h="1913">
                    <a:moveTo>
                      <a:pt x="1006" y="801"/>
                    </a:moveTo>
                    <a:cubicBezTo>
                      <a:pt x="916" y="722"/>
                      <a:pt x="771" y="674"/>
                      <a:pt x="627" y="673"/>
                    </a:cubicBezTo>
                    <a:cubicBezTo>
                      <a:pt x="283" y="672"/>
                      <a:pt x="2" y="944"/>
                      <a:pt x="1" y="1294"/>
                    </a:cubicBezTo>
                    <a:cubicBezTo>
                      <a:pt x="0" y="1638"/>
                      <a:pt x="283" y="1911"/>
                      <a:pt x="627" y="1912"/>
                    </a:cubicBezTo>
                    <a:cubicBezTo>
                      <a:pt x="820" y="1913"/>
                      <a:pt x="988" y="1834"/>
                      <a:pt x="1103" y="1696"/>
                    </a:cubicBezTo>
                    <a:cubicBezTo>
                      <a:pt x="1103" y="1355"/>
                      <a:pt x="1103" y="1355"/>
                      <a:pt x="1103" y="1355"/>
                    </a:cubicBezTo>
                    <a:cubicBezTo>
                      <a:pt x="1042" y="1461"/>
                      <a:pt x="918" y="1597"/>
                      <a:pt x="807" y="1643"/>
                    </a:cubicBezTo>
                    <a:cubicBezTo>
                      <a:pt x="751" y="1666"/>
                      <a:pt x="694" y="1681"/>
                      <a:pt x="627" y="1681"/>
                    </a:cubicBezTo>
                    <a:cubicBezTo>
                      <a:pt x="412" y="1681"/>
                      <a:pt x="235" y="1514"/>
                      <a:pt x="235" y="1294"/>
                    </a:cubicBezTo>
                    <a:cubicBezTo>
                      <a:pt x="235" y="1091"/>
                      <a:pt x="398" y="904"/>
                      <a:pt x="627" y="905"/>
                    </a:cubicBezTo>
                    <a:cubicBezTo>
                      <a:pt x="734" y="905"/>
                      <a:pt x="831" y="949"/>
                      <a:pt x="902" y="1019"/>
                    </a:cubicBezTo>
                    <a:cubicBezTo>
                      <a:pt x="976" y="1090"/>
                      <a:pt x="1090" y="1239"/>
                      <a:pt x="1145" y="1298"/>
                    </a:cubicBezTo>
                    <a:cubicBezTo>
                      <a:pt x="1285" y="1449"/>
                      <a:pt x="1486" y="1543"/>
                      <a:pt x="1708" y="1544"/>
                    </a:cubicBezTo>
                    <a:cubicBezTo>
                      <a:pt x="2132" y="1545"/>
                      <a:pt x="2477" y="1201"/>
                      <a:pt x="2477" y="777"/>
                    </a:cubicBezTo>
                    <a:cubicBezTo>
                      <a:pt x="2477" y="353"/>
                      <a:pt x="2132" y="0"/>
                      <a:pt x="1708" y="0"/>
                    </a:cubicBezTo>
                    <a:cubicBezTo>
                      <a:pt x="1461" y="0"/>
                      <a:pt x="1244" y="129"/>
                      <a:pt x="1103" y="309"/>
                    </a:cubicBezTo>
                    <a:cubicBezTo>
                      <a:pt x="1103" y="771"/>
                      <a:pt x="1103" y="771"/>
                      <a:pt x="1103" y="771"/>
                    </a:cubicBezTo>
                    <a:cubicBezTo>
                      <a:pt x="1210" y="478"/>
                      <a:pt x="1404" y="244"/>
                      <a:pt x="1708" y="244"/>
                    </a:cubicBezTo>
                    <a:cubicBezTo>
                      <a:pt x="2000" y="244"/>
                      <a:pt x="2237" y="485"/>
                      <a:pt x="2236" y="777"/>
                    </a:cubicBezTo>
                    <a:cubicBezTo>
                      <a:pt x="2235" y="1069"/>
                      <a:pt x="2000" y="1305"/>
                      <a:pt x="1708" y="1305"/>
                    </a:cubicBezTo>
                    <a:cubicBezTo>
                      <a:pt x="1578" y="1304"/>
                      <a:pt x="1457" y="1257"/>
                      <a:pt x="1365" y="1179"/>
                    </a:cubicBezTo>
                    <a:cubicBezTo>
                      <a:pt x="1251" y="1090"/>
                      <a:pt x="1124" y="901"/>
                      <a:pt x="1006" y="8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gray">
              <a:xfrm>
                <a:off x="1671" y="1560"/>
                <a:ext cx="340" cy="556"/>
              </a:xfrm>
              <a:custGeom>
                <a:avLst/>
                <a:gdLst>
                  <a:gd name="T0" fmla="*/ 0 w 1700"/>
                  <a:gd name="T1" fmla="*/ 0 h 2777"/>
                  <a:gd name="T2" fmla="*/ 1700 w 1700"/>
                  <a:gd name="T3" fmla="*/ 0 h 2777"/>
                  <a:gd name="T4" fmla="*/ 1700 w 1700"/>
                  <a:gd name="T5" fmla="*/ 473 h 2777"/>
                  <a:gd name="T6" fmla="*/ 1429 w 1700"/>
                  <a:gd name="T7" fmla="*/ 286 h 2777"/>
                  <a:gd name="T8" fmla="*/ 642 w 1700"/>
                  <a:gd name="T9" fmla="*/ 286 h 2777"/>
                  <a:gd name="T10" fmla="*/ 642 w 1700"/>
                  <a:gd name="T11" fmla="*/ 1104 h 2777"/>
                  <a:gd name="T12" fmla="*/ 1495 w 1700"/>
                  <a:gd name="T13" fmla="*/ 1104 h 2777"/>
                  <a:gd name="T14" fmla="*/ 1495 w 1700"/>
                  <a:gd name="T15" fmla="*/ 1537 h 2777"/>
                  <a:gd name="T16" fmla="*/ 1262 w 1700"/>
                  <a:gd name="T17" fmla="*/ 1398 h 2777"/>
                  <a:gd name="T18" fmla="*/ 642 w 1700"/>
                  <a:gd name="T19" fmla="*/ 1398 h 2777"/>
                  <a:gd name="T20" fmla="*/ 642 w 1700"/>
                  <a:gd name="T21" fmla="*/ 2515 h 2777"/>
                  <a:gd name="T22" fmla="*/ 820 w 1700"/>
                  <a:gd name="T23" fmla="*/ 2777 h 2777"/>
                  <a:gd name="T24" fmla="*/ 11 w 1700"/>
                  <a:gd name="T25" fmla="*/ 2777 h 2777"/>
                  <a:gd name="T26" fmla="*/ 181 w 1700"/>
                  <a:gd name="T27" fmla="*/ 2515 h 2777"/>
                  <a:gd name="T28" fmla="*/ 181 w 1700"/>
                  <a:gd name="T29" fmla="*/ 291 h 2777"/>
                  <a:gd name="T30" fmla="*/ 0 w 1700"/>
                  <a:gd name="T31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0" h="2777">
                    <a:moveTo>
                      <a:pt x="0" y="0"/>
                    </a:moveTo>
                    <a:cubicBezTo>
                      <a:pt x="1700" y="0"/>
                      <a:pt x="1700" y="0"/>
                      <a:pt x="1700" y="0"/>
                    </a:cubicBezTo>
                    <a:cubicBezTo>
                      <a:pt x="1700" y="473"/>
                      <a:pt x="1700" y="473"/>
                      <a:pt x="1700" y="473"/>
                    </a:cubicBezTo>
                    <a:cubicBezTo>
                      <a:pt x="1700" y="473"/>
                      <a:pt x="1613" y="287"/>
                      <a:pt x="1429" y="286"/>
                    </a:cubicBezTo>
                    <a:cubicBezTo>
                      <a:pt x="642" y="286"/>
                      <a:pt x="642" y="286"/>
                      <a:pt x="642" y="286"/>
                    </a:cubicBezTo>
                    <a:cubicBezTo>
                      <a:pt x="642" y="1104"/>
                      <a:pt x="642" y="1104"/>
                      <a:pt x="642" y="1104"/>
                    </a:cubicBezTo>
                    <a:cubicBezTo>
                      <a:pt x="1495" y="1104"/>
                      <a:pt x="1495" y="1104"/>
                      <a:pt x="1495" y="1104"/>
                    </a:cubicBezTo>
                    <a:cubicBezTo>
                      <a:pt x="1495" y="1537"/>
                      <a:pt x="1495" y="1537"/>
                      <a:pt x="1495" y="1537"/>
                    </a:cubicBezTo>
                    <a:cubicBezTo>
                      <a:pt x="1495" y="1537"/>
                      <a:pt x="1468" y="1399"/>
                      <a:pt x="1262" y="1398"/>
                    </a:cubicBezTo>
                    <a:cubicBezTo>
                      <a:pt x="642" y="1398"/>
                      <a:pt x="642" y="1398"/>
                      <a:pt x="642" y="1398"/>
                    </a:cubicBezTo>
                    <a:cubicBezTo>
                      <a:pt x="642" y="2515"/>
                      <a:pt x="642" y="2515"/>
                      <a:pt x="642" y="2515"/>
                    </a:cubicBezTo>
                    <a:cubicBezTo>
                      <a:pt x="642" y="2679"/>
                      <a:pt x="820" y="2777"/>
                      <a:pt x="820" y="2777"/>
                    </a:cubicBezTo>
                    <a:cubicBezTo>
                      <a:pt x="11" y="2777"/>
                      <a:pt x="11" y="2777"/>
                      <a:pt x="11" y="2777"/>
                    </a:cubicBezTo>
                    <a:cubicBezTo>
                      <a:pt x="11" y="2777"/>
                      <a:pt x="181" y="2691"/>
                      <a:pt x="181" y="2515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1" y="10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" name="Freeform 32"/>
              <p:cNvSpPr>
                <a:spLocks/>
              </p:cNvSpPr>
              <p:nvPr/>
            </p:nvSpPr>
            <p:spPr bwMode="gray">
              <a:xfrm>
                <a:off x="2475" y="1560"/>
                <a:ext cx="224" cy="775"/>
              </a:xfrm>
              <a:custGeom>
                <a:avLst/>
                <a:gdLst>
                  <a:gd name="T0" fmla="*/ 257 w 1123"/>
                  <a:gd name="T1" fmla="*/ 0 h 3872"/>
                  <a:gd name="T2" fmla="*/ 1123 w 1123"/>
                  <a:gd name="T3" fmla="*/ 0 h 3872"/>
                  <a:gd name="T4" fmla="*/ 929 w 1123"/>
                  <a:gd name="T5" fmla="*/ 242 h 3872"/>
                  <a:gd name="T6" fmla="*/ 929 w 1123"/>
                  <a:gd name="T7" fmla="*/ 2847 h 3872"/>
                  <a:gd name="T8" fmla="*/ 0 w 1123"/>
                  <a:gd name="T9" fmla="*/ 3869 h 3872"/>
                  <a:gd name="T10" fmla="*/ 443 w 1123"/>
                  <a:gd name="T11" fmla="*/ 2847 h 3872"/>
                  <a:gd name="T12" fmla="*/ 443 w 1123"/>
                  <a:gd name="T13" fmla="*/ 242 h 3872"/>
                  <a:gd name="T14" fmla="*/ 257 w 1123"/>
                  <a:gd name="T15" fmla="*/ 0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3872">
                    <a:moveTo>
                      <a:pt x="257" y="0"/>
                    </a:moveTo>
                    <a:cubicBezTo>
                      <a:pt x="1123" y="0"/>
                      <a:pt x="1123" y="0"/>
                      <a:pt x="1123" y="0"/>
                    </a:cubicBezTo>
                    <a:cubicBezTo>
                      <a:pt x="1123" y="0"/>
                      <a:pt x="929" y="92"/>
                      <a:pt x="929" y="242"/>
                    </a:cubicBezTo>
                    <a:cubicBezTo>
                      <a:pt x="929" y="2847"/>
                      <a:pt x="929" y="2847"/>
                      <a:pt x="929" y="2847"/>
                    </a:cubicBezTo>
                    <a:cubicBezTo>
                      <a:pt x="929" y="3727"/>
                      <a:pt x="46" y="3872"/>
                      <a:pt x="0" y="3869"/>
                    </a:cubicBezTo>
                    <a:cubicBezTo>
                      <a:pt x="75" y="3821"/>
                      <a:pt x="442" y="3508"/>
                      <a:pt x="443" y="2847"/>
                    </a:cubicBezTo>
                    <a:cubicBezTo>
                      <a:pt x="443" y="242"/>
                      <a:pt x="443" y="242"/>
                      <a:pt x="443" y="242"/>
                    </a:cubicBezTo>
                    <a:cubicBezTo>
                      <a:pt x="444" y="100"/>
                      <a:pt x="257" y="0"/>
                      <a:pt x="25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gray">
              <a:xfrm>
                <a:off x="2723" y="1560"/>
                <a:ext cx="174" cy="556"/>
              </a:xfrm>
              <a:custGeom>
                <a:avLst/>
                <a:gdLst>
                  <a:gd name="T0" fmla="*/ 0 w 868"/>
                  <a:gd name="T1" fmla="*/ 0 h 2778"/>
                  <a:gd name="T2" fmla="*/ 868 w 868"/>
                  <a:gd name="T3" fmla="*/ 0 h 2778"/>
                  <a:gd name="T4" fmla="*/ 675 w 868"/>
                  <a:gd name="T5" fmla="*/ 245 h 2778"/>
                  <a:gd name="T6" fmla="*/ 675 w 868"/>
                  <a:gd name="T7" fmla="*/ 2514 h 2778"/>
                  <a:gd name="T8" fmla="*/ 868 w 868"/>
                  <a:gd name="T9" fmla="*/ 2778 h 2778"/>
                  <a:gd name="T10" fmla="*/ 0 w 868"/>
                  <a:gd name="T11" fmla="*/ 2778 h 2778"/>
                  <a:gd name="T12" fmla="*/ 193 w 868"/>
                  <a:gd name="T13" fmla="*/ 2514 h 2778"/>
                  <a:gd name="T14" fmla="*/ 193 w 868"/>
                  <a:gd name="T15" fmla="*/ 245 h 2778"/>
                  <a:gd name="T16" fmla="*/ 0 w 868"/>
                  <a:gd name="T17" fmla="*/ 0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8" h="2778">
                    <a:moveTo>
                      <a:pt x="0" y="0"/>
                    </a:moveTo>
                    <a:cubicBezTo>
                      <a:pt x="868" y="0"/>
                      <a:pt x="868" y="0"/>
                      <a:pt x="868" y="0"/>
                    </a:cubicBezTo>
                    <a:cubicBezTo>
                      <a:pt x="868" y="0"/>
                      <a:pt x="675" y="92"/>
                      <a:pt x="675" y="245"/>
                    </a:cubicBezTo>
                    <a:cubicBezTo>
                      <a:pt x="675" y="2514"/>
                      <a:pt x="675" y="2514"/>
                      <a:pt x="675" y="2514"/>
                    </a:cubicBezTo>
                    <a:cubicBezTo>
                      <a:pt x="675" y="2677"/>
                      <a:pt x="868" y="2778"/>
                      <a:pt x="868" y="2778"/>
                    </a:cubicBezTo>
                    <a:cubicBezTo>
                      <a:pt x="0" y="2778"/>
                      <a:pt x="0" y="2778"/>
                      <a:pt x="0" y="2778"/>
                    </a:cubicBezTo>
                    <a:cubicBezTo>
                      <a:pt x="0" y="2778"/>
                      <a:pt x="193" y="2677"/>
                      <a:pt x="193" y="2514"/>
                    </a:cubicBezTo>
                    <a:cubicBezTo>
                      <a:pt x="193" y="245"/>
                      <a:pt x="193" y="245"/>
                      <a:pt x="193" y="245"/>
                    </a:cubicBezTo>
                    <a:cubicBezTo>
                      <a:pt x="193" y="9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gray">
              <a:xfrm>
                <a:off x="2898" y="1560"/>
                <a:ext cx="416" cy="556"/>
              </a:xfrm>
              <a:custGeom>
                <a:avLst/>
                <a:gdLst>
                  <a:gd name="T0" fmla="*/ 170 w 2079"/>
                  <a:gd name="T1" fmla="*/ 0 h 2777"/>
                  <a:gd name="T2" fmla="*/ 2079 w 2079"/>
                  <a:gd name="T3" fmla="*/ 0 h 2777"/>
                  <a:gd name="T4" fmla="*/ 1917 w 2079"/>
                  <a:gd name="T5" fmla="*/ 505 h 2777"/>
                  <a:gd name="T6" fmla="*/ 1684 w 2079"/>
                  <a:gd name="T7" fmla="*/ 293 h 2777"/>
                  <a:gd name="T8" fmla="*/ 1288 w 2079"/>
                  <a:gd name="T9" fmla="*/ 293 h 2777"/>
                  <a:gd name="T10" fmla="*/ 1288 w 2079"/>
                  <a:gd name="T11" fmla="*/ 2515 h 2777"/>
                  <a:gd name="T12" fmla="*/ 1474 w 2079"/>
                  <a:gd name="T13" fmla="*/ 2777 h 2777"/>
                  <a:gd name="T14" fmla="*/ 624 w 2079"/>
                  <a:gd name="T15" fmla="*/ 2777 h 2777"/>
                  <a:gd name="T16" fmla="*/ 808 w 2079"/>
                  <a:gd name="T17" fmla="*/ 2515 h 2777"/>
                  <a:gd name="T18" fmla="*/ 808 w 2079"/>
                  <a:gd name="T19" fmla="*/ 293 h 2777"/>
                  <a:gd name="T20" fmla="*/ 330 w 2079"/>
                  <a:gd name="T21" fmla="*/ 293 h 2777"/>
                  <a:gd name="T22" fmla="*/ 0 w 2079"/>
                  <a:gd name="T23" fmla="*/ 547 h 2777"/>
                  <a:gd name="T24" fmla="*/ 170 w 2079"/>
                  <a:gd name="T25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9" h="2777">
                    <a:moveTo>
                      <a:pt x="170" y="0"/>
                    </a:moveTo>
                    <a:cubicBezTo>
                      <a:pt x="2079" y="0"/>
                      <a:pt x="2079" y="0"/>
                      <a:pt x="2079" y="0"/>
                    </a:cubicBezTo>
                    <a:cubicBezTo>
                      <a:pt x="1917" y="505"/>
                      <a:pt x="1917" y="505"/>
                      <a:pt x="1917" y="505"/>
                    </a:cubicBezTo>
                    <a:cubicBezTo>
                      <a:pt x="1917" y="505"/>
                      <a:pt x="1869" y="293"/>
                      <a:pt x="1684" y="293"/>
                    </a:cubicBezTo>
                    <a:cubicBezTo>
                      <a:pt x="1288" y="293"/>
                      <a:pt x="1288" y="293"/>
                      <a:pt x="1288" y="293"/>
                    </a:cubicBezTo>
                    <a:cubicBezTo>
                      <a:pt x="1288" y="2515"/>
                      <a:pt x="1288" y="2515"/>
                      <a:pt x="1288" y="2515"/>
                    </a:cubicBezTo>
                    <a:cubicBezTo>
                      <a:pt x="1288" y="2656"/>
                      <a:pt x="1474" y="2777"/>
                      <a:pt x="1474" y="2777"/>
                    </a:cubicBezTo>
                    <a:cubicBezTo>
                      <a:pt x="624" y="2777"/>
                      <a:pt x="624" y="2777"/>
                      <a:pt x="624" y="2777"/>
                    </a:cubicBezTo>
                    <a:cubicBezTo>
                      <a:pt x="624" y="2777"/>
                      <a:pt x="809" y="2668"/>
                      <a:pt x="808" y="2515"/>
                    </a:cubicBezTo>
                    <a:cubicBezTo>
                      <a:pt x="808" y="293"/>
                      <a:pt x="808" y="293"/>
                      <a:pt x="808" y="293"/>
                    </a:cubicBezTo>
                    <a:cubicBezTo>
                      <a:pt x="330" y="293"/>
                      <a:pt x="330" y="293"/>
                      <a:pt x="330" y="293"/>
                    </a:cubicBezTo>
                    <a:cubicBezTo>
                      <a:pt x="195" y="293"/>
                      <a:pt x="0" y="547"/>
                      <a:pt x="0" y="54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gray">
              <a:xfrm>
                <a:off x="3654" y="1560"/>
                <a:ext cx="465" cy="564"/>
              </a:xfrm>
              <a:custGeom>
                <a:avLst/>
                <a:gdLst>
                  <a:gd name="T0" fmla="*/ 1488 w 2324"/>
                  <a:gd name="T1" fmla="*/ 0 h 2820"/>
                  <a:gd name="T2" fmla="*/ 2324 w 2324"/>
                  <a:gd name="T3" fmla="*/ 0 h 2820"/>
                  <a:gd name="T4" fmla="*/ 2145 w 2324"/>
                  <a:gd name="T5" fmla="*/ 244 h 2820"/>
                  <a:gd name="T6" fmla="*/ 2145 w 2324"/>
                  <a:gd name="T7" fmla="*/ 1926 h 2820"/>
                  <a:gd name="T8" fmla="*/ 1185 w 2324"/>
                  <a:gd name="T9" fmla="*/ 2820 h 2820"/>
                  <a:gd name="T10" fmla="*/ 185 w 2324"/>
                  <a:gd name="T11" fmla="*/ 1926 h 2820"/>
                  <a:gd name="T12" fmla="*/ 185 w 2324"/>
                  <a:gd name="T13" fmla="*/ 244 h 2820"/>
                  <a:gd name="T14" fmla="*/ 0 w 2324"/>
                  <a:gd name="T15" fmla="*/ 0 h 2820"/>
                  <a:gd name="T16" fmla="*/ 861 w 2324"/>
                  <a:gd name="T17" fmla="*/ 0 h 2820"/>
                  <a:gd name="T18" fmla="*/ 669 w 2324"/>
                  <a:gd name="T19" fmla="*/ 244 h 2820"/>
                  <a:gd name="T20" fmla="*/ 669 w 2324"/>
                  <a:gd name="T21" fmla="*/ 1926 h 2820"/>
                  <a:gd name="T22" fmla="*/ 1185 w 2324"/>
                  <a:gd name="T23" fmla="*/ 2519 h 2820"/>
                  <a:gd name="T24" fmla="*/ 1677 w 2324"/>
                  <a:gd name="T25" fmla="*/ 1926 h 2820"/>
                  <a:gd name="T26" fmla="*/ 1677 w 2324"/>
                  <a:gd name="T27" fmla="*/ 244 h 2820"/>
                  <a:gd name="T28" fmla="*/ 1488 w 2324"/>
                  <a:gd name="T29" fmla="*/ 0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4" h="2820">
                    <a:moveTo>
                      <a:pt x="1488" y="0"/>
                    </a:moveTo>
                    <a:cubicBezTo>
                      <a:pt x="2324" y="0"/>
                      <a:pt x="2324" y="0"/>
                      <a:pt x="2324" y="0"/>
                    </a:cubicBezTo>
                    <a:cubicBezTo>
                      <a:pt x="2324" y="0"/>
                      <a:pt x="2145" y="94"/>
                      <a:pt x="2145" y="244"/>
                    </a:cubicBezTo>
                    <a:cubicBezTo>
                      <a:pt x="2145" y="1926"/>
                      <a:pt x="2145" y="1926"/>
                      <a:pt x="2145" y="1926"/>
                    </a:cubicBezTo>
                    <a:cubicBezTo>
                      <a:pt x="2144" y="2610"/>
                      <a:pt x="1578" y="2820"/>
                      <a:pt x="1185" y="2820"/>
                    </a:cubicBezTo>
                    <a:cubicBezTo>
                      <a:pt x="795" y="2820"/>
                      <a:pt x="184" y="2607"/>
                      <a:pt x="185" y="1926"/>
                    </a:cubicBezTo>
                    <a:cubicBezTo>
                      <a:pt x="185" y="244"/>
                      <a:pt x="185" y="244"/>
                      <a:pt x="185" y="244"/>
                    </a:cubicBezTo>
                    <a:cubicBezTo>
                      <a:pt x="185" y="94"/>
                      <a:pt x="0" y="0"/>
                      <a:pt x="0" y="0"/>
                    </a:cubicBezTo>
                    <a:cubicBezTo>
                      <a:pt x="861" y="0"/>
                      <a:pt x="861" y="0"/>
                      <a:pt x="861" y="0"/>
                    </a:cubicBezTo>
                    <a:cubicBezTo>
                      <a:pt x="861" y="0"/>
                      <a:pt x="669" y="92"/>
                      <a:pt x="669" y="244"/>
                    </a:cubicBezTo>
                    <a:cubicBezTo>
                      <a:pt x="669" y="1926"/>
                      <a:pt x="669" y="1926"/>
                      <a:pt x="669" y="1926"/>
                    </a:cubicBezTo>
                    <a:cubicBezTo>
                      <a:pt x="669" y="2285"/>
                      <a:pt x="907" y="2519"/>
                      <a:pt x="1185" y="2519"/>
                    </a:cubicBezTo>
                    <a:cubicBezTo>
                      <a:pt x="1464" y="2519"/>
                      <a:pt x="1676" y="2275"/>
                      <a:pt x="1677" y="1926"/>
                    </a:cubicBezTo>
                    <a:cubicBezTo>
                      <a:pt x="1677" y="244"/>
                      <a:pt x="1677" y="244"/>
                      <a:pt x="1677" y="244"/>
                    </a:cubicBezTo>
                    <a:cubicBezTo>
                      <a:pt x="1677" y="94"/>
                      <a:pt x="1488" y="0"/>
                      <a:pt x="1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gray">
              <a:xfrm>
                <a:off x="2027" y="1560"/>
                <a:ext cx="469" cy="566"/>
              </a:xfrm>
              <a:custGeom>
                <a:avLst/>
                <a:gdLst>
                  <a:gd name="T0" fmla="*/ 1495 w 2347"/>
                  <a:gd name="T1" fmla="*/ 0 h 2827"/>
                  <a:gd name="T2" fmla="*/ 2347 w 2347"/>
                  <a:gd name="T3" fmla="*/ 0 h 2827"/>
                  <a:gd name="T4" fmla="*/ 2166 w 2347"/>
                  <a:gd name="T5" fmla="*/ 247 h 2827"/>
                  <a:gd name="T6" fmla="*/ 2166 w 2347"/>
                  <a:gd name="T7" fmla="*/ 1925 h 2827"/>
                  <a:gd name="T8" fmla="*/ 1176 w 2347"/>
                  <a:gd name="T9" fmla="*/ 2827 h 2827"/>
                  <a:gd name="T10" fmla="*/ 175 w 2347"/>
                  <a:gd name="T11" fmla="*/ 1925 h 2827"/>
                  <a:gd name="T12" fmla="*/ 174 w 2347"/>
                  <a:gd name="T13" fmla="*/ 247 h 2827"/>
                  <a:gd name="T14" fmla="*/ 0 w 2347"/>
                  <a:gd name="T15" fmla="*/ 0 h 2827"/>
                  <a:gd name="T16" fmla="*/ 860 w 2347"/>
                  <a:gd name="T17" fmla="*/ 0 h 2827"/>
                  <a:gd name="T18" fmla="*/ 661 w 2347"/>
                  <a:gd name="T19" fmla="*/ 247 h 2827"/>
                  <a:gd name="T20" fmla="*/ 660 w 2347"/>
                  <a:gd name="T21" fmla="*/ 1925 h 2827"/>
                  <a:gd name="T22" fmla="*/ 1176 w 2347"/>
                  <a:gd name="T23" fmla="*/ 2527 h 2827"/>
                  <a:gd name="T24" fmla="*/ 1678 w 2347"/>
                  <a:gd name="T25" fmla="*/ 1925 h 2827"/>
                  <a:gd name="T26" fmla="*/ 1679 w 2347"/>
                  <a:gd name="T27" fmla="*/ 247 h 2827"/>
                  <a:gd name="T28" fmla="*/ 1495 w 2347"/>
                  <a:gd name="T29" fmla="*/ 0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7" h="2827">
                    <a:moveTo>
                      <a:pt x="1495" y="0"/>
                    </a:moveTo>
                    <a:cubicBezTo>
                      <a:pt x="2347" y="0"/>
                      <a:pt x="2347" y="0"/>
                      <a:pt x="2347" y="0"/>
                    </a:cubicBezTo>
                    <a:cubicBezTo>
                      <a:pt x="2347" y="0"/>
                      <a:pt x="2166" y="98"/>
                      <a:pt x="2166" y="247"/>
                    </a:cubicBezTo>
                    <a:cubicBezTo>
                      <a:pt x="2166" y="248"/>
                      <a:pt x="2166" y="1925"/>
                      <a:pt x="2166" y="1925"/>
                    </a:cubicBezTo>
                    <a:cubicBezTo>
                      <a:pt x="2166" y="2611"/>
                      <a:pt x="1573" y="2827"/>
                      <a:pt x="1176" y="2827"/>
                    </a:cubicBezTo>
                    <a:cubicBezTo>
                      <a:pt x="786" y="2827"/>
                      <a:pt x="175" y="2608"/>
                      <a:pt x="175" y="1925"/>
                    </a:cubicBezTo>
                    <a:cubicBezTo>
                      <a:pt x="174" y="247"/>
                      <a:pt x="174" y="247"/>
                      <a:pt x="174" y="247"/>
                    </a:cubicBezTo>
                    <a:cubicBezTo>
                      <a:pt x="174" y="97"/>
                      <a:pt x="0" y="0"/>
                      <a:pt x="0" y="0"/>
                    </a:cubicBezTo>
                    <a:cubicBezTo>
                      <a:pt x="860" y="0"/>
                      <a:pt x="860" y="0"/>
                      <a:pt x="860" y="0"/>
                    </a:cubicBezTo>
                    <a:cubicBezTo>
                      <a:pt x="860" y="0"/>
                      <a:pt x="661" y="98"/>
                      <a:pt x="661" y="247"/>
                    </a:cubicBezTo>
                    <a:cubicBezTo>
                      <a:pt x="660" y="1925"/>
                      <a:pt x="660" y="1925"/>
                      <a:pt x="660" y="1925"/>
                    </a:cubicBezTo>
                    <a:cubicBezTo>
                      <a:pt x="660" y="2280"/>
                      <a:pt x="897" y="2525"/>
                      <a:pt x="1176" y="2527"/>
                    </a:cubicBezTo>
                    <a:cubicBezTo>
                      <a:pt x="1454" y="2528"/>
                      <a:pt x="1678" y="2277"/>
                      <a:pt x="1678" y="1925"/>
                    </a:cubicBezTo>
                    <a:cubicBezTo>
                      <a:pt x="1679" y="247"/>
                      <a:pt x="1679" y="247"/>
                      <a:pt x="1679" y="247"/>
                    </a:cubicBezTo>
                    <a:cubicBezTo>
                      <a:pt x="1679" y="97"/>
                      <a:pt x="1495" y="0"/>
                      <a:pt x="149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gray">
              <a:xfrm>
                <a:off x="3295" y="1549"/>
                <a:ext cx="358" cy="577"/>
              </a:xfrm>
              <a:custGeom>
                <a:avLst/>
                <a:gdLst>
                  <a:gd name="T0" fmla="*/ 1537 w 1788"/>
                  <a:gd name="T1" fmla="*/ 501 h 2885"/>
                  <a:gd name="T2" fmla="*/ 1067 w 1788"/>
                  <a:gd name="T3" fmla="*/ 289 h 2885"/>
                  <a:gd name="T4" fmla="*/ 528 w 1788"/>
                  <a:gd name="T5" fmla="*/ 709 h 2885"/>
                  <a:gd name="T6" fmla="*/ 1042 w 1788"/>
                  <a:gd name="T7" fmla="*/ 1230 h 2885"/>
                  <a:gd name="T8" fmla="*/ 1786 w 1788"/>
                  <a:gd name="T9" fmla="*/ 2067 h 2885"/>
                  <a:gd name="T10" fmla="*/ 681 w 1788"/>
                  <a:gd name="T11" fmla="*/ 2885 h 2885"/>
                  <a:gd name="T12" fmla="*/ 162 w 1788"/>
                  <a:gd name="T13" fmla="*/ 2813 h 2885"/>
                  <a:gd name="T14" fmla="*/ 0 w 1788"/>
                  <a:gd name="T15" fmla="*/ 2280 h 2885"/>
                  <a:gd name="T16" fmla="*/ 689 w 1788"/>
                  <a:gd name="T17" fmla="*/ 2582 h 2885"/>
                  <a:gd name="T18" fmla="*/ 1311 w 1788"/>
                  <a:gd name="T19" fmla="*/ 2126 h 2885"/>
                  <a:gd name="T20" fmla="*/ 48 w 1788"/>
                  <a:gd name="T21" fmla="*/ 765 h 2885"/>
                  <a:gd name="T22" fmla="*/ 1019 w 1788"/>
                  <a:gd name="T23" fmla="*/ 0 h 2885"/>
                  <a:gd name="T24" fmla="*/ 1537 w 1788"/>
                  <a:gd name="T25" fmla="*/ 72 h 2885"/>
                  <a:gd name="T26" fmla="*/ 1537 w 1788"/>
                  <a:gd name="T27" fmla="*/ 501 h 2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88" h="2885">
                    <a:moveTo>
                      <a:pt x="1537" y="501"/>
                    </a:moveTo>
                    <a:cubicBezTo>
                      <a:pt x="1537" y="501"/>
                      <a:pt x="1416" y="290"/>
                      <a:pt x="1067" y="289"/>
                    </a:cubicBezTo>
                    <a:cubicBezTo>
                      <a:pt x="718" y="288"/>
                      <a:pt x="529" y="471"/>
                      <a:pt x="528" y="709"/>
                    </a:cubicBezTo>
                    <a:cubicBezTo>
                      <a:pt x="527" y="978"/>
                      <a:pt x="729" y="1079"/>
                      <a:pt x="1042" y="1230"/>
                    </a:cubicBezTo>
                    <a:cubicBezTo>
                      <a:pt x="1340" y="1373"/>
                      <a:pt x="1788" y="1570"/>
                      <a:pt x="1786" y="2067"/>
                    </a:cubicBezTo>
                    <a:cubicBezTo>
                      <a:pt x="1785" y="2513"/>
                      <a:pt x="1390" y="2885"/>
                      <a:pt x="681" y="2885"/>
                    </a:cubicBezTo>
                    <a:cubicBezTo>
                      <a:pt x="463" y="2884"/>
                      <a:pt x="162" y="2813"/>
                      <a:pt x="162" y="2813"/>
                    </a:cubicBezTo>
                    <a:cubicBezTo>
                      <a:pt x="0" y="2280"/>
                      <a:pt x="0" y="2280"/>
                      <a:pt x="0" y="2280"/>
                    </a:cubicBezTo>
                    <a:cubicBezTo>
                      <a:pt x="150" y="2426"/>
                      <a:pt x="416" y="2582"/>
                      <a:pt x="689" y="2582"/>
                    </a:cubicBezTo>
                    <a:cubicBezTo>
                      <a:pt x="973" y="2582"/>
                      <a:pt x="1311" y="2407"/>
                      <a:pt x="1311" y="2126"/>
                    </a:cubicBezTo>
                    <a:cubicBezTo>
                      <a:pt x="1311" y="1583"/>
                      <a:pt x="48" y="1674"/>
                      <a:pt x="48" y="765"/>
                    </a:cubicBezTo>
                    <a:cubicBezTo>
                      <a:pt x="48" y="453"/>
                      <a:pt x="266" y="0"/>
                      <a:pt x="1019" y="0"/>
                    </a:cubicBezTo>
                    <a:cubicBezTo>
                      <a:pt x="1264" y="0"/>
                      <a:pt x="1537" y="72"/>
                      <a:pt x="1537" y="72"/>
                    </a:cubicBezTo>
                    <a:lnTo>
                      <a:pt x="1537" y="50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1979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75" name="Picture 31" descr="ContentGray20_L150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148" name="Line 4"/>
          <p:cNvSpPr>
            <a:spLocks noChangeShapeType="1"/>
          </p:cNvSpPr>
          <p:nvPr userDrawn="1"/>
        </p:nvSpPr>
        <p:spPr bwMode="gray">
          <a:xfrm>
            <a:off x="0" y="6632575"/>
            <a:ext cx="12192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26485" y="-1588"/>
            <a:ext cx="104775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Master title</a:t>
            </a:r>
            <a:endParaRPr lang="ja-JP" altLang="en-US" dirty="0" smtClean="0"/>
          </a:p>
        </p:txBody>
      </p:sp>
      <p:sp>
        <p:nvSpPr>
          <p:cNvPr id="6461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4367" y="869951"/>
            <a:ext cx="11715751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Headline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Headline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1st subhead 1st subhead 1st subhead 1st subhead 1st subhead 1st subhead 1st subhead 1st subhead 1st subhead 1st subhead </a:t>
            </a:r>
          </a:p>
          <a:p>
            <a:pPr lvl="2"/>
            <a:r>
              <a:rPr lang="en-US" altLang="ja-JP" dirty="0" smtClean="0"/>
              <a:t>2nd subhead 2nd subhead 2nd subhead 2nd subhead 2nd subhead 2nd subhead 2nd subhead 2nd subhead 2nd subhead 2nd subhead </a:t>
            </a:r>
          </a:p>
          <a:p>
            <a:pPr lvl="3"/>
            <a:r>
              <a:rPr lang="en-US" altLang="ja-JP" dirty="0" smtClean="0"/>
              <a:t>Text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Text</a:t>
            </a:r>
            <a:r>
              <a:rPr lang="en-US" altLang="ja-JP" dirty="0" smtClean="0"/>
              <a:t> </a:t>
            </a:r>
          </a:p>
        </p:txBody>
      </p:sp>
      <p:sp>
        <p:nvSpPr>
          <p:cNvPr id="646173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653213"/>
            <a:ext cx="71966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  <a:latin typeface="+mn-lt"/>
              </a:defRPr>
            </a:lvl1pPr>
          </a:lstStyle>
          <a:p>
            <a:fld id="{E5C4FF1C-8F5E-4BC8-BCAF-207649A9C157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646174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80718" y="6653213"/>
            <a:ext cx="5363633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de-DE" altLang="ja-JP"/>
          </a:p>
        </p:txBody>
      </p:sp>
      <p:grpSp>
        <p:nvGrpSpPr>
          <p:cNvPr id="18" name="Group 12"/>
          <p:cNvGrpSpPr>
            <a:grpSpLocks noChangeAspect="1"/>
          </p:cNvGrpSpPr>
          <p:nvPr userDrawn="1"/>
        </p:nvGrpSpPr>
        <p:grpSpPr bwMode="auto">
          <a:xfrm>
            <a:off x="10560496" y="38894"/>
            <a:ext cx="1417638" cy="792163"/>
            <a:chOff x="4792" y="72"/>
            <a:chExt cx="893" cy="499"/>
          </a:xfrm>
        </p:grpSpPr>
        <p:sp>
          <p:nvSpPr>
            <p:cNvPr id="19" name="AutoShape 11"/>
            <p:cNvSpPr>
              <a:spLocks noChangeAspect="1" noChangeArrowheads="1" noTextEdit="1"/>
            </p:cNvSpPr>
            <p:nvPr userDrawn="1"/>
          </p:nvSpPr>
          <p:spPr bwMode="gray">
            <a:xfrm>
              <a:off x="4792" y="72"/>
              <a:ext cx="893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gray">
            <a:xfrm>
              <a:off x="5232" y="157"/>
              <a:ext cx="113" cy="88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gray">
            <a:xfrm>
              <a:off x="5046" y="253"/>
              <a:ext cx="78" cy="127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gray">
            <a:xfrm>
              <a:off x="5231" y="253"/>
              <a:ext cx="51" cy="17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gray">
            <a:xfrm>
              <a:off x="5288" y="253"/>
              <a:ext cx="40" cy="127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gray">
            <a:xfrm>
              <a:off x="5328" y="253"/>
              <a:ext cx="95" cy="127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gray">
            <a:xfrm>
              <a:off x="5501" y="253"/>
              <a:ext cx="107" cy="129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gray">
            <a:xfrm>
              <a:off x="5128" y="253"/>
              <a:ext cx="107" cy="130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gray">
            <a:xfrm>
              <a:off x="5419" y="250"/>
              <a:ext cx="82" cy="13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1" r:id="rId2"/>
    <p:sldLayoutId id="2147483654" r:id="rId3"/>
    <p:sldLayoutId id="2147483656" r:id="rId4"/>
    <p:sldLayoutId id="2147483658" r:id="rId5"/>
    <p:sldLayoutId id="2147483659" r:id="rId6"/>
    <p:sldLayoutId id="2147483660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290513" indent="-290513" algn="l" defTabSz="457200" rtl="0" fontAlgn="base">
        <a:lnSpc>
          <a:spcPct val="95000"/>
        </a:lnSpc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581025" indent="-242888" algn="l" defTabSz="457200" rtl="0" fontAlgn="base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000">
          <a:solidFill>
            <a:srgbClr val="000000"/>
          </a:solidFill>
          <a:latin typeface="+mn-lt"/>
          <a:ea typeface="+mn-ea"/>
          <a:cs typeface="+mn-cs"/>
        </a:defRPr>
      </a:lvl2pPr>
      <a:lvl3pPr marL="795338" indent="-138113" algn="l" defTabSz="457200" rtl="0" fontAlgn="base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+mn-lt"/>
          <a:ea typeface="+mn-ea"/>
          <a:cs typeface="+mn-cs"/>
        </a:defRPr>
      </a:lvl3pPr>
      <a:lvl4pPr marL="1014413" indent="-134938" algn="l" defTabSz="457200" rtl="0" fontAlgn="base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1600">
          <a:solidFill>
            <a:srgbClr val="000000"/>
          </a:solidFill>
          <a:latin typeface="+mn-lt"/>
          <a:ea typeface="+mn-ea"/>
          <a:cs typeface="+mn-cs"/>
        </a:defRPr>
      </a:lvl4pPr>
      <a:lvl5pPr marL="23050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7622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6pPr>
      <a:lvl7pPr marL="32194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7pPr>
      <a:lvl8pPr marL="36766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8pPr>
      <a:lvl9pPr marL="41338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pmem.io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pmem.io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738313"/>
            <a:ext cx="10704760" cy="2360612"/>
          </a:xfrm>
        </p:spPr>
        <p:txBody>
          <a:bodyPr/>
          <a:lstStyle/>
          <a:p>
            <a:r>
              <a:rPr lang="en-US" altLang="ja-JP" dirty="0" smtClean="0"/>
              <a:t>Evaluating a Trade-Off between DRAM and Persistent Memory for Persistent-Data Placement on Hybrid Main Memory</a:t>
            </a:r>
            <a:endParaRPr lang="ja-JP" alt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ja-JP" u="sng" dirty="0" smtClean="0"/>
              <a:t>Satoshi Imamura</a:t>
            </a:r>
            <a:r>
              <a:rPr lang="en-US" altLang="ja-JP" dirty="0" smtClean="0"/>
              <a:t>, Mitsuru Sato, Eiji Yoshida</a:t>
            </a:r>
          </a:p>
          <a:p>
            <a:pPr eaLnBrk="1" hangingPunct="1"/>
            <a:endParaRPr lang="en-US" altLang="ja-JP" dirty="0" smtClean="0"/>
          </a:p>
          <a:p>
            <a:pPr eaLnBrk="1" hangingPunct="1"/>
            <a:r>
              <a:rPr lang="en-US" altLang="ja-JP" dirty="0" smtClean="0"/>
              <a:t>Fujitsu Laboratories Ltd.</a:t>
            </a:r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en-US" altLang="ja-JP" dirty="0" smtClean="0"/>
              <a:t>Min-Move 2017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C4FF1C-8F5E-4BC8-BCAF-207649A9C157}" type="slidenum">
              <a:rPr lang="de-DE" altLang="ja-JP" smtClean="0"/>
              <a:pPr/>
              <a:t>0</a:t>
            </a:fld>
            <a:endParaRPr lang="de-DE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Management on Persistent Memory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367" y="3356992"/>
            <a:ext cx="11715751" cy="1800200"/>
          </a:xfrm>
        </p:spPr>
        <p:txBody>
          <a:bodyPr/>
          <a:lstStyle/>
          <a:p>
            <a:r>
              <a:rPr lang="en-US" altLang="ja-JP" dirty="0" smtClean="0"/>
              <a:t>We modify </a:t>
            </a:r>
            <a:r>
              <a:rPr lang="en-US" altLang="ja-JP" dirty="0" err="1" smtClean="0"/>
              <a:t>Tarantool</a:t>
            </a:r>
            <a:r>
              <a:rPr lang="en-US" altLang="ja-JP" dirty="0" smtClean="0"/>
              <a:t> with </a:t>
            </a:r>
            <a:r>
              <a:rPr lang="en-US" altLang="ja-JP" i="1" dirty="0" err="1" smtClean="0"/>
              <a:t>libpmemobj</a:t>
            </a:r>
            <a:r>
              <a:rPr lang="en-US" altLang="ja-JP" dirty="0"/>
              <a:t> </a:t>
            </a:r>
            <a:r>
              <a:rPr lang="en-US" altLang="ja-JP" dirty="0" smtClean="0"/>
              <a:t>library (</a:t>
            </a:r>
            <a:r>
              <a:rPr lang="en-US" altLang="ja-JP" dirty="0" smtClean="0">
                <a:hlinkClick r:id="rId2"/>
              </a:rPr>
              <a:t>http://pmem.io/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Details in our paper</a:t>
            </a:r>
          </a:p>
          <a:p>
            <a:pPr lvl="1"/>
            <a:r>
              <a:rPr kumimoji="1" lang="en-US" altLang="ja-JP" dirty="0" smtClean="0"/>
              <a:t>Instructions in this library incur performance overhead</a:t>
            </a:r>
          </a:p>
          <a:p>
            <a:pPr lvl="1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231" name="コンテンツ プレースホルダー 2"/>
          <p:cNvSpPr txBox="1">
            <a:spLocks/>
          </p:cNvSpPr>
          <p:nvPr/>
        </p:nvSpPr>
        <p:spPr bwMode="gray">
          <a:xfrm>
            <a:off x="226660" y="869950"/>
            <a:ext cx="11715751" cy="189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Three requirements:</a:t>
            </a:r>
          </a:p>
          <a:p>
            <a:pPr lvl="1"/>
            <a:r>
              <a:rPr lang="en-US" altLang="ja-JP" kern="0" dirty="0" smtClean="0"/>
              <a:t>Data persistence        </a:t>
            </a:r>
            <a:r>
              <a:rPr lang="ja-JP" altLang="en-US" kern="0" dirty="0" smtClean="0"/>
              <a:t>→ </a:t>
            </a:r>
            <a:r>
              <a:rPr lang="en-US" altLang="ja-JP" kern="0" dirty="0"/>
              <a:t>C</a:t>
            </a:r>
            <a:r>
              <a:rPr lang="en-US" altLang="ja-JP" kern="0" dirty="0" smtClean="0"/>
              <a:t>ache flushing instructions (e.g., CLWB)</a:t>
            </a:r>
          </a:p>
          <a:p>
            <a:pPr lvl="1"/>
            <a:r>
              <a:rPr lang="en-US" altLang="ja-JP" kern="0" dirty="0" smtClean="0"/>
              <a:t>Write order                 </a:t>
            </a:r>
            <a:r>
              <a:rPr lang="ja-JP" altLang="en-US" kern="0" dirty="0" smtClean="0"/>
              <a:t>→ </a:t>
            </a:r>
            <a:r>
              <a:rPr lang="en-US" altLang="ja-JP" kern="0" dirty="0"/>
              <a:t>M</a:t>
            </a:r>
            <a:r>
              <a:rPr lang="en-US" altLang="ja-JP" kern="0" dirty="0" smtClean="0"/>
              <a:t>emory fence instructions (e.g., </a:t>
            </a:r>
            <a:r>
              <a:rPr lang="en-US" altLang="ja-JP" kern="0" dirty="0" err="1" smtClean="0"/>
              <a:t>sfence</a:t>
            </a:r>
            <a:r>
              <a:rPr lang="en-US" altLang="ja-JP" kern="0" dirty="0" smtClean="0"/>
              <a:t>)</a:t>
            </a:r>
          </a:p>
          <a:p>
            <a:pPr lvl="1"/>
            <a:r>
              <a:rPr lang="en-US" altLang="ja-JP" kern="0" dirty="0" smtClean="0"/>
              <a:t>Transaction atomicity </a:t>
            </a:r>
            <a:r>
              <a:rPr lang="ja-JP" altLang="en-US" kern="0" dirty="0" smtClean="0"/>
              <a:t>→ </a:t>
            </a:r>
            <a:r>
              <a:rPr lang="en-US" altLang="ja-JP" kern="0" dirty="0" smtClean="0"/>
              <a:t>Snapshot to roll-back data updates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on a transaction abort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9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6951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53424" y="306896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latin typeface="+mn-lt"/>
              </a:rPr>
              <a:t>Evaluation </a:t>
            </a:r>
            <a:endParaRPr kumimoji="1" lang="ja-JP" altLang="en-US" sz="4000" dirty="0" smtClean="0">
              <a:latin typeface="+mn-lt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10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623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PM Emulation Platform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23992" y="3275862"/>
            <a:ext cx="5256584" cy="1542762"/>
          </a:xfrm>
        </p:spPr>
        <p:txBody>
          <a:bodyPr/>
          <a:lstStyle/>
          <a:p>
            <a:r>
              <a:rPr lang="en-US" altLang="ja-JP" sz="2400" dirty="0" smtClean="0"/>
              <a:t>PM emulation parameters*:</a:t>
            </a:r>
          </a:p>
          <a:p>
            <a:pPr lvl="1"/>
            <a:r>
              <a:rPr kumimoji="1" lang="en-US" altLang="ja-JP" sz="2000" dirty="0" smtClean="0"/>
              <a:t>PM latency: 4x of DRAM latency</a:t>
            </a:r>
          </a:p>
          <a:p>
            <a:pPr lvl="1"/>
            <a:r>
              <a:rPr lang="en-US" altLang="ja-JP" sz="2000" dirty="0" smtClean="0"/>
              <a:t>PM bandwidth: 1/4 of DRAM bandwidth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 smtClean="0"/>
              <a:t>* Both reads and writes are affected </a:t>
            </a:r>
            <a:endParaRPr kumimoji="1" lang="ja-JP" altLang="en-US" sz="200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12" name="正方形/長方形 11"/>
          <p:cNvSpPr/>
          <p:nvPr/>
        </p:nvSpPr>
        <p:spPr bwMode="gray">
          <a:xfrm>
            <a:off x="2066032" y="1412776"/>
            <a:ext cx="2401794" cy="6967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 Xeon</a:t>
            </a:r>
            <a:endParaRPr lang="ja-JP" alt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フローチャート: 磁気ディスク 12"/>
          <p:cNvSpPr/>
          <p:nvPr/>
        </p:nvSpPr>
        <p:spPr bwMode="gray">
          <a:xfrm>
            <a:off x="1815763" y="4276137"/>
            <a:ext cx="2902333" cy="1084974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TB HDD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 bwMode="gray">
          <a:xfrm>
            <a:off x="3490804" y="2524257"/>
            <a:ext cx="2131630" cy="12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384 GB</a:t>
            </a:r>
          </a:p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957097" y="2693972"/>
            <a:ext cx="1838950" cy="91777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64 GB</a:t>
            </a:r>
          </a:p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ja-JP" alt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カギ線コネクタ 20"/>
          <p:cNvCxnSpPr>
            <a:stCxn id="12" idx="2"/>
            <a:endCxn id="15" idx="0"/>
          </p:cNvCxnSpPr>
          <p:nvPr/>
        </p:nvCxnSpPr>
        <p:spPr bwMode="auto">
          <a:xfrm rot="5400000">
            <a:off x="2279516" y="1706559"/>
            <a:ext cx="584470" cy="1390357"/>
          </a:xfrm>
          <a:prstGeom prst="bentConnector3">
            <a:avLst>
              <a:gd name="adj1" fmla="val 35233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カギ線コネクタ 23"/>
          <p:cNvCxnSpPr>
            <a:stCxn id="12" idx="2"/>
            <a:endCxn id="14" idx="0"/>
          </p:cNvCxnSpPr>
          <p:nvPr/>
        </p:nvCxnSpPr>
        <p:spPr bwMode="auto">
          <a:xfrm rot="16200000" flipH="1">
            <a:off x="3704397" y="1672034"/>
            <a:ext cx="414755" cy="128969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テキスト ボックス 34"/>
          <p:cNvSpPr txBox="1"/>
          <p:nvPr/>
        </p:nvSpPr>
        <p:spPr>
          <a:xfrm>
            <a:off x="929631" y="1818152"/>
            <a:ext cx="114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n-lt"/>
              </a:rPr>
              <a:t>Channel 0-1</a:t>
            </a:r>
            <a:endParaRPr kumimoji="1" lang="ja-JP" altLang="en-US" sz="2000" dirty="0" smtClean="0">
              <a:latin typeface="+mn-lt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10895" y="1816372"/>
            <a:ext cx="123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n-lt"/>
              </a:rPr>
              <a:t>Channel 2-3</a:t>
            </a:r>
            <a:endParaRPr kumimoji="1" lang="ja-JP" altLang="en-US" sz="2000" dirty="0" smtClean="0">
              <a:latin typeface="+mn-lt"/>
            </a:endParaRPr>
          </a:p>
        </p:txBody>
      </p:sp>
      <p:cxnSp>
        <p:nvCxnSpPr>
          <p:cNvPr id="41" name="カギ線コネクタ 40"/>
          <p:cNvCxnSpPr>
            <a:stCxn id="13" idx="1"/>
            <a:endCxn id="15" idx="2"/>
          </p:cNvCxnSpPr>
          <p:nvPr/>
        </p:nvCxnSpPr>
        <p:spPr bwMode="auto">
          <a:xfrm rot="16200000" flipV="1">
            <a:off x="2239554" y="3248761"/>
            <a:ext cx="664395" cy="1390358"/>
          </a:xfrm>
          <a:prstGeom prst="bentConnector3">
            <a:avLst>
              <a:gd name="adj1" fmla="val 37254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カギ線コネクタ 43"/>
          <p:cNvCxnSpPr>
            <a:stCxn id="13" idx="1"/>
            <a:endCxn id="14" idx="2"/>
          </p:cNvCxnSpPr>
          <p:nvPr/>
        </p:nvCxnSpPr>
        <p:spPr bwMode="auto">
          <a:xfrm rot="5400000" flipH="1" flipV="1">
            <a:off x="3664434" y="3383953"/>
            <a:ext cx="494680" cy="1289689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テキスト ボックス 49"/>
          <p:cNvSpPr txBox="1"/>
          <p:nvPr/>
        </p:nvSpPr>
        <p:spPr>
          <a:xfrm>
            <a:off x="5568836" y="2185458"/>
            <a:ext cx="311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n-lt"/>
              </a:rPr>
              <a:t>PM emulation region with DAX support in Linux</a:t>
            </a:r>
            <a:endParaRPr kumimoji="1" lang="ja-JP" altLang="en-US" sz="2000" dirty="0" smtClean="0">
              <a:latin typeface="+mn-lt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11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338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Micro-Benchmark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202" name="コンテンツ プレースホルダー 2"/>
          <p:cNvSpPr txBox="1">
            <a:spLocks/>
          </p:cNvSpPr>
          <p:nvPr/>
        </p:nvSpPr>
        <p:spPr bwMode="gray">
          <a:xfrm>
            <a:off x="224366" y="869951"/>
            <a:ext cx="11715751" cy="9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Inserts 1 M records to </a:t>
            </a:r>
            <a:r>
              <a:rPr lang="en-US" altLang="ja-JP" kern="0" dirty="0" err="1" smtClean="0"/>
              <a:t>Tarantool</a:t>
            </a:r>
            <a:r>
              <a:rPr lang="en-US" altLang="ja-JP" kern="0" dirty="0" smtClean="0"/>
              <a:t> database at first</a:t>
            </a:r>
          </a:p>
          <a:p>
            <a:pPr lvl="1"/>
            <a:r>
              <a:rPr lang="en-US" altLang="ja-JP" kern="0" dirty="0" smtClean="0"/>
              <a:t>Each record contains a key and ten 100 B fields</a:t>
            </a:r>
          </a:p>
        </p:txBody>
      </p:sp>
      <p:sp>
        <p:nvSpPr>
          <p:cNvPr id="203" name="コンテンツ プレースホルダー 2"/>
          <p:cNvSpPr txBox="1">
            <a:spLocks/>
          </p:cNvSpPr>
          <p:nvPr/>
        </p:nvSpPr>
        <p:spPr bwMode="gray">
          <a:xfrm>
            <a:off x="224365" y="2317352"/>
            <a:ext cx="117157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Executes 1 M operations to randomly selected records</a:t>
            </a:r>
          </a:p>
          <a:p>
            <a:pPr lvl="1"/>
            <a:r>
              <a:rPr lang="en-US" altLang="ja-JP" kern="0" dirty="0"/>
              <a:t>R</a:t>
            </a:r>
            <a:r>
              <a:rPr lang="en-US" altLang="ja-JP" kern="0" dirty="0" smtClean="0"/>
              <a:t>ead or write operation is randomly selected for each operation</a:t>
            </a:r>
          </a:p>
          <a:p>
            <a:pPr lvl="1"/>
            <a:r>
              <a:rPr lang="en-US" altLang="ja-JP" kern="0" dirty="0" smtClean="0"/>
              <a:t>Throughput (ops/sec) is measured during 1 M operations</a:t>
            </a:r>
          </a:p>
        </p:txBody>
      </p:sp>
      <p:sp>
        <p:nvSpPr>
          <p:cNvPr id="204" name="コンテンツ プレースホルダー 2"/>
          <p:cNvSpPr txBox="1">
            <a:spLocks/>
          </p:cNvSpPr>
          <p:nvPr/>
        </p:nvSpPr>
        <p:spPr bwMode="gray">
          <a:xfrm>
            <a:off x="224365" y="4221089"/>
            <a:ext cx="1171575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/>
              <a:t>W</a:t>
            </a:r>
            <a:r>
              <a:rPr lang="en-US" altLang="ja-JP" kern="0" dirty="0" smtClean="0"/>
              <a:t>rite ratio is changed from 0% to 100%</a:t>
            </a:r>
            <a:endParaRPr lang="ja-JP" altLang="en-US" kern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12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5382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 Results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312903"/>
              </p:ext>
            </p:extLst>
          </p:nvPr>
        </p:nvGraphicFramePr>
        <p:xfrm>
          <a:off x="1703512" y="980728"/>
          <a:ext cx="8928992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直線矢印コネクタ 15"/>
          <p:cNvCxnSpPr/>
          <p:nvPr/>
        </p:nvCxnSpPr>
        <p:spPr bwMode="auto">
          <a:xfrm flipV="1">
            <a:off x="1559496" y="1196752"/>
            <a:ext cx="0" cy="4032448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テキスト ボックス 16"/>
          <p:cNvSpPr txBox="1"/>
          <p:nvPr/>
        </p:nvSpPr>
        <p:spPr>
          <a:xfrm>
            <a:off x="381192" y="4653136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Larger</a:t>
            </a:r>
            <a:br>
              <a:rPr kumimoji="1" lang="en-US" altLang="ja-JP" dirty="0" smtClean="0">
                <a:latin typeface="+mn-lt"/>
              </a:rPr>
            </a:br>
            <a:r>
              <a:rPr kumimoji="1" lang="en-US" altLang="ja-JP" dirty="0" smtClean="0">
                <a:latin typeface="+mn-lt"/>
              </a:rPr>
              <a:t>overhead</a:t>
            </a:r>
            <a:endParaRPr kumimoji="1" lang="ja-JP" altLang="en-US" dirty="0" smtClean="0">
              <a:latin typeface="+mn-lt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44472" y="442250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smtClean="0">
                <a:solidFill>
                  <a:srgbClr val="706ABA"/>
                </a:solidFill>
                <a:latin typeface="+mn-lt"/>
              </a:rPr>
              <a:t>Logging overhead</a:t>
            </a:r>
            <a:endParaRPr kumimoji="1" lang="ja-JP" altLang="en-US" dirty="0" smtClean="0">
              <a:solidFill>
                <a:srgbClr val="706ABA"/>
              </a:solidFill>
              <a:latin typeface="+mn-lt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13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937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 Results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460696"/>
              </p:ext>
            </p:extLst>
          </p:nvPr>
        </p:nvGraphicFramePr>
        <p:xfrm>
          <a:off x="1703512" y="980728"/>
          <a:ext cx="8928992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7" name="直線コネクタ 36"/>
          <p:cNvCxnSpPr/>
          <p:nvPr/>
        </p:nvCxnSpPr>
        <p:spPr bwMode="auto">
          <a:xfrm>
            <a:off x="5015880" y="1340768"/>
            <a:ext cx="0" cy="510449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1775520" y="5679766"/>
            <a:ext cx="28369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n-lt"/>
              </a:rPr>
              <a:t>Placing data on DRAM with logging is better</a:t>
            </a:r>
            <a:endParaRPr kumimoji="1" lang="ja-JP" altLang="en-US" sz="2000" dirty="0" smtClean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56240" y="5675848"/>
            <a:ext cx="29236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n-lt"/>
              </a:rPr>
              <a:t>Placing data on PM without logging is better</a:t>
            </a:r>
            <a:endParaRPr kumimoji="1" lang="ja-JP" altLang="en-US" sz="2000" dirty="0" smtClean="0">
              <a:latin typeface="+mn-lt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10344472" y="442250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smtClean="0">
                <a:solidFill>
                  <a:srgbClr val="706ABA"/>
                </a:solidFill>
                <a:latin typeface="+mn-lt"/>
              </a:rPr>
              <a:t>Logging overhead</a:t>
            </a:r>
            <a:endParaRPr kumimoji="1" lang="ja-JP" altLang="en-US" dirty="0" smtClean="0">
              <a:solidFill>
                <a:srgbClr val="706ABA"/>
              </a:solidFill>
              <a:latin typeface="+mn-lt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0314038" y="4093548"/>
            <a:ext cx="15971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  <a:latin typeface="+mn-lt"/>
              </a:rPr>
              <a:t>PM overhead</a:t>
            </a:r>
            <a:endParaRPr kumimoji="1" lang="ja-JP" altLang="en-US" dirty="0" smtClean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1559496" y="1196752"/>
            <a:ext cx="0" cy="4032448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381192" y="4653136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Larger</a:t>
            </a:r>
            <a:br>
              <a:rPr kumimoji="1" lang="en-US" altLang="ja-JP" dirty="0" smtClean="0">
                <a:latin typeface="+mn-lt"/>
              </a:rPr>
            </a:br>
            <a:r>
              <a:rPr kumimoji="1" lang="en-US" altLang="ja-JP" dirty="0" smtClean="0">
                <a:latin typeface="+mn-lt"/>
              </a:rPr>
              <a:t>overhead</a:t>
            </a:r>
            <a:endParaRPr kumimoji="1" lang="ja-JP" altLang="en-US" dirty="0" smtClean="0">
              <a:latin typeface="+mn-lt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14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0771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1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 Results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/>
          </p:nvPr>
        </p:nvGraphicFramePr>
        <p:xfrm>
          <a:off x="1703512" y="980728"/>
          <a:ext cx="8928992" cy="5257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7" name="テキスト ボックス 156"/>
          <p:cNvSpPr txBox="1"/>
          <p:nvPr/>
        </p:nvSpPr>
        <p:spPr>
          <a:xfrm>
            <a:off x="10362003" y="446182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smtClean="0">
                <a:solidFill>
                  <a:srgbClr val="706ABA"/>
                </a:solidFill>
                <a:latin typeface="+mn-lt"/>
              </a:rPr>
              <a:t>Logging overhead</a:t>
            </a:r>
            <a:endParaRPr kumimoji="1" lang="ja-JP" altLang="en-US" dirty="0" smtClean="0">
              <a:solidFill>
                <a:srgbClr val="706ABA"/>
              </a:solidFill>
              <a:latin typeface="+mn-lt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0331535" y="4092490"/>
            <a:ext cx="16128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  <a:latin typeface="+mn-lt"/>
              </a:rPr>
              <a:t>PM overhead</a:t>
            </a:r>
            <a:endParaRPr kumimoji="1" lang="ja-JP" altLang="en-US" dirty="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10363524" y="3439615"/>
            <a:ext cx="16128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smtClean="0">
                <a:solidFill>
                  <a:srgbClr val="FF0000"/>
                </a:solidFill>
                <a:latin typeface="+mn-lt"/>
              </a:rPr>
              <a:t>O</a:t>
            </a:r>
            <a:r>
              <a:rPr kumimoji="1" lang="en-US" altLang="ja-JP" dirty="0" smtClean="0">
                <a:solidFill>
                  <a:srgbClr val="FF0000"/>
                </a:solidFill>
                <a:latin typeface="+mn-lt"/>
              </a:rPr>
              <a:t>verhead of log creation</a:t>
            </a:r>
            <a:endParaRPr kumimoji="1" lang="ja-JP" altLang="en-US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 flipV="1">
            <a:off x="1559496" y="1196752"/>
            <a:ext cx="0" cy="4032448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81192" y="4653136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Larger</a:t>
            </a:r>
            <a:br>
              <a:rPr kumimoji="1" lang="en-US" altLang="ja-JP" dirty="0" smtClean="0">
                <a:latin typeface="+mn-lt"/>
              </a:rPr>
            </a:br>
            <a:r>
              <a:rPr kumimoji="1" lang="en-US" altLang="ja-JP" dirty="0" smtClean="0">
                <a:latin typeface="+mn-lt"/>
              </a:rPr>
              <a:t>overhead</a:t>
            </a:r>
            <a:endParaRPr kumimoji="1" lang="ja-JP" altLang="en-US" dirty="0" smtClean="0">
              <a:latin typeface="+mn-lt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15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940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10" name="右矢印 9"/>
          <p:cNvSpPr/>
          <p:nvPr/>
        </p:nvSpPr>
        <p:spPr bwMode="gray">
          <a:xfrm>
            <a:off x="7142692" y="3169227"/>
            <a:ext cx="1545596" cy="990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latin typeface="+mj-lt"/>
                <a:ea typeface="+mn-ea"/>
              </a:rPr>
              <a:t>WPQ*</a:t>
            </a:r>
            <a:r>
              <a:rPr kumimoji="1" lang="en-US" altLang="ja-JP" sz="1800" b="0" i="0" u="none" strike="noStrike" cap="none" normalizeH="0" dirty="0" smtClean="0">
                <a:ln>
                  <a:noFill/>
                </a:ln>
                <a:effectLst/>
                <a:latin typeface="+mj-lt"/>
                <a:ea typeface="+mn-ea"/>
              </a:rPr>
              <a:t> flush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4" name="右矢印 13"/>
          <p:cNvSpPr/>
          <p:nvPr/>
        </p:nvSpPr>
        <p:spPr bwMode="gray">
          <a:xfrm>
            <a:off x="3276531" y="1186027"/>
            <a:ext cx="1450151" cy="990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Transaction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5" name="右矢印 14"/>
          <p:cNvSpPr/>
          <p:nvPr/>
        </p:nvSpPr>
        <p:spPr bwMode="gray">
          <a:xfrm>
            <a:off x="4724482" y="1181803"/>
            <a:ext cx="1856236" cy="990000"/>
          </a:xfrm>
          <a:prstGeom prst="rightArrow">
            <a:avLst/>
          </a:prstGeom>
          <a:solidFill>
            <a:srgbClr val="DAD9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Log</a:t>
            </a:r>
            <a:r>
              <a:rPr kumimoji="1" lang="en-US" altLang="ja-JP" sz="1800" b="0" i="0" u="none" strike="noStrike" cap="none" normalizeH="0" dirty="0" smtClean="0">
                <a:ln>
                  <a:noFill/>
                </a:ln>
                <a:effectLst/>
                <a:latin typeface="+mj-lt"/>
                <a:ea typeface="+mn-ea"/>
              </a:rPr>
              <a:t> entry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creation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6" name="右矢印 15"/>
          <p:cNvSpPr/>
          <p:nvPr/>
        </p:nvSpPr>
        <p:spPr bwMode="gray">
          <a:xfrm>
            <a:off x="6580567" y="1177550"/>
            <a:ext cx="1702373" cy="990000"/>
          </a:xfrm>
          <a:prstGeom prst="rightArrow">
            <a:avLst/>
          </a:prstGeom>
          <a:solidFill>
            <a:srgbClr val="DAD9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+mj-lt"/>
                <a:ea typeface="+mn-ea"/>
              </a:rPr>
              <a:t>W</a:t>
            </a:r>
            <a:r>
              <a:rPr lang="en-US" altLang="ja-JP" dirty="0" smtClean="0">
                <a:latin typeface="+mj-lt"/>
                <a:ea typeface="+mn-ea"/>
              </a:rPr>
              <a:t>rite(2)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7" name="右矢印 16"/>
          <p:cNvSpPr/>
          <p:nvPr/>
        </p:nvSpPr>
        <p:spPr bwMode="gray">
          <a:xfrm>
            <a:off x="8282940" y="1181803"/>
            <a:ext cx="590013" cy="99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(I/O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wait)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36" name="右矢印 35"/>
          <p:cNvSpPr/>
          <p:nvPr/>
        </p:nvSpPr>
        <p:spPr bwMode="gray">
          <a:xfrm>
            <a:off x="8880277" y="1177550"/>
            <a:ext cx="1590276" cy="990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Storage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+mj-lt"/>
                <a:ea typeface="+mn-ea"/>
              </a:rPr>
              <a:t>c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ache</a:t>
            </a:r>
            <a:r>
              <a:rPr lang="en-US" altLang="ja-JP" dirty="0" smtClean="0">
                <a:latin typeface="+mj-lt"/>
                <a:ea typeface="+mn-ea"/>
              </a:rPr>
              <a:t> 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flush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956447" y="1500011"/>
            <a:ext cx="10507487" cy="920877"/>
            <a:chOff x="956447" y="1500011"/>
            <a:chExt cx="10507487" cy="920877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956447" y="1500011"/>
              <a:ext cx="18430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u="sng" dirty="0" smtClean="0">
                  <a:latin typeface="+mn-lt"/>
                </a:rPr>
                <a:t>DRAM w/ WAL</a:t>
              </a:r>
              <a:endParaRPr kumimoji="1" lang="ja-JP" altLang="en-US" u="sng" dirty="0" smtClean="0">
                <a:latin typeface="+mn-lt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 bwMode="auto">
            <a:xfrm flipV="1">
              <a:off x="3161247" y="2411865"/>
              <a:ext cx="8047321" cy="9023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テキスト ボックス 55"/>
            <p:cNvSpPr txBox="1"/>
            <p:nvPr/>
          </p:nvSpPr>
          <p:spPr>
            <a:xfrm>
              <a:off x="10671846" y="2030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+mn-lt"/>
                </a:rPr>
                <a:t>Time</a:t>
              </a:r>
              <a:endParaRPr kumimoji="1" lang="ja-JP" altLang="en-US" dirty="0" smtClean="0">
                <a:latin typeface="+mn-lt"/>
              </a:endParaRPr>
            </a:p>
          </p:txBody>
        </p:sp>
      </p:grpSp>
      <p:sp>
        <p:nvSpPr>
          <p:cNvPr id="57" name="角丸四角形吹き出し 56"/>
          <p:cNvSpPr/>
          <p:nvPr/>
        </p:nvSpPr>
        <p:spPr bwMode="gray">
          <a:xfrm>
            <a:off x="8609130" y="853525"/>
            <a:ext cx="936104" cy="335549"/>
          </a:xfrm>
          <a:prstGeom prst="wedgeRoundRectCallout">
            <a:avLst>
              <a:gd name="adj1" fmla="val -20833"/>
              <a:gd name="adj2" fmla="val 10143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Commit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62" name="右矢印 61"/>
          <p:cNvSpPr/>
          <p:nvPr/>
        </p:nvSpPr>
        <p:spPr bwMode="gray">
          <a:xfrm>
            <a:off x="4529399" y="3176790"/>
            <a:ext cx="1469782" cy="990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Transaction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64" name="右矢印 63"/>
          <p:cNvSpPr/>
          <p:nvPr/>
        </p:nvSpPr>
        <p:spPr bwMode="gray">
          <a:xfrm>
            <a:off x="6018442" y="3169227"/>
            <a:ext cx="1124250" cy="990000"/>
          </a:xfrm>
          <a:prstGeom prst="rightArrow">
            <a:avLst/>
          </a:prstGeom>
          <a:solidFill>
            <a:srgbClr val="DAD9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latin typeface="+mj-lt"/>
                <a:ea typeface="+mn-ea"/>
              </a:rPr>
              <a:t>Cache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latin typeface="+mj-lt"/>
                <a:ea typeface="+mn-ea"/>
              </a:rPr>
              <a:t>flush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880277" y="2788839"/>
            <a:ext cx="2974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 smtClean="0">
                <a:latin typeface="+mn-lt"/>
              </a:rPr>
              <a:t>*Write pending queue on </a:t>
            </a:r>
            <a:r>
              <a:rPr lang="en-US" altLang="ja-JP" sz="1400" dirty="0" smtClean="0">
                <a:latin typeface="+mn-lt"/>
              </a:rPr>
              <a:t>memory controller (asynchronously flushed to PM by a power-fail safe domain)</a:t>
            </a:r>
            <a:endParaRPr kumimoji="1" lang="ja-JP" altLang="en-US" sz="1400" dirty="0" smtClean="0">
              <a:latin typeface="+mn-lt"/>
            </a:endParaRPr>
          </a:p>
        </p:txBody>
      </p:sp>
      <p:sp>
        <p:nvSpPr>
          <p:cNvPr id="42" name="右矢印 41"/>
          <p:cNvSpPr/>
          <p:nvPr/>
        </p:nvSpPr>
        <p:spPr bwMode="gray">
          <a:xfrm>
            <a:off x="3276531" y="3174218"/>
            <a:ext cx="1252868" cy="990000"/>
          </a:xfrm>
          <a:prstGeom prst="rightArrow">
            <a:avLst/>
          </a:prstGeom>
          <a:solidFill>
            <a:srgbClr val="DAD9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Snapshot w/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rPr>
              <a:t>libpmemobj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917010" y="3479561"/>
            <a:ext cx="10546924" cy="920419"/>
            <a:chOff x="917010" y="3479561"/>
            <a:chExt cx="10546924" cy="92041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917010" y="3479561"/>
              <a:ext cx="10291558" cy="920419"/>
              <a:chOff x="917010" y="3479561"/>
              <a:chExt cx="10291558" cy="920419"/>
            </a:xfrm>
          </p:grpSpPr>
          <p:sp>
            <p:nvSpPr>
              <p:cNvPr id="67" name="テキスト ボックス 66"/>
              <p:cNvSpPr txBox="1"/>
              <p:nvPr/>
            </p:nvSpPr>
            <p:spPr>
              <a:xfrm>
                <a:off x="917010" y="3479561"/>
                <a:ext cx="18430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u="sng" dirty="0" smtClean="0">
                    <a:latin typeface="+mn-lt"/>
                  </a:rPr>
                  <a:t>PM w/o WAL</a:t>
                </a:r>
                <a:endParaRPr kumimoji="1" lang="ja-JP" altLang="en-US" u="sng" dirty="0" smtClean="0">
                  <a:latin typeface="+mn-lt"/>
                </a:endParaRPr>
              </a:p>
            </p:txBody>
          </p:sp>
          <p:cxnSp>
            <p:nvCxnSpPr>
              <p:cNvPr id="52" name="直線矢印コネクタ 51"/>
              <p:cNvCxnSpPr/>
              <p:nvPr/>
            </p:nvCxnSpPr>
            <p:spPr bwMode="auto">
              <a:xfrm>
                <a:off x="3211115" y="4399980"/>
                <a:ext cx="7997453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テキスト ボックス 52"/>
            <p:cNvSpPr txBox="1"/>
            <p:nvPr/>
          </p:nvSpPr>
          <p:spPr>
            <a:xfrm>
              <a:off x="10671846" y="401515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+mn-lt"/>
                </a:rPr>
                <a:t>Time</a:t>
              </a:r>
              <a:endParaRPr kumimoji="1" lang="ja-JP" altLang="en-US" dirty="0" smtClean="0">
                <a:latin typeface="+mn-lt"/>
              </a:endParaRPr>
            </a:p>
          </p:txBody>
        </p:sp>
      </p:grpSp>
      <p:sp>
        <p:nvSpPr>
          <p:cNvPr id="54" name="角丸四角形吹き出し 53"/>
          <p:cNvSpPr/>
          <p:nvPr/>
        </p:nvSpPr>
        <p:spPr bwMode="gray">
          <a:xfrm>
            <a:off x="6839419" y="2835078"/>
            <a:ext cx="936104" cy="335549"/>
          </a:xfrm>
          <a:prstGeom prst="wedgeRoundRectCallout">
            <a:avLst>
              <a:gd name="adj1" fmla="val -20833"/>
              <a:gd name="adj2" fmla="val 10143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Commit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59" name="右矢印 58"/>
          <p:cNvSpPr/>
          <p:nvPr/>
        </p:nvSpPr>
        <p:spPr bwMode="gray">
          <a:xfrm>
            <a:off x="3276531" y="5074488"/>
            <a:ext cx="1469782" cy="990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Transaction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61" name="右矢印 60"/>
          <p:cNvSpPr/>
          <p:nvPr/>
        </p:nvSpPr>
        <p:spPr bwMode="gray">
          <a:xfrm>
            <a:off x="6628414" y="5091877"/>
            <a:ext cx="1124250" cy="990000"/>
          </a:xfrm>
          <a:prstGeom prst="rightArrow">
            <a:avLst/>
          </a:prstGeom>
          <a:solidFill>
            <a:srgbClr val="DAD9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latin typeface="+mj-lt"/>
                <a:ea typeface="+mn-ea"/>
              </a:rPr>
              <a:t>Cache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flush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65" name="右矢印 64"/>
          <p:cNvSpPr/>
          <p:nvPr/>
        </p:nvSpPr>
        <p:spPr bwMode="gray">
          <a:xfrm>
            <a:off x="7752664" y="5069212"/>
            <a:ext cx="1545596" cy="990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latin typeface="+mj-lt"/>
                <a:ea typeface="+mn-ea"/>
              </a:rPr>
              <a:t>WPQ*</a:t>
            </a:r>
            <a:r>
              <a:rPr kumimoji="1" lang="en-US" altLang="ja-JP" sz="1800" b="0" i="0" u="none" strike="noStrike" cap="none" normalizeH="0" dirty="0" smtClean="0">
                <a:ln>
                  <a:noFill/>
                </a:ln>
                <a:effectLst/>
                <a:latin typeface="+mj-lt"/>
                <a:ea typeface="+mn-ea"/>
              </a:rPr>
              <a:t> flush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71" name="角丸四角形吹き出し 70"/>
          <p:cNvSpPr/>
          <p:nvPr/>
        </p:nvSpPr>
        <p:spPr bwMode="gray">
          <a:xfrm>
            <a:off x="7481517" y="4707776"/>
            <a:ext cx="936104" cy="335549"/>
          </a:xfrm>
          <a:prstGeom prst="wedgeRoundRectCallout">
            <a:avLst>
              <a:gd name="adj1" fmla="val -20833"/>
              <a:gd name="adj2" fmla="val 10143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Commit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789919" y="5241046"/>
            <a:ext cx="10674015" cy="1011855"/>
            <a:chOff x="789919" y="5241046"/>
            <a:chExt cx="10674015" cy="1011855"/>
          </a:xfrm>
        </p:grpSpPr>
        <p:sp>
          <p:nvSpPr>
            <p:cNvPr id="83" name="テキスト ボックス 82"/>
            <p:cNvSpPr txBox="1"/>
            <p:nvPr/>
          </p:nvSpPr>
          <p:spPr>
            <a:xfrm>
              <a:off x="789919" y="5241046"/>
              <a:ext cx="20917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u="sng" dirty="0" smtClean="0">
                  <a:latin typeface="+mn-lt"/>
                </a:rPr>
                <a:t>DRAM w/ </a:t>
              </a:r>
              <a:br>
                <a:rPr kumimoji="1" lang="en-US" altLang="ja-JP" u="sng" dirty="0" smtClean="0">
                  <a:latin typeface="+mn-lt"/>
                </a:rPr>
              </a:br>
              <a:r>
                <a:rPr kumimoji="1" lang="en-US" altLang="ja-JP" u="sng" dirty="0" smtClean="0">
                  <a:latin typeface="+mn-lt"/>
                </a:rPr>
                <a:t>PM-based logging</a:t>
              </a:r>
              <a:endParaRPr kumimoji="1" lang="ja-JP" altLang="en-US" u="sng" dirty="0" smtClean="0">
                <a:latin typeface="+mn-lt"/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 bwMode="auto">
            <a:xfrm>
              <a:off x="3210561" y="6252901"/>
              <a:ext cx="7998007" cy="0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テキスト ボックス 76"/>
            <p:cNvSpPr txBox="1"/>
            <p:nvPr/>
          </p:nvSpPr>
          <p:spPr>
            <a:xfrm>
              <a:off x="10671846" y="5857327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+mn-lt"/>
                </a:rPr>
                <a:t>Time</a:t>
              </a:r>
              <a:endParaRPr kumimoji="1" lang="ja-JP" altLang="en-US" dirty="0" smtClean="0">
                <a:latin typeface="+mn-lt"/>
              </a:endParaRPr>
            </a:p>
          </p:txBody>
        </p:sp>
      </p:grpSp>
      <p:sp>
        <p:nvSpPr>
          <p:cNvPr id="66" name="角丸四角形 65"/>
          <p:cNvSpPr/>
          <p:nvPr/>
        </p:nvSpPr>
        <p:spPr bwMode="gray">
          <a:xfrm>
            <a:off x="466814" y="2696411"/>
            <a:ext cx="2581335" cy="64807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Can hide slower 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writes</a:t>
            </a:r>
            <a:r>
              <a:rPr kumimoji="1" lang="en-US" altLang="ja-JP" sz="1800" b="0" i="0" u="none" strike="noStrike" cap="none" normalizeH="0" dirty="0" smtClean="0">
                <a:ln>
                  <a:noFill/>
                </a:ln>
                <a:effectLst/>
                <a:latin typeface="+mj-lt"/>
                <a:ea typeface="+mn-ea"/>
              </a:rPr>
              <a:t> to PM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78" name="角丸四角形 77"/>
          <p:cNvSpPr/>
          <p:nvPr/>
        </p:nvSpPr>
        <p:spPr bwMode="gray">
          <a:xfrm>
            <a:off x="521252" y="4008682"/>
            <a:ext cx="2472460" cy="64807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Can save PM capacity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for log entries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18" name="右矢印 117"/>
          <p:cNvSpPr/>
          <p:nvPr/>
        </p:nvSpPr>
        <p:spPr bwMode="gray">
          <a:xfrm>
            <a:off x="4761756" y="5072951"/>
            <a:ext cx="1856236" cy="990000"/>
          </a:xfrm>
          <a:prstGeom prst="rightArrow">
            <a:avLst/>
          </a:prstGeom>
          <a:solidFill>
            <a:srgbClr val="DAD9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Log</a:t>
            </a:r>
            <a:r>
              <a:rPr kumimoji="1" lang="en-US" altLang="ja-JP" sz="1800" b="0" i="0" u="none" strike="noStrike" cap="none" normalizeH="0" dirty="0" smtClean="0">
                <a:ln>
                  <a:noFill/>
                </a:ln>
                <a:effectLst/>
                <a:latin typeface="+mj-lt"/>
                <a:ea typeface="+mn-ea"/>
              </a:rPr>
              <a:t> entry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creation</a:t>
            </a: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16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9584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36" grpId="0" animBg="1"/>
      <p:bldP spid="57" grpId="0" animBg="1"/>
      <p:bldP spid="62" grpId="0" animBg="1"/>
      <p:bldP spid="64" grpId="0" animBg="1"/>
      <p:bldP spid="104" grpId="0"/>
      <p:bldP spid="42" grpId="0" animBg="1"/>
      <p:bldP spid="54" grpId="0" animBg="1"/>
      <p:bldP spid="59" grpId="0" animBg="1"/>
      <p:bldP spid="61" grpId="0" animBg="1"/>
      <p:bldP spid="65" grpId="0" animBg="1"/>
      <p:bldP spid="71" grpId="0" animBg="1"/>
      <p:bldP spid="66" grpId="0" animBg="1"/>
      <p:bldP spid="78" grpId="0" animBg="1"/>
      <p:bldP spid="1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367" y="869951"/>
            <a:ext cx="11776289" cy="5592763"/>
          </a:xfrm>
        </p:spPr>
        <p:txBody>
          <a:bodyPr/>
          <a:lstStyle/>
          <a:p>
            <a:r>
              <a:rPr kumimoji="1" lang="en-US" altLang="ja-JP" dirty="0" smtClean="0"/>
              <a:t>Future computer systems will apply hybrid main memory with storages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Target: applications which guarantee data persistence with logging</a:t>
            </a:r>
          </a:p>
          <a:p>
            <a:endParaRPr kumimoji="1" lang="en-US" altLang="ja-JP" dirty="0" smtClean="0"/>
          </a:p>
          <a:p>
            <a:r>
              <a:rPr lang="en-US" altLang="ja-JP" dirty="0"/>
              <a:t>T</a:t>
            </a:r>
            <a:r>
              <a:rPr kumimoji="1" lang="en-US" altLang="ja-JP" dirty="0" smtClean="0"/>
              <a:t>rade-off b/w faster DRAM with logging and slower PM </a:t>
            </a:r>
            <a:r>
              <a:rPr lang="en-US" altLang="ja-JP" dirty="0" smtClean="0"/>
              <a:t>w/o logging</a:t>
            </a:r>
          </a:p>
          <a:p>
            <a:pPr lvl="1"/>
            <a:r>
              <a:rPr lang="en-US" altLang="ja-JP" dirty="0" smtClean="0"/>
              <a:t>It is better for performance to place write-heavy data on PM rather than DRAM!</a:t>
            </a:r>
          </a:p>
          <a:p>
            <a:pPr lvl="1"/>
            <a:r>
              <a:rPr lang="en-US" altLang="ja-JP" dirty="0" smtClean="0">
                <a:solidFill>
                  <a:srgbClr val="0070C0"/>
                </a:solidFill>
              </a:rPr>
              <a:t>Data movement for logging is reduced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Future work:</a:t>
            </a:r>
          </a:p>
          <a:p>
            <a:pPr lvl="1"/>
            <a:r>
              <a:rPr kumimoji="1" lang="en-US" altLang="ja-JP" dirty="0" smtClean="0"/>
              <a:t>We will implement and evaluate PM-based logging</a:t>
            </a:r>
          </a:p>
          <a:p>
            <a:pPr lvl="1"/>
            <a:r>
              <a:rPr lang="en-US" altLang="ja-JP" dirty="0" smtClean="0"/>
              <a:t>We will devise a dynamic technique to optimize data placement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17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0759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C4FF1C-8F5E-4BC8-BCAF-207649A9C157}" type="slidenum">
              <a:rPr lang="de-DE" altLang="ja-JP" smtClean="0"/>
              <a:pPr/>
              <a:t>18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591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Persistent Memory (PM)</a:t>
            </a:r>
            <a:endParaRPr kumimoji="1" lang="ja-JP" altLang="en-US" dirty="0"/>
          </a:p>
        </p:txBody>
      </p:sp>
      <p:pic>
        <p:nvPicPr>
          <p:cNvPr id="25" name="コンテンツ プレースホルダー 2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52" y="2959697"/>
            <a:ext cx="3444620" cy="2127053"/>
          </a:xfr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grpSp>
        <p:nvGrpSpPr>
          <p:cNvPr id="94" name="グループ化 93"/>
          <p:cNvGrpSpPr/>
          <p:nvPr/>
        </p:nvGrpSpPr>
        <p:grpSpPr>
          <a:xfrm>
            <a:off x="641659" y="1049823"/>
            <a:ext cx="2448272" cy="1714819"/>
            <a:chOff x="621850" y="1246796"/>
            <a:chExt cx="2448272" cy="1714819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621850" y="1844944"/>
              <a:ext cx="2448272" cy="1116671"/>
              <a:chOff x="695400" y="1916832"/>
              <a:chExt cx="2448272" cy="1116671"/>
            </a:xfrm>
          </p:grpSpPr>
          <p:sp>
            <p:nvSpPr>
              <p:cNvPr id="6" name="正方形/長方形 5"/>
              <p:cNvSpPr/>
              <p:nvPr/>
            </p:nvSpPr>
            <p:spPr bwMode="gray">
              <a:xfrm>
                <a:off x="695400" y="1916832"/>
                <a:ext cx="2448272" cy="108012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 bwMode="gray">
              <a:xfrm>
                <a:off x="880428" y="2066690"/>
                <a:ext cx="360040" cy="65106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 bwMode="gray">
              <a:xfrm>
                <a:off x="1456492" y="2066689"/>
                <a:ext cx="360040" cy="65106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 bwMode="gray">
              <a:xfrm>
                <a:off x="2032556" y="2065596"/>
                <a:ext cx="360040" cy="65106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 bwMode="gray">
              <a:xfrm>
                <a:off x="2608620" y="2071159"/>
                <a:ext cx="360040" cy="65106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 bwMode="gray">
              <a:xfrm>
                <a:off x="1077424" y="2816933"/>
                <a:ext cx="207640" cy="21602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 bwMode="gray">
              <a:xfrm>
                <a:off x="1372124" y="2816933"/>
                <a:ext cx="207640" cy="21602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 bwMode="gray">
              <a:xfrm>
                <a:off x="1666824" y="2816933"/>
                <a:ext cx="207640" cy="21602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 bwMode="gray">
              <a:xfrm>
                <a:off x="1961524" y="2816933"/>
                <a:ext cx="207640" cy="21602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 bwMode="gray">
              <a:xfrm>
                <a:off x="2256224" y="2816933"/>
                <a:ext cx="207640" cy="21602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 bwMode="gray">
              <a:xfrm>
                <a:off x="2550924" y="2816933"/>
                <a:ext cx="207640" cy="21602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gray">
              <a:xfrm>
                <a:off x="2845624" y="2816933"/>
                <a:ext cx="207640" cy="21602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 bwMode="gray">
              <a:xfrm>
                <a:off x="798404" y="2817479"/>
                <a:ext cx="207640" cy="21602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</p:grpSp>
        <p:sp>
          <p:nvSpPr>
            <p:cNvPr id="58" name="テキスト ボックス 57"/>
            <p:cNvSpPr txBox="1"/>
            <p:nvPr/>
          </p:nvSpPr>
          <p:spPr>
            <a:xfrm>
              <a:off x="1255044" y="1246796"/>
              <a:ext cx="1265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latin typeface="+mn-lt"/>
                </a:rPr>
                <a:t>DRAM</a:t>
              </a:r>
              <a:endParaRPr kumimoji="1" lang="ja-JP" altLang="en-US" sz="2800" dirty="0" smtClean="0">
                <a:latin typeface="+mn-lt"/>
              </a:endParaRPr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8796066" y="1047185"/>
            <a:ext cx="3163837" cy="1716911"/>
            <a:chOff x="8447997" y="1047731"/>
            <a:chExt cx="3163837" cy="1716911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8788533" y="1575963"/>
              <a:ext cx="2538379" cy="1188679"/>
              <a:chOff x="8688288" y="1591703"/>
              <a:chExt cx="2717962" cy="1333242"/>
            </a:xfrm>
          </p:grpSpPr>
          <p:sp>
            <p:nvSpPr>
              <p:cNvPr id="27" name="正方形/長方形 26"/>
              <p:cNvSpPr/>
              <p:nvPr/>
            </p:nvSpPr>
            <p:spPr bwMode="gray">
              <a:xfrm>
                <a:off x="8688288" y="1591703"/>
                <a:ext cx="2664296" cy="1333242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28" name="正方形/長方形 27"/>
              <p:cNvSpPr/>
              <p:nvPr/>
            </p:nvSpPr>
            <p:spPr bwMode="gray">
              <a:xfrm>
                <a:off x="11263358" y="1691166"/>
                <a:ext cx="142892" cy="91873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46" name="正方形/長方形 45"/>
              <p:cNvSpPr/>
              <p:nvPr/>
            </p:nvSpPr>
            <p:spPr bwMode="gray">
              <a:xfrm>
                <a:off x="8981095" y="1707107"/>
                <a:ext cx="562878" cy="42421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 bwMode="gray">
              <a:xfrm>
                <a:off x="8981095" y="2375799"/>
                <a:ext cx="562878" cy="42421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 bwMode="gray">
              <a:xfrm>
                <a:off x="9736059" y="1698625"/>
                <a:ext cx="562878" cy="42421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49" name="正方形/長方形 48"/>
              <p:cNvSpPr/>
              <p:nvPr/>
            </p:nvSpPr>
            <p:spPr bwMode="gray">
              <a:xfrm>
                <a:off x="9736059" y="2367317"/>
                <a:ext cx="562878" cy="42421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</p:grpSp>
        <p:sp>
          <p:nvSpPr>
            <p:cNvPr id="60" name="テキスト ボックス 59"/>
            <p:cNvSpPr txBox="1"/>
            <p:nvPr/>
          </p:nvSpPr>
          <p:spPr>
            <a:xfrm>
              <a:off x="8447997" y="1047731"/>
              <a:ext cx="3163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>
                  <a:latin typeface="+mn-lt"/>
                </a:rPr>
                <a:t>SSD</a:t>
              </a:r>
              <a:endParaRPr kumimoji="1" lang="ja-JP" altLang="en-US" sz="2800" dirty="0" smtClean="0">
                <a:latin typeface="+mn-lt"/>
              </a:endParaRPr>
            </a:p>
          </p:txBody>
        </p:sp>
      </p:grpSp>
      <p:grpSp>
        <p:nvGrpSpPr>
          <p:cNvPr id="461" name="グループ化 460"/>
          <p:cNvGrpSpPr/>
          <p:nvPr/>
        </p:nvGrpSpPr>
        <p:grpSpPr>
          <a:xfrm>
            <a:off x="899931" y="4160746"/>
            <a:ext cx="4134672" cy="936823"/>
            <a:chOff x="899931" y="4160746"/>
            <a:chExt cx="4134672" cy="936823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901362" y="4160746"/>
              <a:ext cx="3683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400" dirty="0" smtClean="0">
                  <a:solidFill>
                    <a:srgbClr val="0070C0"/>
                  </a:solidFill>
                  <a:latin typeface="+mn-lt"/>
                </a:rPr>
                <a:t>Higher </a:t>
              </a:r>
              <a:r>
                <a:rPr kumimoji="1" lang="en-US" altLang="ja-JP" sz="2400" dirty="0" smtClean="0">
                  <a:solidFill>
                    <a:srgbClr val="0070C0"/>
                  </a:solidFill>
                  <a:latin typeface="+mn-lt"/>
                </a:rPr>
                <a:t>capacity</a:t>
              </a:r>
              <a:endParaRPr kumimoji="1" lang="ja-JP" altLang="en-US" sz="2400" dirty="0" smtClean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899931" y="4635904"/>
              <a:ext cx="4134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400" dirty="0" smtClean="0">
                  <a:solidFill>
                    <a:srgbClr val="0070C0"/>
                  </a:solidFill>
                  <a:latin typeface="+mn-lt"/>
                </a:rPr>
                <a:t>Non-volatile</a:t>
              </a:r>
              <a:endParaRPr kumimoji="1" lang="ja-JP" altLang="en-US" sz="2400" dirty="0" smtClean="0">
                <a:solidFill>
                  <a:srgbClr val="0070C0"/>
                </a:solidFill>
                <a:latin typeface="+mn-lt"/>
              </a:endParaRPr>
            </a:p>
          </p:txBody>
        </p:sp>
      </p:grpSp>
      <p:sp>
        <p:nvSpPr>
          <p:cNvPr id="75" name="左矢印 74"/>
          <p:cNvSpPr/>
          <p:nvPr/>
        </p:nvSpPr>
        <p:spPr bwMode="gray">
          <a:xfrm rot="19800000">
            <a:off x="8021589" y="3009326"/>
            <a:ext cx="1247230" cy="1075539"/>
          </a:xfrm>
          <a:prstGeom prst="leftArrow">
            <a:avLst/>
          </a:prstGeom>
          <a:solidFill>
            <a:srgbClr val="DAD9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76" name="左矢印 75"/>
          <p:cNvSpPr/>
          <p:nvPr/>
        </p:nvSpPr>
        <p:spPr bwMode="gray">
          <a:xfrm rot="12600000">
            <a:off x="2835105" y="3009327"/>
            <a:ext cx="1247230" cy="1075539"/>
          </a:xfrm>
          <a:prstGeom prst="leftArrow">
            <a:avLst/>
          </a:prstGeom>
          <a:solidFill>
            <a:srgbClr val="DAD9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grpSp>
        <p:nvGrpSpPr>
          <p:cNvPr id="462" name="グループ化 461"/>
          <p:cNvGrpSpPr/>
          <p:nvPr/>
        </p:nvGrpSpPr>
        <p:grpSpPr>
          <a:xfrm>
            <a:off x="7686913" y="4155689"/>
            <a:ext cx="3949609" cy="1329703"/>
            <a:chOff x="7686913" y="4155689"/>
            <a:chExt cx="3949609" cy="1329703"/>
          </a:xfrm>
        </p:grpSpPr>
        <p:sp>
          <p:nvSpPr>
            <p:cNvPr id="67" name="テキスト ボックス 66"/>
            <p:cNvSpPr txBox="1"/>
            <p:nvPr/>
          </p:nvSpPr>
          <p:spPr>
            <a:xfrm>
              <a:off x="7686913" y="4155689"/>
              <a:ext cx="2663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400" dirty="0" smtClean="0">
                  <a:solidFill>
                    <a:srgbClr val="0070C0"/>
                  </a:solidFill>
                  <a:latin typeface="+mn-lt"/>
                </a:rPr>
                <a:t>Byte addressable</a:t>
              </a:r>
              <a:endParaRPr kumimoji="1" lang="ja-JP" altLang="en-US" sz="2400" dirty="0" smtClean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7686913" y="4589708"/>
              <a:ext cx="39496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400" dirty="0" smtClean="0">
                  <a:solidFill>
                    <a:srgbClr val="0070C0"/>
                  </a:solidFill>
                  <a:latin typeface="+mn-lt"/>
                </a:rPr>
                <a:t>Much higher access speed</a:t>
              </a:r>
              <a:endParaRPr kumimoji="1" lang="ja-JP" altLang="en-US" sz="2400" dirty="0" smtClean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7686913" y="5023727"/>
              <a:ext cx="3673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400" dirty="0" smtClean="0">
                  <a:solidFill>
                    <a:srgbClr val="0070C0"/>
                  </a:solidFill>
                  <a:latin typeface="+mn-lt"/>
                </a:rPr>
                <a:t>Higher write endurance</a:t>
              </a:r>
              <a:endParaRPr kumimoji="1" lang="ja-JP" altLang="en-US" sz="2400" dirty="0" smtClean="0">
                <a:solidFill>
                  <a:srgbClr val="0070C0"/>
                </a:solidFill>
                <a:latin typeface="+mn-lt"/>
              </a:endParaRPr>
            </a:p>
          </p:txBody>
        </p:sp>
      </p:grpSp>
      <p:sp>
        <p:nvSpPr>
          <p:cNvPr id="86" name="テキスト ボックス 85"/>
          <p:cNvSpPr txBox="1"/>
          <p:nvPr/>
        </p:nvSpPr>
        <p:spPr>
          <a:xfrm>
            <a:off x="7686913" y="5607637"/>
            <a:ext cx="368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 smtClean="0">
                <a:solidFill>
                  <a:srgbClr val="FF0000"/>
                </a:solidFill>
                <a:latin typeface="+mn-lt"/>
              </a:rPr>
              <a:t>Lower 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+mn-lt"/>
              </a:rPr>
              <a:t>capacity</a:t>
            </a:r>
            <a:endParaRPr kumimoji="1" lang="ja-JP" altLang="en-US" sz="2400" dirty="0" smtClean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63" name="グループ化 462"/>
          <p:cNvGrpSpPr/>
          <p:nvPr/>
        </p:nvGrpSpPr>
        <p:grpSpPr>
          <a:xfrm>
            <a:off x="898411" y="5194562"/>
            <a:ext cx="4765541" cy="897334"/>
            <a:chOff x="898411" y="5194562"/>
            <a:chExt cx="4765541" cy="897334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898411" y="5194562"/>
              <a:ext cx="4765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400" dirty="0" smtClean="0">
                  <a:solidFill>
                    <a:srgbClr val="FF0000"/>
                  </a:solidFill>
                  <a:latin typeface="+mn-lt"/>
                </a:rPr>
                <a:t>Lower access speed (esp. write)</a:t>
              </a:r>
              <a:endParaRPr kumimoji="1" lang="ja-JP" altLang="en-US" sz="2400" dirty="0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898411" y="5630231"/>
              <a:ext cx="4765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400" dirty="0" smtClean="0">
                  <a:solidFill>
                    <a:srgbClr val="FF0000"/>
                  </a:solidFill>
                  <a:latin typeface="+mn-lt"/>
                </a:rPr>
                <a:t>Lower write endurance</a:t>
              </a:r>
              <a:endParaRPr kumimoji="1" lang="ja-JP" altLang="en-US" sz="2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3" name="正方形/長方形 102"/>
          <p:cNvSpPr/>
          <p:nvPr/>
        </p:nvSpPr>
        <p:spPr>
          <a:xfrm>
            <a:off x="4474056" y="2369331"/>
            <a:ext cx="3482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200" dirty="0"/>
              <a:t>https://itpeernetwork.intel.com/new-breakthrough-persistent-memory-first-public-demo/</a:t>
            </a: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223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Database on Hybrid Main Memory [</a:t>
            </a:r>
            <a:r>
              <a:rPr kumimoji="1" lang="en-US" altLang="ja-JP" dirty="0" err="1" smtClean="0"/>
              <a:t>Oukid</a:t>
            </a:r>
            <a:r>
              <a:rPr kumimoji="1" lang="en-US" altLang="ja-JP" dirty="0" smtClean="0"/>
              <a:t>+, 2014-2015]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14" name="正方形/長方形 13"/>
          <p:cNvSpPr/>
          <p:nvPr/>
        </p:nvSpPr>
        <p:spPr bwMode="gray">
          <a:xfrm>
            <a:off x="9491287" y="1098047"/>
            <a:ext cx="2055869" cy="174608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Persistent</a:t>
            </a:r>
          </a:p>
          <a:p>
            <a:pPr algn="ctr"/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7512380" y="1195390"/>
            <a:ext cx="1601765" cy="15513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  <a:endParaRPr lang="ja-JP" altLang="en-US" sz="28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7331718" y="980728"/>
            <a:ext cx="4400578" cy="194598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0" name="グループ化 469"/>
          <p:cNvGrpSpPr/>
          <p:nvPr/>
        </p:nvGrpSpPr>
        <p:grpSpPr>
          <a:xfrm>
            <a:off x="9614092" y="1195390"/>
            <a:ext cx="1805908" cy="1597361"/>
            <a:chOff x="9429205" y="1281519"/>
            <a:chExt cx="1953662" cy="1715577"/>
          </a:xfrm>
        </p:grpSpPr>
        <p:sp>
          <p:nvSpPr>
            <p:cNvPr id="17" name="角丸四角形 16"/>
            <p:cNvSpPr/>
            <p:nvPr/>
          </p:nvSpPr>
          <p:spPr bwMode="gray">
            <a:xfrm>
              <a:off x="9429205" y="2538340"/>
              <a:ext cx="496642" cy="3658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gray">
            <a:xfrm>
              <a:off x="10189296" y="2631275"/>
              <a:ext cx="496642" cy="3658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gray">
            <a:xfrm>
              <a:off x="10886225" y="2562246"/>
              <a:ext cx="496642" cy="3658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gray">
            <a:xfrm>
              <a:off x="10791991" y="1281519"/>
              <a:ext cx="496642" cy="3658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</p:grpSp>
      <p:grpSp>
        <p:nvGrpSpPr>
          <p:cNvPr id="471" name="グループ化 470"/>
          <p:cNvGrpSpPr/>
          <p:nvPr/>
        </p:nvGrpSpPr>
        <p:grpSpPr>
          <a:xfrm>
            <a:off x="7599202" y="1098047"/>
            <a:ext cx="2987057" cy="1562600"/>
            <a:chOff x="7249464" y="1176972"/>
            <a:chExt cx="3231448" cy="1678243"/>
          </a:xfrm>
        </p:grpSpPr>
        <p:sp>
          <p:nvSpPr>
            <p:cNvPr id="23" name="二等辺三角形 22"/>
            <p:cNvSpPr/>
            <p:nvPr/>
          </p:nvSpPr>
          <p:spPr bwMode="gray">
            <a:xfrm>
              <a:off x="7249464" y="1420751"/>
              <a:ext cx="409969" cy="428534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24" name="二等辺三角形 23"/>
            <p:cNvSpPr/>
            <p:nvPr/>
          </p:nvSpPr>
          <p:spPr bwMode="gray">
            <a:xfrm>
              <a:off x="8356568" y="1355283"/>
              <a:ext cx="409969" cy="428534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25" name="二等辺三角形 24"/>
            <p:cNvSpPr/>
            <p:nvPr/>
          </p:nvSpPr>
          <p:spPr bwMode="gray">
            <a:xfrm>
              <a:off x="7746547" y="2426681"/>
              <a:ext cx="409969" cy="428534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26" name="二等辺三角形 25"/>
            <p:cNvSpPr/>
            <p:nvPr/>
          </p:nvSpPr>
          <p:spPr bwMode="gray">
            <a:xfrm>
              <a:off x="9369284" y="1223225"/>
              <a:ext cx="409969" cy="428534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27" name="二等辺三角形 26"/>
            <p:cNvSpPr/>
            <p:nvPr/>
          </p:nvSpPr>
          <p:spPr bwMode="gray">
            <a:xfrm>
              <a:off x="10070943" y="1176972"/>
              <a:ext cx="409969" cy="428534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9532007" y="3095016"/>
            <a:ext cx="2195936" cy="917151"/>
            <a:chOff x="9348925" y="3363649"/>
            <a:chExt cx="2405713" cy="1001407"/>
          </a:xfrm>
        </p:grpSpPr>
        <p:sp>
          <p:nvSpPr>
            <p:cNvPr id="30" name="二等辺三角形 29"/>
            <p:cNvSpPr/>
            <p:nvPr/>
          </p:nvSpPr>
          <p:spPr bwMode="gray">
            <a:xfrm>
              <a:off x="9365485" y="3372640"/>
              <a:ext cx="409969" cy="428534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677526" y="3363649"/>
              <a:ext cx="1781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Index data</a:t>
              </a:r>
              <a:endParaRPr kumimoji="1" lang="ja-JP" altLang="en-US" sz="2400" dirty="0"/>
            </a:p>
          </p:txBody>
        </p:sp>
        <p:sp>
          <p:nvSpPr>
            <p:cNvPr id="32" name="角丸四角形 31"/>
            <p:cNvSpPr/>
            <p:nvPr/>
          </p:nvSpPr>
          <p:spPr bwMode="gray">
            <a:xfrm>
              <a:off x="9348925" y="3951314"/>
              <a:ext cx="443087" cy="3658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9711774" y="3903391"/>
              <a:ext cx="2042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Primary data</a:t>
              </a:r>
              <a:endParaRPr kumimoji="1" lang="ja-JP" altLang="en-US" sz="2400" dirty="0"/>
            </a:p>
          </p:txBody>
        </p:sp>
      </p:grpSp>
      <p:sp>
        <p:nvSpPr>
          <p:cNvPr id="214" name="コンテンツ プレースホルダー 2"/>
          <p:cNvSpPr txBox="1">
            <a:spLocks/>
          </p:cNvSpPr>
          <p:nvPr/>
        </p:nvSpPr>
        <p:spPr bwMode="gray">
          <a:xfrm>
            <a:off x="225539" y="874639"/>
            <a:ext cx="6037421" cy="183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Stores primary data on PM</a:t>
            </a:r>
          </a:p>
          <a:p>
            <a:pPr lvl="1"/>
            <a:r>
              <a:rPr lang="en-US" altLang="ja-JP" kern="0" dirty="0" smtClean="0"/>
              <a:t>No need to copy data from storages</a:t>
            </a:r>
          </a:p>
          <a:p>
            <a:pPr lvl="1"/>
            <a:r>
              <a:rPr lang="en-US" altLang="ja-JP" kern="0" dirty="0" smtClean="0"/>
              <a:t>Logging is unnecessary</a:t>
            </a:r>
          </a:p>
          <a:p>
            <a:pPr lvl="1"/>
            <a:r>
              <a:rPr lang="en-US" altLang="ja-JP" kern="0" dirty="0" smtClean="0"/>
              <a:t>Instant recovery</a:t>
            </a:r>
          </a:p>
          <a:p>
            <a:pPr lvl="2"/>
            <a:endParaRPr lang="ja-JP" altLang="en-US" kern="0" dirty="0"/>
          </a:p>
        </p:txBody>
      </p:sp>
      <p:sp>
        <p:nvSpPr>
          <p:cNvPr id="216" name="コンテンツ プレースホルダー 2"/>
          <p:cNvSpPr txBox="1">
            <a:spLocks/>
          </p:cNvSpPr>
          <p:nvPr/>
        </p:nvSpPr>
        <p:spPr bwMode="gray">
          <a:xfrm>
            <a:off x="225539" y="3078320"/>
            <a:ext cx="6874842" cy="169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Stores index data either on DRAM or PM</a:t>
            </a:r>
          </a:p>
          <a:p>
            <a:pPr lvl="1"/>
            <a:r>
              <a:rPr lang="en-US" altLang="ja-JP" kern="0" dirty="0" smtClean="0"/>
              <a:t>Trade-off b/w performance and recovery time</a:t>
            </a:r>
          </a:p>
          <a:p>
            <a:pPr lvl="2"/>
            <a:r>
              <a:rPr lang="en-US" altLang="ja-JP" kern="0" dirty="0" smtClean="0"/>
              <a:t>Data on DRAM can be accessed faster</a:t>
            </a:r>
          </a:p>
          <a:p>
            <a:pPr lvl="2"/>
            <a:r>
              <a:rPr lang="en-US" altLang="ja-JP" kern="0" dirty="0" smtClean="0"/>
              <a:t>Data on PM can be recovered instantly</a:t>
            </a:r>
          </a:p>
        </p:txBody>
      </p:sp>
      <p:sp>
        <p:nvSpPr>
          <p:cNvPr id="220" name="コンテンツ プレースホルダー 2"/>
          <p:cNvSpPr txBox="1">
            <a:spLocks/>
          </p:cNvSpPr>
          <p:nvPr/>
        </p:nvSpPr>
        <p:spPr bwMode="gray">
          <a:xfrm>
            <a:off x="227580" y="5143373"/>
            <a:ext cx="11715751" cy="132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Our work</a:t>
            </a:r>
          </a:p>
          <a:p>
            <a:pPr lvl="1"/>
            <a:r>
              <a:rPr lang="en-US" altLang="ja-JP" kern="0" dirty="0" smtClean="0"/>
              <a:t>Assumes platforms which apply hybrid main memory with storages</a:t>
            </a:r>
          </a:p>
          <a:p>
            <a:pPr lvl="1"/>
            <a:r>
              <a:rPr lang="en-US" altLang="ja-JP" kern="0" dirty="0" smtClean="0"/>
              <a:t>Primary data can be placed on either DRAM w/ logging or PM w/o logging</a:t>
            </a:r>
          </a:p>
          <a:p>
            <a:pPr lvl="2"/>
            <a:endParaRPr lang="en-US" altLang="ja-JP" kern="0" dirty="0" smtClean="0"/>
          </a:p>
          <a:p>
            <a:pPr lvl="2"/>
            <a:endParaRPr lang="ja-JP" altLang="en-US" kern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19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088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6" grpId="0"/>
      <p:bldP spid="2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Reduction in Logging Overhead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367" y="5517232"/>
            <a:ext cx="11715751" cy="945482"/>
          </a:xfrm>
        </p:spPr>
        <p:txBody>
          <a:bodyPr/>
          <a:lstStyle/>
          <a:p>
            <a:r>
              <a:rPr lang="en-US" altLang="ja-JP" dirty="0" smtClean="0"/>
              <a:t>Our work</a:t>
            </a:r>
          </a:p>
          <a:p>
            <a:pPr lvl="1"/>
            <a:r>
              <a:rPr lang="en-US" altLang="ja-JP" dirty="0" smtClean="0"/>
              <a:t>Eliminates logging itself by placing data on PM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204" name="コンテンツ プレースホルダー 2"/>
          <p:cNvSpPr txBox="1">
            <a:spLocks/>
          </p:cNvSpPr>
          <p:nvPr/>
        </p:nvSpPr>
        <p:spPr bwMode="gray">
          <a:xfrm>
            <a:off x="224366" y="869951"/>
            <a:ext cx="11715751" cy="191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Command logging [</a:t>
            </a:r>
            <a:r>
              <a:rPr lang="en-US" altLang="ja-JP" kern="0" dirty="0" err="1" smtClean="0"/>
              <a:t>Malviya</a:t>
            </a:r>
            <a:r>
              <a:rPr lang="en-US" altLang="ja-JP" kern="0" dirty="0" smtClean="0"/>
              <a:t>+, 2014]</a:t>
            </a:r>
          </a:p>
          <a:p>
            <a:pPr lvl="1"/>
            <a:r>
              <a:rPr lang="en-US" altLang="ja-JP" kern="0" dirty="0" smtClean="0"/>
              <a:t>Records only executed transactions instead of all data updates</a:t>
            </a:r>
          </a:p>
          <a:p>
            <a:pPr lvl="1"/>
            <a:r>
              <a:rPr lang="en-US" altLang="ja-JP" kern="0" dirty="0" smtClean="0">
                <a:solidFill>
                  <a:srgbClr val="0070C0"/>
                </a:solidFill>
              </a:rPr>
              <a:t>Much lower overhead than traditional logging</a:t>
            </a:r>
          </a:p>
          <a:p>
            <a:pPr lvl="1"/>
            <a:r>
              <a:rPr lang="en-US" altLang="ja-JP" kern="0" dirty="0" smtClean="0">
                <a:solidFill>
                  <a:srgbClr val="FF0000"/>
                </a:solidFill>
              </a:rPr>
              <a:t>Longer recovery time</a:t>
            </a:r>
          </a:p>
        </p:txBody>
      </p:sp>
      <p:sp>
        <p:nvSpPr>
          <p:cNvPr id="205" name="コンテンツ プレースホルダー 2"/>
          <p:cNvSpPr txBox="1">
            <a:spLocks/>
          </p:cNvSpPr>
          <p:nvPr/>
        </p:nvSpPr>
        <p:spPr bwMode="gray">
          <a:xfrm>
            <a:off x="224365" y="3234046"/>
            <a:ext cx="1171575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PM-based logging [Fang+, 2011] [Gao+, 2015]</a:t>
            </a:r>
          </a:p>
          <a:p>
            <a:pPr lvl="1"/>
            <a:r>
              <a:rPr lang="en-US" altLang="ja-JP" kern="0" dirty="0" smtClean="0"/>
              <a:t>Records logs to PM instead of storages</a:t>
            </a:r>
          </a:p>
          <a:p>
            <a:pPr lvl="1"/>
            <a:r>
              <a:rPr lang="en-US" altLang="ja-JP" kern="0" dirty="0" smtClean="0">
                <a:solidFill>
                  <a:srgbClr val="0070C0"/>
                </a:solidFill>
              </a:rPr>
              <a:t>Eliminates storage I/O times</a:t>
            </a:r>
          </a:p>
          <a:p>
            <a:pPr lvl="1"/>
            <a:r>
              <a:rPr lang="en-US" altLang="ja-JP" kern="0" dirty="0" smtClean="0">
                <a:solidFill>
                  <a:srgbClr val="FF0000"/>
                </a:solidFill>
              </a:rPr>
              <a:t>Needs to create log entries and write them to PM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20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8629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Placement Optimization on Hybrid Main Memory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367" y="3096328"/>
            <a:ext cx="6471781" cy="2276888"/>
          </a:xfrm>
        </p:spPr>
        <p:txBody>
          <a:bodyPr/>
          <a:lstStyle/>
          <a:p>
            <a:r>
              <a:rPr lang="en-US" altLang="ja-JP" dirty="0" smtClean="0"/>
              <a:t>Our work</a:t>
            </a:r>
          </a:p>
          <a:p>
            <a:pPr lvl="1"/>
            <a:r>
              <a:rPr lang="en-US" altLang="ja-JP" dirty="0" smtClean="0"/>
              <a:t>Focuses on </a:t>
            </a:r>
            <a:r>
              <a:rPr lang="en-US" altLang="ja-JP" dirty="0" smtClean="0">
                <a:solidFill>
                  <a:srgbClr val="0070C0"/>
                </a:solidFill>
              </a:rPr>
              <a:t>difference of volatility</a:t>
            </a:r>
            <a:r>
              <a:rPr lang="en-US" altLang="ja-JP" dirty="0" smtClean="0"/>
              <a:t> b/w DRAM and PM</a:t>
            </a:r>
          </a:p>
          <a:p>
            <a:pPr lvl="1"/>
            <a:r>
              <a:rPr lang="en-US" altLang="ja-JP" dirty="0" smtClean="0"/>
              <a:t>Shows that placing write-heavy data </a:t>
            </a:r>
            <a:br>
              <a:rPr lang="en-US" altLang="ja-JP" dirty="0" smtClean="0"/>
            </a:br>
            <a:r>
              <a:rPr lang="en-US" altLang="ja-JP" dirty="0" smtClean="0"/>
              <a:t>on DRAM causes a large logging overhead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grpSp>
        <p:nvGrpSpPr>
          <p:cNvPr id="214" name="グループ化 213"/>
          <p:cNvGrpSpPr/>
          <p:nvPr/>
        </p:nvGrpSpPr>
        <p:grpSpPr>
          <a:xfrm>
            <a:off x="7104112" y="2852936"/>
            <a:ext cx="4654172" cy="3185010"/>
            <a:chOff x="6716286" y="2620254"/>
            <a:chExt cx="5114006" cy="3389087"/>
          </a:xfrm>
        </p:grpSpPr>
        <p:sp>
          <p:nvSpPr>
            <p:cNvPr id="12" name="正方形/長方形 11"/>
            <p:cNvSpPr/>
            <p:nvPr/>
          </p:nvSpPr>
          <p:spPr bwMode="gray">
            <a:xfrm>
              <a:off x="9150260" y="3797526"/>
              <a:ext cx="2479744" cy="205738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Persistent</a:t>
              </a:r>
            </a:p>
            <a:p>
              <a:pPr algn="ctr"/>
              <a:r>
                <a:rPr lang="en-US" altLang="ja-JP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ja-JP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6903068" y="3993117"/>
              <a:ext cx="1732816" cy="166620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  <a:endParaRPr lang="ja-JP" altLang="en-US" sz="28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6716286" y="3671526"/>
              <a:ext cx="5114006" cy="233781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4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gray">
            <a:xfrm>
              <a:off x="8275844" y="3140968"/>
              <a:ext cx="3164549" cy="3065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11000">
                  <a:schemeClr val="accent2">
                    <a:lumMod val="0"/>
                    <a:lumOff val="100000"/>
                  </a:schemeClr>
                </a:gs>
                <a:gs pos="90000">
                  <a:srgbClr val="FF0000"/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1400" dirty="0" err="1">
                <a:latin typeface="+mj-lt"/>
                <a:ea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8688288" y="2620254"/>
              <a:ext cx="239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+mn-lt"/>
                </a:rPr>
                <a:t>Write frequency</a:t>
              </a:r>
              <a:endParaRPr kumimoji="1" lang="ja-JP" altLang="en-US" dirty="0" smtClean="0">
                <a:latin typeface="+mn-lt"/>
              </a:endParaRPr>
            </a:p>
          </p:txBody>
        </p:sp>
        <p:cxnSp>
          <p:nvCxnSpPr>
            <p:cNvPr id="30" name="直線矢印コネクタ 29"/>
            <p:cNvCxnSpPr/>
            <p:nvPr/>
          </p:nvCxnSpPr>
          <p:spPr bwMode="auto">
            <a:xfrm>
              <a:off x="8309943" y="2970848"/>
              <a:ext cx="3096344" cy="0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rgbClr val="57564F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テキスト ボックス 30"/>
            <p:cNvSpPr txBox="1"/>
            <p:nvPr/>
          </p:nvSpPr>
          <p:spPr>
            <a:xfrm>
              <a:off x="7022445" y="3083082"/>
              <a:ext cx="99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+mn-lt"/>
                </a:rPr>
                <a:t>Data</a:t>
              </a:r>
              <a:endParaRPr kumimoji="1" lang="ja-JP" altLang="en-US" dirty="0" smtClean="0">
                <a:latin typeface="+mn-lt"/>
              </a:endParaRPr>
            </a:p>
          </p:txBody>
        </p:sp>
        <p:sp>
          <p:nvSpPr>
            <p:cNvPr id="32" name="角丸四角形 31"/>
            <p:cNvSpPr/>
            <p:nvPr/>
          </p:nvSpPr>
          <p:spPr bwMode="gray">
            <a:xfrm>
              <a:off x="6785972" y="3096328"/>
              <a:ext cx="367060" cy="34045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gray">
            <a:xfrm>
              <a:off x="7122277" y="4175582"/>
              <a:ext cx="367060" cy="340456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gray">
            <a:xfrm>
              <a:off x="7989904" y="4175582"/>
              <a:ext cx="367060" cy="340456"/>
            </a:xfrm>
            <a:prstGeom prst="roundRect">
              <a:avLst/>
            </a:prstGeom>
            <a:solidFill>
              <a:srgbClr val="FF434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gray">
            <a:xfrm>
              <a:off x="7769476" y="5184785"/>
              <a:ext cx="367060" cy="340456"/>
            </a:xfrm>
            <a:prstGeom prst="roundRect">
              <a:avLst/>
            </a:prstGeom>
            <a:solidFill>
              <a:srgbClr val="FF7D7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gray">
            <a:xfrm>
              <a:off x="9701012" y="3993117"/>
              <a:ext cx="367060" cy="340456"/>
            </a:xfrm>
            <a:prstGeom prst="roundRect">
              <a:avLst/>
            </a:prstGeom>
            <a:solidFill>
              <a:srgbClr val="FFAB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gray">
            <a:xfrm>
              <a:off x="10744987" y="3993117"/>
              <a:ext cx="367060" cy="340456"/>
            </a:xfrm>
            <a:prstGeom prst="roundRect">
              <a:avLst/>
            </a:prstGeom>
            <a:solidFill>
              <a:srgbClr val="FFD9D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gray">
            <a:xfrm>
              <a:off x="10206602" y="5367175"/>
              <a:ext cx="367060" cy="34045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</p:grpSp>
      <p:sp>
        <p:nvSpPr>
          <p:cNvPr id="224" name="コンテンツ プレースホルダー 2"/>
          <p:cNvSpPr txBox="1">
            <a:spLocks/>
          </p:cNvSpPr>
          <p:nvPr/>
        </p:nvSpPr>
        <p:spPr bwMode="gray">
          <a:xfrm>
            <a:off x="224367" y="869952"/>
            <a:ext cx="11715751" cy="187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Place write-heavy data on DRAM to reduce #writes to PM</a:t>
            </a:r>
            <a:br>
              <a:rPr lang="en-US" altLang="ja-JP" kern="0" dirty="0" smtClean="0"/>
            </a:br>
            <a:r>
              <a:rPr lang="en-US" altLang="ja-JP" kern="0" dirty="0" smtClean="0"/>
              <a:t>[Mogul+, 2009] [Ramos+, 2011] [Li+, 2012]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[Lee+, 2014]</a:t>
            </a:r>
          </a:p>
          <a:p>
            <a:pPr lvl="1"/>
            <a:r>
              <a:rPr lang="en-US" altLang="ja-JP" kern="0" dirty="0" smtClean="0"/>
              <a:t>Performance and write endurance can be improved</a:t>
            </a:r>
          </a:p>
          <a:p>
            <a:pPr lvl="1"/>
            <a:r>
              <a:rPr lang="en-US" altLang="ja-JP" kern="0" dirty="0" smtClean="0"/>
              <a:t>Viewpoints: differences of access speed and write endurance b/w DRAM and PM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21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640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Management on Persistent Memory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367" y="3356992"/>
            <a:ext cx="11715751" cy="432048"/>
          </a:xfrm>
        </p:spPr>
        <p:txBody>
          <a:bodyPr/>
          <a:lstStyle/>
          <a:p>
            <a:r>
              <a:rPr lang="en-US" altLang="ja-JP" dirty="0" smtClean="0"/>
              <a:t>We modify </a:t>
            </a:r>
            <a:r>
              <a:rPr lang="en-US" altLang="ja-JP" dirty="0" err="1" smtClean="0"/>
              <a:t>Tarantool</a:t>
            </a:r>
            <a:r>
              <a:rPr lang="en-US" altLang="ja-JP" dirty="0" smtClean="0"/>
              <a:t> with </a:t>
            </a:r>
            <a:r>
              <a:rPr lang="en-US" altLang="ja-JP" i="1" dirty="0" err="1" smtClean="0"/>
              <a:t>libpmemobj</a:t>
            </a:r>
            <a:r>
              <a:rPr lang="en-US" altLang="ja-JP" dirty="0"/>
              <a:t> </a:t>
            </a:r>
            <a:r>
              <a:rPr lang="en-US" altLang="ja-JP" dirty="0" smtClean="0"/>
              <a:t>library (</a:t>
            </a:r>
            <a:r>
              <a:rPr lang="en-US" altLang="ja-JP" dirty="0" smtClean="0">
                <a:hlinkClick r:id="rId2"/>
              </a:rPr>
              <a:t>http://pmem.io/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11424" y="3866628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smtClean="0">
                <a:latin typeface="+mn-lt"/>
              </a:rPr>
              <a:t>TX_BEGIN (</a:t>
            </a:r>
            <a:r>
              <a:rPr kumimoji="1" lang="en-US" altLang="ja-JP" dirty="0" err="1" smtClean="0">
                <a:latin typeface="+mn-lt"/>
              </a:rPr>
              <a:t>mempool</a:t>
            </a:r>
            <a:r>
              <a:rPr kumimoji="1" lang="en-US" altLang="ja-JP" dirty="0" smtClean="0">
                <a:latin typeface="+mn-lt"/>
              </a:rPr>
              <a:t>) {</a:t>
            </a:r>
          </a:p>
          <a:p>
            <a:pPr algn="l"/>
            <a:r>
              <a:rPr lang="en-US" altLang="ja-JP" dirty="0">
                <a:latin typeface="+mn-lt"/>
              </a:rPr>
              <a:t> </a:t>
            </a:r>
            <a:r>
              <a:rPr lang="en-US" altLang="ja-JP" dirty="0" smtClean="0">
                <a:latin typeface="+mn-lt"/>
              </a:rPr>
              <a:t>   …</a:t>
            </a:r>
          </a:p>
          <a:p>
            <a:pPr algn="l"/>
            <a:r>
              <a:rPr kumimoji="1" lang="en-US" altLang="ja-JP" dirty="0">
                <a:latin typeface="+mn-lt"/>
              </a:rPr>
              <a:t> </a:t>
            </a:r>
            <a:r>
              <a:rPr kumimoji="1" lang="en-US" altLang="ja-JP" dirty="0" smtClean="0">
                <a:latin typeface="+mn-lt"/>
              </a:rPr>
              <a:t>   </a:t>
            </a:r>
            <a:r>
              <a:rPr kumimoji="1" lang="en-US" altLang="ja-JP" dirty="0" err="1" smtClean="0">
                <a:latin typeface="+mn-lt"/>
              </a:rPr>
              <a:t>pmemobj_tx_add_range</a:t>
            </a:r>
            <a:r>
              <a:rPr lang="en-US" altLang="ja-JP" dirty="0" err="1" smtClean="0">
                <a:latin typeface="+mn-lt"/>
              </a:rPr>
              <a:t>_direct</a:t>
            </a:r>
            <a:r>
              <a:rPr lang="en-US" altLang="ja-JP" dirty="0" smtClean="0">
                <a:latin typeface="+mn-lt"/>
              </a:rPr>
              <a:t>(</a:t>
            </a:r>
            <a:r>
              <a:rPr lang="en-US" altLang="ja-JP" dirty="0" err="1" smtClean="0">
                <a:latin typeface="+mn-lt"/>
              </a:rPr>
              <a:t>addr</a:t>
            </a:r>
            <a:r>
              <a:rPr lang="en-US" altLang="ja-JP" dirty="0" smtClean="0">
                <a:latin typeface="+mn-lt"/>
              </a:rPr>
              <a:t>, size);</a:t>
            </a:r>
          </a:p>
          <a:p>
            <a:pPr algn="l"/>
            <a:r>
              <a:rPr kumimoji="1" lang="en-US" altLang="ja-JP" dirty="0">
                <a:latin typeface="+mn-lt"/>
              </a:rPr>
              <a:t> </a:t>
            </a:r>
            <a:r>
              <a:rPr kumimoji="1" lang="en-US" altLang="ja-JP" dirty="0" smtClean="0">
                <a:latin typeface="+mn-lt"/>
              </a:rPr>
              <a:t>   …</a:t>
            </a:r>
          </a:p>
          <a:p>
            <a:pPr algn="l"/>
            <a:r>
              <a:rPr lang="en-US" altLang="ja-JP" dirty="0">
                <a:latin typeface="+mn-lt"/>
              </a:rPr>
              <a:t> </a:t>
            </a:r>
            <a:r>
              <a:rPr lang="en-US" altLang="ja-JP" dirty="0" smtClean="0">
                <a:latin typeface="+mn-lt"/>
              </a:rPr>
              <a:t>   // Data updates in the memory region</a:t>
            </a:r>
          </a:p>
          <a:p>
            <a:pPr algn="l"/>
            <a:r>
              <a:rPr kumimoji="1" lang="en-US" altLang="ja-JP" dirty="0">
                <a:latin typeface="+mn-lt"/>
              </a:rPr>
              <a:t> </a:t>
            </a:r>
            <a:r>
              <a:rPr kumimoji="1" lang="en-US" altLang="ja-JP" dirty="0" smtClean="0">
                <a:latin typeface="+mn-lt"/>
              </a:rPr>
              <a:t>   …</a:t>
            </a:r>
          </a:p>
          <a:p>
            <a:pPr algn="l"/>
            <a:r>
              <a:rPr lang="en-US" altLang="ja-JP" dirty="0" smtClean="0">
                <a:latin typeface="+mn-lt"/>
              </a:rPr>
              <a:t>} TX_ONCOMMIT {</a:t>
            </a:r>
          </a:p>
          <a:p>
            <a:pPr algn="l"/>
            <a:r>
              <a:rPr kumimoji="1" lang="en-US" altLang="ja-JP" dirty="0">
                <a:latin typeface="+mn-lt"/>
              </a:rPr>
              <a:t> </a:t>
            </a:r>
            <a:r>
              <a:rPr kumimoji="1" lang="en-US" altLang="ja-JP" dirty="0" smtClean="0">
                <a:latin typeface="+mn-lt"/>
              </a:rPr>
              <a:t>  // </a:t>
            </a:r>
            <a:r>
              <a:rPr kumimoji="1" lang="en-US" altLang="ja-JP" dirty="0" err="1" smtClean="0">
                <a:latin typeface="+mn-lt"/>
              </a:rPr>
              <a:t>pmemobj_persist</a:t>
            </a:r>
            <a:r>
              <a:rPr kumimoji="1" lang="en-US" altLang="ja-JP" dirty="0" smtClean="0">
                <a:latin typeface="+mn-lt"/>
              </a:rPr>
              <a:t>() is </a:t>
            </a:r>
            <a:r>
              <a:rPr lang="en-US" altLang="ja-JP" dirty="0" smtClean="0">
                <a:latin typeface="+mn-lt"/>
              </a:rPr>
              <a:t>called automatically</a:t>
            </a:r>
            <a:endParaRPr kumimoji="1" lang="en-US" altLang="ja-JP" dirty="0" smtClean="0">
              <a:latin typeface="+mn-lt"/>
            </a:endParaRPr>
          </a:p>
          <a:p>
            <a:pPr algn="l"/>
            <a:r>
              <a:rPr lang="en-US" altLang="ja-JP" dirty="0" smtClean="0">
                <a:latin typeface="+mn-lt"/>
              </a:rPr>
              <a:t>} TX_END</a:t>
            </a:r>
            <a:endParaRPr kumimoji="1" lang="ja-JP" altLang="en-US" dirty="0" smtClean="0">
              <a:latin typeface="+mn-lt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51983" y="4293096"/>
            <a:ext cx="53285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smtClean="0">
                <a:latin typeface="+mn-lt"/>
              </a:rPr>
              <a:t>Takes a snapshot of the memory region</a:t>
            </a:r>
            <a:br>
              <a:rPr kumimoji="1" lang="en-US" altLang="ja-JP" dirty="0" smtClean="0">
                <a:latin typeface="+mn-lt"/>
              </a:rPr>
            </a:br>
            <a:r>
              <a:rPr kumimoji="1" lang="ja-JP" altLang="en-US" dirty="0" smtClean="0">
                <a:latin typeface="+mn-lt"/>
              </a:rPr>
              <a:t>→ </a:t>
            </a:r>
            <a:r>
              <a:rPr lang="en-US" altLang="ja-JP" dirty="0" smtClean="0">
                <a:latin typeface="+mn-lt"/>
              </a:rPr>
              <a:t>Automatic roll-back on a transaction abort</a:t>
            </a:r>
            <a:endParaRPr kumimoji="1" lang="ja-JP" altLang="en-US" dirty="0" smtClean="0">
              <a:latin typeface="+mn-lt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51983" y="5733256"/>
            <a:ext cx="4104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smtClean="0">
                <a:latin typeface="+mn-lt"/>
              </a:rPr>
              <a:t>CLWB and </a:t>
            </a:r>
            <a:r>
              <a:rPr kumimoji="1" lang="en-US" altLang="ja-JP" dirty="0" err="1" smtClean="0">
                <a:latin typeface="+mn-lt"/>
              </a:rPr>
              <a:t>sfence</a:t>
            </a:r>
            <a:r>
              <a:rPr kumimoji="1" lang="en-US" altLang="ja-JP" dirty="0" smtClean="0">
                <a:latin typeface="+mn-lt"/>
              </a:rPr>
              <a:t> are called internally</a:t>
            </a:r>
            <a:endParaRPr kumimoji="1" lang="ja-JP" altLang="en-US" dirty="0" smtClean="0">
              <a:latin typeface="+mn-lt"/>
            </a:endParaRPr>
          </a:p>
        </p:txBody>
      </p:sp>
      <p:sp>
        <p:nvSpPr>
          <p:cNvPr id="231" name="コンテンツ プレースホルダー 2"/>
          <p:cNvSpPr txBox="1">
            <a:spLocks/>
          </p:cNvSpPr>
          <p:nvPr/>
        </p:nvSpPr>
        <p:spPr bwMode="gray">
          <a:xfrm>
            <a:off x="226660" y="869950"/>
            <a:ext cx="11715751" cy="189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Three requirements:</a:t>
            </a:r>
          </a:p>
          <a:p>
            <a:pPr lvl="1"/>
            <a:r>
              <a:rPr lang="en-US" altLang="ja-JP" kern="0" dirty="0" smtClean="0"/>
              <a:t>Data persistence        </a:t>
            </a:r>
            <a:r>
              <a:rPr lang="ja-JP" altLang="en-US" kern="0" dirty="0" smtClean="0"/>
              <a:t>→ </a:t>
            </a:r>
            <a:r>
              <a:rPr lang="en-US" altLang="ja-JP" kern="0" dirty="0"/>
              <a:t>C</a:t>
            </a:r>
            <a:r>
              <a:rPr lang="en-US" altLang="ja-JP" kern="0" dirty="0" smtClean="0"/>
              <a:t>ache flushing instructions (e.g., CLWB)</a:t>
            </a:r>
          </a:p>
          <a:p>
            <a:pPr lvl="1"/>
            <a:r>
              <a:rPr lang="en-US" altLang="ja-JP" kern="0" dirty="0" smtClean="0"/>
              <a:t>Write order                 </a:t>
            </a:r>
            <a:r>
              <a:rPr lang="ja-JP" altLang="en-US" kern="0" dirty="0" smtClean="0"/>
              <a:t>→ </a:t>
            </a:r>
            <a:r>
              <a:rPr lang="en-US" altLang="ja-JP" kern="0" dirty="0"/>
              <a:t>M</a:t>
            </a:r>
            <a:r>
              <a:rPr lang="en-US" altLang="ja-JP" kern="0" dirty="0" smtClean="0"/>
              <a:t>emory fence instructions (e.g., </a:t>
            </a:r>
            <a:r>
              <a:rPr lang="en-US" altLang="ja-JP" kern="0" dirty="0" err="1" smtClean="0"/>
              <a:t>sfence</a:t>
            </a:r>
            <a:r>
              <a:rPr lang="en-US" altLang="ja-JP" kern="0" dirty="0" smtClean="0"/>
              <a:t>)</a:t>
            </a:r>
          </a:p>
          <a:p>
            <a:pPr lvl="1"/>
            <a:r>
              <a:rPr lang="en-US" altLang="ja-JP" kern="0" dirty="0" smtClean="0"/>
              <a:t>Transaction atomicity </a:t>
            </a:r>
            <a:r>
              <a:rPr lang="ja-JP" altLang="en-US" kern="0" dirty="0" smtClean="0"/>
              <a:t>→ </a:t>
            </a:r>
            <a:r>
              <a:rPr lang="en-US" altLang="ja-JP" kern="0" dirty="0" smtClean="0"/>
              <a:t>Roll-back functionality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on a transaction abort</a:t>
            </a:r>
          </a:p>
        </p:txBody>
      </p:sp>
      <p:grpSp>
        <p:nvGrpSpPr>
          <p:cNvPr id="234" name="グループ化 233"/>
          <p:cNvGrpSpPr/>
          <p:nvPr/>
        </p:nvGrpSpPr>
        <p:grpSpPr>
          <a:xfrm>
            <a:off x="911424" y="3866628"/>
            <a:ext cx="2592288" cy="2585323"/>
            <a:chOff x="911424" y="3866628"/>
            <a:chExt cx="2592288" cy="2585323"/>
          </a:xfrm>
        </p:grpSpPr>
        <p:sp>
          <p:nvSpPr>
            <p:cNvPr id="232" name="正方形/長方形 231"/>
            <p:cNvSpPr/>
            <p:nvPr/>
          </p:nvSpPr>
          <p:spPr bwMode="gray">
            <a:xfrm>
              <a:off x="911424" y="3866628"/>
              <a:ext cx="2592288" cy="35446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233" name="正方形/長方形 232"/>
            <p:cNvSpPr/>
            <p:nvPr/>
          </p:nvSpPr>
          <p:spPr bwMode="gray">
            <a:xfrm>
              <a:off x="983432" y="6097491"/>
              <a:ext cx="1152128" cy="35446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</p:grpSp>
      <p:sp>
        <p:nvSpPr>
          <p:cNvPr id="235" name="正方形/長方形 234"/>
          <p:cNvSpPr/>
          <p:nvPr/>
        </p:nvSpPr>
        <p:spPr bwMode="gray">
          <a:xfrm>
            <a:off x="1199456" y="4439031"/>
            <a:ext cx="4464496" cy="354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237" name="正方形/長方形 236"/>
          <p:cNvSpPr/>
          <p:nvPr/>
        </p:nvSpPr>
        <p:spPr bwMode="gray">
          <a:xfrm>
            <a:off x="1199456" y="4980586"/>
            <a:ext cx="4464496" cy="354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238" name="正方形/長方形 237"/>
          <p:cNvSpPr/>
          <p:nvPr/>
        </p:nvSpPr>
        <p:spPr bwMode="gray">
          <a:xfrm>
            <a:off x="972252" y="5547615"/>
            <a:ext cx="4691699" cy="54987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22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66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21" grpId="0"/>
      <p:bldP spid="24" grpId="0"/>
      <p:bldP spid="235" grpId="0" animBg="1"/>
      <p:bldP spid="235" grpId="1" animBg="1"/>
      <p:bldP spid="237" grpId="0" animBg="1"/>
      <p:bldP spid="237" grpId="1" animBg="1"/>
      <p:bldP spid="2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Methodology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367" y="869951"/>
            <a:ext cx="11715751" cy="1859386"/>
          </a:xfrm>
        </p:spPr>
        <p:txBody>
          <a:bodyPr/>
          <a:lstStyle/>
          <a:p>
            <a:r>
              <a:rPr kumimoji="1" lang="en-US" altLang="ja-JP" dirty="0" smtClean="0"/>
              <a:t>We compare four types of executions to evaluate</a:t>
            </a:r>
          </a:p>
          <a:p>
            <a:pPr lvl="1"/>
            <a:r>
              <a:rPr lang="en-US" altLang="ja-JP" dirty="0" smtClean="0"/>
              <a:t>Logging overhead</a:t>
            </a:r>
          </a:p>
          <a:p>
            <a:pPr lvl="1"/>
            <a:r>
              <a:rPr kumimoji="1" lang="en-US" altLang="ja-JP" dirty="0" smtClean="0"/>
              <a:t>Overhead of placing data on PM (PM overhead)</a:t>
            </a:r>
          </a:p>
          <a:p>
            <a:pPr lvl="2"/>
            <a:r>
              <a:rPr lang="en-US" altLang="ja-JP" dirty="0" smtClean="0"/>
              <a:t>Longer PM latency and additional instructions in </a:t>
            </a:r>
            <a:r>
              <a:rPr lang="en-US" altLang="ja-JP" dirty="0" err="1" smtClean="0"/>
              <a:t>libpmemobj</a:t>
            </a:r>
            <a:r>
              <a:rPr lang="en-US" altLang="ja-JP" dirty="0" smtClean="0"/>
              <a:t> library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645638" y="3100898"/>
          <a:ext cx="1087320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3">
                  <a:extLst>
                    <a:ext uri="{9D8B030D-6E8A-4147-A177-3AD203B41FA5}">
                      <a16:colId xmlns:a16="http://schemas.microsoft.com/office/drawing/2014/main" val="4269727397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99373223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484536090"/>
                    </a:ext>
                  </a:extLst>
                </a:gridCol>
              </a:tblGrid>
              <a:tr h="25329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dirty="0" smtClean="0"/>
                        <a:t>Label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Data placement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Logging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9783"/>
                  </a:ext>
                </a:extLst>
              </a:tr>
              <a:tr h="25329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i="1" dirty="0" smtClean="0"/>
                        <a:t>DRAM w/o WAL</a:t>
                      </a:r>
                      <a:endParaRPr kumimoji="1" lang="ja-JP" alt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DRAM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-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39853"/>
                  </a:ext>
                </a:extLst>
              </a:tr>
              <a:tr h="25329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i="1" dirty="0" smtClean="0"/>
                        <a:t>DRAM w/ WAL-HDD</a:t>
                      </a:r>
                      <a:endParaRPr kumimoji="1" lang="ja-JP" alt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DRAM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WAL to HDD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06012"/>
                  </a:ext>
                </a:extLst>
              </a:tr>
              <a:tr h="25329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i="1" dirty="0" smtClean="0"/>
                        <a:t>DRAM w/ WAL-</a:t>
                      </a:r>
                      <a:r>
                        <a:rPr kumimoji="1" lang="en-US" altLang="ja-JP" sz="2800" i="1" dirty="0" err="1" smtClean="0"/>
                        <a:t>nowrite</a:t>
                      </a:r>
                      <a:r>
                        <a:rPr kumimoji="1" lang="en-US" altLang="ja-JP" sz="2800" i="1" dirty="0" smtClean="0"/>
                        <a:t>*</a:t>
                      </a:r>
                      <a:endParaRPr kumimoji="1" lang="ja-JP" alt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DRAM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WAL</a:t>
                      </a:r>
                      <a:r>
                        <a:rPr kumimoji="1" lang="en-US" altLang="ja-JP" sz="2800" baseline="0" dirty="0" smtClean="0"/>
                        <a:t> w/o writing logs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64797"/>
                  </a:ext>
                </a:extLst>
              </a:tr>
              <a:tr h="25329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i="1" dirty="0" smtClean="0"/>
                        <a:t>PM</a:t>
                      </a:r>
                      <a:endParaRPr kumimoji="1" lang="ja-JP" alt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PM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-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823"/>
                  </a:ext>
                </a:extLst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66835" y="5837202"/>
            <a:ext cx="11030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 smtClean="0">
                <a:latin typeface="+mn-lt"/>
              </a:rPr>
              <a:t> *</a:t>
            </a:r>
            <a:r>
              <a:rPr kumimoji="1" lang="en-US" altLang="ja-JP" sz="2000" i="1" dirty="0" smtClean="0">
                <a:latin typeface="+mn-lt"/>
              </a:rPr>
              <a:t>DRAM w/ WAL-</a:t>
            </a:r>
            <a:r>
              <a:rPr kumimoji="1" lang="en-US" altLang="ja-JP" sz="2000" i="1" dirty="0" err="1" smtClean="0">
                <a:latin typeface="+mn-lt"/>
              </a:rPr>
              <a:t>nowrite</a:t>
            </a:r>
            <a:r>
              <a:rPr kumimoji="1" lang="en-US" altLang="ja-JP" sz="2000" i="1" dirty="0" smtClean="0">
                <a:latin typeface="+mn-lt"/>
              </a:rPr>
              <a:t> </a:t>
            </a:r>
            <a:r>
              <a:rPr kumimoji="1" lang="en-US" altLang="ja-JP" sz="2000" dirty="0" smtClean="0">
                <a:latin typeface="+mn-lt"/>
              </a:rPr>
              <a:t>assumes PM-based logging but does not write log entries to PM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23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4781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Various PM latencies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057755"/>
              </p:ext>
            </p:extLst>
          </p:nvPr>
        </p:nvGraphicFramePr>
        <p:xfrm>
          <a:off x="1702800" y="979200"/>
          <a:ext cx="8928000" cy="52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直線矢印コネクタ 10"/>
          <p:cNvCxnSpPr/>
          <p:nvPr/>
        </p:nvCxnSpPr>
        <p:spPr bwMode="auto">
          <a:xfrm flipV="1">
            <a:off x="1559496" y="1196752"/>
            <a:ext cx="0" cy="4032448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テキスト ボックス 11"/>
          <p:cNvSpPr txBox="1"/>
          <p:nvPr/>
        </p:nvSpPr>
        <p:spPr>
          <a:xfrm>
            <a:off x="652032" y="11247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Better</a:t>
            </a:r>
            <a:endParaRPr kumimoji="1" lang="ja-JP" altLang="en-US" dirty="0" smtClean="0">
              <a:latin typeface="+mn-lt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 flipH="1">
            <a:off x="3503712" y="3199960"/>
            <a:ext cx="698477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/>
          <p:nvPr/>
        </p:nvSpPr>
        <p:spPr>
          <a:xfrm>
            <a:off x="6456040" y="154974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lt"/>
              </a:rPr>
              <a:t>38%</a:t>
            </a:r>
            <a:r>
              <a:rPr kumimoji="1" lang="ja-JP" altLang="en-US" sz="2400" dirty="0" smtClean="0">
                <a:latin typeface="+mn-lt"/>
              </a:rPr>
              <a:t>↑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49744" y="245124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lt"/>
              </a:rPr>
              <a:t>25%</a:t>
            </a:r>
            <a:r>
              <a:rPr kumimoji="1" lang="ja-JP" altLang="en-US" sz="2400" dirty="0" smtClean="0">
                <a:latin typeface="+mn-lt"/>
              </a:rPr>
              <a:t>↑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24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90853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Computer Systems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12" name="正方形/長方形 11"/>
          <p:cNvSpPr/>
          <p:nvPr/>
        </p:nvSpPr>
        <p:spPr bwMode="gray">
          <a:xfrm>
            <a:off x="4176693" y="1412776"/>
            <a:ext cx="2638617" cy="771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ja-JP" altLang="en-US" sz="28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フローチャート: 磁気ディスク 14"/>
          <p:cNvSpPr/>
          <p:nvPr/>
        </p:nvSpPr>
        <p:spPr bwMode="gray">
          <a:xfrm>
            <a:off x="3901746" y="4582665"/>
            <a:ext cx="3188510" cy="120112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 bwMode="gray">
          <a:xfrm>
            <a:off x="8831827" y="4592413"/>
            <a:ext cx="774183" cy="438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 bwMode="gray">
          <a:xfrm>
            <a:off x="8831827" y="5258241"/>
            <a:ext cx="774183" cy="43866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81988" y="4576125"/>
            <a:ext cx="135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Volatile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577293" y="5258241"/>
            <a:ext cx="199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Non-volatile</a:t>
            </a:r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 bwMode="gray">
          <a:xfrm>
            <a:off x="5379838" y="2717954"/>
            <a:ext cx="2633796" cy="12423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Persistent</a:t>
            </a:r>
          </a:p>
          <a:p>
            <a:pPr algn="ctr"/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 bwMode="gray">
          <a:xfrm>
            <a:off x="2958414" y="2831127"/>
            <a:ext cx="2020275" cy="1016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  <a:endParaRPr lang="ja-JP" altLang="en-US" sz="28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 bwMode="gray">
          <a:xfrm>
            <a:off x="2795701" y="2552799"/>
            <a:ext cx="5400600" cy="16555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/>
          <p:cNvCxnSpPr>
            <a:stCxn id="12" idx="2"/>
            <a:endCxn id="25" idx="0"/>
          </p:cNvCxnSpPr>
          <p:nvPr/>
        </p:nvCxnSpPr>
        <p:spPr bwMode="auto">
          <a:xfrm flipH="1">
            <a:off x="5496001" y="2184088"/>
            <a:ext cx="1" cy="36871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>
            <a:stCxn id="25" idx="2"/>
            <a:endCxn id="15" idx="1"/>
          </p:cNvCxnSpPr>
          <p:nvPr/>
        </p:nvCxnSpPr>
        <p:spPr bwMode="auto">
          <a:xfrm>
            <a:off x="5496001" y="4208336"/>
            <a:ext cx="0" cy="3743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正方形/長方形 41"/>
          <p:cNvSpPr/>
          <p:nvPr/>
        </p:nvSpPr>
        <p:spPr bwMode="gray">
          <a:xfrm>
            <a:off x="7201029" y="1920611"/>
            <a:ext cx="3600400" cy="603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Hybrid main memory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4399" y="2965068"/>
            <a:ext cx="2339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+mn-lt"/>
              </a:rPr>
              <a:t>Used to reduce #writes to PM</a:t>
            </a:r>
            <a:endParaRPr kumimoji="1" lang="ja-JP" altLang="en-US" sz="2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7408" y="4806957"/>
            <a:ext cx="3057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+mn-lt"/>
              </a:rPr>
              <a:t>Used to store a huge amount of data</a:t>
            </a:r>
            <a:endParaRPr kumimoji="1" lang="ja-JP" altLang="en-US" sz="2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2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2556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Placement Optimization on Hybrid Main Memory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grpSp>
        <p:nvGrpSpPr>
          <p:cNvPr id="214" name="グループ化 213"/>
          <p:cNvGrpSpPr/>
          <p:nvPr/>
        </p:nvGrpSpPr>
        <p:grpSpPr>
          <a:xfrm>
            <a:off x="3766798" y="3006544"/>
            <a:ext cx="4654172" cy="3185010"/>
            <a:chOff x="6716286" y="2620254"/>
            <a:chExt cx="5114006" cy="3389087"/>
          </a:xfrm>
        </p:grpSpPr>
        <p:sp>
          <p:nvSpPr>
            <p:cNvPr id="12" name="正方形/長方形 11"/>
            <p:cNvSpPr/>
            <p:nvPr/>
          </p:nvSpPr>
          <p:spPr bwMode="gray">
            <a:xfrm>
              <a:off x="9150260" y="3797526"/>
              <a:ext cx="2479744" cy="205738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Persistent</a:t>
              </a:r>
            </a:p>
            <a:p>
              <a:pPr algn="ctr"/>
              <a:r>
                <a:rPr lang="en-US" altLang="ja-JP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ja-JP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6903068" y="3993117"/>
              <a:ext cx="1732816" cy="166620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  <a:endParaRPr lang="ja-JP" altLang="en-US" sz="28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6716286" y="3671526"/>
              <a:ext cx="5114006" cy="233781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4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gray">
            <a:xfrm>
              <a:off x="8275844" y="3140968"/>
              <a:ext cx="3164549" cy="30654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11000">
                  <a:schemeClr val="accent2">
                    <a:lumMod val="0"/>
                    <a:lumOff val="100000"/>
                  </a:schemeClr>
                </a:gs>
                <a:gs pos="90000">
                  <a:srgbClr val="FF0000"/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1400" dirty="0" err="1">
                <a:latin typeface="+mj-lt"/>
                <a:ea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8688288" y="2620254"/>
              <a:ext cx="239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+mn-lt"/>
                </a:rPr>
                <a:t>Write frequency</a:t>
              </a:r>
              <a:endParaRPr kumimoji="1" lang="ja-JP" altLang="en-US" dirty="0" smtClean="0">
                <a:latin typeface="+mn-lt"/>
              </a:endParaRPr>
            </a:p>
          </p:txBody>
        </p:sp>
        <p:cxnSp>
          <p:nvCxnSpPr>
            <p:cNvPr id="30" name="直線矢印コネクタ 29"/>
            <p:cNvCxnSpPr/>
            <p:nvPr/>
          </p:nvCxnSpPr>
          <p:spPr bwMode="auto">
            <a:xfrm>
              <a:off x="8309943" y="2970848"/>
              <a:ext cx="3096344" cy="0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rgbClr val="57564F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テキスト ボックス 30"/>
            <p:cNvSpPr txBox="1"/>
            <p:nvPr/>
          </p:nvSpPr>
          <p:spPr>
            <a:xfrm>
              <a:off x="7022445" y="3083082"/>
              <a:ext cx="99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+mn-lt"/>
                </a:rPr>
                <a:t>Data</a:t>
              </a:r>
              <a:endParaRPr kumimoji="1" lang="ja-JP" altLang="en-US" dirty="0" smtClean="0">
                <a:latin typeface="+mn-lt"/>
              </a:endParaRPr>
            </a:p>
          </p:txBody>
        </p:sp>
        <p:sp>
          <p:nvSpPr>
            <p:cNvPr id="32" name="角丸四角形 31"/>
            <p:cNvSpPr/>
            <p:nvPr/>
          </p:nvSpPr>
          <p:spPr bwMode="gray">
            <a:xfrm>
              <a:off x="6785972" y="3096328"/>
              <a:ext cx="367060" cy="34045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gray">
            <a:xfrm>
              <a:off x="7122277" y="4175582"/>
              <a:ext cx="367060" cy="340456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gray">
            <a:xfrm>
              <a:off x="7989904" y="4175582"/>
              <a:ext cx="367060" cy="340456"/>
            </a:xfrm>
            <a:prstGeom prst="roundRect">
              <a:avLst/>
            </a:prstGeom>
            <a:solidFill>
              <a:srgbClr val="FF434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gray">
            <a:xfrm>
              <a:off x="7769476" y="5184785"/>
              <a:ext cx="367060" cy="340456"/>
            </a:xfrm>
            <a:prstGeom prst="roundRect">
              <a:avLst/>
            </a:prstGeom>
            <a:solidFill>
              <a:srgbClr val="FF7D7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gray">
            <a:xfrm>
              <a:off x="9701012" y="3993117"/>
              <a:ext cx="367060" cy="340456"/>
            </a:xfrm>
            <a:prstGeom prst="roundRect">
              <a:avLst/>
            </a:prstGeom>
            <a:solidFill>
              <a:srgbClr val="FFAB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gray">
            <a:xfrm>
              <a:off x="10744987" y="3993117"/>
              <a:ext cx="367060" cy="340456"/>
            </a:xfrm>
            <a:prstGeom prst="roundRect">
              <a:avLst/>
            </a:prstGeom>
            <a:solidFill>
              <a:srgbClr val="FFD9D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gray">
            <a:xfrm>
              <a:off x="10206602" y="5367175"/>
              <a:ext cx="367060" cy="34045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</p:grpSp>
      <p:sp>
        <p:nvSpPr>
          <p:cNvPr id="224" name="コンテンツ プレースホルダー 2"/>
          <p:cNvSpPr txBox="1">
            <a:spLocks/>
          </p:cNvSpPr>
          <p:nvPr/>
        </p:nvSpPr>
        <p:spPr bwMode="gray">
          <a:xfrm>
            <a:off x="224367" y="869952"/>
            <a:ext cx="11715751" cy="187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>
                <a:solidFill>
                  <a:srgbClr val="0070C0"/>
                </a:solidFill>
              </a:rPr>
              <a:t>W</a:t>
            </a:r>
            <a:r>
              <a:rPr lang="en-US" altLang="ja-JP" kern="0" dirty="0" smtClean="0">
                <a:solidFill>
                  <a:srgbClr val="0070C0"/>
                </a:solidFill>
              </a:rPr>
              <a:t>rite-heavy data is placed on DRAM </a:t>
            </a:r>
            <a:r>
              <a:rPr lang="en-US" altLang="ja-JP" kern="0" dirty="0" smtClean="0"/>
              <a:t>to reduce #writes to PM</a:t>
            </a:r>
            <a:br>
              <a:rPr lang="en-US" altLang="ja-JP" kern="0" dirty="0" smtClean="0"/>
            </a:br>
            <a:r>
              <a:rPr lang="en-US" altLang="ja-JP" sz="2400" kern="0" dirty="0" smtClean="0"/>
              <a:t>[Mogul+, 2009] [Ramos+, 2011] [Li+, 2012]</a:t>
            </a:r>
            <a:r>
              <a:rPr lang="ja-JP" altLang="en-US" sz="2400" kern="0" dirty="0" smtClean="0"/>
              <a:t> </a:t>
            </a:r>
            <a:r>
              <a:rPr lang="en-US" altLang="ja-JP" sz="2400" kern="0" dirty="0" smtClean="0"/>
              <a:t>[Lee+, 2014]</a:t>
            </a:r>
          </a:p>
          <a:p>
            <a:pPr lvl="1"/>
            <a:r>
              <a:rPr lang="en-US" altLang="ja-JP" kern="0" dirty="0" smtClean="0"/>
              <a:t>Performance and write endurance can be improved</a:t>
            </a:r>
          </a:p>
          <a:p>
            <a:pPr lvl="1"/>
            <a:r>
              <a:rPr lang="en-US" altLang="ja-JP" kern="0" dirty="0" smtClean="0"/>
              <a:t>Viewpoints: the differences of write speed and endurance b/w DRAM and PM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3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5424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Short Summary 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170" name="コンテンツ プレースホルダー 2"/>
          <p:cNvSpPr txBox="1">
            <a:spLocks/>
          </p:cNvSpPr>
          <p:nvPr/>
        </p:nvSpPr>
        <p:spPr bwMode="gray">
          <a:xfrm>
            <a:off x="245401" y="2204864"/>
            <a:ext cx="11715751" cy="148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/>
              <a:t>Target: applications which </a:t>
            </a:r>
            <a:r>
              <a:rPr lang="en-US" altLang="ja-JP" kern="0" dirty="0" smtClean="0">
                <a:solidFill>
                  <a:srgbClr val="0070C0"/>
                </a:solidFill>
              </a:rPr>
              <a:t>guarantee data persistence with logging</a:t>
            </a:r>
          </a:p>
          <a:p>
            <a:pPr lvl="1"/>
            <a:r>
              <a:rPr lang="en-US" altLang="ja-JP" kern="0" dirty="0" smtClean="0">
                <a:solidFill>
                  <a:schemeClr val="tx1"/>
                </a:solidFill>
              </a:rPr>
              <a:t>E.g., in-memory databases</a:t>
            </a:r>
          </a:p>
          <a:p>
            <a:pPr lvl="1"/>
            <a:r>
              <a:rPr lang="en-US" altLang="ja-JP" kern="0" dirty="0" smtClean="0">
                <a:solidFill>
                  <a:schemeClr val="tx1"/>
                </a:solidFill>
              </a:rPr>
              <a:t>Record logs of data updates on DRAM to non-volatile devices</a:t>
            </a:r>
          </a:p>
        </p:txBody>
      </p:sp>
      <p:sp>
        <p:nvSpPr>
          <p:cNvPr id="171" name="コンテンツ プレースホルダー 2"/>
          <p:cNvSpPr txBox="1">
            <a:spLocks/>
          </p:cNvSpPr>
          <p:nvPr/>
        </p:nvSpPr>
        <p:spPr bwMode="gray">
          <a:xfrm>
            <a:off x="245401" y="947057"/>
            <a:ext cx="11715751" cy="14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>
                <a:solidFill>
                  <a:schemeClr val="tx1"/>
                </a:solidFill>
              </a:rPr>
              <a:t>Objective: to maximize performance by optimizing data placement on hybrid main memory</a:t>
            </a:r>
          </a:p>
        </p:txBody>
      </p:sp>
      <p:sp>
        <p:nvSpPr>
          <p:cNvPr id="174" name="コンテンツ プレースホルダー 2"/>
          <p:cNvSpPr txBox="1">
            <a:spLocks/>
          </p:cNvSpPr>
          <p:nvPr/>
        </p:nvSpPr>
        <p:spPr bwMode="gray">
          <a:xfrm>
            <a:off x="226485" y="4077072"/>
            <a:ext cx="1171575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 smtClean="0">
                <a:solidFill>
                  <a:schemeClr val="tx1"/>
                </a:solidFill>
              </a:rPr>
              <a:t>Contribution: evaluation of </a:t>
            </a:r>
            <a:r>
              <a:rPr lang="en-US" altLang="ja-JP" kern="0" dirty="0" smtClean="0">
                <a:solidFill>
                  <a:srgbClr val="0070C0"/>
                </a:solidFill>
              </a:rPr>
              <a:t>a new trade-off </a:t>
            </a:r>
            <a:r>
              <a:rPr lang="en-US" altLang="ja-JP" kern="0" dirty="0" smtClean="0">
                <a:solidFill>
                  <a:schemeClr val="tx1"/>
                </a:solidFill>
              </a:rPr>
              <a:t>b/w DRAM and PM</a:t>
            </a:r>
          </a:p>
          <a:p>
            <a:pPr lvl="1"/>
            <a:r>
              <a:rPr lang="en-US" altLang="ja-JP" kern="0" dirty="0" smtClean="0">
                <a:solidFill>
                  <a:schemeClr val="tx1"/>
                </a:solidFill>
              </a:rPr>
              <a:t>We focus on </a:t>
            </a:r>
            <a:r>
              <a:rPr lang="en-US" altLang="ja-JP" kern="0" dirty="0" smtClean="0">
                <a:solidFill>
                  <a:srgbClr val="0070C0"/>
                </a:solidFill>
              </a:rPr>
              <a:t>the difference of volatility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4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2581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New Trade-Off between DRAM and Persistent Memory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20" name="正方形/長方形 19"/>
          <p:cNvSpPr/>
          <p:nvPr/>
        </p:nvSpPr>
        <p:spPr bwMode="gray">
          <a:xfrm>
            <a:off x="8543795" y="3826652"/>
            <a:ext cx="774183" cy="438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 bwMode="gray">
          <a:xfrm>
            <a:off x="8543795" y="4492480"/>
            <a:ext cx="774183" cy="43866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293956" y="3810364"/>
            <a:ext cx="135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Volatile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289261" y="4492480"/>
            <a:ext cx="199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Non-volatile</a:t>
            </a:r>
            <a:endParaRPr kumimoji="1" lang="ja-JP" altLang="en-US" sz="2400" dirty="0"/>
          </a:p>
        </p:txBody>
      </p:sp>
      <p:grpSp>
        <p:nvGrpSpPr>
          <p:cNvPr id="452" name="グループ化 451"/>
          <p:cNvGrpSpPr/>
          <p:nvPr/>
        </p:nvGrpSpPr>
        <p:grpSpPr>
          <a:xfrm>
            <a:off x="2910873" y="1124744"/>
            <a:ext cx="4840165" cy="3845465"/>
            <a:chOff x="2507669" y="908720"/>
            <a:chExt cx="5400600" cy="4371012"/>
          </a:xfrm>
        </p:grpSpPr>
        <p:sp>
          <p:nvSpPr>
            <p:cNvPr id="12" name="正方形/長方形 11"/>
            <p:cNvSpPr/>
            <p:nvPr/>
          </p:nvSpPr>
          <p:spPr bwMode="gray">
            <a:xfrm>
              <a:off x="3888661" y="908720"/>
              <a:ext cx="2638617" cy="77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  <a:endParaRPr lang="ja-JP" altLang="en-US" sz="28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 bwMode="gray">
            <a:xfrm>
              <a:off x="3613714" y="4078609"/>
              <a:ext cx="3188510" cy="1201123"/>
            </a:xfrm>
            <a:prstGeom prst="flowChartMagneticDisk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endParaRPr lang="ja-JP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5091806" y="2213898"/>
              <a:ext cx="2633796" cy="124236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Persistent</a:t>
              </a:r>
            </a:p>
            <a:p>
              <a:pPr algn="ctr"/>
              <a:r>
                <a:rPr lang="en-US" altLang="ja-JP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ja-JP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2670382" y="2327071"/>
              <a:ext cx="2020275" cy="101601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  <a:endParaRPr lang="ja-JP" altLang="en-US" sz="28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gray">
            <a:xfrm>
              <a:off x="2507669" y="2048743"/>
              <a:ext cx="5400600" cy="165553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4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線コネクタ 29"/>
            <p:cNvCxnSpPr>
              <a:stCxn id="12" idx="2"/>
              <a:endCxn id="25" idx="0"/>
            </p:cNvCxnSpPr>
            <p:nvPr/>
          </p:nvCxnSpPr>
          <p:spPr bwMode="auto">
            <a:xfrm flipH="1">
              <a:off x="5207969" y="1680032"/>
              <a:ext cx="1" cy="368711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コネクタ 30"/>
            <p:cNvCxnSpPr>
              <a:stCxn id="25" idx="2"/>
              <a:endCxn id="15" idx="1"/>
            </p:cNvCxnSpPr>
            <p:nvPr/>
          </p:nvCxnSpPr>
          <p:spPr bwMode="auto">
            <a:xfrm>
              <a:off x="5207969" y="3704280"/>
              <a:ext cx="0" cy="374329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4" name="角丸四角形 23"/>
          <p:cNvSpPr/>
          <p:nvPr/>
        </p:nvSpPr>
        <p:spPr bwMode="gray">
          <a:xfrm>
            <a:off x="2557223" y="2178609"/>
            <a:ext cx="864096" cy="50405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Data</a:t>
            </a:r>
            <a:endParaRPr kumimoji="1" lang="ja-JP" altLang="en-US" sz="2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10830" y="1503842"/>
            <a:ext cx="244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0C0"/>
                </a:solidFill>
                <a:latin typeface="+mn-lt"/>
              </a:rPr>
              <a:t>Faster accesses</a:t>
            </a:r>
            <a:endParaRPr kumimoji="1" lang="ja-JP" altLang="en-US" sz="2400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2" name="角丸四角形 31"/>
          <p:cNvSpPr/>
          <p:nvPr/>
        </p:nvSpPr>
        <p:spPr bwMode="gray">
          <a:xfrm>
            <a:off x="3716508" y="4024404"/>
            <a:ext cx="864096" cy="50405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Log</a:t>
            </a:r>
            <a:endParaRPr kumimoji="1" lang="ja-JP" altLang="en-US" sz="2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cxnSp>
        <p:nvCxnSpPr>
          <p:cNvPr id="33" name="曲線コネクタ 32"/>
          <p:cNvCxnSpPr>
            <a:stCxn id="24" idx="1"/>
            <a:endCxn id="32" idx="1"/>
          </p:cNvCxnSpPr>
          <p:nvPr/>
        </p:nvCxnSpPr>
        <p:spPr bwMode="auto">
          <a:xfrm rot="10800000" flipH="1" flipV="1">
            <a:off x="2557222" y="2430636"/>
            <a:ext cx="1159285" cy="1845795"/>
          </a:xfrm>
          <a:prstGeom prst="curvedConnector3">
            <a:avLst>
              <a:gd name="adj1" fmla="val -19719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692413" y="1988492"/>
            <a:ext cx="185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+mn-lt"/>
              </a:rPr>
              <a:t>Logging overhead</a:t>
            </a:r>
            <a:endParaRPr kumimoji="1" lang="ja-JP" altLang="en-US" sz="24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角丸四角形 39"/>
          <p:cNvSpPr/>
          <p:nvPr/>
        </p:nvSpPr>
        <p:spPr bwMode="gray">
          <a:xfrm>
            <a:off x="7287410" y="2093531"/>
            <a:ext cx="864096" cy="50405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Data</a:t>
            </a:r>
            <a:endParaRPr kumimoji="1" lang="ja-JP" altLang="en-US" sz="2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04557" y="150384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+mn-lt"/>
              </a:rPr>
              <a:t>Slower accesses</a:t>
            </a:r>
            <a:endParaRPr kumimoji="1" lang="ja-JP" altLang="en-US" sz="2400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4" name="曲線コネクタ 43"/>
          <p:cNvCxnSpPr>
            <a:stCxn id="40" idx="3"/>
            <a:endCxn id="15" idx="4"/>
          </p:cNvCxnSpPr>
          <p:nvPr/>
        </p:nvCxnSpPr>
        <p:spPr bwMode="auto">
          <a:xfrm flipH="1">
            <a:off x="6759771" y="2345559"/>
            <a:ext cx="1391735" cy="2096297"/>
          </a:xfrm>
          <a:prstGeom prst="curvedConnector3">
            <a:avLst>
              <a:gd name="adj1" fmla="val -16426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テキスト ボックス 48"/>
          <p:cNvSpPr txBox="1"/>
          <p:nvPr/>
        </p:nvSpPr>
        <p:spPr>
          <a:xfrm>
            <a:off x="8158334" y="2263947"/>
            <a:ext cx="19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0070C0"/>
                </a:solidFill>
                <a:latin typeface="+mn-lt"/>
              </a:rPr>
              <a:t>No logging</a:t>
            </a:r>
            <a:endParaRPr kumimoji="1" lang="ja-JP" altLang="en-US" sz="2400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9556" y="5387044"/>
            <a:ext cx="79928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lt"/>
              </a:rPr>
              <a:t>Our finding: it is better for performance to place write-heavy data on PM rather than DRAM!</a:t>
            </a:r>
            <a:endParaRPr kumimoji="1" lang="ja-JP" altLang="en-US" sz="2800" dirty="0" smtClean="0">
              <a:latin typeface="+mn-lt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5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9279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32" grpId="0" animBg="1"/>
      <p:bldP spid="39" grpId="0"/>
      <p:bldP spid="40" grpId="0" animBg="1"/>
      <p:bldP spid="41" grpId="0"/>
      <p:bldP spid="49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5292" y="3068960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latin typeface="+mn-lt"/>
              </a:rPr>
              <a:t>Case Study: In-Memory Database (</a:t>
            </a:r>
            <a:r>
              <a:rPr lang="en-US" altLang="ja-JP" sz="4000" dirty="0" err="1" smtClean="0">
                <a:latin typeface="+mn-lt"/>
              </a:rPr>
              <a:t>Tarantool</a:t>
            </a:r>
            <a:r>
              <a:rPr lang="en-US" altLang="ja-JP" sz="4000" dirty="0" smtClean="0">
                <a:latin typeface="+mn-lt"/>
              </a:rPr>
              <a:t>)</a:t>
            </a:r>
            <a:endParaRPr kumimoji="1" lang="ja-JP" altLang="en-US" sz="4000" dirty="0" smtClean="0">
              <a:latin typeface="+mn-lt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6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8533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Tarantool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Open-source NoSQL in-memory database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Processes transactions on a single thread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 smtClean="0"/>
              <a:t>onsistency and isolation</a:t>
            </a:r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Applies write-ahead logging (WAL)</a:t>
            </a:r>
          </a:p>
          <a:p>
            <a:pPr lvl="1"/>
            <a:r>
              <a:rPr lang="en-US" altLang="ja-JP" dirty="0"/>
              <a:t>A</a:t>
            </a:r>
            <a:r>
              <a:rPr kumimoji="1" lang="en-US" altLang="ja-JP" dirty="0" smtClean="0"/>
              <a:t>tomicity and durability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7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948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Write-Ahead Logging (WAL)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367" y="869952"/>
            <a:ext cx="11776289" cy="686840"/>
          </a:xfrm>
          <a:ln>
            <a:noFill/>
          </a:ln>
        </p:spPr>
        <p:txBody>
          <a:bodyPr/>
          <a:lstStyle/>
          <a:p>
            <a:r>
              <a:rPr kumimoji="1" lang="en-US" altLang="ja-JP" dirty="0" smtClean="0"/>
              <a:t>Traditional logging mechanism for databases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ja-JP" dirty="0"/>
          </a:p>
        </p:txBody>
      </p:sp>
      <p:sp>
        <p:nvSpPr>
          <p:cNvPr id="13" name="正方形/長方形 12"/>
          <p:cNvSpPr/>
          <p:nvPr/>
        </p:nvSpPr>
        <p:spPr bwMode="gray">
          <a:xfrm>
            <a:off x="4598091" y="2208217"/>
            <a:ext cx="2936805" cy="16169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8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フローチャート: 磁気ディスク 13"/>
          <p:cNvSpPr/>
          <p:nvPr/>
        </p:nvSpPr>
        <p:spPr bwMode="gray">
          <a:xfrm>
            <a:off x="3823136" y="4179551"/>
            <a:ext cx="4334718" cy="1798100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角丸四角形 15"/>
          <p:cNvSpPr/>
          <p:nvPr/>
        </p:nvSpPr>
        <p:spPr bwMode="gray">
          <a:xfrm>
            <a:off x="4767720" y="2686456"/>
            <a:ext cx="783148" cy="64678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A</a:t>
            </a:r>
            <a:endParaRPr kumimoji="1" lang="ja-JP" altLang="en-US" sz="2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8" name="角丸四角形 17"/>
          <p:cNvSpPr/>
          <p:nvPr/>
        </p:nvSpPr>
        <p:spPr bwMode="gray">
          <a:xfrm>
            <a:off x="4767720" y="2686456"/>
            <a:ext cx="783148" cy="64678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800" dirty="0">
                <a:latin typeface="+mj-lt"/>
                <a:ea typeface="+mn-ea"/>
              </a:rPr>
              <a:t>B</a:t>
            </a:r>
            <a:endParaRPr kumimoji="1" lang="ja-JP" altLang="en-US" sz="2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23" name="角丸四角形 22"/>
          <p:cNvSpPr/>
          <p:nvPr/>
        </p:nvSpPr>
        <p:spPr bwMode="gray">
          <a:xfrm>
            <a:off x="6184677" y="4598676"/>
            <a:ext cx="1722658" cy="10683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800" dirty="0" smtClean="0">
                <a:latin typeface="+mj-lt"/>
                <a:ea typeface="+mn-ea"/>
              </a:rPr>
              <a:t>Log entry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(A, B)</a:t>
            </a:r>
            <a:endParaRPr kumimoji="1" lang="ja-JP" altLang="en-US" sz="2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26" name="角丸四角形 25"/>
          <p:cNvSpPr/>
          <p:nvPr/>
        </p:nvSpPr>
        <p:spPr bwMode="gray">
          <a:xfrm>
            <a:off x="4527131" y="4857094"/>
            <a:ext cx="783148" cy="64678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A</a:t>
            </a:r>
            <a:endParaRPr kumimoji="1" lang="ja-JP" altLang="en-US" sz="2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27" name="角丸四角形 26"/>
          <p:cNvSpPr/>
          <p:nvPr/>
        </p:nvSpPr>
        <p:spPr bwMode="gray">
          <a:xfrm>
            <a:off x="4527131" y="4857094"/>
            <a:ext cx="783148" cy="64678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800" dirty="0">
                <a:latin typeface="+mj-lt"/>
                <a:ea typeface="+mn-ea"/>
              </a:rPr>
              <a:t>B</a:t>
            </a:r>
            <a:endParaRPr kumimoji="1" lang="ja-JP" altLang="en-US" sz="2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cxnSp>
        <p:nvCxnSpPr>
          <p:cNvPr id="31" name="直線矢印コネクタ 30"/>
          <p:cNvCxnSpPr>
            <a:stCxn id="47" idx="2"/>
            <a:endCxn id="23" idx="0"/>
          </p:cNvCxnSpPr>
          <p:nvPr/>
        </p:nvCxnSpPr>
        <p:spPr bwMode="auto">
          <a:xfrm>
            <a:off x="6581826" y="3562193"/>
            <a:ext cx="464180" cy="103648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2573511" y="2755085"/>
            <a:ext cx="15662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lt"/>
              </a:rPr>
              <a:t>DRAM</a:t>
            </a:r>
            <a:endParaRPr kumimoji="1" lang="ja-JP" altLang="en-US" sz="2800" dirty="0" smtClean="0"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23985" y="4816991"/>
            <a:ext cx="17764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lt"/>
              </a:rPr>
              <a:t>Storage</a:t>
            </a:r>
            <a:endParaRPr kumimoji="1" lang="ja-JP" altLang="en-US" sz="2800" dirty="0" smtClean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34608" y="3635081"/>
            <a:ext cx="1722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lt"/>
              </a:rPr>
              <a:t>1. Read</a:t>
            </a:r>
            <a:endParaRPr kumimoji="1" lang="ja-JP" altLang="en-US" sz="2800" dirty="0" smtClean="0">
              <a:latin typeface="+mn-lt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36514" y="1641140"/>
            <a:ext cx="221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lt"/>
              </a:rPr>
              <a:t>2. Update</a:t>
            </a:r>
            <a:endParaRPr kumimoji="1" lang="ja-JP" altLang="en-US" sz="2800" dirty="0" smtClean="0">
              <a:latin typeface="+mn-lt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683219" y="3760608"/>
            <a:ext cx="226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+mn-lt"/>
              </a:rPr>
              <a:t>3</a:t>
            </a:r>
            <a:r>
              <a:rPr lang="en-US" altLang="ja-JP" sz="2800" dirty="0" smtClean="0">
                <a:latin typeface="+mn-lt"/>
              </a:rPr>
              <a:t>. Commit</a:t>
            </a:r>
            <a:endParaRPr kumimoji="1" lang="ja-JP" altLang="en-US" sz="2800" dirty="0" smtClean="0">
              <a:latin typeface="+mn-lt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54516" y="3727620"/>
            <a:ext cx="189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lt"/>
              </a:rPr>
              <a:t>4. Write</a:t>
            </a:r>
            <a:endParaRPr kumimoji="1" lang="ja-JP" altLang="en-US" sz="2800" dirty="0" smtClean="0">
              <a:latin typeface="+mn-lt"/>
            </a:endParaRPr>
          </a:p>
        </p:txBody>
      </p:sp>
      <p:cxnSp>
        <p:nvCxnSpPr>
          <p:cNvPr id="249" name="曲線コネクタ 248"/>
          <p:cNvCxnSpPr>
            <a:stCxn id="26" idx="1"/>
            <a:endCxn id="16" idx="1"/>
          </p:cNvCxnSpPr>
          <p:nvPr/>
        </p:nvCxnSpPr>
        <p:spPr bwMode="auto">
          <a:xfrm rot="10800000" flipH="1">
            <a:off x="4527130" y="3009848"/>
            <a:ext cx="240589" cy="2170638"/>
          </a:xfrm>
          <a:prstGeom prst="curvedConnector3">
            <a:avLst>
              <a:gd name="adj1" fmla="val -95017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角丸四角形 46"/>
          <p:cNvSpPr/>
          <p:nvPr/>
        </p:nvSpPr>
        <p:spPr bwMode="gray">
          <a:xfrm>
            <a:off x="5720497" y="2478171"/>
            <a:ext cx="1722658" cy="108402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800" dirty="0" smtClean="0">
                <a:latin typeface="+mj-lt"/>
                <a:ea typeface="+mn-ea"/>
              </a:rPr>
              <a:t>Log entry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n-ea"/>
              </a:rPr>
              <a:t>(A, B)</a:t>
            </a:r>
            <a:endParaRPr kumimoji="1" lang="ja-JP" altLang="en-US" sz="2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cxnSp>
        <p:nvCxnSpPr>
          <p:cNvPr id="59" name="直線矢印コネクタ 58"/>
          <p:cNvCxnSpPr>
            <a:stCxn id="18" idx="2"/>
            <a:endCxn id="27" idx="0"/>
          </p:cNvCxnSpPr>
          <p:nvPr/>
        </p:nvCxnSpPr>
        <p:spPr bwMode="auto">
          <a:xfrm flipH="1">
            <a:off x="4918705" y="3333239"/>
            <a:ext cx="240589" cy="152385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8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17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27" grpId="0" animBg="1"/>
      <p:bldP spid="43" grpId="0"/>
      <p:bldP spid="44" grpId="0"/>
      <p:bldP spid="45" grpId="0"/>
      <p:bldP spid="46" grpId="0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FORMAT" val="-1"/>
</p:tagLst>
</file>

<file path=ppt/theme/theme1.xml><?xml version="1.0" encoding="utf-8"?>
<a:theme xmlns:a="http://schemas.openxmlformats.org/drawingml/2006/main" name="F_Tool_2_EN_R">
  <a:themeElements>
    <a:clrScheme name="コーポレートカラー_v2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87867E"/>
      </a:accent1>
      <a:accent2>
        <a:srgbClr val="A30B1A"/>
      </a:accent2>
      <a:accent3>
        <a:srgbClr val="B1B1AC"/>
      </a:accent3>
      <a:accent4>
        <a:srgbClr val="DAD9D6"/>
      </a:accent4>
      <a:accent5>
        <a:srgbClr val="706F67"/>
      </a:accent5>
      <a:accent6>
        <a:srgbClr val="C6C6C0"/>
      </a:accent6>
      <a:hlink>
        <a:srgbClr val="105D9C"/>
      </a:hlink>
      <a:folHlink>
        <a:srgbClr val="4B4595"/>
      </a:folHlink>
    </a:clrScheme>
    <a:fontScheme name="F_Tool_2_JA_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AD9D6"/>
        </a:solidFill>
        <a:ln w="9525" cap="flat" cmpd="sng" algn="ctr">
          <a:solidFill>
            <a:srgbClr val="B1B1A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err="1" smtClean="0">
            <a:ln>
              <a:noFill/>
            </a:ln>
            <a:effectLst/>
            <a:latin typeface="+mj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+mn-lt"/>
          </a:defRPr>
        </a:defPPr>
      </a:lstStyle>
    </a:txDef>
  </a:objectDefaults>
  <a:extraClrSchemeLst>
    <a:extraClrScheme>
      <a:clrScheme name="F_Tool_2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1194</Words>
  <Application>Microsoft Office PowerPoint</Application>
  <PresentationFormat>ワイド画面</PresentationFormat>
  <Paragraphs>311</Paragraphs>
  <Slides>25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Wingdings</vt:lpstr>
      <vt:lpstr>F_Tool_2_EN_R</vt:lpstr>
      <vt:lpstr>Evaluating a Trade-Off between DRAM and Persistent Memory for Persistent-Data Placement on Hybrid Main Memory</vt:lpstr>
      <vt:lpstr>Persistent Memory (PM)</vt:lpstr>
      <vt:lpstr>Future Computer Systems</vt:lpstr>
      <vt:lpstr>Data Placement Optimization on Hybrid Main Memory</vt:lpstr>
      <vt:lpstr>Short Summary </vt:lpstr>
      <vt:lpstr>New Trade-Off between DRAM and Persistent Memory</vt:lpstr>
      <vt:lpstr>PowerPoint プレゼンテーション</vt:lpstr>
      <vt:lpstr>Tarantool</vt:lpstr>
      <vt:lpstr>Write-Ahead Logging (WAL)</vt:lpstr>
      <vt:lpstr>Data Management on Persistent Memory</vt:lpstr>
      <vt:lpstr>PowerPoint プレゼンテーション</vt:lpstr>
      <vt:lpstr>PM Emulation Platform</vt:lpstr>
      <vt:lpstr>Micro-Benchmark</vt:lpstr>
      <vt:lpstr>Evaluation Results</vt:lpstr>
      <vt:lpstr>Evaluation Results</vt:lpstr>
      <vt:lpstr>Evaluation Results</vt:lpstr>
      <vt:lpstr>Discussion</vt:lpstr>
      <vt:lpstr>Conclusions</vt:lpstr>
      <vt:lpstr>PowerPoint プレゼンテーション</vt:lpstr>
      <vt:lpstr>Database on Hybrid Main Memory [Oukid+, 2014-2015]</vt:lpstr>
      <vt:lpstr>Reduction in Logging Overhead</vt:lpstr>
      <vt:lpstr>Data Placement Optimization on Hybrid Main Memory</vt:lpstr>
      <vt:lpstr>Data Management on Persistent Memory</vt:lpstr>
      <vt:lpstr>Methodology</vt:lpstr>
      <vt:lpstr>Various PM latencies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Fujitsu Standard Tool</dc:title>
  <dc:creator/>
  <cp:lastModifiedBy/>
  <cp:revision>0</cp:revision>
  <dcterms:created xsi:type="dcterms:W3CDTF">2005-05-17T00:06:03Z</dcterms:created>
  <dcterms:modified xsi:type="dcterms:W3CDTF">2017-09-09T20:08:58Z</dcterms:modified>
</cp:coreProperties>
</file>