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41"/>
  </p:notesMasterIdLst>
  <p:sldIdLst>
    <p:sldId id="256" r:id="rId2"/>
    <p:sldId id="257" r:id="rId3"/>
    <p:sldId id="262" r:id="rId4"/>
    <p:sldId id="263" r:id="rId5"/>
    <p:sldId id="264" r:id="rId6"/>
    <p:sldId id="265" r:id="rId7"/>
    <p:sldId id="266" r:id="rId8"/>
    <p:sldId id="351" r:id="rId9"/>
    <p:sldId id="350" r:id="rId10"/>
    <p:sldId id="315" r:id="rId11"/>
    <p:sldId id="347" r:id="rId12"/>
    <p:sldId id="317" r:id="rId13"/>
    <p:sldId id="274" r:id="rId14"/>
    <p:sldId id="268" r:id="rId15"/>
    <p:sldId id="319" r:id="rId16"/>
    <p:sldId id="322" r:id="rId17"/>
    <p:sldId id="323" r:id="rId18"/>
    <p:sldId id="325" r:id="rId19"/>
    <p:sldId id="328" r:id="rId20"/>
    <p:sldId id="330" r:id="rId21"/>
    <p:sldId id="349" r:id="rId22"/>
    <p:sldId id="329" r:id="rId23"/>
    <p:sldId id="338" r:id="rId24"/>
    <p:sldId id="331" r:id="rId25"/>
    <p:sldId id="287" r:id="rId26"/>
    <p:sldId id="332" r:id="rId27"/>
    <p:sldId id="333" r:id="rId28"/>
    <p:sldId id="334" r:id="rId29"/>
    <p:sldId id="335" r:id="rId30"/>
    <p:sldId id="336" r:id="rId31"/>
    <p:sldId id="342" r:id="rId32"/>
    <p:sldId id="337" r:id="rId33"/>
    <p:sldId id="340" r:id="rId34"/>
    <p:sldId id="339" r:id="rId35"/>
    <p:sldId id="345" r:id="rId36"/>
    <p:sldId id="344" r:id="rId37"/>
    <p:sldId id="346" r:id="rId38"/>
    <p:sldId id="326" r:id="rId39"/>
    <p:sldId id="327"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0"/>
    <p:restoredTop sz="94608"/>
  </p:normalViewPr>
  <p:slideViewPr>
    <p:cSldViewPr snapToGrid="0" snapToObjects="1">
      <p:cViewPr varScale="1">
        <p:scale>
          <a:sx n="136" d="100"/>
          <a:sy n="136" d="100"/>
        </p:scale>
        <p:origin x="2144" y="20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96453-6119-7342-AC13-0F977671FB99}" type="datetimeFigureOut">
              <a:rPr lang="en-US" smtClean="0"/>
              <a:t>4/13/19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13063F-3202-2348-A1AE-F1C1B02BE0A5}" type="slidenum">
              <a:rPr lang="en-US" smtClean="0"/>
              <a:t>‹#›</a:t>
            </a:fld>
            <a:endParaRPr lang="en-US"/>
          </a:p>
        </p:txBody>
      </p:sp>
    </p:spTree>
    <p:extLst>
      <p:ext uri="{BB962C8B-B14F-4D97-AF65-F5344CB8AC3E}">
        <p14:creationId xmlns:p14="http://schemas.microsoft.com/office/powerpoint/2010/main" val="1081934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B61BEF0D-F0BB-DE4B-95CE-6DB70DBA9567}" type="datetimeFigureOut">
              <a:rPr lang="en-US" smtClean="0"/>
              <a:pPr/>
              <a:t>4/13/19</a:t>
            </a:fld>
            <a:endParaRPr lang="en-US" dirty="0"/>
          </a:p>
        </p:txBody>
      </p:sp>
      <p:sp>
        <p:nvSpPr>
          <p:cNvPr id="5" name="Footer Placeholder 4"/>
          <p:cNvSpPr>
            <a:spLocks noGrp="1"/>
          </p:cNvSpPr>
          <p:nvPr>
            <p:ph type="ftr" sz="quarter" idx="11"/>
          </p:nvPr>
        </p:nvSpPr>
        <p:spPr>
          <a:xfrm>
            <a:off x="2743973" y="5870576"/>
            <a:ext cx="3932137" cy="377825"/>
          </a:xfrm>
        </p:spPr>
        <p:txBody>
          <a:bodyPr/>
          <a:lstStyle/>
          <a:p>
            <a:endParaRPr lang="en-US" dirty="0"/>
          </a:p>
        </p:txBody>
      </p:sp>
      <p:sp>
        <p:nvSpPr>
          <p:cNvPr id="6" name="Slide Number Placeholder 5"/>
          <p:cNvSpPr>
            <a:spLocks noGrp="1"/>
          </p:cNvSpPr>
          <p:nvPr>
            <p:ph type="sldNum" sz="quarter" idx="12"/>
          </p:nvPr>
        </p:nvSpPr>
        <p:spPr>
          <a:xfrm>
            <a:off x="8040685" y="5870576"/>
            <a:ext cx="417516"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137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6471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9119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772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964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0806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7526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4476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610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4896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3194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6791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5304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373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4/13/19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149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7654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4452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4/13/19</a:t>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135322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8F91A-89DB-5C4A-B96D-D1CC5CF3D063}"/>
              </a:ext>
            </a:extLst>
          </p:cNvPr>
          <p:cNvSpPr>
            <a:spLocks noGrp="1"/>
          </p:cNvSpPr>
          <p:nvPr>
            <p:ph type="ctrTitle"/>
          </p:nvPr>
        </p:nvSpPr>
        <p:spPr>
          <a:xfrm>
            <a:off x="546755" y="2642651"/>
            <a:ext cx="8050490" cy="1139072"/>
          </a:xfrm>
        </p:spPr>
        <p:txBody>
          <a:bodyPr>
            <a:normAutofit fontScale="90000"/>
          </a:bodyPr>
          <a:lstStyle/>
          <a:p>
            <a:pPr algn="ctr"/>
            <a:r>
              <a:rPr lang="en-US" dirty="0"/>
              <a:t>KNN-Joins Using a Hybrid Approach: Exploiting CPU/GPU Workload Characteristics </a:t>
            </a:r>
          </a:p>
        </p:txBody>
      </p:sp>
      <p:sp>
        <p:nvSpPr>
          <p:cNvPr id="3" name="Subtitle 2">
            <a:extLst>
              <a:ext uri="{FF2B5EF4-FFF2-40B4-BE49-F238E27FC236}">
                <a16:creationId xmlns:a16="http://schemas.microsoft.com/office/drawing/2014/main" id="{5B39E5FA-EC34-B14E-B94D-C7922536CE2D}"/>
              </a:ext>
            </a:extLst>
          </p:cNvPr>
          <p:cNvSpPr>
            <a:spLocks noGrp="1"/>
          </p:cNvSpPr>
          <p:nvPr>
            <p:ph type="subTitle" idx="1"/>
          </p:nvPr>
        </p:nvSpPr>
        <p:spPr>
          <a:xfrm>
            <a:off x="546755" y="3952102"/>
            <a:ext cx="8050490" cy="1543728"/>
          </a:xfrm>
        </p:spPr>
        <p:txBody>
          <a:bodyPr>
            <a:normAutofit lnSpcReduction="10000"/>
          </a:bodyPr>
          <a:lstStyle/>
          <a:p>
            <a:pPr algn="ctr"/>
            <a:r>
              <a:rPr lang="en-US" dirty="0"/>
              <a:t>Mike </a:t>
            </a:r>
            <a:r>
              <a:rPr lang="en-US" dirty="0" err="1"/>
              <a:t>Gowanlock</a:t>
            </a:r>
            <a:endParaRPr lang="en-US" dirty="0"/>
          </a:p>
          <a:p>
            <a:pPr algn="ctr"/>
            <a:r>
              <a:rPr lang="en-US" dirty="0"/>
              <a:t>Northern Arizona university</a:t>
            </a:r>
          </a:p>
          <a:p>
            <a:pPr algn="ctr"/>
            <a:r>
              <a:rPr lang="en-US" dirty="0"/>
              <a:t>School of informatics, computing, and cyber systems</a:t>
            </a:r>
          </a:p>
          <a:p>
            <a:pPr algn="ctr"/>
            <a:r>
              <a:rPr lang="en-US" dirty="0"/>
              <a:t>Flagstaff, AZ, USA</a:t>
            </a:r>
          </a:p>
        </p:txBody>
      </p:sp>
      <p:sp>
        <p:nvSpPr>
          <p:cNvPr id="5" name="Rectangle 4">
            <a:extLst>
              <a:ext uri="{FF2B5EF4-FFF2-40B4-BE49-F238E27FC236}">
                <a16:creationId xmlns:a16="http://schemas.microsoft.com/office/drawing/2014/main" id="{17E922D4-055C-124F-B287-B0A59D433196}"/>
              </a:ext>
            </a:extLst>
          </p:cNvPr>
          <p:cNvSpPr/>
          <p:nvPr/>
        </p:nvSpPr>
        <p:spPr>
          <a:xfrm>
            <a:off x="2037043" y="6026770"/>
            <a:ext cx="5069914" cy="400110"/>
          </a:xfrm>
          <a:prstGeom prst="rect">
            <a:avLst/>
          </a:prstGeom>
        </p:spPr>
        <p:txBody>
          <a:bodyPr wrap="none">
            <a:spAutoFit/>
          </a:bodyPr>
          <a:lstStyle/>
          <a:p>
            <a:r>
              <a:rPr lang="en-US" sz="2000" i="1" dirty="0">
                <a:latin typeface="LinLibertineTI"/>
              </a:rPr>
              <a:t>GPGPU-12, April 13, 2019, Providence, RI, USA </a:t>
            </a:r>
            <a:endParaRPr lang="en-US" sz="5400" i="1" dirty="0"/>
          </a:p>
        </p:txBody>
      </p:sp>
    </p:spTree>
    <p:extLst>
      <p:ext uri="{BB962C8B-B14F-4D97-AF65-F5344CB8AC3E}">
        <p14:creationId xmlns:p14="http://schemas.microsoft.com/office/powerpoint/2010/main" val="3343078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Utilizing the GPU for index searches</a:t>
            </a:r>
          </a:p>
        </p:txBody>
      </p:sp>
      <p:sp>
        <p:nvSpPr>
          <p:cNvPr id="3" name="Content Placeholder 2"/>
          <p:cNvSpPr>
            <a:spLocks noGrp="1"/>
          </p:cNvSpPr>
          <p:nvPr>
            <p:ph idx="1"/>
          </p:nvPr>
        </p:nvSpPr>
        <p:spPr>
          <a:xfrm>
            <a:off x="457200" y="1517716"/>
            <a:ext cx="5315447" cy="5050062"/>
          </a:xfrm>
        </p:spPr>
        <p:txBody>
          <a:bodyPr>
            <a:normAutofit/>
          </a:bodyPr>
          <a:lstStyle/>
          <a:p>
            <a:r>
              <a:rPr lang="en-US" sz="2000" dirty="0"/>
              <a:t>CPU-based KNN searches are often characterized by an irregular data and instruction flow:</a:t>
            </a:r>
          </a:p>
          <a:p>
            <a:pPr lvl="1"/>
            <a:r>
              <a:rPr lang="en-US" sz="1800" dirty="0"/>
              <a:t>Spatial index searches use tree traversals</a:t>
            </a:r>
          </a:p>
          <a:p>
            <a:r>
              <a:rPr lang="en-US" sz="2000" dirty="0"/>
              <a:t>Insights into spatial indexes for the GPU</a:t>
            </a:r>
          </a:p>
          <a:p>
            <a:pPr lvl="1"/>
            <a:r>
              <a:rPr lang="en-US" sz="1800" dirty="0"/>
              <a:t>J. Kim, W.-K. </a:t>
            </a:r>
            <a:r>
              <a:rPr lang="en-US" sz="1800" dirty="0" err="1"/>
              <a:t>Jeong</a:t>
            </a:r>
            <a:r>
              <a:rPr lang="en-US" sz="1800" dirty="0"/>
              <a:t>, and B. Nam, “Exploiting massive parallelism for indexing multi-dimensional datasets on the </a:t>
            </a:r>
            <a:r>
              <a:rPr lang="en-US" sz="1800" dirty="0" err="1"/>
              <a:t>gpu</a:t>
            </a:r>
            <a:r>
              <a:rPr lang="en-US" sz="1800" dirty="0"/>
              <a:t>,” IEEE Transactions on Parallel and Distributed Systems, vol. 26, no. 8, pp. 2258–2271, 2015.</a:t>
            </a:r>
          </a:p>
          <a:p>
            <a:pPr lvl="1"/>
            <a:r>
              <a:rPr lang="en-US" sz="1800" dirty="0"/>
              <a:t>J. Kim, B. Nam, “Co-processing heterogeneous parallel index for multi-dimensional datasets” JPDC, 113, pp. 195–203, 2018.</a:t>
            </a:r>
          </a:p>
        </p:txBody>
      </p:sp>
      <p:sp>
        <p:nvSpPr>
          <p:cNvPr id="5" name="Rectangle 4"/>
          <p:cNvSpPr/>
          <p:nvPr/>
        </p:nvSpPr>
        <p:spPr>
          <a:xfrm>
            <a:off x="5709037" y="3737113"/>
            <a:ext cx="3220278" cy="145508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This paper implemented an R-tree on the GPU that avoided some of the drawbacks of the SIMT architecture</a:t>
            </a:r>
          </a:p>
        </p:txBody>
      </p:sp>
    </p:spTree>
    <p:extLst>
      <p:ext uri="{BB962C8B-B14F-4D97-AF65-F5344CB8AC3E}">
        <p14:creationId xmlns:p14="http://schemas.microsoft.com/office/powerpoint/2010/main" val="880180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Utilizing the GPU for index searches</a:t>
            </a:r>
          </a:p>
        </p:txBody>
      </p:sp>
      <p:sp>
        <p:nvSpPr>
          <p:cNvPr id="3" name="Content Placeholder 2"/>
          <p:cNvSpPr>
            <a:spLocks noGrp="1"/>
          </p:cNvSpPr>
          <p:nvPr>
            <p:ph idx="1"/>
          </p:nvPr>
        </p:nvSpPr>
        <p:spPr>
          <a:xfrm>
            <a:off x="457200" y="1517716"/>
            <a:ext cx="5315447" cy="5050062"/>
          </a:xfrm>
        </p:spPr>
        <p:txBody>
          <a:bodyPr>
            <a:normAutofit/>
          </a:bodyPr>
          <a:lstStyle/>
          <a:p>
            <a:r>
              <a:rPr lang="en-US" sz="2000" dirty="0"/>
              <a:t>CPU-based KNN searches are often characterized by an irregular data and instruction flow:</a:t>
            </a:r>
          </a:p>
          <a:p>
            <a:pPr lvl="1"/>
            <a:r>
              <a:rPr lang="en-US" sz="1800" dirty="0"/>
              <a:t>Spatial index searches use tree traversals</a:t>
            </a:r>
          </a:p>
          <a:p>
            <a:r>
              <a:rPr lang="en-US" sz="2000" dirty="0"/>
              <a:t>Insights into spatial indexes for the GPU</a:t>
            </a:r>
          </a:p>
          <a:p>
            <a:pPr lvl="1"/>
            <a:r>
              <a:rPr lang="en-US" sz="1800" dirty="0"/>
              <a:t>J. Kim, W.-K. </a:t>
            </a:r>
            <a:r>
              <a:rPr lang="en-US" sz="1800" dirty="0" err="1"/>
              <a:t>Jeong</a:t>
            </a:r>
            <a:r>
              <a:rPr lang="en-US" sz="1800" dirty="0"/>
              <a:t>, and B. Nam, “Exploiting massive parallelism for indexing multi-dimensional datasets on the </a:t>
            </a:r>
            <a:r>
              <a:rPr lang="en-US" sz="1800" dirty="0" err="1"/>
              <a:t>gpu</a:t>
            </a:r>
            <a:r>
              <a:rPr lang="en-US" sz="1800" dirty="0"/>
              <a:t>,” IEEE Transactions on Parallel and Distributed Systems, vol. 26, no. 8, pp. 2258–2271, 2015.</a:t>
            </a:r>
          </a:p>
          <a:p>
            <a:pPr lvl="1"/>
            <a:r>
              <a:rPr lang="en-US" sz="1800" dirty="0"/>
              <a:t>J. Kim, B. Nam, “Co-processing heterogeneous parallel index for multi-dimensional datasets” JPDC, 113, pp. 195–203, 2018.</a:t>
            </a:r>
          </a:p>
        </p:txBody>
      </p:sp>
      <p:sp>
        <p:nvSpPr>
          <p:cNvPr id="6" name="Rectangle 5">
            <a:extLst>
              <a:ext uri="{FF2B5EF4-FFF2-40B4-BE49-F238E27FC236}">
                <a16:creationId xmlns:a16="http://schemas.microsoft.com/office/drawing/2014/main" id="{5B26BA04-9519-784B-9F72-C9FE09D53609}"/>
              </a:ext>
            </a:extLst>
          </p:cNvPr>
          <p:cNvSpPr/>
          <p:nvPr/>
        </p:nvSpPr>
        <p:spPr>
          <a:xfrm>
            <a:off x="5645426" y="4508391"/>
            <a:ext cx="3220278" cy="19288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This paper showed its best to implement the traversal of the internal nodes (branching) on the CPU and the scan of the data elements in the leaf nodes on the GPU</a:t>
            </a:r>
          </a:p>
        </p:txBody>
      </p:sp>
    </p:spTree>
    <p:extLst>
      <p:ext uri="{BB962C8B-B14F-4D97-AF65-F5344CB8AC3E}">
        <p14:creationId xmlns:p14="http://schemas.microsoft.com/office/powerpoint/2010/main" val="769759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Utilizing the GPU: takeaway</a:t>
            </a:r>
          </a:p>
        </p:txBody>
      </p:sp>
      <p:sp>
        <p:nvSpPr>
          <p:cNvPr id="3" name="Content Placeholder 2"/>
          <p:cNvSpPr>
            <a:spLocks noGrp="1"/>
          </p:cNvSpPr>
          <p:nvPr>
            <p:ph idx="1"/>
          </p:nvPr>
        </p:nvSpPr>
        <p:spPr>
          <a:xfrm>
            <a:off x="457200" y="2142068"/>
            <a:ext cx="7955280" cy="4425709"/>
          </a:xfrm>
        </p:spPr>
        <p:txBody>
          <a:bodyPr>
            <a:normAutofit/>
          </a:bodyPr>
          <a:lstStyle/>
          <a:p>
            <a:r>
              <a:rPr lang="en-US" sz="2400" dirty="0"/>
              <a:t>We use an index for low dimensional KNN searches</a:t>
            </a:r>
          </a:p>
          <a:p>
            <a:r>
              <a:rPr lang="en-US" sz="2400" dirty="0"/>
              <a:t>Due to the GPU’s SIMT architecture, branching can significantly reduce performance when performing tree traversals</a:t>
            </a:r>
          </a:p>
          <a:p>
            <a:r>
              <a:rPr lang="en-US" sz="2400" dirty="0"/>
              <a:t>It is better to have a bounded search, where all threads take the same or very similar execution pathways </a:t>
            </a:r>
          </a:p>
        </p:txBody>
      </p:sp>
    </p:spTree>
    <p:extLst>
      <p:ext uri="{BB962C8B-B14F-4D97-AF65-F5344CB8AC3E}">
        <p14:creationId xmlns:p14="http://schemas.microsoft.com/office/powerpoint/2010/main" val="295181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593" y="1055638"/>
            <a:ext cx="4114800" cy="5617635"/>
          </a:xfrm>
        </p:spPr>
        <p:txBody>
          <a:bodyPr>
            <a:normAutofit/>
          </a:bodyPr>
          <a:lstStyle/>
          <a:p>
            <a:r>
              <a:rPr lang="en-US" sz="2000" dirty="0"/>
              <a:t>Grid Index</a:t>
            </a:r>
            <a:endParaRPr lang="en-US" sz="2000" i="1" dirty="0"/>
          </a:p>
          <a:p>
            <a:pPr lvl="1"/>
            <a:r>
              <a:rPr lang="en-US" sz="1800" dirty="0"/>
              <a:t>A grid is constructed with cells of length </a:t>
            </a:r>
            <a:r>
              <a:rPr lang="en-US" sz="1800" i="1" dirty="0"/>
              <a:t>epsilon</a:t>
            </a:r>
          </a:p>
          <a:p>
            <a:r>
              <a:rPr lang="en-US" sz="2000" dirty="0"/>
              <a:t>Point search</a:t>
            </a:r>
          </a:p>
          <a:p>
            <a:pPr lvl="1"/>
            <a:r>
              <a:rPr lang="en-US" sz="1800" dirty="0"/>
              <a:t>For each query point, the points within </a:t>
            </a:r>
            <a:r>
              <a:rPr lang="en-US" sz="1800" i="1" dirty="0"/>
              <a:t>epsilon</a:t>
            </a:r>
            <a:r>
              <a:rPr lang="en-US" sz="1800" dirty="0"/>
              <a:t> can be found by checking adjacent grid cells and performing distance calculations to the points in these cells</a:t>
            </a:r>
          </a:p>
          <a:p>
            <a:pPr lvl="1"/>
            <a:r>
              <a:rPr lang="en-US" sz="1800" dirty="0"/>
              <a:t>Adjacent cells: 3</a:t>
            </a:r>
            <a:r>
              <a:rPr lang="en-US" sz="1800" baseline="30000" dirty="0"/>
              <a:t>n</a:t>
            </a:r>
            <a:r>
              <a:rPr lang="en-US" sz="1800" dirty="0"/>
              <a:t> where </a:t>
            </a:r>
            <a:r>
              <a:rPr lang="en-US" sz="1800" i="1" dirty="0"/>
              <a:t>n</a:t>
            </a:r>
            <a:r>
              <a:rPr lang="en-US" sz="1800" dirty="0"/>
              <a:t> is the number of dimensions</a:t>
            </a:r>
          </a:p>
        </p:txBody>
      </p:sp>
      <p:sp>
        <p:nvSpPr>
          <p:cNvPr id="6" name="Title 1"/>
          <p:cNvSpPr>
            <a:spLocks noGrp="1"/>
          </p:cNvSpPr>
          <p:nvPr>
            <p:ph type="title"/>
          </p:nvPr>
        </p:nvSpPr>
        <p:spPr/>
        <p:txBody>
          <a:bodyPr/>
          <a:lstStyle/>
          <a:p>
            <a:r>
              <a:rPr lang="en-US" dirty="0"/>
              <a:t>GPU Grid index</a:t>
            </a:r>
          </a:p>
        </p:txBody>
      </p:sp>
      <p:pic>
        <p:nvPicPr>
          <p:cNvPr id="5" name="Picture 4" descr="grid.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3393" y="1056408"/>
            <a:ext cx="4572000" cy="5461000"/>
          </a:xfrm>
          <a:prstGeom prst="rect">
            <a:avLst/>
          </a:prstGeom>
          <a:solidFill>
            <a:schemeClr val="tx1"/>
          </a:solidFill>
        </p:spPr>
      </p:pic>
    </p:spTree>
    <p:extLst>
      <p:ext uri="{BB962C8B-B14F-4D97-AF65-F5344CB8AC3E}">
        <p14:creationId xmlns:p14="http://schemas.microsoft.com/office/powerpoint/2010/main" val="1112491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5467C-61B1-5940-A98C-78AC82B451F3}"/>
              </a:ext>
            </a:extLst>
          </p:cNvPr>
          <p:cNvSpPr>
            <a:spLocks noGrp="1"/>
          </p:cNvSpPr>
          <p:nvPr>
            <p:ph type="title"/>
          </p:nvPr>
        </p:nvSpPr>
        <p:spPr/>
        <p:txBody>
          <a:bodyPr/>
          <a:lstStyle/>
          <a:p>
            <a:r>
              <a:rPr lang="en-US" dirty="0"/>
              <a:t>Overall idea in one picture</a:t>
            </a:r>
          </a:p>
        </p:txBody>
      </p:sp>
      <p:pic>
        <p:nvPicPr>
          <p:cNvPr id="4" name="Picture 3">
            <a:extLst>
              <a:ext uri="{FF2B5EF4-FFF2-40B4-BE49-F238E27FC236}">
                <a16:creationId xmlns:a16="http://schemas.microsoft.com/office/drawing/2014/main" id="{E81070B8-0F5C-2E4F-B1A7-C22D094C3AA9}"/>
              </a:ext>
            </a:extLst>
          </p:cNvPr>
          <p:cNvPicPr>
            <a:picLocks noChangeAspect="1"/>
          </p:cNvPicPr>
          <p:nvPr/>
        </p:nvPicPr>
        <p:blipFill>
          <a:blip r:embed="rId2"/>
          <a:stretch>
            <a:fillRect/>
          </a:stretch>
        </p:blipFill>
        <p:spPr>
          <a:xfrm>
            <a:off x="1569677" y="1970409"/>
            <a:ext cx="6457131" cy="2917181"/>
          </a:xfrm>
          <a:prstGeom prst="rect">
            <a:avLst/>
          </a:prstGeom>
        </p:spPr>
      </p:pic>
      <p:sp>
        <p:nvSpPr>
          <p:cNvPr id="5" name="TextBox 4">
            <a:extLst>
              <a:ext uri="{FF2B5EF4-FFF2-40B4-BE49-F238E27FC236}">
                <a16:creationId xmlns:a16="http://schemas.microsoft.com/office/drawing/2014/main" id="{1AE9E8DE-CED5-4240-A512-0E1158F9AF5E}"/>
              </a:ext>
            </a:extLst>
          </p:cNvPr>
          <p:cNvSpPr txBox="1"/>
          <p:nvPr/>
        </p:nvSpPr>
        <p:spPr>
          <a:xfrm>
            <a:off x="1569677" y="4882893"/>
            <a:ext cx="3286579" cy="1477328"/>
          </a:xfrm>
          <a:prstGeom prst="rect">
            <a:avLst/>
          </a:prstGeom>
          <a:noFill/>
        </p:spPr>
        <p:txBody>
          <a:bodyPr wrap="square" rtlCol="0">
            <a:spAutoFit/>
          </a:bodyPr>
          <a:lstStyle/>
          <a:p>
            <a:r>
              <a:rPr lang="en-US" dirty="0"/>
              <a:t>Dense data region: </a:t>
            </a:r>
          </a:p>
          <a:p>
            <a:pPr marL="285750" indent="-285750">
              <a:buFont typeface="Arial" panose="020B0604020202020204" pitchFamily="34" charset="0"/>
              <a:buChar char="•"/>
            </a:pPr>
            <a:r>
              <a:rPr lang="en-US" dirty="0"/>
              <a:t>Good for the GPU</a:t>
            </a:r>
          </a:p>
          <a:p>
            <a:pPr marL="285750" indent="-285750">
              <a:buFont typeface="Arial" panose="020B0604020202020204" pitchFamily="34" charset="0"/>
              <a:buChar char="•"/>
            </a:pPr>
            <a:r>
              <a:rPr lang="en-US" dirty="0"/>
              <a:t>Use GPU-efficient grid index </a:t>
            </a:r>
          </a:p>
          <a:p>
            <a:pPr marL="285750" indent="-285750">
              <a:buFont typeface="Arial" panose="020B0604020202020204" pitchFamily="34" charset="0"/>
              <a:buChar char="•"/>
            </a:pPr>
            <a:r>
              <a:rPr lang="en-US" dirty="0"/>
              <a:t>Compute many distance calculations</a:t>
            </a:r>
          </a:p>
        </p:txBody>
      </p:sp>
      <p:sp>
        <p:nvSpPr>
          <p:cNvPr id="6" name="TextBox 5">
            <a:extLst>
              <a:ext uri="{FF2B5EF4-FFF2-40B4-BE49-F238E27FC236}">
                <a16:creationId xmlns:a16="http://schemas.microsoft.com/office/drawing/2014/main" id="{7D91484C-E143-1045-B837-EF71F48FDC99}"/>
              </a:ext>
            </a:extLst>
          </p:cNvPr>
          <p:cNvSpPr txBox="1"/>
          <p:nvPr/>
        </p:nvSpPr>
        <p:spPr>
          <a:xfrm>
            <a:off x="5059049" y="4882893"/>
            <a:ext cx="3557050" cy="1477328"/>
          </a:xfrm>
          <a:prstGeom prst="rect">
            <a:avLst/>
          </a:prstGeom>
          <a:noFill/>
        </p:spPr>
        <p:txBody>
          <a:bodyPr wrap="square" rtlCol="0">
            <a:spAutoFit/>
          </a:bodyPr>
          <a:lstStyle/>
          <a:p>
            <a:r>
              <a:rPr lang="en-US" dirty="0"/>
              <a:t>Sparse data region: </a:t>
            </a:r>
          </a:p>
          <a:p>
            <a:pPr marL="285750" indent="-285750">
              <a:buFont typeface="Arial" panose="020B0604020202020204" pitchFamily="34" charset="0"/>
              <a:buChar char="•"/>
            </a:pPr>
            <a:r>
              <a:rPr lang="en-US" dirty="0"/>
              <a:t>Good for the CPU</a:t>
            </a:r>
          </a:p>
          <a:p>
            <a:pPr marL="285750" indent="-285750">
              <a:buFont typeface="Arial" panose="020B0604020202020204" pitchFamily="34" charset="0"/>
              <a:buChar char="•"/>
            </a:pPr>
            <a:r>
              <a:rPr lang="en-US" dirty="0"/>
              <a:t>Use CPU-efficient </a:t>
            </a:r>
            <a:r>
              <a:rPr lang="en-US" dirty="0" err="1"/>
              <a:t>kd</a:t>
            </a:r>
            <a:r>
              <a:rPr lang="en-US" dirty="0"/>
              <a:t>-tree index </a:t>
            </a:r>
          </a:p>
          <a:p>
            <a:pPr marL="285750" indent="-285750">
              <a:buFont typeface="Arial" panose="020B0604020202020204" pitchFamily="34" charset="0"/>
              <a:buChar char="•"/>
            </a:pPr>
            <a:r>
              <a:rPr lang="en-US" dirty="0"/>
              <a:t>Compute fewer distance calculations</a:t>
            </a:r>
          </a:p>
        </p:txBody>
      </p:sp>
    </p:spTree>
    <p:extLst>
      <p:ext uri="{BB962C8B-B14F-4D97-AF65-F5344CB8AC3E}">
        <p14:creationId xmlns:p14="http://schemas.microsoft.com/office/powerpoint/2010/main" val="1414133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003B-4BD3-F043-BA41-368793FC05DF}"/>
              </a:ext>
            </a:extLst>
          </p:cNvPr>
          <p:cNvSpPr>
            <a:spLocks noGrp="1"/>
          </p:cNvSpPr>
          <p:nvPr>
            <p:ph type="title"/>
          </p:nvPr>
        </p:nvSpPr>
        <p:spPr/>
        <p:txBody>
          <a:bodyPr/>
          <a:lstStyle/>
          <a:p>
            <a:r>
              <a:rPr lang="en-US" dirty="0"/>
              <a:t>finding the KNN on the GPU</a:t>
            </a:r>
          </a:p>
        </p:txBody>
      </p:sp>
      <p:sp>
        <p:nvSpPr>
          <p:cNvPr id="3" name="Content Placeholder 2">
            <a:extLst>
              <a:ext uri="{FF2B5EF4-FFF2-40B4-BE49-F238E27FC236}">
                <a16:creationId xmlns:a16="http://schemas.microsoft.com/office/drawing/2014/main" id="{DCD3EDC6-7CD9-DD40-94AC-6753CE302A6E}"/>
              </a:ext>
            </a:extLst>
          </p:cNvPr>
          <p:cNvSpPr>
            <a:spLocks noGrp="1"/>
          </p:cNvSpPr>
          <p:nvPr>
            <p:ph idx="1"/>
          </p:nvPr>
        </p:nvSpPr>
        <p:spPr/>
        <p:txBody>
          <a:bodyPr>
            <a:normAutofit lnSpcReduction="10000"/>
          </a:bodyPr>
          <a:lstStyle/>
          <a:p>
            <a:r>
              <a:rPr lang="en-US" sz="2400" dirty="0"/>
              <a:t>A number of CPU KNN search techniques dynamically expand the search to find the KNN for each query point</a:t>
            </a:r>
          </a:p>
          <a:p>
            <a:pPr lvl="1"/>
            <a:r>
              <a:rPr lang="en-US" sz="2000" dirty="0"/>
              <a:t>Try to find at least </a:t>
            </a:r>
            <a:r>
              <a:rPr lang="en-US" sz="2000" i="1" dirty="0"/>
              <a:t>K </a:t>
            </a:r>
            <a:r>
              <a:rPr lang="en-US" sz="2000" dirty="0"/>
              <a:t>neighbors</a:t>
            </a:r>
          </a:p>
          <a:p>
            <a:pPr lvl="1"/>
            <a:r>
              <a:rPr lang="en-US" sz="2000" dirty="0"/>
              <a:t>If </a:t>
            </a:r>
            <a:r>
              <a:rPr lang="en-US" sz="2000" i="1" dirty="0"/>
              <a:t>K</a:t>
            </a:r>
            <a:r>
              <a:rPr lang="en-US" sz="2000" dirty="0"/>
              <a:t> neighbors are not found, backtrack up the index and expand the search</a:t>
            </a:r>
          </a:p>
          <a:p>
            <a:r>
              <a:rPr lang="en-US" sz="2400" dirty="0"/>
              <a:t>This is highly inefficient on the GPU</a:t>
            </a:r>
          </a:p>
          <a:p>
            <a:pPr lvl="1"/>
            <a:r>
              <a:rPr lang="en-US" sz="2000" dirty="0"/>
              <a:t>Threads performing index searches on different query points will have significant branch divergence</a:t>
            </a:r>
          </a:p>
          <a:p>
            <a:pPr lvl="1"/>
            <a:r>
              <a:rPr lang="en-US" sz="2000" dirty="0"/>
              <a:t>This will cause a loss of parallel efficiency</a:t>
            </a:r>
          </a:p>
        </p:txBody>
      </p:sp>
    </p:spTree>
    <p:extLst>
      <p:ext uri="{BB962C8B-B14F-4D97-AF65-F5344CB8AC3E}">
        <p14:creationId xmlns:p14="http://schemas.microsoft.com/office/powerpoint/2010/main" val="4054687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003B-4BD3-F043-BA41-368793FC05DF}"/>
              </a:ext>
            </a:extLst>
          </p:cNvPr>
          <p:cNvSpPr>
            <a:spLocks noGrp="1"/>
          </p:cNvSpPr>
          <p:nvPr>
            <p:ph type="title"/>
          </p:nvPr>
        </p:nvSpPr>
        <p:spPr/>
        <p:txBody>
          <a:bodyPr/>
          <a:lstStyle/>
          <a:p>
            <a:r>
              <a:rPr lang="en-US" dirty="0"/>
              <a:t>finding the KNN on the GPU</a:t>
            </a:r>
          </a:p>
        </p:txBody>
      </p:sp>
      <p:sp>
        <p:nvSpPr>
          <p:cNvPr id="3" name="Content Placeholder 2">
            <a:extLst>
              <a:ext uri="{FF2B5EF4-FFF2-40B4-BE49-F238E27FC236}">
                <a16:creationId xmlns:a16="http://schemas.microsoft.com/office/drawing/2014/main" id="{DCD3EDC6-7CD9-DD40-94AC-6753CE302A6E}"/>
              </a:ext>
            </a:extLst>
          </p:cNvPr>
          <p:cNvSpPr>
            <a:spLocks noGrp="1"/>
          </p:cNvSpPr>
          <p:nvPr>
            <p:ph idx="1"/>
          </p:nvPr>
        </p:nvSpPr>
        <p:spPr/>
        <p:txBody>
          <a:bodyPr>
            <a:normAutofit/>
          </a:bodyPr>
          <a:lstStyle/>
          <a:p>
            <a:r>
              <a:rPr lang="en-US" sz="2800" dirty="0"/>
              <a:t>Need to exploit the GPU’s high-throughput architecture while minimizing branch divergence</a:t>
            </a:r>
          </a:p>
          <a:p>
            <a:r>
              <a:rPr lang="en-US" sz="2800" i="1" dirty="0"/>
              <a:t>Key idea: we do not need to find at least K neighbors for each query point</a:t>
            </a:r>
          </a:p>
          <a:p>
            <a:pPr lvl="1"/>
            <a:r>
              <a:rPr lang="en-US" sz="2000" dirty="0"/>
              <a:t>Perhaps they can be found later by the GPU if not found during a given search</a:t>
            </a:r>
          </a:p>
        </p:txBody>
      </p:sp>
    </p:spTree>
    <p:extLst>
      <p:ext uri="{BB962C8B-B14F-4D97-AF65-F5344CB8AC3E}">
        <p14:creationId xmlns:p14="http://schemas.microsoft.com/office/powerpoint/2010/main" val="4008038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0805-59A8-B145-86BD-8F44A2DD74A6}"/>
              </a:ext>
            </a:extLst>
          </p:cNvPr>
          <p:cNvSpPr>
            <a:spLocks noGrp="1"/>
          </p:cNvSpPr>
          <p:nvPr>
            <p:ph type="title"/>
          </p:nvPr>
        </p:nvSpPr>
        <p:spPr/>
        <p:txBody>
          <a:bodyPr/>
          <a:lstStyle/>
          <a:p>
            <a:r>
              <a:rPr lang="en-US" dirty="0"/>
              <a:t>finding the KNN on the GPU</a:t>
            </a:r>
          </a:p>
        </p:txBody>
      </p:sp>
      <p:pic>
        <p:nvPicPr>
          <p:cNvPr id="4" name="Picture 3">
            <a:extLst>
              <a:ext uri="{FF2B5EF4-FFF2-40B4-BE49-F238E27FC236}">
                <a16:creationId xmlns:a16="http://schemas.microsoft.com/office/drawing/2014/main" id="{CBF6420D-3208-AE4D-AED0-C0C13DFD1203}"/>
              </a:ext>
            </a:extLst>
          </p:cNvPr>
          <p:cNvPicPr>
            <a:picLocks noChangeAspect="1"/>
          </p:cNvPicPr>
          <p:nvPr/>
        </p:nvPicPr>
        <p:blipFill>
          <a:blip r:embed="rId2"/>
          <a:stretch>
            <a:fillRect/>
          </a:stretch>
        </p:blipFill>
        <p:spPr>
          <a:xfrm>
            <a:off x="0" y="1632536"/>
            <a:ext cx="9144000" cy="3592927"/>
          </a:xfrm>
          <a:prstGeom prst="rect">
            <a:avLst/>
          </a:prstGeom>
        </p:spPr>
      </p:pic>
      <p:sp>
        <p:nvSpPr>
          <p:cNvPr id="5" name="TextBox 4">
            <a:extLst>
              <a:ext uri="{FF2B5EF4-FFF2-40B4-BE49-F238E27FC236}">
                <a16:creationId xmlns:a16="http://schemas.microsoft.com/office/drawing/2014/main" id="{5F851B56-FD71-A14C-BC81-74538A3252C6}"/>
              </a:ext>
            </a:extLst>
          </p:cNvPr>
          <p:cNvSpPr txBox="1"/>
          <p:nvPr/>
        </p:nvSpPr>
        <p:spPr>
          <a:xfrm>
            <a:off x="263951" y="5325068"/>
            <a:ext cx="3855562" cy="646331"/>
          </a:xfrm>
          <a:prstGeom prst="rect">
            <a:avLst/>
          </a:prstGeom>
          <a:noFill/>
        </p:spPr>
        <p:txBody>
          <a:bodyPr wrap="square" rtlCol="0">
            <a:spAutoFit/>
          </a:bodyPr>
          <a:lstStyle/>
          <a:p>
            <a:r>
              <a:rPr lang="en-US" dirty="0"/>
              <a:t>(a) 5 neighbors are found within a distance </a:t>
            </a:r>
            <a:r>
              <a:rPr lang="en-US" i="1" dirty="0"/>
              <a:t>epsilon</a:t>
            </a:r>
            <a:r>
              <a:rPr lang="en-US" dirty="0"/>
              <a:t>=1.0</a:t>
            </a:r>
            <a:endParaRPr lang="en-US" i="1" dirty="0"/>
          </a:p>
        </p:txBody>
      </p:sp>
      <p:sp>
        <p:nvSpPr>
          <p:cNvPr id="6" name="Rectangle 5">
            <a:extLst>
              <a:ext uri="{FF2B5EF4-FFF2-40B4-BE49-F238E27FC236}">
                <a16:creationId xmlns:a16="http://schemas.microsoft.com/office/drawing/2014/main" id="{0F0A3A63-9E90-6D41-A524-BBE3C90B0117}"/>
              </a:ext>
            </a:extLst>
          </p:cNvPr>
          <p:cNvSpPr/>
          <p:nvPr/>
        </p:nvSpPr>
        <p:spPr>
          <a:xfrm>
            <a:off x="5024488" y="5325067"/>
            <a:ext cx="3890911" cy="646331"/>
          </a:xfrm>
          <a:prstGeom prst="rect">
            <a:avLst/>
          </a:prstGeom>
        </p:spPr>
        <p:txBody>
          <a:bodyPr wrap="square">
            <a:spAutoFit/>
          </a:bodyPr>
          <a:lstStyle/>
          <a:p>
            <a:r>
              <a:rPr lang="en-US" dirty="0"/>
              <a:t>(b) 5 neighbors are found within a distance </a:t>
            </a:r>
            <a:r>
              <a:rPr lang="en-US" i="1" dirty="0"/>
              <a:t>epsilon</a:t>
            </a:r>
            <a:r>
              <a:rPr lang="en-US" dirty="0"/>
              <a:t>=2.0</a:t>
            </a:r>
            <a:endParaRPr lang="en-US" i="1" dirty="0"/>
          </a:p>
        </p:txBody>
      </p:sp>
      <p:sp>
        <p:nvSpPr>
          <p:cNvPr id="7" name="TextBox 6">
            <a:extLst>
              <a:ext uri="{FF2B5EF4-FFF2-40B4-BE49-F238E27FC236}">
                <a16:creationId xmlns:a16="http://schemas.microsoft.com/office/drawing/2014/main" id="{90585926-0D97-F243-94C7-D3449760B4C5}"/>
              </a:ext>
            </a:extLst>
          </p:cNvPr>
          <p:cNvSpPr txBox="1"/>
          <p:nvPr/>
        </p:nvSpPr>
        <p:spPr>
          <a:xfrm>
            <a:off x="3921550" y="4194928"/>
            <a:ext cx="2432116" cy="369332"/>
          </a:xfrm>
          <a:prstGeom prst="rect">
            <a:avLst/>
          </a:prstGeom>
          <a:noFill/>
        </p:spPr>
        <p:txBody>
          <a:bodyPr wrap="square" rtlCol="0">
            <a:spAutoFit/>
          </a:bodyPr>
          <a:lstStyle/>
          <a:p>
            <a:r>
              <a:rPr lang="en-US" dirty="0">
                <a:solidFill>
                  <a:schemeClr val="bg1"/>
                </a:solidFill>
              </a:rPr>
              <a:t>Assume K=5</a:t>
            </a:r>
          </a:p>
        </p:txBody>
      </p:sp>
    </p:spTree>
    <p:extLst>
      <p:ext uri="{BB962C8B-B14F-4D97-AF65-F5344CB8AC3E}">
        <p14:creationId xmlns:p14="http://schemas.microsoft.com/office/powerpoint/2010/main" val="2791416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6248-8A09-1442-9139-1781FDEA905E}"/>
              </a:ext>
            </a:extLst>
          </p:cNvPr>
          <p:cNvSpPr>
            <a:spLocks noGrp="1"/>
          </p:cNvSpPr>
          <p:nvPr>
            <p:ph type="title"/>
          </p:nvPr>
        </p:nvSpPr>
        <p:spPr/>
        <p:txBody>
          <a:bodyPr/>
          <a:lstStyle/>
          <a:p>
            <a:r>
              <a:rPr lang="en-US" dirty="0"/>
              <a:t>finding the KNN on the GPU</a:t>
            </a:r>
          </a:p>
        </p:txBody>
      </p:sp>
      <p:sp>
        <p:nvSpPr>
          <p:cNvPr id="3" name="Content Placeholder 2">
            <a:extLst>
              <a:ext uri="{FF2B5EF4-FFF2-40B4-BE49-F238E27FC236}">
                <a16:creationId xmlns:a16="http://schemas.microsoft.com/office/drawing/2014/main" id="{DB8B0EF1-A446-2841-BE72-CFB742A68BD6}"/>
              </a:ext>
            </a:extLst>
          </p:cNvPr>
          <p:cNvSpPr>
            <a:spLocks noGrp="1"/>
          </p:cNvSpPr>
          <p:nvPr>
            <p:ph idx="1"/>
          </p:nvPr>
        </p:nvSpPr>
        <p:spPr>
          <a:xfrm>
            <a:off x="452487" y="1782277"/>
            <a:ext cx="8234313" cy="4466122"/>
          </a:xfrm>
        </p:spPr>
        <p:txBody>
          <a:bodyPr>
            <a:normAutofit/>
          </a:bodyPr>
          <a:lstStyle/>
          <a:p>
            <a:r>
              <a:rPr lang="en-US" sz="2400" dirty="0"/>
              <a:t>Begin with an initial search radius, </a:t>
            </a:r>
            <a:r>
              <a:rPr lang="en-US" sz="2400" i="1" dirty="0"/>
              <a:t>epsilon</a:t>
            </a:r>
          </a:p>
          <a:p>
            <a:r>
              <a:rPr lang="en-US" sz="2400" dirty="0"/>
              <a:t>Search for points within </a:t>
            </a:r>
            <a:r>
              <a:rPr lang="en-US" sz="2400" i="1" dirty="0"/>
              <a:t>epsilon</a:t>
            </a:r>
          </a:p>
          <a:p>
            <a:r>
              <a:rPr lang="en-US" sz="2400" dirty="0"/>
              <a:t>Only search a single </a:t>
            </a:r>
            <a:r>
              <a:rPr lang="en-US" sz="2400" i="1" dirty="0"/>
              <a:t>epsilon</a:t>
            </a:r>
            <a:r>
              <a:rPr lang="en-US" sz="2400" dirty="0"/>
              <a:t>-distance in a given batch/kernel invocation </a:t>
            </a:r>
          </a:p>
          <a:p>
            <a:r>
              <a:rPr lang="en-US" sz="2400" dirty="0"/>
              <a:t>If a query point does not find at least </a:t>
            </a:r>
            <a:r>
              <a:rPr lang="en-US" sz="2400" i="1" dirty="0"/>
              <a:t>K</a:t>
            </a:r>
            <a:r>
              <a:rPr lang="en-US" sz="2400" dirty="0"/>
              <a:t> neighbors, we mark that query point as incomplete</a:t>
            </a:r>
          </a:p>
          <a:p>
            <a:pPr lvl="1"/>
            <a:r>
              <a:rPr lang="en-US" sz="2000" dirty="0"/>
              <a:t>It will be found later by either the CPU or GPU algorithm</a:t>
            </a:r>
          </a:p>
          <a:p>
            <a:r>
              <a:rPr lang="en-US" sz="2200" dirty="0"/>
              <a:t>Re-index the GPU algorithm with a larger </a:t>
            </a:r>
            <a:r>
              <a:rPr lang="en-US" sz="2200" i="1" dirty="0"/>
              <a:t>epsilon</a:t>
            </a:r>
            <a:r>
              <a:rPr lang="en-US" sz="2200" dirty="0"/>
              <a:t> search distance when a threshold number of queries fail to find their KNN</a:t>
            </a:r>
          </a:p>
        </p:txBody>
      </p:sp>
    </p:spTree>
    <p:extLst>
      <p:ext uri="{BB962C8B-B14F-4D97-AF65-F5344CB8AC3E}">
        <p14:creationId xmlns:p14="http://schemas.microsoft.com/office/powerpoint/2010/main" val="4266261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37904-1B04-7C49-AF1D-938E9D5A830D}"/>
              </a:ext>
            </a:extLst>
          </p:cNvPr>
          <p:cNvSpPr>
            <a:spLocks noGrp="1"/>
          </p:cNvSpPr>
          <p:nvPr>
            <p:ph type="title"/>
          </p:nvPr>
        </p:nvSpPr>
        <p:spPr/>
        <p:txBody>
          <a:bodyPr/>
          <a:lstStyle/>
          <a:p>
            <a:r>
              <a:rPr lang="en-US" dirty="0"/>
              <a:t>Major components of the hybrid CPU/GPU algorithm</a:t>
            </a:r>
          </a:p>
        </p:txBody>
      </p:sp>
      <p:graphicFrame>
        <p:nvGraphicFramePr>
          <p:cNvPr id="4" name="Table 3">
            <a:extLst>
              <a:ext uri="{FF2B5EF4-FFF2-40B4-BE49-F238E27FC236}">
                <a16:creationId xmlns:a16="http://schemas.microsoft.com/office/drawing/2014/main" id="{AE94AD57-C328-1740-9477-710B09031799}"/>
              </a:ext>
            </a:extLst>
          </p:cNvPr>
          <p:cNvGraphicFramePr>
            <a:graphicFrameLocks noGrp="1"/>
          </p:cNvGraphicFramePr>
          <p:nvPr>
            <p:extLst>
              <p:ext uri="{D42A27DB-BD31-4B8C-83A1-F6EECF244321}">
                <p14:modId xmlns:p14="http://schemas.microsoft.com/office/powerpoint/2010/main" val="2988472638"/>
              </p:ext>
            </p:extLst>
          </p:nvPr>
        </p:nvGraphicFramePr>
        <p:xfrm>
          <a:off x="914400" y="1906046"/>
          <a:ext cx="7522588" cy="3549547"/>
        </p:xfrm>
        <a:graphic>
          <a:graphicData uri="http://schemas.openxmlformats.org/drawingml/2006/table">
            <a:tbl>
              <a:tblPr firstRow="1" bandRow="1">
                <a:tableStyleId>{21E4AEA4-8DFA-4A89-87EB-49C32662AFE0}</a:tableStyleId>
              </a:tblPr>
              <a:tblGrid>
                <a:gridCol w="3761294">
                  <a:extLst>
                    <a:ext uri="{9D8B030D-6E8A-4147-A177-3AD203B41FA5}">
                      <a16:colId xmlns:a16="http://schemas.microsoft.com/office/drawing/2014/main" val="1130249620"/>
                    </a:ext>
                  </a:extLst>
                </a:gridCol>
                <a:gridCol w="3761294">
                  <a:extLst>
                    <a:ext uri="{9D8B030D-6E8A-4147-A177-3AD203B41FA5}">
                      <a16:colId xmlns:a16="http://schemas.microsoft.com/office/drawing/2014/main" val="2350032320"/>
                    </a:ext>
                  </a:extLst>
                </a:gridCol>
              </a:tblGrid>
              <a:tr h="806347">
                <a:tc>
                  <a:txBody>
                    <a:bodyPr/>
                    <a:lstStyle/>
                    <a:p>
                      <a:r>
                        <a:rPr lang="en-US" dirty="0"/>
                        <a:t>Hybrid-CPU</a:t>
                      </a:r>
                    </a:p>
                  </a:txBody>
                  <a:tcPr/>
                </a:tc>
                <a:tc>
                  <a:txBody>
                    <a:bodyPr/>
                    <a:lstStyle/>
                    <a:p>
                      <a:r>
                        <a:rPr lang="en-US" dirty="0"/>
                        <a:t>Hybrid-GPU</a:t>
                      </a:r>
                    </a:p>
                  </a:txBody>
                  <a:tcPr/>
                </a:tc>
                <a:extLst>
                  <a:ext uri="{0D108BD9-81ED-4DB2-BD59-A6C34878D82A}">
                    <a16:rowId xmlns:a16="http://schemas.microsoft.com/office/drawing/2014/main" val="1554312199"/>
                  </a:ext>
                </a:extLst>
              </a:tr>
              <a:tr h="874393">
                <a:tc>
                  <a:txBody>
                    <a:bodyPr/>
                    <a:lstStyle/>
                    <a:p>
                      <a:r>
                        <a:rPr lang="en-US" dirty="0"/>
                        <a:t>Index: </a:t>
                      </a:r>
                      <a:r>
                        <a:rPr lang="en-US" dirty="0" err="1"/>
                        <a:t>kd</a:t>
                      </a:r>
                      <a:r>
                        <a:rPr lang="en-US" dirty="0"/>
                        <a:t>-tree using the approximate nearest neighbors algorithm (but returns exact neighbors) [2]</a:t>
                      </a:r>
                    </a:p>
                  </a:txBody>
                  <a:tcPr/>
                </a:tc>
                <a:tc>
                  <a:txBody>
                    <a:bodyPr/>
                    <a:lstStyle/>
                    <a:p>
                      <a:r>
                        <a:rPr lang="en-US" dirty="0"/>
                        <a:t>Index: GPU-efficient grid index [3]</a:t>
                      </a:r>
                    </a:p>
                  </a:txBody>
                  <a:tcPr/>
                </a:tc>
                <a:extLst>
                  <a:ext uri="{0D108BD9-81ED-4DB2-BD59-A6C34878D82A}">
                    <a16:rowId xmlns:a16="http://schemas.microsoft.com/office/drawing/2014/main" val="4000942744"/>
                  </a:ext>
                </a:extLst>
              </a:tr>
              <a:tr h="874393">
                <a:tc>
                  <a:txBody>
                    <a:bodyPr/>
                    <a:lstStyle/>
                    <a:p>
                      <a:r>
                        <a:rPr lang="en-US" dirty="0"/>
                        <a:t>Work unit size: small, each processor independently finds the KNN of a small batch of query points</a:t>
                      </a:r>
                    </a:p>
                  </a:txBody>
                  <a:tcPr/>
                </a:tc>
                <a:tc>
                  <a:txBody>
                    <a:bodyPr/>
                    <a:lstStyle/>
                    <a:p>
                      <a:r>
                        <a:rPr lang="en-US" dirty="0"/>
                        <a:t>Work unit size: large, the GPU is given a large batch of query points to find the KNN to ensure high throughput </a:t>
                      </a:r>
                    </a:p>
                  </a:txBody>
                  <a:tcPr/>
                </a:tc>
                <a:extLst>
                  <a:ext uri="{0D108BD9-81ED-4DB2-BD59-A6C34878D82A}">
                    <a16:rowId xmlns:a16="http://schemas.microsoft.com/office/drawing/2014/main" val="3394292762"/>
                  </a:ext>
                </a:extLst>
              </a:tr>
              <a:tr h="874393">
                <a:tc>
                  <a:txBody>
                    <a:bodyPr/>
                    <a:lstStyle/>
                    <a:p>
                      <a:r>
                        <a:rPr lang="en-US" dirty="0"/>
                        <a:t>Average query complexity: low (sparse regions)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Average query complexity: high (dense regions)</a:t>
                      </a:r>
                    </a:p>
                    <a:p>
                      <a:endParaRPr lang="en-US" dirty="0"/>
                    </a:p>
                  </a:txBody>
                  <a:tcPr/>
                </a:tc>
                <a:extLst>
                  <a:ext uri="{0D108BD9-81ED-4DB2-BD59-A6C34878D82A}">
                    <a16:rowId xmlns:a16="http://schemas.microsoft.com/office/drawing/2014/main" val="2360907679"/>
                  </a:ext>
                </a:extLst>
              </a:tr>
            </a:tbl>
          </a:graphicData>
        </a:graphic>
      </p:graphicFrame>
      <p:sp>
        <p:nvSpPr>
          <p:cNvPr id="7" name="Rectangle 6">
            <a:extLst>
              <a:ext uri="{FF2B5EF4-FFF2-40B4-BE49-F238E27FC236}">
                <a16:creationId xmlns:a16="http://schemas.microsoft.com/office/drawing/2014/main" id="{C411B624-F16B-FB41-83F3-8F9015376C85}"/>
              </a:ext>
            </a:extLst>
          </p:cNvPr>
          <p:cNvSpPr/>
          <p:nvPr/>
        </p:nvSpPr>
        <p:spPr>
          <a:xfrm>
            <a:off x="9427" y="5492487"/>
            <a:ext cx="9134573" cy="13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[2] Arya, S., Mount, D. M., Netanyahu, N. S., Silverman, R., &amp; Wu, A. Y. (1998). An optimal algorithm for approximate nearest neighbor searching fixed dimensions. </a:t>
            </a:r>
            <a:r>
              <a:rPr lang="en-US" sz="1600" i="1" dirty="0"/>
              <a:t>Journal of the ACM (JACM)</a:t>
            </a:r>
            <a:r>
              <a:rPr lang="en-US" sz="1600" dirty="0"/>
              <a:t>, </a:t>
            </a:r>
            <a:r>
              <a:rPr lang="en-US" sz="1600" i="1" dirty="0"/>
              <a:t>45</a:t>
            </a:r>
            <a:r>
              <a:rPr lang="en-US" sz="1600" dirty="0"/>
              <a:t>(6), 891-923.</a:t>
            </a:r>
          </a:p>
          <a:p>
            <a:r>
              <a:rPr lang="en-US" sz="1600" dirty="0"/>
              <a:t>[3] </a:t>
            </a:r>
            <a:r>
              <a:rPr lang="en-US" sz="1600" dirty="0" err="1"/>
              <a:t>Gowanlock</a:t>
            </a:r>
            <a:r>
              <a:rPr lang="en-US" sz="1600" dirty="0"/>
              <a:t>, M., and </a:t>
            </a:r>
            <a:r>
              <a:rPr lang="en-US" sz="1600" dirty="0" err="1"/>
              <a:t>Karsin</a:t>
            </a:r>
            <a:r>
              <a:rPr lang="en-US" sz="1600" dirty="0"/>
              <a:t>, B. "GPU Accelerated Self-join for the Distance Similarity Metric." </a:t>
            </a:r>
            <a:r>
              <a:rPr lang="en-US" sz="1600" i="1" dirty="0"/>
              <a:t>2018 IEEE International Parallel and Distributed Processing Symposium Workshops (IPDPSW)</a:t>
            </a:r>
            <a:r>
              <a:rPr lang="en-US" sz="1600" dirty="0"/>
              <a:t>. IEEE, 2018.</a:t>
            </a:r>
          </a:p>
        </p:txBody>
      </p:sp>
    </p:spTree>
    <p:extLst>
      <p:ext uri="{BB962C8B-B14F-4D97-AF65-F5344CB8AC3E}">
        <p14:creationId xmlns:p14="http://schemas.microsoft.com/office/powerpoint/2010/main" val="339735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09443-A8F0-BC44-A7D6-1D650002AC3A}"/>
              </a:ext>
            </a:extLst>
          </p:cNvPr>
          <p:cNvSpPr>
            <a:spLocks noGrp="1"/>
          </p:cNvSpPr>
          <p:nvPr>
            <p:ph type="title"/>
          </p:nvPr>
        </p:nvSpPr>
        <p:spPr/>
        <p:txBody>
          <a:bodyPr/>
          <a:lstStyle/>
          <a:p>
            <a:r>
              <a:rPr lang="en-US" dirty="0"/>
              <a:t>K-nearest neighbor (KNN) joins</a:t>
            </a:r>
          </a:p>
        </p:txBody>
      </p:sp>
      <p:sp>
        <p:nvSpPr>
          <p:cNvPr id="3" name="Content Placeholder 2">
            <a:extLst>
              <a:ext uri="{FF2B5EF4-FFF2-40B4-BE49-F238E27FC236}">
                <a16:creationId xmlns:a16="http://schemas.microsoft.com/office/drawing/2014/main" id="{AB6B3995-0F46-0E4E-B1BC-73F552702607}"/>
              </a:ext>
            </a:extLst>
          </p:cNvPr>
          <p:cNvSpPr>
            <a:spLocks noGrp="1"/>
          </p:cNvSpPr>
          <p:nvPr>
            <p:ph idx="1"/>
          </p:nvPr>
        </p:nvSpPr>
        <p:spPr>
          <a:xfrm>
            <a:off x="457200" y="2142068"/>
            <a:ext cx="7772400" cy="4013635"/>
          </a:xfrm>
        </p:spPr>
        <p:txBody>
          <a:bodyPr>
            <a:normAutofit fontScale="92500" lnSpcReduction="10000"/>
          </a:bodyPr>
          <a:lstStyle/>
          <a:p>
            <a:r>
              <a:rPr lang="en-US" sz="2400" i="1" dirty="0"/>
              <a:t>K</a:t>
            </a:r>
            <a:r>
              <a:rPr lang="en-US" sz="2400" dirty="0"/>
              <a:t> Nearest Neighbor searches find the </a:t>
            </a:r>
            <a:r>
              <a:rPr lang="en-US" sz="2400" i="1" dirty="0"/>
              <a:t>K</a:t>
            </a:r>
            <a:r>
              <a:rPr lang="en-US" sz="2400" dirty="0"/>
              <a:t> nearest points to a given query point</a:t>
            </a:r>
          </a:p>
          <a:p>
            <a:pPr lvl="1"/>
            <a:r>
              <a:rPr lang="en-US" sz="2200" dirty="0"/>
              <a:t>When all points in a dataset are searched, it is called a KNN self-join</a:t>
            </a:r>
          </a:p>
          <a:p>
            <a:r>
              <a:rPr lang="en-US" sz="2400" dirty="0"/>
              <a:t>A fundamental operation that is used/studied in many fields </a:t>
            </a:r>
          </a:p>
          <a:p>
            <a:pPr lvl="1"/>
            <a:r>
              <a:rPr lang="en-US" sz="2000" dirty="0"/>
              <a:t>Machine learning</a:t>
            </a:r>
          </a:p>
          <a:p>
            <a:pPr lvl="1"/>
            <a:r>
              <a:rPr lang="en-US" sz="2000" dirty="0"/>
              <a:t>Databases</a:t>
            </a:r>
          </a:p>
          <a:p>
            <a:pPr lvl="1"/>
            <a:r>
              <a:rPr lang="en-US" sz="2000" dirty="0"/>
              <a:t>Clustering</a:t>
            </a:r>
          </a:p>
          <a:p>
            <a:pPr lvl="1"/>
            <a:r>
              <a:rPr lang="en-US" sz="2000" dirty="0"/>
              <a:t>Computational geometry</a:t>
            </a:r>
          </a:p>
          <a:p>
            <a:pPr lvl="1"/>
            <a:r>
              <a:rPr lang="en-US" sz="2000" dirty="0"/>
              <a:t>And others</a:t>
            </a:r>
          </a:p>
        </p:txBody>
      </p:sp>
    </p:spTree>
    <p:extLst>
      <p:ext uri="{BB962C8B-B14F-4D97-AF65-F5344CB8AC3E}">
        <p14:creationId xmlns:p14="http://schemas.microsoft.com/office/powerpoint/2010/main" val="665424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C4C0-5CE5-8E4A-B7F7-DDACC037A83A}"/>
              </a:ext>
            </a:extLst>
          </p:cNvPr>
          <p:cNvSpPr>
            <a:spLocks noGrp="1"/>
          </p:cNvSpPr>
          <p:nvPr>
            <p:ph type="title"/>
          </p:nvPr>
        </p:nvSpPr>
        <p:spPr/>
        <p:txBody>
          <a:bodyPr/>
          <a:lstStyle/>
          <a:p>
            <a:r>
              <a:rPr lang="en-US" dirty="0" err="1"/>
              <a:t>Cpu</a:t>
            </a:r>
            <a:r>
              <a:rPr lang="en-US" dirty="0"/>
              <a:t>/GPU work queue</a:t>
            </a:r>
          </a:p>
        </p:txBody>
      </p:sp>
      <p:sp>
        <p:nvSpPr>
          <p:cNvPr id="3" name="Content Placeholder 2">
            <a:extLst>
              <a:ext uri="{FF2B5EF4-FFF2-40B4-BE49-F238E27FC236}">
                <a16:creationId xmlns:a16="http://schemas.microsoft.com/office/drawing/2014/main" id="{3326BC52-3D3C-C14D-B5C0-0B5A052DE55F}"/>
              </a:ext>
            </a:extLst>
          </p:cNvPr>
          <p:cNvSpPr>
            <a:spLocks noGrp="1"/>
          </p:cNvSpPr>
          <p:nvPr>
            <p:ph idx="1"/>
          </p:nvPr>
        </p:nvSpPr>
        <p:spPr>
          <a:xfrm>
            <a:off x="457200" y="1720056"/>
            <a:ext cx="7772400" cy="2650065"/>
          </a:xfrm>
        </p:spPr>
        <p:txBody>
          <a:bodyPr/>
          <a:lstStyle/>
          <a:p>
            <a:r>
              <a:rPr lang="en-US" dirty="0"/>
              <a:t>Each query point is assigned an approximation for the amount of work it is expected to compute</a:t>
            </a:r>
          </a:p>
          <a:p>
            <a:r>
              <a:rPr lang="en-US" dirty="0"/>
              <a:t>This information has already been computed for the GPU grid index</a:t>
            </a:r>
          </a:p>
          <a:p>
            <a:r>
              <a:rPr lang="en-US" dirty="0"/>
              <a:t>The approximation of the total work is the number of points that exist in each point’s grid cell</a:t>
            </a:r>
          </a:p>
          <a:p>
            <a:r>
              <a:rPr lang="en-US" dirty="0"/>
              <a:t>Sort this by work in non-increasing order</a:t>
            </a:r>
          </a:p>
          <a:p>
            <a:pPr marL="0" indent="0">
              <a:buNone/>
            </a:pPr>
            <a:endParaRPr lang="en-US" dirty="0"/>
          </a:p>
        </p:txBody>
      </p:sp>
      <p:pic>
        <p:nvPicPr>
          <p:cNvPr id="4" name="Picture 3">
            <a:extLst>
              <a:ext uri="{FF2B5EF4-FFF2-40B4-BE49-F238E27FC236}">
                <a16:creationId xmlns:a16="http://schemas.microsoft.com/office/drawing/2014/main" id="{C08BF4FE-8CE9-0946-A1C2-C923C22A615A}"/>
              </a:ext>
            </a:extLst>
          </p:cNvPr>
          <p:cNvPicPr>
            <a:picLocks noChangeAspect="1"/>
          </p:cNvPicPr>
          <p:nvPr/>
        </p:nvPicPr>
        <p:blipFill>
          <a:blip r:embed="rId2"/>
          <a:stretch>
            <a:fillRect/>
          </a:stretch>
        </p:blipFill>
        <p:spPr>
          <a:xfrm>
            <a:off x="424206" y="4370121"/>
            <a:ext cx="8295588" cy="2226389"/>
          </a:xfrm>
          <a:prstGeom prst="rect">
            <a:avLst/>
          </a:prstGeom>
        </p:spPr>
      </p:pic>
    </p:spTree>
    <p:extLst>
      <p:ext uri="{BB962C8B-B14F-4D97-AF65-F5344CB8AC3E}">
        <p14:creationId xmlns:p14="http://schemas.microsoft.com/office/powerpoint/2010/main" val="184955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4E7E-7B9C-3B48-982E-735889B13CA1}"/>
              </a:ext>
            </a:extLst>
          </p:cNvPr>
          <p:cNvSpPr>
            <a:spLocks noGrp="1"/>
          </p:cNvSpPr>
          <p:nvPr>
            <p:ph type="title"/>
          </p:nvPr>
        </p:nvSpPr>
        <p:spPr/>
        <p:txBody>
          <a:bodyPr/>
          <a:lstStyle/>
          <a:p>
            <a:r>
              <a:rPr lang="en-US" dirty="0" err="1"/>
              <a:t>Cpu</a:t>
            </a:r>
            <a:r>
              <a:rPr lang="en-US" dirty="0"/>
              <a:t>/</a:t>
            </a:r>
            <a:r>
              <a:rPr lang="en-US" dirty="0" err="1"/>
              <a:t>gpu</a:t>
            </a:r>
            <a:r>
              <a:rPr lang="en-US" dirty="0"/>
              <a:t> work queue objectives</a:t>
            </a:r>
          </a:p>
        </p:txBody>
      </p:sp>
      <p:sp>
        <p:nvSpPr>
          <p:cNvPr id="3" name="Content Placeholder 2">
            <a:extLst>
              <a:ext uri="{FF2B5EF4-FFF2-40B4-BE49-F238E27FC236}">
                <a16:creationId xmlns:a16="http://schemas.microsoft.com/office/drawing/2014/main" id="{E35E69BF-B437-5545-A289-D59C65C762D7}"/>
              </a:ext>
            </a:extLst>
          </p:cNvPr>
          <p:cNvSpPr>
            <a:spLocks noGrp="1"/>
          </p:cNvSpPr>
          <p:nvPr>
            <p:ph idx="1"/>
          </p:nvPr>
        </p:nvSpPr>
        <p:spPr>
          <a:xfrm>
            <a:off x="457200" y="2142068"/>
            <a:ext cx="7772400" cy="3649133"/>
          </a:xfrm>
        </p:spPr>
        <p:txBody>
          <a:bodyPr>
            <a:normAutofit/>
          </a:bodyPr>
          <a:lstStyle/>
          <a:p>
            <a:r>
              <a:rPr lang="en-US" sz="2400" b="1" dirty="0"/>
              <a:t>Mitigate load imbalance:</a:t>
            </a:r>
            <a:r>
              <a:rPr lang="en-US" sz="2400" dirty="0"/>
              <a:t> performance degrades when one architecture waits for the other to complete its work at the end of the computation</a:t>
            </a:r>
          </a:p>
          <a:p>
            <a:r>
              <a:rPr lang="en-US" sz="2400" b="1" dirty="0"/>
              <a:t>Work queue overhead:</a:t>
            </a:r>
            <a:r>
              <a:rPr lang="en-US" sz="2400" dirty="0"/>
              <a:t> assigning very small batches of query points to the CPU or GPU will incur overhead</a:t>
            </a:r>
          </a:p>
          <a:p>
            <a:r>
              <a:rPr lang="en-US" sz="2400" b="1" dirty="0"/>
              <a:t>Maintain GPU throughput: </a:t>
            </a:r>
            <a:r>
              <a:rPr lang="en-US" sz="2400" dirty="0"/>
              <a:t>The GPU requires large batches of queries to maintain high query throughput</a:t>
            </a:r>
          </a:p>
        </p:txBody>
      </p:sp>
    </p:spTree>
    <p:extLst>
      <p:ext uri="{BB962C8B-B14F-4D97-AF65-F5344CB8AC3E}">
        <p14:creationId xmlns:p14="http://schemas.microsoft.com/office/powerpoint/2010/main" val="1350327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B4E4D-1EC9-4F4E-9639-25C3DE639307}"/>
              </a:ext>
            </a:extLst>
          </p:cNvPr>
          <p:cNvSpPr>
            <a:spLocks noGrp="1"/>
          </p:cNvSpPr>
          <p:nvPr>
            <p:ph type="title"/>
          </p:nvPr>
        </p:nvSpPr>
        <p:spPr>
          <a:xfrm>
            <a:off x="466627" y="60347"/>
            <a:ext cx="7772400" cy="1456267"/>
          </a:xfrm>
        </p:spPr>
        <p:txBody>
          <a:bodyPr>
            <a:normAutofit/>
          </a:bodyPr>
          <a:lstStyle/>
          <a:p>
            <a:r>
              <a:rPr lang="en-US" sz="2400" dirty="0" err="1"/>
              <a:t>Cpu</a:t>
            </a:r>
            <a:r>
              <a:rPr lang="en-US" sz="2400" dirty="0"/>
              <a:t>/GPU work queue: monolithic batch rounds</a:t>
            </a:r>
          </a:p>
        </p:txBody>
      </p:sp>
      <p:pic>
        <p:nvPicPr>
          <p:cNvPr id="4" name="Picture 3">
            <a:extLst>
              <a:ext uri="{FF2B5EF4-FFF2-40B4-BE49-F238E27FC236}">
                <a16:creationId xmlns:a16="http://schemas.microsoft.com/office/drawing/2014/main" id="{B37AF7C5-91BA-A746-A137-10F063073133}"/>
              </a:ext>
            </a:extLst>
          </p:cNvPr>
          <p:cNvPicPr>
            <a:picLocks noChangeAspect="1"/>
          </p:cNvPicPr>
          <p:nvPr/>
        </p:nvPicPr>
        <p:blipFill>
          <a:blip r:embed="rId2"/>
          <a:stretch>
            <a:fillRect/>
          </a:stretch>
        </p:blipFill>
        <p:spPr>
          <a:xfrm>
            <a:off x="1329179" y="1337734"/>
            <a:ext cx="6485641" cy="4856604"/>
          </a:xfrm>
          <a:prstGeom prst="rect">
            <a:avLst/>
          </a:prstGeom>
        </p:spPr>
      </p:pic>
    </p:spTree>
    <p:extLst>
      <p:ext uri="{BB962C8B-B14F-4D97-AF65-F5344CB8AC3E}">
        <p14:creationId xmlns:p14="http://schemas.microsoft.com/office/powerpoint/2010/main" val="2459682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0A100-C2DD-E445-8536-8F2B2F04B6CF}"/>
              </a:ext>
            </a:extLst>
          </p:cNvPr>
          <p:cNvSpPr>
            <a:spLocks noGrp="1"/>
          </p:cNvSpPr>
          <p:nvPr>
            <p:ph type="title"/>
          </p:nvPr>
        </p:nvSpPr>
        <p:spPr/>
        <p:txBody>
          <a:bodyPr/>
          <a:lstStyle/>
          <a:p>
            <a:r>
              <a:rPr lang="en-US" dirty="0"/>
              <a:t>Default Work queue configuration</a:t>
            </a:r>
          </a:p>
        </p:txBody>
      </p:sp>
      <p:sp>
        <p:nvSpPr>
          <p:cNvPr id="3" name="Content Placeholder 2">
            <a:extLst>
              <a:ext uri="{FF2B5EF4-FFF2-40B4-BE49-F238E27FC236}">
                <a16:creationId xmlns:a16="http://schemas.microsoft.com/office/drawing/2014/main" id="{4CCBB886-7EBE-0F4A-AA1F-FAA8E39F2CD4}"/>
              </a:ext>
            </a:extLst>
          </p:cNvPr>
          <p:cNvSpPr>
            <a:spLocks noGrp="1"/>
          </p:cNvSpPr>
          <p:nvPr>
            <p:ph idx="1"/>
          </p:nvPr>
        </p:nvSpPr>
        <p:spPr/>
        <p:txBody>
          <a:bodyPr>
            <a:normAutofit/>
          </a:bodyPr>
          <a:lstStyle/>
          <a:p>
            <a:r>
              <a:rPr lang="en-US" sz="2400" dirty="0"/>
              <a:t>GPU initially is assigned 40% of the query points in the dataset, and this size decreases each time the GPU accesses the work queue</a:t>
            </a:r>
          </a:p>
          <a:p>
            <a:r>
              <a:rPr lang="en-US" sz="2400" dirty="0"/>
              <a:t>Each CPU rank takes 0.5% of the query points in the dataset each time it accesses the work queue</a:t>
            </a:r>
          </a:p>
          <a:p>
            <a:pPr lvl="1"/>
            <a:r>
              <a:rPr lang="en-US" sz="2200" dirty="0"/>
              <a:t>When there are only 5% of the data points left to compute their KNN, this becomes 0.25% (similar to guided scheduling in OpenMP)</a:t>
            </a:r>
          </a:p>
        </p:txBody>
      </p:sp>
    </p:spTree>
    <p:extLst>
      <p:ext uri="{BB962C8B-B14F-4D97-AF65-F5344CB8AC3E}">
        <p14:creationId xmlns:p14="http://schemas.microsoft.com/office/powerpoint/2010/main" val="4178874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D604-3100-4B4B-ADB0-3A8FCF4031CA}"/>
              </a:ext>
            </a:extLst>
          </p:cNvPr>
          <p:cNvSpPr>
            <a:spLocks noGrp="1"/>
          </p:cNvSpPr>
          <p:nvPr>
            <p:ph type="title"/>
          </p:nvPr>
        </p:nvSpPr>
        <p:spPr/>
        <p:txBody>
          <a:bodyPr/>
          <a:lstStyle/>
          <a:p>
            <a:r>
              <a:rPr lang="en-US" dirty="0"/>
              <a:t>Kernel optimization: assign multiple threads to compute a single query point</a:t>
            </a:r>
          </a:p>
        </p:txBody>
      </p:sp>
      <p:sp>
        <p:nvSpPr>
          <p:cNvPr id="3" name="Content Placeholder 2">
            <a:extLst>
              <a:ext uri="{FF2B5EF4-FFF2-40B4-BE49-F238E27FC236}">
                <a16:creationId xmlns:a16="http://schemas.microsoft.com/office/drawing/2014/main" id="{C26F8A8F-68C3-0243-920E-0BA1DD1C8AA2}"/>
              </a:ext>
            </a:extLst>
          </p:cNvPr>
          <p:cNvSpPr>
            <a:spLocks noGrp="1"/>
          </p:cNvSpPr>
          <p:nvPr>
            <p:ph idx="1"/>
          </p:nvPr>
        </p:nvSpPr>
        <p:spPr>
          <a:xfrm>
            <a:off x="372359" y="2065868"/>
            <a:ext cx="3971041" cy="4457480"/>
          </a:xfrm>
        </p:spPr>
        <p:txBody>
          <a:bodyPr>
            <a:normAutofit/>
          </a:bodyPr>
          <a:lstStyle/>
          <a:p>
            <a:r>
              <a:rPr lang="en-US" sz="2000" dirty="0"/>
              <a:t>If one query point is processed by one thread, then there are potentially 32 different workloads in each warp</a:t>
            </a:r>
          </a:p>
          <a:p>
            <a:r>
              <a:rPr lang="en-US" sz="2000" dirty="0"/>
              <a:t>This leads to low warp execution efficiency</a:t>
            </a:r>
          </a:p>
          <a:p>
            <a:r>
              <a:rPr lang="en-US" sz="2000" dirty="0"/>
              <a:t>We assign multiple threads to process each query point</a:t>
            </a:r>
          </a:p>
          <a:p>
            <a:r>
              <a:rPr lang="en-US" sz="2000" dirty="0"/>
              <a:t>Improves warp execution efficiency and decreases divergence</a:t>
            </a:r>
          </a:p>
        </p:txBody>
      </p:sp>
      <p:pic>
        <p:nvPicPr>
          <p:cNvPr id="6" name="Picture 5">
            <a:extLst>
              <a:ext uri="{FF2B5EF4-FFF2-40B4-BE49-F238E27FC236}">
                <a16:creationId xmlns:a16="http://schemas.microsoft.com/office/drawing/2014/main" id="{7F3E57C2-3AA6-9244-AAF6-00EF5CB377D2}"/>
              </a:ext>
            </a:extLst>
          </p:cNvPr>
          <p:cNvPicPr>
            <a:picLocks noChangeAspect="1"/>
          </p:cNvPicPr>
          <p:nvPr/>
        </p:nvPicPr>
        <p:blipFill>
          <a:blip r:embed="rId2"/>
          <a:stretch>
            <a:fillRect/>
          </a:stretch>
        </p:blipFill>
        <p:spPr>
          <a:xfrm>
            <a:off x="4343400" y="2298307"/>
            <a:ext cx="4383464" cy="2261385"/>
          </a:xfrm>
          <a:prstGeom prst="rect">
            <a:avLst/>
          </a:prstGeom>
        </p:spPr>
      </p:pic>
      <p:sp>
        <p:nvSpPr>
          <p:cNvPr id="7" name="TextBox 6">
            <a:extLst>
              <a:ext uri="{FF2B5EF4-FFF2-40B4-BE49-F238E27FC236}">
                <a16:creationId xmlns:a16="http://schemas.microsoft.com/office/drawing/2014/main" id="{DC4E410C-1EE5-BF43-8012-AB9F15A162D8}"/>
              </a:ext>
            </a:extLst>
          </p:cNvPr>
          <p:cNvSpPr txBox="1"/>
          <p:nvPr/>
        </p:nvSpPr>
        <p:spPr>
          <a:xfrm>
            <a:off x="4732255" y="4666268"/>
            <a:ext cx="3714161" cy="923330"/>
          </a:xfrm>
          <a:prstGeom prst="rect">
            <a:avLst/>
          </a:prstGeom>
          <a:noFill/>
        </p:spPr>
        <p:txBody>
          <a:bodyPr wrap="square" rtlCol="0">
            <a:spAutoFit/>
          </a:bodyPr>
          <a:lstStyle/>
          <a:p>
            <a:r>
              <a:rPr lang="en-US" dirty="0"/>
              <a:t>Three threads compute the distance between a query point (red) and six candidate points (in dashed blue box)</a:t>
            </a:r>
          </a:p>
        </p:txBody>
      </p:sp>
    </p:spTree>
    <p:extLst>
      <p:ext uri="{BB962C8B-B14F-4D97-AF65-F5344CB8AC3E}">
        <p14:creationId xmlns:p14="http://schemas.microsoft.com/office/powerpoint/2010/main" val="826137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Evaluation</a:t>
            </a:r>
          </a:p>
        </p:txBody>
      </p:sp>
      <p:sp>
        <p:nvSpPr>
          <p:cNvPr id="3" name="Content Placeholder 2"/>
          <p:cNvSpPr>
            <a:spLocks noGrp="1"/>
          </p:cNvSpPr>
          <p:nvPr>
            <p:ph idx="1"/>
          </p:nvPr>
        </p:nvSpPr>
        <p:spPr>
          <a:xfrm>
            <a:off x="457200" y="2142068"/>
            <a:ext cx="7772400" cy="4106331"/>
          </a:xfrm>
        </p:spPr>
        <p:txBody>
          <a:bodyPr>
            <a:normAutofit fontScale="92500" lnSpcReduction="20000"/>
          </a:bodyPr>
          <a:lstStyle/>
          <a:p>
            <a:r>
              <a:rPr lang="en-US" sz="2000" dirty="0"/>
              <a:t>CPU: 2x </a:t>
            </a:r>
            <a:r>
              <a:rPr lang="tr-TR" sz="2000" dirty="0"/>
              <a:t>Intel </a:t>
            </a:r>
            <a:r>
              <a:rPr lang="en-US" sz="2000" dirty="0"/>
              <a:t>E5-2620v4 2.1 GHz CPUs, with 16 total physical cores </a:t>
            </a:r>
          </a:p>
          <a:p>
            <a:r>
              <a:rPr lang="en-US" sz="2000" dirty="0"/>
              <a:t>GPU: NVIDIA GP100 (Pascal) with 16 </a:t>
            </a:r>
            <a:r>
              <a:rPr lang="en-US" sz="2000" dirty="0" err="1"/>
              <a:t>GiB</a:t>
            </a:r>
            <a:r>
              <a:rPr lang="en-US" sz="2000" dirty="0"/>
              <a:t> global memory</a:t>
            </a:r>
          </a:p>
          <a:p>
            <a:r>
              <a:rPr lang="en-US" sz="2000" dirty="0"/>
              <a:t>Comparison implementations: </a:t>
            </a:r>
          </a:p>
          <a:p>
            <a:pPr lvl="1"/>
            <a:r>
              <a:rPr lang="en-US" dirty="0"/>
              <a:t>CPU-only: Hybrid-CPU uses 16 processes. Each processes independently computes batches of query points in the dataset. The work queue uses 1 process.</a:t>
            </a:r>
          </a:p>
          <a:p>
            <a:pPr lvl="1"/>
            <a:r>
              <a:rPr lang="en-US" dirty="0"/>
              <a:t>Hybrid: Hybrid-CPU with 15 processes, and Hybrid-GPU and the work queue each use 1 process. </a:t>
            </a:r>
          </a:p>
          <a:p>
            <a:r>
              <a:rPr lang="en-US" dirty="0"/>
              <a:t>We do not compare to GPU-only </a:t>
            </a:r>
          </a:p>
          <a:p>
            <a:pPr lvl="1"/>
            <a:r>
              <a:rPr lang="en-US" dirty="0"/>
              <a:t>Would need to be designed much differently (discussed in future work)</a:t>
            </a:r>
          </a:p>
          <a:p>
            <a:r>
              <a:rPr lang="is-IS" sz="2000" dirty="0"/>
              <a:t>Code:</a:t>
            </a:r>
          </a:p>
          <a:p>
            <a:pPr lvl="1"/>
            <a:r>
              <a:rPr lang="is-IS" sz="1800" dirty="0"/>
              <a:t>C/C++ with the -O3 compiler optimization flag</a:t>
            </a:r>
          </a:p>
          <a:p>
            <a:pPr lvl="1"/>
            <a:r>
              <a:rPr lang="is-IS" sz="1800" dirty="0"/>
              <a:t>CUDA v.9 </a:t>
            </a:r>
          </a:p>
          <a:p>
            <a:pPr lvl="1"/>
            <a:r>
              <a:rPr lang="is-IS" sz="1800" dirty="0"/>
              <a:t>OpenMPI v.3.3.1</a:t>
            </a:r>
            <a:endParaRPr lang="en-US" sz="1800" dirty="0"/>
          </a:p>
        </p:txBody>
      </p:sp>
    </p:spTree>
    <p:extLst>
      <p:ext uri="{BB962C8B-B14F-4D97-AF65-F5344CB8AC3E}">
        <p14:creationId xmlns:p14="http://schemas.microsoft.com/office/powerpoint/2010/main" val="2147358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FE616B-2EC6-834F-9C29-DECB309C6DE8}"/>
              </a:ext>
            </a:extLst>
          </p:cNvPr>
          <p:cNvPicPr>
            <a:picLocks noChangeAspect="1"/>
          </p:cNvPicPr>
          <p:nvPr/>
        </p:nvPicPr>
        <p:blipFill>
          <a:blip r:embed="rId2"/>
          <a:stretch>
            <a:fillRect/>
          </a:stretch>
        </p:blipFill>
        <p:spPr>
          <a:xfrm>
            <a:off x="1291472" y="812963"/>
            <a:ext cx="6919274" cy="3893462"/>
          </a:xfrm>
          <a:prstGeom prst="rect">
            <a:avLst/>
          </a:prstGeom>
        </p:spPr>
      </p:pic>
      <p:sp>
        <p:nvSpPr>
          <p:cNvPr id="6" name="TextBox 5">
            <a:extLst>
              <a:ext uri="{FF2B5EF4-FFF2-40B4-BE49-F238E27FC236}">
                <a16:creationId xmlns:a16="http://schemas.microsoft.com/office/drawing/2014/main" id="{2F1855A3-0876-6B48-BF9C-0F673C070DC4}"/>
              </a:ext>
            </a:extLst>
          </p:cNvPr>
          <p:cNvSpPr txBox="1"/>
          <p:nvPr/>
        </p:nvSpPr>
        <p:spPr>
          <a:xfrm>
            <a:off x="405353" y="4706425"/>
            <a:ext cx="8594889"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On two synthetic and two real world datasets, </a:t>
            </a:r>
            <a:r>
              <a:rPr lang="en-US" sz="2000" i="1" dirty="0"/>
              <a:t>K</a:t>
            </a:r>
            <a:r>
              <a:rPr lang="en-US" sz="2000" dirty="0"/>
              <a:t>=8, 32, 128</a:t>
            </a:r>
          </a:p>
          <a:p>
            <a:pPr marL="285750" indent="-285750">
              <a:buFont typeface="Arial" panose="020B0604020202020204" pitchFamily="34" charset="0"/>
              <a:buChar char="•"/>
            </a:pPr>
            <a:r>
              <a:rPr lang="en-US" sz="2000" dirty="0"/>
              <a:t>The total response time of the hybrid algorithm in seconds is shown for </a:t>
            </a:r>
            <a:r>
              <a:rPr lang="en-US" sz="2000" i="1" dirty="0"/>
              <a:t>t=</a:t>
            </a:r>
            <a:r>
              <a:rPr lang="en-US" sz="2000" dirty="0"/>
              <a:t>1, 8, 32 threads assigned to compute the distance for each query point</a:t>
            </a:r>
          </a:p>
          <a:p>
            <a:pPr marL="285750" indent="-285750">
              <a:buFont typeface="Arial" panose="020B0604020202020204" pitchFamily="34" charset="0"/>
              <a:buChar char="•"/>
            </a:pPr>
            <a:r>
              <a:rPr lang="en-US" sz="2000" dirty="0"/>
              <a:t>Assigning a single thread (</a:t>
            </a:r>
            <a:r>
              <a:rPr lang="en-US" sz="2000" i="1" dirty="0"/>
              <a:t>t=1</a:t>
            </a:r>
            <a:r>
              <a:rPr lang="en-US" sz="2000" dirty="0"/>
              <a:t>) to compute the distance calculations for each query point has the worst performance</a:t>
            </a:r>
          </a:p>
        </p:txBody>
      </p:sp>
      <p:sp>
        <p:nvSpPr>
          <p:cNvPr id="8" name="Rectangle 7">
            <a:extLst>
              <a:ext uri="{FF2B5EF4-FFF2-40B4-BE49-F238E27FC236}">
                <a16:creationId xmlns:a16="http://schemas.microsoft.com/office/drawing/2014/main" id="{05C51F89-65EB-244B-B4F9-E6A1C3A9A19A}"/>
              </a:ext>
            </a:extLst>
          </p:cNvPr>
          <p:cNvSpPr/>
          <p:nvPr/>
        </p:nvSpPr>
        <p:spPr>
          <a:xfrm>
            <a:off x="5382705" y="1545993"/>
            <a:ext cx="801279" cy="7352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26C4866-01B6-3748-918A-37B4E93CF289}"/>
              </a:ext>
            </a:extLst>
          </p:cNvPr>
          <p:cNvSpPr/>
          <p:nvPr/>
        </p:nvSpPr>
        <p:spPr>
          <a:xfrm>
            <a:off x="5382705" y="2997721"/>
            <a:ext cx="801279" cy="4784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68A8AE-ADD6-5A42-9C2E-CCB0D0455396}"/>
              </a:ext>
            </a:extLst>
          </p:cNvPr>
          <p:cNvSpPr/>
          <p:nvPr/>
        </p:nvSpPr>
        <p:spPr>
          <a:xfrm>
            <a:off x="5382705" y="4182355"/>
            <a:ext cx="801279" cy="4784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1EB0512-C7D1-634D-962C-42CABFFDE7C2}"/>
              </a:ext>
            </a:extLst>
          </p:cNvPr>
          <p:cNvSpPr/>
          <p:nvPr/>
        </p:nvSpPr>
        <p:spPr>
          <a:xfrm>
            <a:off x="5382704" y="2520489"/>
            <a:ext cx="801279" cy="2227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2425B75D-5E3B-0B47-A5E8-5DB88603B8E7}"/>
              </a:ext>
            </a:extLst>
          </p:cNvPr>
          <p:cNvSpPr txBox="1">
            <a:spLocks/>
          </p:cNvSpPr>
          <p:nvPr/>
        </p:nvSpPr>
        <p:spPr>
          <a:xfrm>
            <a:off x="143758" y="-373132"/>
            <a:ext cx="8856484"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t>Using multiple GPU threads to compute distance calculations</a:t>
            </a:r>
          </a:p>
        </p:txBody>
      </p:sp>
    </p:spTree>
    <p:extLst>
      <p:ext uri="{BB962C8B-B14F-4D97-AF65-F5344CB8AC3E}">
        <p14:creationId xmlns:p14="http://schemas.microsoft.com/office/powerpoint/2010/main" val="319852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3144-BBDD-1F42-92F7-1706D18D0305}"/>
              </a:ext>
            </a:extLst>
          </p:cNvPr>
          <p:cNvSpPr>
            <a:spLocks noGrp="1"/>
          </p:cNvSpPr>
          <p:nvPr>
            <p:ph type="title"/>
          </p:nvPr>
        </p:nvSpPr>
        <p:spPr>
          <a:xfrm>
            <a:off x="143758" y="-373132"/>
            <a:ext cx="8856484" cy="1456267"/>
          </a:xfrm>
        </p:spPr>
        <p:txBody>
          <a:bodyPr>
            <a:normAutofit/>
          </a:bodyPr>
          <a:lstStyle/>
          <a:p>
            <a:pPr algn="ctr"/>
            <a:r>
              <a:rPr lang="en-US" sz="2000" dirty="0"/>
              <a:t>Using multiple GPU threads to compute distance calculations</a:t>
            </a:r>
          </a:p>
        </p:txBody>
      </p:sp>
      <p:pic>
        <p:nvPicPr>
          <p:cNvPr id="5" name="Picture 4">
            <a:extLst>
              <a:ext uri="{FF2B5EF4-FFF2-40B4-BE49-F238E27FC236}">
                <a16:creationId xmlns:a16="http://schemas.microsoft.com/office/drawing/2014/main" id="{71FE616B-2EC6-834F-9C29-DECB309C6DE8}"/>
              </a:ext>
            </a:extLst>
          </p:cNvPr>
          <p:cNvPicPr>
            <a:picLocks noChangeAspect="1"/>
          </p:cNvPicPr>
          <p:nvPr/>
        </p:nvPicPr>
        <p:blipFill>
          <a:blip r:embed="rId2"/>
          <a:stretch>
            <a:fillRect/>
          </a:stretch>
        </p:blipFill>
        <p:spPr>
          <a:xfrm>
            <a:off x="1291472" y="812963"/>
            <a:ext cx="6919274" cy="3893462"/>
          </a:xfrm>
          <a:prstGeom prst="rect">
            <a:avLst/>
          </a:prstGeom>
        </p:spPr>
      </p:pic>
      <p:sp>
        <p:nvSpPr>
          <p:cNvPr id="6" name="TextBox 5">
            <a:extLst>
              <a:ext uri="{FF2B5EF4-FFF2-40B4-BE49-F238E27FC236}">
                <a16:creationId xmlns:a16="http://schemas.microsoft.com/office/drawing/2014/main" id="{2F1855A3-0876-6B48-BF9C-0F673C070DC4}"/>
              </a:ext>
            </a:extLst>
          </p:cNvPr>
          <p:cNvSpPr txBox="1"/>
          <p:nvPr/>
        </p:nvSpPr>
        <p:spPr>
          <a:xfrm>
            <a:off x="1112362" y="4759544"/>
            <a:ext cx="7277493"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Assigning </a:t>
            </a:r>
            <a:r>
              <a:rPr lang="en-US" sz="2000" i="1" dirty="0"/>
              <a:t>t=8</a:t>
            </a:r>
            <a:r>
              <a:rPr lang="en-US" sz="2000" dirty="0"/>
              <a:t> threads to compute the distance calculations per query point performs the best</a:t>
            </a:r>
          </a:p>
          <a:p>
            <a:pPr marL="742950" lvl="1" indent="-285750">
              <a:buFont typeface="Arial" panose="020B0604020202020204" pitchFamily="34" charset="0"/>
              <a:buChar char="•"/>
            </a:pPr>
            <a:r>
              <a:rPr lang="en-US" sz="2000" dirty="0"/>
              <a:t>Improves warp execution efficiency and decreases divergence due to fewer workloads within each warp</a:t>
            </a:r>
          </a:p>
          <a:p>
            <a:pPr marL="742950" lvl="1" indent="-285750">
              <a:buFont typeface="Arial" panose="020B0604020202020204" pitchFamily="34" charset="0"/>
              <a:buChar char="•"/>
            </a:pPr>
            <a:r>
              <a:rPr lang="en-US" sz="2000" dirty="0"/>
              <a:t>Reduces load imbalance at the end of the computation</a:t>
            </a:r>
          </a:p>
        </p:txBody>
      </p:sp>
      <p:sp>
        <p:nvSpPr>
          <p:cNvPr id="8" name="Rectangle 7">
            <a:extLst>
              <a:ext uri="{FF2B5EF4-FFF2-40B4-BE49-F238E27FC236}">
                <a16:creationId xmlns:a16="http://schemas.microsoft.com/office/drawing/2014/main" id="{05C51F89-65EB-244B-B4F9-E6A1C3A9A19A}"/>
              </a:ext>
            </a:extLst>
          </p:cNvPr>
          <p:cNvSpPr/>
          <p:nvPr/>
        </p:nvSpPr>
        <p:spPr>
          <a:xfrm>
            <a:off x="5382705" y="1545993"/>
            <a:ext cx="801279" cy="7352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26C4866-01B6-3748-918A-37B4E93CF289}"/>
              </a:ext>
            </a:extLst>
          </p:cNvPr>
          <p:cNvSpPr/>
          <p:nvPr/>
        </p:nvSpPr>
        <p:spPr>
          <a:xfrm>
            <a:off x="5382705" y="2997721"/>
            <a:ext cx="801279" cy="4784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68A8AE-ADD6-5A42-9C2E-CCB0D0455396}"/>
              </a:ext>
            </a:extLst>
          </p:cNvPr>
          <p:cNvSpPr/>
          <p:nvPr/>
        </p:nvSpPr>
        <p:spPr>
          <a:xfrm>
            <a:off x="5382705" y="4182355"/>
            <a:ext cx="801279" cy="4784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1EB0512-C7D1-634D-962C-42CABFFDE7C2}"/>
              </a:ext>
            </a:extLst>
          </p:cNvPr>
          <p:cNvSpPr/>
          <p:nvPr/>
        </p:nvSpPr>
        <p:spPr>
          <a:xfrm>
            <a:off x="5382704" y="2520489"/>
            <a:ext cx="801279" cy="2227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8882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A8AA-928C-1049-9463-E777D2F60A76}"/>
              </a:ext>
            </a:extLst>
          </p:cNvPr>
          <p:cNvSpPr>
            <a:spLocks noGrp="1"/>
          </p:cNvSpPr>
          <p:nvPr>
            <p:ph type="title"/>
          </p:nvPr>
        </p:nvSpPr>
        <p:spPr/>
        <p:txBody>
          <a:bodyPr/>
          <a:lstStyle/>
          <a:p>
            <a:r>
              <a:rPr lang="en-US" dirty="0"/>
              <a:t>What is the best Hybrid-GPU batch size?</a:t>
            </a:r>
          </a:p>
        </p:txBody>
      </p:sp>
      <p:sp>
        <p:nvSpPr>
          <p:cNvPr id="3" name="Content Placeholder 2">
            <a:extLst>
              <a:ext uri="{FF2B5EF4-FFF2-40B4-BE49-F238E27FC236}">
                <a16:creationId xmlns:a16="http://schemas.microsoft.com/office/drawing/2014/main" id="{756AAEBF-0E6D-8B47-B65B-9ACC9307E108}"/>
              </a:ext>
            </a:extLst>
          </p:cNvPr>
          <p:cNvSpPr>
            <a:spLocks noGrp="1"/>
          </p:cNvSpPr>
          <p:nvPr>
            <p:ph idx="1"/>
          </p:nvPr>
        </p:nvSpPr>
        <p:spPr>
          <a:xfrm>
            <a:off x="659876" y="2065868"/>
            <a:ext cx="3007151" cy="3649133"/>
          </a:xfrm>
        </p:spPr>
        <p:txBody>
          <a:bodyPr anchor="t">
            <a:normAutofit/>
          </a:bodyPr>
          <a:lstStyle/>
          <a:p>
            <a:r>
              <a:rPr lang="en-US" sz="2000" dirty="0"/>
              <a:t>To maintain high query throughput, the GPU should process large batches of query points</a:t>
            </a:r>
          </a:p>
          <a:p>
            <a:r>
              <a:rPr lang="en-US" sz="2000" dirty="0"/>
              <a:t>2-D dataset: 15-35% of the dataset should initially be assigned to the GPU</a:t>
            </a:r>
          </a:p>
        </p:txBody>
      </p:sp>
      <p:pic>
        <p:nvPicPr>
          <p:cNvPr id="5" name="Picture 4">
            <a:extLst>
              <a:ext uri="{FF2B5EF4-FFF2-40B4-BE49-F238E27FC236}">
                <a16:creationId xmlns:a16="http://schemas.microsoft.com/office/drawing/2014/main" id="{FE3D442B-9614-4A45-A7AC-05EB7208CA43}"/>
              </a:ext>
            </a:extLst>
          </p:cNvPr>
          <p:cNvPicPr>
            <a:picLocks noChangeAspect="1"/>
          </p:cNvPicPr>
          <p:nvPr/>
        </p:nvPicPr>
        <p:blipFill>
          <a:blip r:embed="rId2"/>
          <a:stretch>
            <a:fillRect/>
          </a:stretch>
        </p:blipFill>
        <p:spPr>
          <a:xfrm>
            <a:off x="3942180" y="2065867"/>
            <a:ext cx="4461817" cy="2308169"/>
          </a:xfrm>
          <a:prstGeom prst="rect">
            <a:avLst/>
          </a:prstGeom>
        </p:spPr>
      </p:pic>
      <p:sp>
        <p:nvSpPr>
          <p:cNvPr id="6" name="TextBox 5">
            <a:extLst>
              <a:ext uri="{FF2B5EF4-FFF2-40B4-BE49-F238E27FC236}">
                <a16:creationId xmlns:a16="http://schemas.microsoft.com/office/drawing/2014/main" id="{9DD0135A-49BD-2942-AF60-8809AA3D15DB}"/>
              </a:ext>
            </a:extLst>
          </p:cNvPr>
          <p:cNvSpPr txBox="1"/>
          <p:nvPr/>
        </p:nvSpPr>
        <p:spPr>
          <a:xfrm>
            <a:off x="3869703" y="4506013"/>
            <a:ext cx="4892665" cy="923330"/>
          </a:xfrm>
          <a:prstGeom prst="rect">
            <a:avLst/>
          </a:prstGeom>
          <a:noFill/>
        </p:spPr>
        <p:txBody>
          <a:bodyPr wrap="square" rtlCol="0">
            <a:spAutoFit/>
          </a:bodyPr>
          <a:lstStyle/>
          <a:p>
            <a:pPr marL="285750" indent="-285750">
              <a:buFont typeface="Arial" panose="020B0604020202020204" pitchFamily="34" charset="0"/>
              <a:buChar char="•"/>
            </a:pPr>
            <a:r>
              <a:rPr lang="en-US" dirty="0"/>
              <a:t>2-D synthetic dataset (10 million points), K=32</a:t>
            </a:r>
          </a:p>
          <a:p>
            <a:pPr marL="285750" indent="-285750">
              <a:buFont typeface="Arial" panose="020B0604020202020204" pitchFamily="34" charset="0"/>
              <a:buChar char="•"/>
            </a:pPr>
            <a:r>
              <a:rPr lang="en-US" dirty="0"/>
              <a:t>Response time vs. the initial fraction of the dataset assigned to the GPU</a:t>
            </a:r>
          </a:p>
        </p:txBody>
      </p:sp>
    </p:spTree>
    <p:extLst>
      <p:ext uri="{BB962C8B-B14F-4D97-AF65-F5344CB8AC3E}">
        <p14:creationId xmlns:p14="http://schemas.microsoft.com/office/powerpoint/2010/main" val="3687505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A8AA-928C-1049-9463-E777D2F60A76}"/>
              </a:ext>
            </a:extLst>
          </p:cNvPr>
          <p:cNvSpPr>
            <a:spLocks noGrp="1"/>
          </p:cNvSpPr>
          <p:nvPr>
            <p:ph type="title"/>
          </p:nvPr>
        </p:nvSpPr>
        <p:spPr/>
        <p:txBody>
          <a:bodyPr/>
          <a:lstStyle/>
          <a:p>
            <a:r>
              <a:rPr lang="en-US" dirty="0"/>
              <a:t>What is the best Hybrid-GPU batch size?</a:t>
            </a:r>
          </a:p>
        </p:txBody>
      </p:sp>
      <p:sp>
        <p:nvSpPr>
          <p:cNvPr id="3" name="Content Placeholder 2">
            <a:extLst>
              <a:ext uri="{FF2B5EF4-FFF2-40B4-BE49-F238E27FC236}">
                <a16:creationId xmlns:a16="http://schemas.microsoft.com/office/drawing/2014/main" id="{756AAEBF-0E6D-8B47-B65B-9ACC9307E108}"/>
              </a:ext>
            </a:extLst>
          </p:cNvPr>
          <p:cNvSpPr>
            <a:spLocks noGrp="1"/>
          </p:cNvSpPr>
          <p:nvPr>
            <p:ph idx="1"/>
          </p:nvPr>
        </p:nvSpPr>
        <p:spPr>
          <a:xfrm>
            <a:off x="659876" y="2065868"/>
            <a:ext cx="3007151" cy="3649133"/>
          </a:xfrm>
        </p:spPr>
        <p:txBody>
          <a:bodyPr anchor="t">
            <a:normAutofit/>
          </a:bodyPr>
          <a:lstStyle/>
          <a:p>
            <a:r>
              <a:rPr lang="en-US" sz="2000" dirty="0"/>
              <a:t>To maintain high query throughput, the GPU should process large batches of query points</a:t>
            </a:r>
          </a:p>
          <a:p>
            <a:r>
              <a:rPr lang="en-US" sz="2000" dirty="0"/>
              <a:t>6-D dataset: roughly 35-60% of the dataset should initially be assigned to the GPU</a:t>
            </a:r>
          </a:p>
        </p:txBody>
      </p:sp>
      <p:pic>
        <p:nvPicPr>
          <p:cNvPr id="8" name="Picture 7">
            <a:extLst>
              <a:ext uri="{FF2B5EF4-FFF2-40B4-BE49-F238E27FC236}">
                <a16:creationId xmlns:a16="http://schemas.microsoft.com/office/drawing/2014/main" id="{E0925C22-CE82-EF43-A04D-F4F59F1E18BD}"/>
              </a:ext>
            </a:extLst>
          </p:cNvPr>
          <p:cNvPicPr>
            <a:picLocks noChangeAspect="1"/>
          </p:cNvPicPr>
          <p:nvPr/>
        </p:nvPicPr>
        <p:blipFill>
          <a:blip r:embed="rId2"/>
          <a:stretch>
            <a:fillRect/>
          </a:stretch>
        </p:blipFill>
        <p:spPr>
          <a:xfrm>
            <a:off x="3942180" y="2065866"/>
            <a:ext cx="4461817" cy="2308169"/>
          </a:xfrm>
          <a:prstGeom prst="rect">
            <a:avLst/>
          </a:prstGeom>
        </p:spPr>
      </p:pic>
      <p:sp>
        <p:nvSpPr>
          <p:cNvPr id="7" name="TextBox 6">
            <a:extLst>
              <a:ext uri="{FF2B5EF4-FFF2-40B4-BE49-F238E27FC236}">
                <a16:creationId xmlns:a16="http://schemas.microsoft.com/office/drawing/2014/main" id="{4B23E682-F639-6F4A-8888-7E654923AC59}"/>
              </a:ext>
            </a:extLst>
          </p:cNvPr>
          <p:cNvSpPr txBox="1"/>
          <p:nvPr/>
        </p:nvSpPr>
        <p:spPr>
          <a:xfrm>
            <a:off x="3869703" y="4506013"/>
            <a:ext cx="4892665" cy="923330"/>
          </a:xfrm>
          <a:prstGeom prst="rect">
            <a:avLst/>
          </a:prstGeom>
          <a:noFill/>
        </p:spPr>
        <p:txBody>
          <a:bodyPr wrap="square" rtlCol="0">
            <a:spAutoFit/>
          </a:bodyPr>
          <a:lstStyle/>
          <a:p>
            <a:pPr marL="285750" indent="-285750">
              <a:buFont typeface="Arial" panose="020B0604020202020204" pitchFamily="34" charset="0"/>
              <a:buChar char="•"/>
            </a:pPr>
            <a:r>
              <a:rPr lang="en-US" dirty="0"/>
              <a:t>6-D synthetic dataset (10 million points), K=32</a:t>
            </a:r>
          </a:p>
          <a:p>
            <a:pPr marL="285750" indent="-285750">
              <a:buFont typeface="Arial" panose="020B0604020202020204" pitchFamily="34" charset="0"/>
              <a:buChar char="•"/>
            </a:pPr>
            <a:r>
              <a:rPr lang="en-US" dirty="0"/>
              <a:t>Response time vs. the initial fraction of the dataset assigned to the GPU</a:t>
            </a:r>
          </a:p>
        </p:txBody>
      </p:sp>
    </p:spTree>
    <p:extLst>
      <p:ext uri="{BB962C8B-B14F-4D97-AF65-F5344CB8AC3E}">
        <p14:creationId xmlns:p14="http://schemas.microsoft.com/office/powerpoint/2010/main" val="3941265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61DA0C-D9C7-7343-B3D3-045B4E171E88}"/>
              </a:ext>
            </a:extLst>
          </p:cNvPr>
          <p:cNvPicPr>
            <a:picLocks noChangeAspect="1"/>
          </p:cNvPicPr>
          <p:nvPr/>
        </p:nvPicPr>
        <p:blipFill>
          <a:blip r:embed="rId2"/>
          <a:stretch>
            <a:fillRect/>
          </a:stretch>
        </p:blipFill>
        <p:spPr>
          <a:xfrm>
            <a:off x="6192013" y="3189839"/>
            <a:ext cx="2065867" cy="2065867"/>
          </a:xfrm>
          <a:prstGeom prst="rect">
            <a:avLst/>
          </a:prstGeom>
        </p:spPr>
      </p:pic>
      <p:sp>
        <p:nvSpPr>
          <p:cNvPr id="2" name="Title 1">
            <a:extLst>
              <a:ext uri="{FF2B5EF4-FFF2-40B4-BE49-F238E27FC236}">
                <a16:creationId xmlns:a16="http://schemas.microsoft.com/office/drawing/2014/main" id="{01A0351E-8B39-7048-8483-54746116FE4A}"/>
              </a:ext>
            </a:extLst>
          </p:cNvPr>
          <p:cNvSpPr>
            <a:spLocks noGrp="1"/>
          </p:cNvSpPr>
          <p:nvPr>
            <p:ph type="title"/>
          </p:nvPr>
        </p:nvSpPr>
        <p:spPr/>
        <p:txBody>
          <a:bodyPr/>
          <a:lstStyle/>
          <a:p>
            <a:r>
              <a:rPr lang="en-US" dirty="0"/>
              <a:t>Parallel Algorithms and architectures</a:t>
            </a:r>
          </a:p>
        </p:txBody>
      </p:sp>
      <p:pic>
        <p:nvPicPr>
          <p:cNvPr id="4" name="Picture 3">
            <a:extLst>
              <a:ext uri="{FF2B5EF4-FFF2-40B4-BE49-F238E27FC236}">
                <a16:creationId xmlns:a16="http://schemas.microsoft.com/office/drawing/2014/main" id="{A9DA7F41-C109-F742-A7A1-6AEF82FBA149}"/>
              </a:ext>
            </a:extLst>
          </p:cNvPr>
          <p:cNvPicPr>
            <a:picLocks noChangeAspect="1"/>
          </p:cNvPicPr>
          <p:nvPr/>
        </p:nvPicPr>
        <p:blipFill>
          <a:blip r:embed="rId3"/>
          <a:stretch>
            <a:fillRect/>
          </a:stretch>
        </p:blipFill>
        <p:spPr>
          <a:xfrm>
            <a:off x="1058902" y="2651464"/>
            <a:ext cx="2279844" cy="1755480"/>
          </a:xfrm>
          <a:prstGeom prst="rect">
            <a:avLst/>
          </a:prstGeom>
        </p:spPr>
      </p:pic>
      <p:pic>
        <p:nvPicPr>
          <p:cNvPr id="7" name="Picture 6">
            <a:extLst>
              <a:ext uri="{FF2B5EF4-FFF2-40B4-BE49-F238E27FC236}">
                <a16:creationId xmlns:a16="http://schemas.microsoft.com/office/drawing/2014/main" id="{982F810B-4835-FD48-919C-54C84C15E652}"/>
              </a:ext>
            </a:extLst>
          </p:cNvPr>
          <p:cNvPicPr>
            <a:picLocks noChangeAspect="1"/>
          </p:cNvPicPr>
          <p:nvPr/>
        </p:nvPicPr>
        <p:blipFill>
          <a:blip r:embed="rId2"/>
          <a:stretch>
            <a:fillRect/>
          </a:stretch>
        </p:blipFill>
        <p:spPr>
          <a:xfrm>
            <a:off x="3700872" y="2651464"/>
            <a:ext cx="2065867" cy="2065867"/>
          </a:xfrm>
          <a:prstGeom prst="rect">
            <a:avLst/>
          </a:prstGeom>
        </p:spPr>
      </p:pic>
      <p:sp>
        <p:nvSpPr>
          <p:cNvPr id="8" name="Rectangle 7">
            <a:extLst>
              <a:ext uri="{FF2B5EF4-FFF2-40B4-BE49-F238E27FC236}">
                <a16:creationId xmlns:a16="http://schemas.microsoft.com/office/drawing/2014/main" id="{543F7921-72C1-AF48-9676-9F7437DA8079}"/>
              </a:ext>
            </a:extLst>
          </p:cNvPr>
          <p:cNvSpPr/>
          <p:nvPr/>
        </p:nvSpPr>
        <p:spPr>
          <a:xfrm>
            <a:off x="1304891" y="1750420"/>
            <a:ext cx="1734532" cy="32051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CPU-Only</a:t>
            </a:r>
          </a:p>
        </p:txBody>
      </p:sp>
      <p:sp>
        <p:nvSpPr>
          <p:cNvPr id="9" name="Rectangle 8">
            <a:extLst>
              <a:ext uri="{FF2B5EF4-FFF2-40B4-BE49-F238E27FC236}">
                <a16:creationId xmlns:a16="http://schemas.microsoft.com/office/drawing/2014/main" id="{C553962E-859E-5042-90C5-6E0A27B27EC8}"/>
              </a:ext>
            </a:extLst>
          </p:cNvPr>
          <p:cNvSpPr/>
          <p:nvPr/>
        </p:nvSpPr>
        <p:spPr>
          <a:xfrm>
            <a:off x="3853206" y="1745358"/>
            <a:ext cx="1734532" cy="32051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GPU-Only</a:t>
            </a:r>
          </a:p>
        </p:txBody>
      </p:sp>
      <p:sp>
        <p:nvSpPr>
          <p:cNvPr id="10" name="Rectangle 9">
            <a:extLst>
              <a:ext uri="{FF2B5EF4-FFF2-40B4-BE49-F238E27FC236}">
                <a16:creationId xmlns:a16="http://schemas.microsoft.com/office/drawing/2014/main" id="{C4897AD4-9867-E44A-B631-5F7102A5BD44}"/>
              </a:ext>
            </a:extLst>
          </p:cNvPr>
          <p:cNvSpPr/>
          <p:nvPr/>
        </p:nvSpPr>
        <p:spPr>
          <a:xfrm>
            <a:off x="6401521" y="1745357"/>
            <a:ext cx="1734532" cy="32051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CPU+GPU</a:t>
            </a:r>
          </a:p>
        </p:txBody>
      </p:sp>
      <p:pic>
        <p:nvPicPr>
          <p:cNvPr id="12" name="Picture 11">
            <a:extLst>
              <a:ext uri="{FF2B5EF4-FFF2-40B4-BE49-F238E27FC236}">
                <a16:creationId xmlns:a16="http://schemas.microsoft.com/office/drawing/2014/main" id="{66C5C854-05B5-6142-9CDD-4B6BEEC19CA7}"/>
              </a:ext>
            </a:extLst>
          </p:cNvPr>
          <p:cNvPicPr>
            <a:picLocks noChangeAspect="1"/>
          </p:cNvPicPr>
          <p:nvPr/>
        </p:nvPicPr>
        <p:blipFill>
          <a:blip r:embed="rId3"/>
          <a:stretch>
            <a:fillRect/>
          </a:stretch>
        </p:blipFill>
        <p:spPr>
          <a:xfrm>
            <a:off x="6128865" y="2151842"/>
            <a:ext cx="2279844" cy="1755480"/>
          </a:xfrm>
          <a:prstGeom prst="rect">
            <a:avLst/>
          </a:prstGeom>
        </p:spPr>
      </p:pic>
      <p:sp>
        <p:nvSpPr>
          <p:cNvPr id="13" name="TextBox 12">
            <a:extLst>
              <a:ext uri="{FF2B5EF4-FFF2-40B4-BE49-F238E27FC236}">
                <a16:creationId xmlns:a16="http://schemas.microsoft.com/office/drawing/2014/main" id="{EA7CD1AE-8E09-1D41-A47C-2EBC2F421BCE}"/>
              </a:ext>
            </a:extLst>
          </p:cNvPr>
          <p:cNvSpPr txBox="1"/>
          <p:nvPr/>
        </p:nvSpPr>
        <p:spPr>
          <a:xfrm>
            <a:off x="6259398" y="2947618"/>
            <a:ext cx="735292" cy="1107996"/>
          </a:xfrm>
          <a:prstGeom prst="rect">
            <a:avLst/>
          </a:prstGeom>
          <a:noFill/>
        </p:spPr>
        <p:txBody>
          <a:bodyPr wrap="square" rtlCol="0">
            <a:spAutoFit/>
          </a:bodyPr>
          <a:lstStyle/>
          <a:p>
            <a:r>
              <a:rPr lang="en-US" sz="6600" dirty="0"/>
              <a:t>+</a:t>
            </a:r>
          </a:p>
        </p:txBody>
      </p:sp>
    </p:spTree>
    <p:extLst>
      <p:ext uri="{BB962C8B-B14F-4D97-AF65-F5344CB8AC3E}">
        <p14:creationId xmlns:p14="http://schemas.microsoft.com/office/powerpoint/2010/main" val="2532198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A8AA-928C-1049-9463-E777D2F60A76}"/>
              </a:ext>
            </a:extLst>
          </p:cNvPr>
          <p:cNvSpPr>
            <a:spLocks noGrp="1"/>
          </p:cNvSpPr>
          <p:nvPr>
            <p:ph type="title"/>
          </p:nvPr>
        </p:nvSpPr>
        <p:spPr/>
        <p:txBody>
          <a:bodyPr/>
          <a:lstStyle/>
          <a:p>
            <a:r>
              <a:rPr lang="en-US" dirty="0"/>
              <a:t>What is the best Hybrid-GPU batch size?</a:t>
            </a:r>
          </a:p>
        </p:txBody>
      </p:sp>
      <p:sp>
        <p:nvSpPr>
          <p:cNvPr id="3" name="Content Placeholder 2">
            <a:extLst>
              <a:ext uri="{FF2B5EF4-FFF2-40B4-BE49-F238E27FC236}">
                <a16:creationId xmlns:a16="http://schemas.microsoft.com/office/drawing/2014/main" id="{756AAEBF-0E6D-8B47-B65B-9ACC9307E108}"/>
              </a:ext>
            </a:extLst>
          </p:cNvPr>
          <p:cNvSpPr>
            <a:spLocks noGrp="1"/>
          </p:cNvSpPr>
          <p:nvPr>
            <p:ph idx="1"/>
          </p:nvPr>
        </p:nvSpPr>
        <p:spPr>
          <a:xfrm>
            <a:off x="659876" y="2065868"/>
            <a:ext cx="3007151" cy="3649133"/>
          </a:xfrm>
        </p:spPr>
        <p:txBody>
          <a:bodyPr anchor="t">
            <a:normAutofit/>
          </a:bodyPr>
          <a:lstStyle/>
          <a:p>
            <a:r>
              <a:rPr lang="en-US" sz="2000" dirty="0"/>
              <a:t>On larger workloads (dimensionality, </a:t>
            </a:r>
            <a:r>
              <a:rPr lang="en-US" sz="2000" i="1" dirty="0"/>
              <a:t>K</a:t>
            </a:r>
            <a:r>
              <a:rPr lang="en-US" sz="2000" dirty="0"/>
              <a:t>) we can assign a larger initial fraction of query points to the GPU</a:t>
            </a:r>
          </a:p>
          <a:p>
            <a:r>
              <a:rPr lang="en-US" sz="2000" dirty="0"/>
              <a:t>A very large batch size will starve the CPU</a:t>
            </a:r>
          </a:p>
          <a:p>
            <a:r>
              <a:rPr lang="en-US" sz="2000" dirty="0"/>
              <a:t>A very small batch size will diminish GPU query throughput</a:t>
            </a:r>
          </a:p>
        </p:txBody>
      </p:sp>
      <p:pic>
        <p:nvPicPr>
          <p:cNvPr id="8" name="Picture 7">
            <a:extLst>
              <a:ext uri="{FF2B5EF4-FFF2-40B4-BE49-F238E27FC236}">
                <a16:creationId xmlns:a16="http://schemas.microsoft.com/office/drawing/2014/main" id="{E0925C22-CE82-EF43-A04D-F4F59F1E18BD}"/>
              </a:ext>
            </a:extLst>
          </p:cNvPr>
          <p:cNvPicPr>
            <a:picLocks noChangeAspect="1"/>
          </p:cNvPicPr>
          <p:nvPr/>
        </p:nvPicPr>
        <p:blipFill>
          <a:blip r:embed="rId2"/>
          <a:stretch>
            <a:fillRect/>
          </a:stretch>
        </p:blipFill>
        <p:spPr>
          <a:xfrm>
            <a:off x="4130715" y="4015818"/>
            <a:ext cx="4461817" cy="2308169"/>
          </a:xfrm>
          <a:prstGeom prst="rect">
            <a:avLst/>
          </a:prstGeom>
        </p:spPr>
      </p:pic>
      <p:pic>
        <p:nvPicPr>
          <p:cNvPr id="9" name="Picture 8">
            <a:extLst>
              <a:ext uri="{FF2B5EF4-FFF2-40B4-BE49-F238E27FC236}">
                <a16:creationId xmlns:a16="http://schemas.microsoft.com/office/drawing/2014/main" id="{3ADFAC03-35CB-4946-9674-3DCDA607D43D}"/>
              </a:ext>
            </a:extLst>
          </p:cNvPr>
          <p:cNvPicPr>
            <a:picLocks noChangeAspect="1"/>
          </p:cNvPicPr>
          <p:nvPr/>
        </p:nvPicPr>
        <p:blipFill>
          <a:blip r:embed="rId3"/>
          <a:stretch>
            <a:fillRect/>
          </a:stretch>
        </p:blipFill>
        <p:spPr>
          <a:xfrm>
            <a:off x="4130716" y="1707649"/>
            <a:ext cx="4461817" cy="2308169"/>
          </a:xfrm>
          <a:prstGeom prst="rect">
            <a:avLst/>
          </a:prstGeom>
        </p:spPr>
      </p:pic>
      <p:sp>
        <p:nvSpPr>
          <p:cNvPr id="4" name="TextBox 3">
            <a:extLst>
              <a:ext uri="{FF2B5EF4-FFF2-40B4-BE49-F238E27FC236}">
                <a16:creationId xmlns:a16="http://schemas.microsoft.com/office/drawing/2014/main" id="{0D5C05F4-B7A8-C84B-A112-905EA87B71AA}"/>
              </a:ext>
            </a:extLst>
          </p:cNvPr>
          <p:cNvSpPr txBox="1"/>
          <p:nvPr/>
        </p:nvSpPr>
        <p:spPr>
          <a:xfrm>
            <a:off x="6361623" y="2918064"/>
            <a:ext cx="2166747" cy="369332"/>
          </a:xfrm>
          <a:prstGeom prst="rect">
            <a:avLst/>
          </a:prstGeom>
          <a:noFill/>
        </p:spPr>
        <p:txBody>
          <a:bodyPr wrap="none" rtlCol="0">
            <a:spAutoFit/>
          </a:bodyPr>
          <a:lstStyle/>
          <a:p>
            <a:r>
              <a:rPr lang="en-US" dirty="0">
                <a:solidFill>
                  <a:schemeClr val="bg1"/>
                </a:solidFill>
              </a:rPr>
              <a:t>2-D synthetic dataset</a:t>
            </a:r>
          </a:p>
        </p:txBody>
      </p:sp>
      <p:sp>
        <p:nvSpPr>
          <p:cNvPr id="10" name="TextBox 9">
            <a:extLst>
              <a:ext uri="{FF2B5EF4-FFF2-40B4-BE49-F238E27FC236}">
                <a16:creationId xmlns:a16="http://schemas.microsoft.com/office/drawing/2014/main" id="{DA2D9C63-1A6A-8344-94F2-30C7D27D395B}"/>
              </a:ext>
            </a:extLst>
          </p:cNvPr>
          <p:cNvSpPr txBox="1"/>
          <p:nvPr/>
        </p:nvSpPr>
        <p:spPr>
          <a:xfrm>
            <a:off x="6317377" y="4189371"/>
            <a:ext cx="2166747" cy="369332"/>
          </a:xfrm>
          <a:prstGeom prst="rect">
            <a:avLst/>
          </a:prstGeom>
          <a:noFill/>
        </p:spPr>
        <p:txBody>
          <a:bodyPr wrap="none" rtlCol="0">
            <a:spAutoFit/>
          </a:bodyPr>
          <a:lstStyle/>
          <a:p>
            <a:r>
              <a:rPr lang="en-US" dirty="0">
                <a:solidFill>
                  <a:schemeClr val="bg1"/>
                </a:solidFill>
              </a:rPr>
              <a:t>6-D synthetic dataset</a:t>
            </a:r>
          </a:p>
        </p:txBody>
      </p:sp>
    </p:spTree>
    <p:extLst>
      <p:ext uri="{BB962C8B-B14F-4D97-AF65-F5344CB8AC3E}">
        <p14:creationId xmlns:p14="http://schemas.microsoft.com/office/powerpoint/2010/main" val="1170844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A8AA-928C-1049-9463-E777D2F60A76}"/>
              </a:ext>
            </a:extLst>
          </p:cNvPr>
          <p:cNvSpPr>
            <a:spLocks noGrp="1"/>
          </p:cNvSpPr>
          <p:nvPr>
            <p:ph type="title"/>
          </p:nvPr>
        </p:nvSpPr>
        <p:spPr/>
        <p:txBody>
          <a:bodyPr/>
          <a:lstStyle/>
          <a:p>
            <a:r>
              <a:rPr lang="en-US" dirty="0"/>
              <a:t>What is the best Hybrid-GPU batch size?</a:t>
            </a:r>
          </a:p>
        </p:txBody>
      </p:sp>
      <p:sp>
        <p:nvSpPr>
          <p:cNvPr id="3" name="Content Placeholder 2">
            <a:extLst>
              <a:ext uri="{FF2B5EF4-FFF2-40B4-BE49-F238E27FC236}">
                <a16:creationId xmlns:a16="http://schemas.microsoft.com/office/drawing/2014/main" id="{756AAEBF-0E6D-8B47-B65B-9ACC9307E108}"/>
              </a:ext>
            </a:extLst>
          </p:cNvPr>
          <p:cNvSpPr>
            <a:spLocks noGrp="1"/>
          </p:cNvSpPr>
          <p:nvPr>
            <p:ph idx="1"/>
          </p:nvPr>
        </p:nvSpPr>
        <p:spPr>
          <a:xfrm>
            <a:off x="659876" y="2065868"/>
            <a:ext cx="3007151" cy="3649133"/>
          </a:xfrm>
        </p:spPr>
        <p:txBody>
          <a:bodyPr anchor="t">
            <a:normAutofit/>
          </a:bodyPr>
          <a:lstStyle/>
          <a:p>
            <a:r>
              <a:rPr lang="en-US" sz="2000" dirty="0"/>
              <a:t>On larger workloads (dimensionality, K) we can assign a larger initial fraction of query points to the GPU</a:t>
            </a:r>
          </a:p>
          <a:p>
            <a:r>
              <a:rPr lang="en-US" sz="2000" dirty="0"/>
              <a:t>A very large batch size will starve the CPU</a:t>
            </a:r>
          </a:p>
          <a:p>
            <a:r>
              <a:rPr lang="en-US" sz="2000" dirty="0"/>
              <a:t>A very small batch size will diminish GPU query throughput</a:t>
            </a:r>
          </a:p>
        </p:txBody>
      </p:sp>
      <p:pic>
        <p:nvPicPr>
          <p:cNvPr id="8" name="Picture 7">
            <a:extLst>
              <a:ext uri="{FF2B5EF4-FFF2-40B4-BE49-F238E27FC236}">
                <a16:creationId xmlns:a16="http://schemas.microsoft.com/office/drawing/2014/main" id="{E0925C22-CE82-EF43-A04D-F4F59F1E18BD}"/>
              </a:ext>
            </a:extLst>
          </p:cNvPr>
          <p:cNvPicPr>
            <a:picLocks noChangeAspect="1"/>
          </p:cNvPicPr>
          <p:nvPr/>
        </p:nvPicPr>
        <p:blipFill>
          <a:blip r:embed="rId2"/>
          <a:stretch>
            <a:fillRect/>
          </a:stretch>
        </p:blipFill>
        <p:spPr>
          <a:xfrm>
            <a:off x="4130715" y="4015818"/>
            <a:ext cx="4461817" cy="2308169"/>
          </a:xfrm>
          <a:prstGeom prst="rect">
            <a:avLst/>
          </a:prstGeom>
        </p:spPr>
      </p:pic>
      <p:pic>
        <p:nvPicPr>
          <p:cNvPr id="9" name="Picture 8">
            <a:extLst>
              <a:ext uri="{FF2B5EF4-FFF2-40B4-BE49-F238E27FC236}">
                <a16:creationId xmlns:a16="http://schemas.microsoft.com/office/drawing/2014/main" id="{3ADFAC03-35CB-4946-9674-3DCDA607D43D}"/>
              </a:ext>
            </a:extLst>
          </p:cNvPr>
          <p:cNvPicPr>
            <a:picLocks noChangeAspect="1"/>
          </p:cNvPicPr>
          <p:nvPr/>
        </p:nvPicPr>
        <p:blipFill>
          <a:blip r:embed="rId3"/>
          <a:stretch>
            <a:fillRect/>
          </a:stretch>
        </p:blipFill>
        <p:spPr>
          <a:xfrm>
            <a:off x="4130716" y="1707649"/>
            <a:ext cx="4461817" cy="2308169"/>
          </a:xfrm>
          <a:prstGeom prst="rect">
            <a:avLst/>
          </a:prstGeom>
        </p:spPr>
      </p:pic>
      <p:sp>
        <p:nvSpPr>
          <p:cNvPr id="4" name="TextBox 3">
            <a:extLst>
              <a:ext uri="{FF2B5EF4-FFF2-40B4-BE49-F238E27FC236}">
                <a16:creationId xmlns:a16="http://schemas.microsoft.com/office/drawing/2014/main" id="{0D5C05F4-B7A8-C84B-A112-905EA87B71AA}"/>
              </a:ext>
            </a:extLst>
          </p:cNvPr>
          <p:cNvSpPr txBox="1"/>
          <p:nvPr/>
        </p:nvSpPr>
        <p:spPr>
          <a:xfrm>
            <a:off x="6361623" y="2918064"/>
            <a:ext cx="2166747" cy="369332"/>
          </a:xfrm>
          <a:prstGeom prst="rect">
            <a:avLst/>
          </a:prstGeom>
          <a:noFill/>
        </p:spPr>
        <p:txBody>
          <a:bodyPr wrap="none" rtlCol="0">
            <a:spAutoFit/>
          </a:bodyPr>
          <a:lstStyle/>
          <a:p>
            <a:r>
              <a:rPr lang="en-US" dirty="0">
                <a:solidFill>
                  <a:schemeClr val="bg1"/>
                </a:solidFill>
              </a:rPr>
              <a:t>2-D synthetic dataset</a:t>
            </a:r>
          </a:p>
        </p:txBody>
      </p:sp>
      <p:sp>
        <p:nvSpPr>
          <p:cNvPr id="10" name="TextBox 9">
            <a:extLst>
              <a:ext uri="{FF2B5EF4-FFF2-40B4-BE49-F238E27FC236}">
                <a16:creationId xmlns:a16="http://schemas.microsoft.com/office/drawing/2014/main" id="{DA2D9C63-1A6A-8344-94F2-30C7D27D395B}"/>
              </a:ext>
            </a:extLst>
          </p:cNvPr>
          <p:cNvSpPr txBox="1"/>
          <p:nvPr/>
        </p:nvSpPr>
        <p:spPr>
          <a:xfrm>
            <a:off x="6317377" y="4189371"/>
            <a:ext cx="2166747" cy="369332"/>
          </a:xfrm>
          <a:prstGeom prst="rect">
            <a:avLst/>
          </a:prstGeom>
          <a:noFill/>
        </p:spPr>
        <p:txBody>
          <a:bodyPr wrap="none" rtlCol="0">
            <a:spAutoFit/>
          </a:bodyPr>
          <a:lstStyle/>
          <a:p>
            <a:r>
              <a:rPr lang="en-US" dirty="0">
                <a:solidFill>
                  <a:schemeClr val="bg1"/>
                </a:solidFill>
              </a:rPr>
              <a:t>6-D synthetic dataset</a:t>
            </a:r>
          </a:p>
        </p:txBody>
      </p:sp>
      <p:sp>
        <p:nvSpPr>
          <p:cNvPr id="5" name="Rectangle 4">
            <a:extLst>
              <a:ext uri="{FF2B5EF4-FFF2-40B4-BE49-F238E27FC236}">
                <a16:creationId xmlns:a16="http://schemas.microsoft.com/office/drawing/2014/main" id="{CBD1887B-CB25-6248-9011-C6A599DC0729}"/>
              </a:ext>
            </a:extLst>
          </p:cNvPr>
          <p:cNvSpPr/>
          <p:nvPr/>
        </p:nvSpPr>
        <p:spPr>
          <a:xfrm>
            <a:off x="595712" y="1932263"/>
            <a:ext cx="3172069" cy="378273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initial Hybrid-GPU batch size can be selected in a fairly large range to achieve good performance across 2-6-D datasets (e.g., 25-40%)</a:t>
            </a:r>
          </a:p>
        </p:txBody>
      </p:sp>
    </p:spTree>
    <p:extLst>
      <p:ext uri="{BB962C8B-B14F-4D97-AF65-F5344CB8AC3E}">
        <p14:creationId xmlns:p14="http://schemas.microsoft.com/office/powerpoint/2010/main" val="1634947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5CD3-19D2-D641-861D-6CBF97F32A60}"/>
              </a:ext>
            </a:extLst>
          </p:cNvPr>
          <p:cNvSpPr>
            <a:spLocks noGrp="1"/>
          </p:cNvSpPr>
          <p:nvPr>
            <p:ph type="title"/>
          </p:nvPr>
        </p:nvSpPr>
        <p:spPr/>
        <p:txBody>
          <a:bodyPr/>
          <a:lstStyle/>
          <a:p>
            <a:r>
              <a:rPr lang="en-US" dirty="0"/>
              <a:t>Load balance</a:t>
            </a:r>
          </a:p>
        </p:txBody>
      </p:sp>
      <p:sp>
        <p:nvSpPr>
          <p:cNvPr id="3" name="Content Placeholder 2">
            <a:extLst>
              <a:ext uri="{FF2B5EF4-FFF2-40B4-BE49-F238E27FC236}">
                <a16:creationId xmlns:a16="http://schemas.microsoft.com/office/drawing/2014/main" id="{2AB9591A-7D5D-6848-A9EB-800A8173AB5F}"/>
              </a:ext>
            </a:extLst>
          </p:cNvPr>
          <p:cNvSpPr>
            <a:spLocks noGrp="1"/>
          </p:cNvSpPr>
          <p:nvPr>
            <p:ph idx="1"/>
          </p:nvPr>
        </p:nvSpPr>
        <p:spPr>
          <a:xfrm>
            <a:off x="457200" y="2142068"/>
            <a:ext cx="4114800" cy="3649133"/>
          </a:xfrm>
        </p:spPr>
        <p:txBody>
          <a:bodyPr anchor="t">
            <a:normAutofit lnSpcReduction="10000"/>
          </a:bodyPr>
          <a:lstStyle/>
          <a:p>
            <a:r>
              <a:rPr lang="en-US" sz="2000" dirty="0"/>
              <a:t>In work queues, if chunks of work are too large, then load imbalance can degrade performance</a:t>
            </a:r>
          </a:p>
          <a:p>
            <a:r>
              <a:rPr lang="en-US" sz="2000" dirty="0"/>
              <a:t>Load imbalance increases with </a:t>
            </a:r>
            <a:r>
              <a:rPr lang="en-US" sz="2000" i="1" dirty="0"/>
              <a:t>K </a:t>
            </a:r>
          </a:p>
          <a:p>
            <a:r>
              <a:rPr lang="en-US" sz="2000" dirty="0"/>
              <a:t>If a chunk of work is assigned to the GPU at the end of the computation and it needs to re-index due to too many failed query points on the previous batch, then the load imbalance can be high (</a:t>
            </a:r>
            <a:r>
              <a:rPr lang="en-US" sz="2000" i="1" dirty="0"/>
              <a:t>K</a:t>
            </a:r>
            <a:r>
              <a:rPr lang="en-US" sz="2000" dirty="0"/>
              <a:t>=32 on Unif2D)</a:t>
            </a:r>
          </a:p>
        </p:txBody>
      </p:sp>
      <p:pic>
        <p:nvPicPr>
          <p:cNvPr id="5" name="Picture 4">
            <a:extLst>
              <a:ext uri="{FF2B5EF4-FFF2-40B4-BE49-F238E27FC236}">
                <a16:creationId xmlns:a16="http://schemas.microsoft.com/office/drawing/2014/main" id="{ACA5D993-AC0B-844A-AA86-E7D025ECBC88}"/>
              </a:ext>
            </a:extLst>
          </p:cNvPr>
          <p:cNvPicPr>
            <a:picLocks noChangeAspect="1"/>
          </p:cNvPicPr>
          <p:nvPr/>
        </p:nvPicPr>
        <p:blipFill>
          <a:blip r:embed="rId2"/>
          <a:stretch>
            <a:fillRect/>
          </a:stretch>
        </p:blipFill>
        <p:spPr>
          <a:xfrm>
            <a:off x="4572000" y="1800519"/>
            <a:ext cx="4381420" cy="2871552"/>
          </a:xfrm>
          <a:prstGeom prst="rect">
            <a:avLst/>
          </a:prstGeom>
        </p:spPr>
      </p:pic>
      <p:sp>
        <p:nvSpPr>
          <p:cNvPr id="6" name="TextBox 5">
            <a:extLst>
              <a:ext uri="{FF2B5EF4-FFF2-40B4-BE49-F238E27FC236}">
                <a16:creationId xmlns:a16="http://schemas.microsoft.com/office/drawing/2014/main" id="{891A7124-D260-DD48-968D-26CCE4D3F2F6}"/>
              </a:ext>
            </a:extLst>
          </p:cNvPr>
          <p:cNvSpPr txBox="1"/>
          <p:nvPr/>
        </p:nvSpPr>
        <p:spPr>
          <a:xfrm>
            <a:off x="4854804" y="4792133"/>
            <a:ext cx="3949831" cy="1200329"/>
          </a:xfrm>
          <a:prstGeom prst="rect">
            <a:avLst/>
          </a:prstGeom>
          <a:noFill/>
        </p:spPr>
        <p:txBody>
          <a:bodyPr wrap="square" rtlCol="0">
            <a:spAutoFit/>
          </a:bodyPr>
          <a:lstStyle/>
          <a:p>
            <a:r>
              <a:rPr lang="en-US" dirty="0"/>
              <a:t>Load imbalance: difference between when the last executing CPU rank finishes and the GPU rank finishes as a fraction of the total time</a:t>
            </a:r>
          </a:p>
        </p:txBody>
      </p:sp>
    </p:spTree>
    <p:extLst>
      <p:ext uri="{BB962C8B-B14F-4D97-AF65-F5344CB8AC3E}">
        <p14:creationId xmlns:p14="http://schemas.microsoft.com/office/powerpoint/2010/main" val="2856258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496D6-C52C-A844-AB98-1363349CB26D}"/>
              </a:ext>
            </a:extLst>
          </p:cNvPr>
          <p:cNvSpPr>
            <a:spLocks noGrp="1"/>
          </p:cNvSpPr>
          <p:nvPr>
            <p:ph type="title"/>
          </p:nvPr>
        </p:nvSpPr>
        <p:spPr>
          <a:xfrm>
            <a:off x="457200" y="0"/>
            <a:ext cx="7772400" cy="1456267"/>
          </a:xfrm>
        </p:spPr>
        <p:txBody>
          <a:bodyPr/>
          <a:lstStyle/>
          <a:p>
            <a:r>
              <a:rPr lang="en-US" dirty="0"/>
              <a:t>Summary: speedup and fraction computed on the GPU vs. k on synthetic datasets</a:t>
            </a:r>
          </a:p>
        </p:txBody>
      </p:sp>
      <p:sp>
        <p:nvSpPr>
          <p:cNvPr id="3" name="Content Placeholder 2">
            <a:extLst>
              <a:ext uri="{FF2B5EF4-FFF2-40B4-BE49-F238E27FC236}">
                <a16:creationId xmlns:a16="http://schemas.microsoft.com/office/drawing/2014/main" id="{ECBEFB36-364B-AD4A-A0AE-22C749AC11A2}"/>
              </a:ext>
            </a:extLst>
          </p:cNvPr>
          <p:cNvSpPr>
            <a:spLocks noGrp="1"/>
          </p:cNvSpPr>
          <p:nvPr>
            <p:ph idx="1"/>
          </p:nvPr>
        </p:nvSpPr>
        <p:spPr>
          <a:xfrm>
            <a:off x="539684" y="4984990"/>
            <a:ext cx="8290874" cy="531044"/>
          </a:xfrm>
        </p:spPr>
        <p:txBody>
          <a:bodyPr>
            <a:normAutofit fontScale="92500" lnSpcReduction="20000"/>
          </a:bodyPr>
          <a:lstStyle/>
          <a:p>
            <a:pPr marL="0" indent="0">
              <a:buNone/>
            </a:pPr>
            <a:r>
              <a:rPr lang="en-US" dirty="0"/>
              <a:t>Figure: (a) Speedup of Hybrid over CPU-only vs. </a:t>
            </a:r>
            <a:r>
              <a:rPr lang="en-US" i="1" dirty="0"/>
              <a:t>K </a:t>
            </a:r>
            <a:r>
              <a:rPr lang="en-US" dirty="0"/>
              <a:t>on 6 synthetic datasets (10 million points); (b) fraction computed on the GPU in (a).</a:t>
            </a:r>
            <a:endParaRPr lang="en-US" i="1" dirty="0"/>
          </a:p>
        </p:txBody>
      </p:sp>
      <p:pic>
        <p:nvPicPr>
          <p:cNvPr id="4" name="Picture 3">
            <a:extLst>
              <a:ext uri="{FF2B5EF4-FFF2-40B4-BE49-F238E27FC236}">
                <a16:creationId xmlns:a16="http://schemas.microsoft.com/office/drawing/2014/main" id="{387B04C9-8860-9847-AC4A-5ED05D226B19}"/>
              </a:ext>
            </a:extLst>
          </p:cNvPr>
          <p:cNvPicPr>
            <a:picLocks noChangeAspect="1"/>
          </p:cNvPicPr>
          <p:nvPr/>
        </p:nvPicPr>
        <p:blipFill>
          <a:blip r:embed="rId2"/>
          <a:stretch>
            <a:fillRect/>
          </a:stretch>
        </p:blipFill>
        <p:spPr>
          <a:xfrm>
            <a:off x="612742" y="1308887"/>
            <a:ext cx="8144759" cy="3676103"/>
          </a:xfrm>
          <a:prstGeom prst="rect">
            <a:avLst/>
          </a:prstGeom>
        </p:spPr>
      </p:pic>
      <p:sp>
        <p:nvSpPr>
          <p:cNvPr id="5" name="TextBox 4">
            <a:extLst>
              <a:ext uri="{FF2B5EF4-FFF2-40B4-BE49-F238E27FC236}">
                <a16:creationId xmlns:a16="http://schemas.microsoft.com/office/drawing/2014/main" id="{84B2387D-229D-3B46-B859-362D65769958}"/>
              </a:ext>
            </a:extLst>
          </p:cNvPr>
          <p:cNvSpPr txBox="1"/>
          <p:nvPr/>
        </p:nvSpPr>
        <p:spPr>
          <a:xfrm>
            <a:off x="539683" y="5684362"/>
            <a:ext cx="8472341" cy="923330"/>
          </a:xfrm>
          <a:prstGeom prst="rect">
            <a:avLst/>
          </a:prstGeom>
          <a:noFill/>
        </p:spPr>
        <p:txBody>
          <a:bodyPr wrap="square" rtlCol="0">
            <a:spAutoFit/>
          </a:bodyPr>
          <a:lstStyle/>
          <a:p>
            <a:pPr marL="285750" indent="-285750">
              <a:buFont typeface="Arial" panose="020B0604020202020204" pitchFamily="34" charset="0"/>
              <a:buChar char="•"/>
            </a:pPr>
            <a:r>
              <a:rPr lang="en-US" dirty="0"/>
              <a:t>Speedup increases with </a:t>
            </a:r>
            <a:r>
              <a:rPr lang="en-US" i="1" dirty="0"/>
              <a:t>K </a:t>
            </a:r>
            <a:r>
              <a:rPr lang="en-US" dirty="0"/>
              <a:t>and dimensionality in most cases</a:t>
            </a:r>
          </a:p>
          <a:p>
            <a:pPr marL="285750" indent="-285750">
              <a:buFont typeface="Arial" panose="020B0604020202020204" pitchFamily="34" charset="0"/>
              <a:buChar char="•"/>
            </a:pPr>
            <a:r>
              <a:rPr lang="en-US" dirty="0"/>
              <a:t>The larger the fraction of query points computed by the GPU, the larger the speedup</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15094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A84-526F-FC4C-B120-571EE10BD303}"/>
              </a:ext>
            </a:extLst>
          </p:cNvPr>
          <p:cNvSpPr>
            <a:spLocks noGrp="1"/>
          </p:cNvSpPr>
          <p:nvPr>
            <p:ph type="title"/>
          </p:nvPr>
        </p:nvSpPr>
        <p:spPr/>
        <p:txBody>
          <a:bodyPr/>
          <a:lstStyle/>
          <a:p>
            <a:r>
              <a:rPr lang="en-US" dirty="0"/>
              <a:t>Time vs. k on real-world datasets</a:t>
            </a:r>
          </a:p>
        </p:txBody>
      </p:sp>
      <p:sp>
        <p:nvSpPr>
          <p:cNvPr id="3" name="Content Placeholder 2">
            <a:extLst>
              <a:ext uri="{FF2B5EF4-FFF2-40B4-BE49-F238E27FC236}">
                <a16:creationId xmlns:a16="http://schemas.microsoft.com/office/drawing/2014/main" id="{56778C22-23BB-4847-9F51-7037FB910500}"/>
              </a:ext>
            </a:extLst>
          </p:cNvPr>
          <p:cNvSpPr>
            <a:spLocks noGrp="1"/>
          </p:cNvSpPr>
          <p:nvPr>
            <p:ph idx="1"/>
          </p:nvPr>
        </p:nvSpPr>
        <p:spPr>
          <a:xfrm>
            <a:off x="188536" y="5206540"/>
            <a:ext cx="8849412" cy="851556"/>
          </a:xfrm>
        </p:spPr>
        <p:txBody>
          <a:bodyPr>
            <a:normAutofit/>
          </a:bodyPr>
          <a:lstStyle/>
          <a:p>
            <a:pPr marL="0" indent="0">
              <a:buNone/>
            </a:pPr>
            <a:r>
              <a:rPr lang="en-US" dirty="0"/>
              <a:t>Figure: (a) 25 million points from the </a:t>
            </a:r>
            <a:r>
              <a:rPr lang="en-US" i="1" dirty="0"/>
              <a:t>Gaia </a:t>
            </a:r>
            <a:r>
              <a:rPr lang="en-US" dirty="0"/>
              <a:t>catalog; (b) 25 million points from the Open Street Map dataset. Both datasets are in 2-D.</a:t>
            </a:r>
          </a:p>
          <a:p>
            <a:endParaRPr lang="en-US" dirty="0"/>
          </a:p>
        </p:txBody>
      </p:sp>
      <p:pic>
        <p:nvPicPr>
          <p:cNvPr id="4" name="Picture 3">
            <a:extLst>
              <a:ext uri="{FF2B5EF4-FFF2-40B4-BE49-F238E27FC236}">
                <a16:creationId xmlns:a16="http://schemas.microsoft.com/office/drawing/2014/main" id="{8583108C-158F-8047-93E7-8A8D0D0425FF}"/>
              </a:ext>
            </a:extLst>
          </p:cNvPr>
          <p:cNvPicPr>
            <a:picLocks noChangeAspect="1"/>
          </p:cNvPicPr>
          <p:nvPr/>
        </p:nvPicPr>
        <p:blipFill>
          <a:blip r:embed="rId2"/>
          <a:stretch>
            <a:fillRect/>
          </a:stretch>
        </p:blipFill>
        <p:spPr>
          <a:xfrm>
            <a:off x="0" y="1717448"/>
            <a:ext cx="9144000" cy="3423104"/>
          </a:xfrm>
          <a:prstGeom prst="rect">
            <a:avLst/>
          </a:prstGeom>
        </p:spPr>
      </p:pic>
      <p:sp>
        <p:nvSpPr>
          <p:cNvPr id="5" name="Content Placeholder 2">
            <a:extLst>
              <a:ext uri="{FF2B5EF4-FFF2-40B4-BE49-F238E27FC236}">
                <a16:creationId xmlns:a16="http://schemas.microsoft.com/office/drawing/2014/main" id="{E6AAF722-B5C9-604A-BCCD-47321F65147E}"/>
              </a:ext>
            </a:extLst>
          </p:cNvPr>
          <p:cNvSpPr txBox="1">
            <a:spLocks/>
          </p:cNvSpPr>
          <p:nvPr/>
        </p:nvSpPr>
        <p:spPr>
          <a:xfrm>
            <a:off x="4572000" y="5288436"/>
            <a:ext cx="4383464" cy="851556"/>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p:txBody>
      </p:sp>
      <p:sp>
        <p:nvSpPr>
          <p:cNvPr id="7" name="TextBox 6">
            <a:extLst>
              <a:ext uri="{FF2B5EF4-FFF2-40B4-BE49-F238E27FC236}">
                <a16:creationId xmlns:a16="http://schemas.microsoft.com/office/drawing/2014/main" id="{A775EE36-5665-F248-B477-18FB016CF40A}"/>
              </a:ext>
            </a:extLst>
          </p:cNvPr>
          <p:cNvSpPr txBox="1"/>
          <p:nvPr/>
        </p:nvSpPr>
        <p:spPr>
          <a:xfrm>
            <a:off x="457200" y="6058096"/>
            <a:ext cx="8168326" cy="369332"/>
          </a:xfrm>
          <a:prstGeom prst="rect">
            <a:avLst/>
          </a:prstGeom>
          <a:noFill/>
        </p:spPr>
        <p:txBody>
          <a:bodyPr wrap="square" rtlCol="0">
            <a:spAutoFit/>
          </a:bodyPr>
          <a:lstStyle/>
          <a:p>
            <a:pPr marL="285750" indent="-285750">
              <a:buFont typeface="Arial" panose="020B0604020202020204" pitchFamily="34" charset="0"/>
              <a:buChar char="•"/>
            </a:pPr>
            <a:r>
              <a:rPr lang="en-US" dirty="0"/>
              <a:t>Even low dimensional 2-D datasets can take advantage of a hybrid approach</a:t>
            </a:r>
          </a:p>
        </p:txBody>
      </p:sp>
    </p:spTree>
    <p:extLst>
      <p:ext uri="{BB962C8B-B14F-4D97-AF65-F5344CB8AC3E}">
        <p14:creationId xmlns:p14="http://schemas.microsoft.com/office/powerpoint/2010/main" val="2922432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1208-A340-0340-92FD-8E8F4290B43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43A5F5FC-CB6B-AD4E-934E-839A9801C7BF}"/>
              </a:ext>
            </a:extLst>
          </p:cNvPr>
          <p:cNvSpPr>
            <a:spLocks noGrp="1"/>
          </p:cNvSpPr>
          <p:nvPr>
            <p:ph idx="1"/>
          </p:nvPr>
        </p:nvSpPr>
        <p:spPr>
          <a:xfrm>
            <a:off x="457200" y="1651874"/>
            <a:ext cx="7772400" cy="4899755"/>
          </a:xfrm>
        </p:spPr>
        <p:txBody>
          <a:bodyPr anchor="t">
            <a:normAutofit/>
          </a:bodyPr>
          <a:lstStyle/>
          <a:p>
            <a:r>
              <a:rPr lang="en-US" dirty="0"/>
              <a:t>We address low dimensional data on the GPU</a:t>
            </a:r>
          </a:p>
          <a:p>
            <a:pPr lvl="1"/>
            <a:r>
              <a:rPr lang="en-US" dirty="0"/>
              <a:t>Most previous work focuses on the high-dimensional case</a:t>
            </a:r>
          </a:p>
          <a:p>
            <a:pPr lvl="1"/>
            <a:r>
              <a:rPr lang="en-US" dirty="0"/>
              <a:t>We focus on the low-dimensional case where the GPU is less likely to achieve major performance gains</a:t>
            </a:r>
          </a:p>
          <a:p>
            <a:pPr lvl="1"/>
            <a:r>
              <a:rPr lang="en-US" dirty="0"/>
              <a:t>Our hybrid approach can improve performance even in low dimensionality</a:t>
            </a:r>
          </a:p>
        </p:txBody>
      </p:sp>
    </p:spTree>
    <p:extLst>
      <p:ext uri="{BB962C8B-B14F-4D97-AF65-F5344CB8AC3E}">
        <p14:creationId xmlns:p14="http://schemas.microsoft.com/office/powerpoint/2010/main" val="17689899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1208-A340-0340-92FD-8E8F4290B43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43A5F5FC-CB6B-AD4E-934E-839A9801C7BF}"/>
              </a:ext>
            </a:extLst>
          </p:cNvPr>
          <p:cNvSpPr>
            <a:spLocks noGrp="1"/>
          </p:cNvSpPr>
          <p:nvPr>
            <p:ph idx="1"/>
          </p:nvPr>
        </p:nvSpPr>
        <p:spPr>
          <a:xfrm>
            <a:off x="457200" y="1651874"/>
            <a:ext cx="7772400" cy="4899755"/>
          </a:xfrm>
        </p:spPr>
        <p:txBody>
          <a:bodyPr anchor="t">
            <a:normAutofit/>
          </a:bodyPr>
          <a:lstStyle/>
          <a:p>
            <a:r>
              <a:rPr lang="en-US" dirty="0"/>
              <a:t>We address low dimensional data on the GPU</a:t>
            </a:r>
          </a:p>
          <a:p>
            <a:pPr lvl="1"/>
            <a:r>
              <a:rPr lang="en-US" dirty="0"/>
              <a:t>Most previous work focuses on the high-dimensional case</a:t>
            </a:r>
          </a:p>
          <a:p>
            <a:pPr lvl="1"/>
            <a:r>
              <a:rPr lang="en-US" dirty="0"/>
              <a:t>We focus on the low-dimensional case where the GPU is less likely to achieve major performance gains</a:t>
            </a:r>
          </a:p>
          <a:p>
            <a:pPr lvl="1"/>
            <a:r>
              <a:rPr lang="en-US" dirty="0"/>
              <a:t>Our hybrid approach can improve performance even in low dimensionality</a:t>
            </a:r>
          </a:p>
          <a:p>
            <a:r>
              <a:rPr lang="en-US" dirty="0"/>
              <a:t>We transform the distance similarity self-join into the KNN-join</a:t>
            </a:r>
          </a:p>
          <a:p>
            <a:pPr lvl="1"/>
            <a:r>
              <a:rPr lang="en-US" dirty="0"/>
              <a:t>Search an </a:t>
            </a:r>
            <a:r>
              <a:rPr lang="en-US" i="1" dirty="0"/>
              <a:t>epsilon</a:t>
            </a:r>
            <a:r>
              <a:rPr lang="en-US" dirty="0"/>
              <a:t> distance for query points and allow some to fail to find their KNN and reattempt with a larger search distance</a:t>
            </a:r>
          </a:p>
        </p:txBody>
      </p:sp>
    </p:spTree>
    <p:extLst>
      <p:ext uri="{BB962C8B-B14F-4D97-AF65-F5344CB8AC3E}">
        <p14:creationId xmlns:p14="http://schemas.microsoft.com/office/powerpoint/2010/main" val="3529915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1208-A340-0340-92FD-8E8F4290B43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43A5F5FC-CB6B-AD4E-934E-839A9801C7BF}"/>
              </a:ext>
            </a:extLst>
          </p:cNvPr>
          <p:cNvSpPr>
            <a:spLocks noGrp="1"/>
          </p:cNvSpPr>
          <p:nvPr>
            <p:ph idx="1"/>
          </p:nvPr>
        </p:nvSpPr>
        <p:spPr>
          <a:xfrm>
            <a:off x="457200" y="1651874"/>
            <a:ext cx="7772400" cy="4899755"/>
          </a:xfrm>
        </p:spPr>
        <p:txBody>
          <a:bodyPr anchor="t">
            <a:normAutofit/>
          </a:bodyPr>
          <a:lstStyle/>
          <a:p>
            <a:r>
              <a:rPr lang="en-US" dirty="0"/>
              <a:t>We address low dimensional data on the GPU</a:t>
            </a:r>
          </a:p>
          <a:p>
            <a:pPr lvl="1"/>
            <a:r>
              <a:rPr lang="en-US" dirty="0"/>
              <a:t>Most previous work focuses on the high-dimensional case</a:t>
            </a:r>
          </a:p>
          <a:p>
            <a:pPr lvl="1"/>
            <a:r>
              <a:rPr lang="en-US" dirty="0"/>
              <a:t>We focus on the low-dimensional case where the GPU is less likely to achieve major performance gains</a:t>
            </a:r>
          </a:p>
          <a:p>
            <a:pPr lvl="1"/>
            <a:r>
              <a:rPr lang="en-US" dirty="0"/>
              <a:t>Our hybrid approach can improve performance even in low dimensionality</a:t>
            </a:r>
          </a:p>
          <a:p>
            <a:r>
              <a:rPr lang="en-US" dirty="0"/>
              <a:t>We transform the distance similarity self-join into the KNN-join</a:t>
            </a:r>
          </a:p>
          <a:p>
            <a:pPr lvl="1"/>
            <a:r>
              <a:rPr lang="en-US" dirty="0"/>
              <a:t>Search an </a:t>
            </a:r>
            <a:r>
              <a:rPr lang="en-US" i="1" dirty="0"/>
              <a:t>epsilon</a:t>
            </a:r>
            <a:r>
              <a:rPr lang="en-US" dirty="0"/>
              <a:t> distance for query points and allow some to fail to find their KNN and reattempt with a larger search distance</a:t>
            </a:r>
          </a:p>
          <a:p>
            <a:r>
              <a:rPr lang="en-US" dirty="0"/>
              <a:t>We concurrently exploit CPU and GPU resources through the work queue</a:t>
            </a:r>
          </a:p>
          <a:p>
            <a:pPr lvl="1"/>
            <a:r>
              <a:rPr lang="en-US" dirty="0"/>
              <a:t>Prevents starvation by reserving queries for the CPU</a:t>
            </a:r>
          </a:p>
          <a:p>
            <a:pPr lvl="1"/>
            <a:r>
              <a:rPr lang="en-US" dirty="0"/>
              <a:t>Allows the GPU to achieve high query throughput by assigning it large batches of queries compared to the CPU</a:t>
            </a:r>
          </a:p>
          <a:p>
            <a:pPr lvl="1"/>
            <a:r>
              <a:rPr lang="en-US" dirty="0"/>
              <a:t>Reduce the extent of load imbalance by dynamically reducing the CPU and GPU batch sizes</a:t>
            </a:r>
          </a:p>
        </p:txBody>
      </p:sp>
    </p:spTree>
    <p:extLst>
      <p:ext uri="{BB962C8B-B14F-4D97-AF65-F5344CB8AC3E}">
        <p14:creationId xmlns:p14="http://schemas.microsoft.com/office/powerpoint/2010/main" val="889836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A92B-1426-4745-A00F-EC0C8D24E150}"/>
              </a:ext>
            </a:extLst>
          </p:cNvPr>
          <p:cNvSpPr>
            <a:spLocks noGrp="1"/>
          </p:cNvSpPr>
          <p:nvPr>
            <p:ph type="title"/>
          </p:nvPr>
        </p:nvSpPr>
        <p:spPr>
          <a:xfrm>
            <a:off x="457200" y="609601"/>
            <a:ext cx="7772400" cy="1456267"/>
          </a:xfrm>
        </p:spPr>
        <p:txBody>
          <a:bodyPr/>
          <a:lstStyle/>
          <a:p>
            <a:r>
              <a:rPr lang="en-US" dirty="0"/>
              <a:t>Future work</a:t>
            </a:r>
          </a:p>
        </p:txBody>
      </p:sp>
      <p:sp>
        <p:nvSpPr>
          <p:cNvPr id="3" name="Content Placeholder 2">
            <a:extLst>
              <a:ext uri="{FF2B5EF4-FFF2-40B4-BE49-F238E27FC236}">
                <a16:creationId xmlns:a16="http://schemas.microsoft.com/office/drawing/2014/main" id="{4D5F6A40-E9A4-084D-BB45-95377DD3CDBE}"/>
              </a:ext>
            </a:extLst>
          </p:cNvPr>
          <p:cNvSpPr>
            <a:spLocks noGrp="1"/>
          </p:cNvSpPr>
          <p:nvPr>
            <p:ph idx="1"/>
          </p:nvPr>
        </p:nvSpPr>
        <p:spPr>
          <a:xfrm>
            <a:off x="457200" y="2142068"/>
            <a:ext cx="8215460" cy="4560390"/>
          </a:xfrm>
        </p:spPr>
        <p:txBody>
          <a:bodyPr>
            <a:normAutofit lnSpcReduction="10000"/>
          </a:bodyPr>
          <a:lstStyle/>
          <a:p>
            <a:r>
              <a:rPr lang="en-US" dirty="0"/>
              <a:t>Expand </a:t>
            </a:r>
            <a:r>
              <a:rPr lang="en-US" i="1" dirty="0"/>
              <a:t>epsilon </a:t>
            </a:r>
            <a:r>
              <a:rPr lang="en-US" dirty="0"/>
              <a:t>and re-index on the GPU</a:t>
            </a:r>
          </a:p>
          <a:p>
            <a:pPr lvl="1"/>
            <a:r>
              <a:rPr lang="en-US" dirty="0"/>
              <a:t>Indexing currently occurs on the CPU</a:t>
            </a:r>
          </a:p>
          <a:p>
            <a:pPr lvl="1"/>
            <a:r>
              <a:rPr lang="en-US" dirty="0"/>
              <a:t>Takes resources from the CPU component of the algorithm</a:t>
            </a:r>
          </a:p>
          <a:p>
            <a:pPr lvl="1"/>
            <a:r>
              <a:rPr lang="en-US" dirty="0"/>
              <a:t>Likely to be much faster on the GPU</a:t>
            </a:r>
          </a:p>
          <a:p>
            <a:r>
              <a:rPr lang="en-US" dirty="0"/>
              <a:t>Implement a GPU-only algorithm</a:t>
            </a:r>
          </a:p>
          <a:p>
            <a:pPr lvl="1"/>
            <a:r>
              <a:rPr lang="en-US" dirty="0"/>
              <a:t>Currently, we expand </a:t>
            </a:r>
            <a:r>
              <a:rPr lang="en-US" i="1" dirty="0"/>
              <a:t>epsilon</a:t>
            </a:r>
            <a:r>
              <a:rPr lang="en-US" dirty="0"/>
              <a:t> when we fail to find at least </a:t>
            </a:r>
            <a:r>
              <a:rPr lang="en-US" i="1" dirty="0"/>
              <a:t>K </a:t>
            </a:r>
            <a:r>
              <a:rPr lang="en-US" dirty="0"/>
              <a:t>neighbors for a significant fraction of points (25%)</a:t>
            </a:r>
          </a:p>
          <a:p>
            <a:pPr lvl="1"/>
            <a:r>
              <a:rPr lang="en-US" dirty="0"/>
              <a:t>Could assign a probability of each point being found by a given </a:t>
            </a:r>
            <a:r>
              <a:rPr lang="en-US" i="1" dirty="0"/>
              <a:t>epsilon </a:t>
            </a:r>
            <a:r>
              <a:rPr lang="en-US" dirty="0"/>
              <a:t>search</a:t>
            </a:r>
            <a:r>
              <a:rPr lang="en-US" i="1" dirty="0"/>
              <a:t> </a:t>
            </a:r>
            <a:r>
              <a:rPr lang="en-US" dirty="0"/>
              <a:t>distance</a:t>
            </a:r>
          </a:p>
          <a:p>
            <a:pPr lvl="1"/>
            <a:r>
              <a:rPr lang="en-US" dirty="0"/>
              <a:t>Assign the GPU batches of query points based on this probability and </a:t>
            </a:r>
            <a:r>
              <a:rPr lang="en-US" i="1" dirty="0"/>
              <a:t>epsilon</a:t>
            </a:r>
            <a:r>
              <a:rPr lang="en-US" dirty="0"/>
              <a:t> value (e.g., use better local density estimates)</a:t>
            </a:r>
          </a:p>
          <a:p>
            <a:r>
              <a:rPr lang="en-US" dirty="0"/>
              <a:t>Work queue optimizations</a:t>
            </a:r>
          </a:p>
          <a:p>
            <a:pPr lvl="1"/>
            <a:r>
              <a:rPr lang="en-US" dirty="0"/>
              <a:t>Avoid the GPU taking work towards the end of the computation, and then needing to re-index causing large load imbalance between CPU and GPU algorithm components</a:t>
            </a:r>
          </a:p>
          <a:p>
            <a:pPr lvl="1"/>
            <a:endParaRPr lang="en-US" dirty="0"/>
          </a:p>
          <a:p>
            <a:endParaRPr lang="en-US" dirty="0"/>
          </a:p>
        </p:txBody>
      </p:sp>
    </p:spTree>
    <p:extLst>
      <p:ext uri="{BB962C8B-B14F-4D97-AF65-F5344CB8AC3E}">
        <p14:creationId xmlns:p14="http://schemas.microsoft.com/office/powerpoint/2010/main" val="7449989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55E3-F118-FE48-AC8C-FF1C4080E1A5}"/>
              </a:ext>
            </a:extLst>
          </p:cNvPr>
          <p:cNvSpPr>
            <a:spLocks noGrp="1"/>
          </p:cNvSpPr>
          <p:nvPr>
            <p:ph type="title"/>
          </p:nvPr>
        </p:nvSpPr>
        <p:spPr/>
        <p:txBody>
          <a:bodyPr/>
          <a:lstStyle/>
          <a:p>
            <a:r>
              <a:rPr lang="en-US" dirty="0"/>
              <a:t>ACKNOWLEDGMENTS</a:t>
            </a:r>
          </a:p>
        </p:txBody>
      </p:sp>
      <p:sp>
        <p:nvSpPr>
          <p:cNvPr id="3" name="Content Placeholder 2">
            <a:extLst>
              <a:ext uri="{FF2B5EF4-FFF2-40B4-BE49-F238E27FC236}">
                <a16:creationId xmlns:a16="http://schemas.microsoft.com/office/drawing/2014/main" id="{9EF1D573-4E58-B14C-93F7-F86D18F7DC35}"/>
              </a:ext>
            </a:extLst>
          </p:cNvPr>
          <p:cNvSpPr>
            <a:spLocks noGrp="1"/>
          </p:cNvSpPr>
          <p:nvPr>
            <p:ph idx="1"/>
          </p:nvPr>
        </p:nvSpPr>
        <p:spPr/>
        <p:txBody>
          <a:bodyPr>
            <a:normAutofit/>
          </a:bodyPr>
          <a:lstStyle/>
          <a:p>
            <a:r>
              <a:rPr lang="en-US" sz="2400" dirty="0"/>
              <a:t>The National Science Foundation</a:t>
            </a:r>
          </a:p>
          <a:p>
            <a:r>
              <a:rPr lang="en-US" sz="2400" dirty="0"/>
              <a:t>The state of Arizona</a:t>
            </a:r>
          </a:p>
          <a:p>
            <a:r>
              <a:rPr lang="en-US" sz="2400" dirty="0"/>
              <a:t>The program committee and workshop organizers	</a:t>
            </a:r>
          </a:p>
        </p:txBody>
      </p:sp>
    </p:spTree>
    <p:extLst>
      <p:ext uri="{BB962C8B-B14F-4D97-AF65-F5344CB8AC3E}">
        <p14:creationId xmlns:p14="http://schemas.microsoft.com/office/powerpoint/2010/main" val="4186587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61DA0C-D9C7-7343-B3D3-045B4E171E88}"/>
              </a:ext>
            </a:extLst>
          </p:cNvPr>
          <p:cNvPicPr>
            <a:picLocks noChangeAspect="1"/>
          </p:cNvPicPr>
          <p:nvPr/>
        </p:nvPicPr>
        <p:blipFill>
          <a:blip r:embed="rId2"/>
          <a:stretch>
            <a:fillRect/>
          </a:stretch>
        </p:blipFill>
        <p:spPr>
          <a:xfrm>
            <a:off x="6192013" y="3189839"/>
            <a:ext cx="2065867" cy="2065867"/>
          </a:xfrm>
          <a:prstGeom prst="rect">
            <a:avLst/>
          </a:prstGeom>
        </p:spPr>
      </p:pic>
      <p:sp>
        <p:nvSpPr>
          <p:cNvPr id="2" name="Title 1">
            <a:extLst>
              <a:ext uri="{FF2B5EF4-FFF2-40B4-BE49-F238E27FC236}">
                <a16:creationId xmlns:a16="http://schemas.microsoft.com/office/drawing/2014/main" id="{01A0351E-8B39-7048-8483-54746116FE4A}"/>
              </a:ext>
            </a:extLst>
          </p:cNvPr>
          <p:cNvSpPr>
            <a:spLocks noGrp="1"/>
          </p:cNvSpPr>
          <p:nvPr>
            <p:ph type="title"/>
          </p:nvPr>
        </p:nvSpPr>
        <p:spPr/>
        <p:txBody>
          <a:bodyPr/>
          <a:lstStyle/>
          <a:p>
            <a:r>
              <a:rPr lang="en-US" dirty="0"/>
              <a:t>Parallel Algorithms and architectures</a:t>
            </a:r>
          </a:p>
        </p:txBody>
      </p:sp>
      <p:pic>
        <p:nvPicPr>
          <p:cNvPr id="4" name="Picture 3">
            <a:extLst>
              <a:ext uri="{FF2B5EF4-FFF2-40B4-BE49-F238E27FC236}">
                <a16:creationId xmlns:a16="http://schemas.microsoft.com/office/drawing/2014/main" id="{A9DA7F41-C109-F742-A7A1-6AEF82FBA149}"/>
              </a:ext>
            </a:extLst>
          </p:cNvPr>
          <p:cNvPicPr>
            <a:picLocks noChangeAspect="1"/>
          </p:cNvPicPr>
          <p:nvPr/>
        </p:nvPicPr>
        <p:blipFill>
          <a:blip r:embed="rId3"/>
          <a:stretch>
            <a:fillRect/>
          </a:stretch>
        </p:blipFill>
        <p:spPr>
          <a:xfrm>
            <a:off x="1058902" y="2651464"/>
            <a:ext cx="2279844" cy="1755480"/>
          </a:xfrm>
          <a:prstGeom prst="rect">
            <a:avLst/>
          </a:prstGeom>
        </p:spPr>
      </p:pic>
      <p:pic>
        <p:nvPicPr>
          <p:cNvPr id="7" name="Picture 6">
            <a:extLst>
              <a:ext uri="{FF2B5EF4-FFF2-40B4-BE49-F238E27FC236}">
                <a16:creationId xmlns:a16="http://schemas.microsoft.com/office/drawing/2014/main" id="{982F810B-4835-FD48-919C-54C84C15E652}"/>
              </a:ext>
            </a:extLst>
          </p:cNvPr>
          <p:cNvPicPr>
            <a:picLocks noChangeAspect="1"/>
          </p:cNvPicPr>
          <p:nvPr/>
        </p:nvPicPr>
        <p:blipFill>
          <a:blip r:embed="rId2"/>
          <a:stretch>
            <a:fillRect/>
          </a:stretch>
        </p:blipFill>
        <p:spPr>
          <a:xfrm>
            <a:off x="3700872" y="2651464"/>
            <a:ext cx="2065867" cy="2065867"/>
          </a:xfrm>
          <a:prstGeom prst="rect">
            <a:avLst/>
          </a:prstGeom>
        </p:spPr>
      </p:pic>
      <p:sp>
        <p:nvSpPr>
          <p:cNvPr id="8" name="Rectangle 7">
            <a:extLst>
              <a:ext uri="{FF2B5EF4-FFF2-40B4-BE49-F238E27FC236}">
                <a16:creationId xmlns:a16="http://schemas.microsoft.com/office/drawing/2014/main" id="{543F7921-72C1-AF48-9676-9F7437DA8079}"/>
              </a:ext>
            </a:extLst>
          </p:cNvPr>
          <p:cNvSpPr/>
          <p:nvPr/>
        </p:nvSpPr>
        <p:spPr>
          <a:xfrm>
            <a:off x="1304891" y="1750420"/>
            <a:ext cx="1734532" cy="32051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CPU-Only</a:t>
            </a:r>
          </a:p>
        </p:txBody>
      </p:sp>
      <p:sp>
        <p:nvSpPr>
          <p:cNvPr id="9" name="Rectangle 8">
            <a:extLst>
              <a:ext uri="{FF2B5EF4-FFF2-40B4-BE49-F238E27FC236}">
                <a16:creationId xmlns:a16="http://schemas.microsoft.com/office/drawing/2014/main" id="{C553962E-859E-5042-90C5-6E0A27B27EC8}"/>
              </a:ext>
            </a:extLst>
          </p:cNvPr>
          <p:cNvSpPr/>
          <p:nvPr/>
        </p:nvSpPr>
        <p:spPr>
          <a:xfrm>
            <a:off x="3853206" y="1745358"/>
            <a:ext cx="1734532" cy="32051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GPU-Only</a:t>
            </a:r>
          </a:p>
        </p:txBody>
      </p:sp>
      <p:sp>
        <p:nvSpPr>
          <p:cNvPr id="10" name="Rectangle 9">
            <a:extLst>
              <a:ext uri="{FF2B5EF4-FFF2-40B4-BE49-F238E27FC236}">
                <a16:creationId xmlns:a16="http://schemas.microsoft.com/office/drawing/2014/main" id="{C4897AD4-9867-E44A-B631-5F7102A5BD44}"/>
              </a:ext>
            </a:extLst>
          </p:cNvPr>
          <p:cNvSpPr/>
          <p:nvPr/>
        </p:nvSpPr>
        <p:spPr>
          <a:xfrm>
            <a:off x="6401521" y="1745357"/>
            <a:ext cx="1734532" cy="32051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CPU+GPU</a:t>
            </a:r>
          </a:p>
        </p:txBody>
      </p:sp>
      <p:pic>
        <p:nvPicPr>
          <p:cNvPr id="12" name="Picture 11">
            <a:extLst>
              <a:ext uri="{FF2B5EF4-FFF2-40B4-BE49-F238E27FC236}">
                <a16:creationId xmlns:a16="http://schemas.microsoft.com/office/drawing/2014/main" id="{66C5C854-05B5-6142-9CDD-4B6BEEC19CA7}"/>
              </a:ext>
            </a:extLst>
          </p:cNvPr>
          <p:cNvPicPr>
            <a:picLocks noChangeAspect="1"/>
          </p:cNvPicPr>
          <p:nvPr/>
        </p:nvPicPr>
        <p:blipFill>
          <a:blip r:embed="rId3"/>
          <a:stretch>
            <a:fillRect/>
          </a:stretch>
        </p:blipFill>
        <p:spPr>
          <a:xfrm>
            <a:off x="6128865" y="2151842"/>
            <a:ext cx="2279844" cy="1755480"/>
          </a:xfrm>
          <a:prstGeom prst="rect">
            <a:avLst/>
          </a:prstGeom>
        </p:spPr>
      </p:pic>
      <p:sp>
        <p:nvSpPr>
          <p:cNvPr id="13" name="TextBox 12">
            <a:extLst>
              <a:ext uri="{FF2B5EF4-FFF2-40B4-BE49-F238E27FC236}">
                <a16:creationId xmlns:a16="http://schemas.microsoft.com/office/drawing/2014/main" id="{EA7CD1AE-8E09-1D41-A47C-2EBC2F421BCE}"/>
              </a:ext>
            </a:extLst>
          </p:cNvPr>
          <p:cNvSpPr txBox="1"/>
          <p:nvPr/>
        </p:nvSpPr>
        <p:spPr>
          <a:xfrm>
            <a:off x="6259398" y="2947618"/>
            <a:ext cx="735292" cy="1107996"/>
          </a:xfrm>
          <a:prstGeom prst="rect">
            <a:avLst/>
          </a:prstGeom>
          <a:noFill/>
        </p:spPr>
        <p:txBody>
          <a:bodyPr wrap="square" rtlCol="0">
            <a:spAutoFit/>
          </a:bodyPr>
          <a:lstStyle/>
          <a:p>
            <a:r>
              <a:rPr lang="en-US" sz="6600" dirty="0"/>
              <a:t>+</a:t>
            </a:r>
          </a:p>
        </p:txBody>
      </p:sp>
      <p:sp>
        <p:nvSpPr>
          <p:cNvPr id="3" name="TextBox 2">
            <a:extLst>
              <a:ext uri="{FF2B5EF4-FFF2-40B4-BE49-F238E27FC236}">
                <a16:creationId xmlns:a16="http://schemas.microsoft.com/office/drawing/2014/main" id="{057A86B3-48C2-A645-B2A4-4383D302BCD1}"/>
              </a:ext>
            </a:extLst>
          </p:cNvPr>
          <p:cNvSpPr txBox="1"/>
          <p:nvPr/>
        </p:nvSpPr>
        <p:spPr>
          <a:xfrm>
            <a:off x="1116291" y="5255706"/>
            <a:ext cx="2165065" cy="923330"/>
          </a:xfrm>
          <a:prstGeom prst="rect">
            <a:avLst/>
          </a:prstGeom>
          <a:noFill/>
        </p:spPr>
        <p:txBody>
          <a:bodyPr wrap="square" rtlCol="0">
            <a:spAutoFit/>
          </a:bodyPr>
          <a:lstStyle/>
          <a:p>
            <a:pPr marL="285750" indent="-285750">
              <a:buFont typeface="Arial" panose="020B0604020202020204" pitchFamily="34" charset="0"/>
              <a:buChar char="•"/>
            </a:pPr>
            <a:r>
              <a:rPr lang="en-US" dirty="0"/>
              <a:t>Parallelize algorithm on multi-core CPUs</a:t>
            </a:r>
          </a:p>
        </p:txBody>
      </p:sp>
    </p:spTree>
    <p:extLst>
      <p:ext uri="{BB962C8B-B14F-4D97-AF65-F5344CB8AC3E}">
        <p14:creationId xmlns:p14="http://schemas.microsoft.com/office/powerpoint/2010/main" val="3602003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61DA0C-D9C7-7343-B3D3-045B4E171E88}"/>
              </a:ext>
            </a:extLst>
          </p:cNvPr>
          <p:cNvPicPr>
            <a:picLocks noChangeAspect="1"/>
          </p:cNvPicPr>
          <p:nvPr/>
        </p:nvPicPr>
        <p:blipFill>
          <a:blip r:embed="rId2"/>
          <a:stretch>
            <a:fillRect/>
          </a:stretch>
        </p:blipFill>
        <p:spPr>
          <a:xfrm>
            <a:off x="6192013" y="3189839"/>
            <a:ext cx="2065867" cy="2065867"/>
          </a:xfrm>
          <a:prstGeom prst="rect">
            <a:avLst/>
          </a:prstGeom>
        </p:spPr>
      </p:pic>
      <p:sp>
        <p:nvSpPr>
          <p:cNvPr id="2" name="Title 1">
            <a:extLst>
              <a:ext uri="{FF2B5EF4-FFF2-40B4-BE49-F238E27FC236}">
                <a16:creationId xmlns:a16="http://schemas.microsoft.com/office/drawing/2014/main" id="{01A0351E-8B39-7048-8483-54746116FE4A}"/>
              </a:ext>
            </a:extLst>
          </p:cNvPr>
          <p:cNvSpPr>
            <a:spLocks noGrp="1"/>
          </p:cNvSpPr>
          <p:nvPr>
            <p:ph type="title"/>
          </p:nvPr>
        </p:nvSpPr>
        <p:spPr/>
        <p:txBody>
          <a:bodyPr/>
          <a:lstStyle/>
          <a:p>
            <a:r>
              <a:rPr lang="en-US" dirty="0"/>
              <a:t>Parallel Algorithms and architectures</a:t>
            </a:r>
          </a:p>
        </p:txBody>
      </p:sp>
      <p:pic>
        <p:nvPicPr>
          <p:cNvPr id="4" name="Picture 3">
            <a:extLst>
              <a:ext uri="{FF2B5EF4-FFF2-40B4-BE49-F238E27FC236}">
                <a16:creationId xmlns:a16="http://schemas.microsoft.com/office/drawing/2014/main" id="{A9DA7F41-C109-F742-A7A1-6AEF82FBA149}"/>
              </a:ext>
            </a:extLst>
          </p:cNvPr>
          <p:cNvPicPr>
            <a:picLocks noChangeAspect="1"/>
          </p:cNvPicPr>
          <p:nvPr/>
        </p:nvPicPr>
        <p:blipFill>
          <a:blip r:embed="rId3"/>
          <a:stretch>
            <a:fillRect/>
          </a:stretch>
        </p:blipFill>
        <p:spPr>
          <a:xfrm>
            <a:off x="1058902" y="2651464"/>
            <a:ext cx="2279844" cy="1755480"/>
          </a:xfrm>
          <a:prstGeom prst="rect">
            <a:avLst/>
          </a:prstGeom>
        </p:spPr>
      </p:pic>
      <p:pic>
        <p:nvPicPr>
          <p:cNvPr id="7" name="Picture 6">
            <a:extLst>
              <a:ext uri="{FF2B5EF4-FFF2-40B4-BE49-F238E27FC236}">
                <a16:creationId xmlns:a16="http://schemas.microsoft.com/office/drawing/2014/main" id="{982F810B-4835-FD48-919C-54C84C15E652}"/>
              </a:ext>
            </a:extLst>
          </p:cNvPr>
          <p:cNvPicPr>
            <a:picLocks noChangeAspect="1"/>
          </p:cNvPicPr>
          <p:nvPr/>
        </p:nvPicPr>
        <p:blipFill>
          <a:blip r:embed="rId2"/>
          <a:stretch>
            <a:fillRect/>
          </a:stretch>
        </p:blipFill>
        <p:spPr>
          <a:xfrm>
            <a:off x="3700872" y="2651464"/>
            <a:ext cx="2065867" cy="2065867"/>
          </a:xfrm>
          <a:prstGeom prst="rect">
            <a:avLst/>
          </a:prstGeom>
        </p:spPr>
      </p:pic>
      <p:sp>
        <p:nvSpPr>
          <p:cNvPr id="8" name="Rectangle 7">
            <a:extLst>
              <a:ext uri="{FF2B5EF4-FFF2-40B4-BE49-F238E27FC236}">
                <a16:creationId xmlns:a16="http://schemas.microsoft.com/office/drawing/2014/main" id="{543F7921-72C1-AF48-9676-9F7437DA8079}"/>
              </a:ext>
            </a:extLst>
          </p:cNvPr>
          <p:cNvSpPr/>
          <p:nvPr/>
        </p:nvSpPr>
        <p:spPr>
          <a:xfrm>
            <a:off x="1304891" y="1750420"/>
            <a:ext cx="1734532" cy="32051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CPU-Only</a:t>
            </a:r>
          </a:p>
        </p:txBody>
      </p:sp>
      <p:sp>
        <p:nvSpPr>
          <p:cNvPr id="9" name="Rectangle 8">
            <a:extLst>
              <a:ext uri="{FF2B5EF4-FFF2-40B4-BE49-F238E27FC236}">
                <a16:creationId xmlns:a16="http://schemas.microsoft.com/office/drawing/2014/main" id="{C553962E-859E-5042-90C5-6E0A27B27EC8}"/>
              </a:ext>
            </a:extLst>
          </p:cNvPr>
          <p:cNvSpPr/>
          <p:nvPr/>
        </p:nvSpPr>
        <p:spPr>
          <a:xfrm>
            <a:off x="3853206" y="1745358"/>
            <a:ext cx="1734532" cy="32051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GPU-Only</a:t>
            </a:r>
          </a:p>
        </p:txBody>
      </p:sp>
      <p:sp>
        <p:nvSpPr>
          <p:cNvPr id="10" name="Rectangle 9">
            <a:extLst>
              <a:ext uri="{FF2B5EF4-FFF2-40B4-BE49-F238E27FC236}">
                <a16:creationId xmlns:a16="http://schemas.microsoft.com/office/drawing/2014/main" id="{C4897AD4-9867-E44A-B631-5F7102A5BD44}"/>
              </a:ext>
            </a:extLst>
          </p:cNvPr>
          <p:cNvSpPr/>
          <p:nvPr/>
        </p:nvSpPr>
        <p:spPr>
          <a:xfrm>
            <a:off x="6401521" y="1745357"/>
            <a:ext cx="1734532" cy="32051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CPU+GPU</a:t>
            </a:r>
          </a:p>
        </p:txBody>
      </p:sp>
      <p:pic>
        <p:nvPicPr>
          <p:cNvPr id="12" name="Picture 11">
            <a:extLst>
              <a:ext uri="{FF2B5EF4-FFF2-40B4-BE49-F238E27FC236}">
                <a16:creationId xmlns:a16="http://schemas.microsoft.com/office/drawing/2014/main" id="{66C5C854-05B5-6142-9CDD-4B6BEEC19CA7}"/>
              </a:ext>
            </a:extLst>
          </p:cNvPr>
          <p:cNvPicPr>
            <a:picLocks noChangeAspect="1"/>
          </p:cNvPicPr>
          <p:nvPr/>
        </p:nvPicPr>
        <p:blipFill>
          <a:blip r:embed="rId3"/>
          <a:stretch>
            <a:fillRect/>
          </a:stretch>
        </p:blipFill>
        <p:spPr>
          <a:xfrm>
            <a:off x="6128865" y="2151842"/>
            <a:ext cx="2279844" cy="1755480"/>
          </a:xfrm>
          <a:prstGeom prst="rect">
            <a:avLst/>
          </a:prstGeom>
        </p:spPr>
      </p:pic>
      <p:sp>
        <p:nvSpPr>
          <p:cNvPr id="13" name="TextBox 12">
            <a:extLst>
              <a:ext uri="{FF2B5EF4-FFF2-40B4-BE49-F238E27FC236}">
                <a16:creationId xmlns:a16="http://schemas.microsoft.com/office/drawing/2014/main" id="{EA7CD1AE-8E09-1D41-A47C-2EBC2F421BCE}"/>
              </a:ext>
            </a:extLst>
          </p:cNvPr>
          <p:cNvSpPr txBox="1"/>
          <p:nvPr/>
        </p:nvSpPr>
        <p:spPr>
          <a:xfrm>
            <a:off x="6259398" y="2947618"/>
            <a:ext cx="735292" cy="1107996"/>
          </a:xfrm>
          <a:prstGeom prst="rect">
            <a:avLst/>
          </a:prstGeom>
          <a:noFill/>
        </p:spPr>
        <p:txBody>
          <a:bodyPr wrap="square" rtlCol="0">
            <a:spAutoFit/>
          </a:bodyPr>
          <a:lstStyle/>
          <a:p>
            <a:r>
              <a:rPr lang="en-US" sz="6600" dirty="0"/>
              <a:t>+</a:t>
            </a:r>
          </a:p>
        </p:txBody>
      </p:sp>
      <p:sp>
        <p:nvSpPr>
          <p:cNvPr id="3" name="TextBox 2">
            <a:extLst>
              <a:ext uri="{FF2B5EF4-FFF2-40B4-BE49-F238E27FC236}">
                <a16:creationId xmlns:a16="http://schemas.microsoft.com/office/drawing/2014/main" id="{057A86B3-48C2-A645-B2A4-4383D302BCD1}"/>
              </a:ext>
            </a:extLst>
          </p:cNvPr>
          <p:cNvSpPr txBox="1"/>
          <p:nvPr/>
        </p:nvSpPr>
        <p:spPr>
          <a:xfrm>
            <a:off x="1116291" y="5255706"/>
            <a:ext cx="2165065" cy="923330"/>
          </a:xfrm>
          <a:prstGeom prst="rect">
            <a:avLst/>
          </a:prstGeom>
          <a:noFill/>
        </p:spPr>
        <p:txBody>
          <a:bodyPr wrap="square" rtlCol="0">
            <a:spAutoFit/>
          </a:bodyPr>
          <a:lstStyle/>
          <a:p>
            <a:pPr marL="285750" indent="-285750">
              <a:buFont typeface="Arial" panose="020B0604020202020204" pitchFamily="34" charset="0"/>
              <a:buChar char="•"/>
            </a:pPr>
            <a:r>
              <a:rPr lang="en-US" dirty="0"/>
              <a:t>Parallelize algorithm on multi-core CPUs</a:t>
            </a:r>
          </a:p>
        </p:txBody>
      </p:sp>
      <p:sp>
        <p:nvSpPr>
          <p:cNvPr id="16" name="TextBox 15">
            <a:extLst>
              <a:ext uri="{FF2B5EF4-FFF2-40B4-BE49-F238E27FC236}">
                <a16:creationId xmlns:a16="http://schemas.microsoft.com/office/drawing/2014/main" id="{64211C8A-3542-A64A-9D16-A3A1F71F60E8}"/>
              </a:ext>
            </a:extLst>
          </p:cNvPr>
          <p:cNvSpPr txBox="1"/>
          <p:nvPr/>
        </p:nvSpPr>
        <p:spPr>
          <a:xfrm>
            <a:off x="3489467" y="5255706"/>
            <a:ext cx="263939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Parallelize algorithm on GPUs</a:t>
            </a:r>
          </a:p>
          <a:p>
            <a:pPr marL="285750" indent="-285750">
              <a:buFont typeface="Arial" panose="020B0604020202020204" pitchFamily="34" charset="0"/>
              <a:buChar char="•"/>
            </a:pPr>
            <a:r>
              <a:rPr lang="en-US" dirty="0"/>
              <a:t>CPU performs minimal tasks (e.g., orchestrate data transfers)</a:t>
            </a:r>
          </a:p>
        </p:txBody>
      </p:sp>
    </p:spTree>
    <p:extLst>
      <p:ext uri="{BB962C8B-B14F-4D97-AF65-F5344CB8AC3E}">
        <p14:creationId xmlns:p14="http://schemas.microsoft.com/office/powerpoint/2010/main" val="4226866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61DA0C-D9C7-7343-B3D3-045B4E171E88}"/>
              </a:ext>
            </a:extLst>
          </p:cNvPr>
          <p:cNvPicPr>
            <a:picLocks noChangeAspect="1"/>
          </p:cNvPicPr>
          <p:nvPr/>
        </p:nvPicPr>
        <p:blipFill>
          <a:blip r:embed="rId2"/>
          <a:stretch>
            <a:fillRect/>
          </a:stretch>
        </p:blipFill>
        <p:spPr>
          <a:xfrm>
            <a:off x="6192013" y="3189839"/>
            <a:ext cx="2065867" cy="2065867"/>
          </a:xfrm>
          <a:prstGeom prst="rect">
            <a:avLst/>
          </a:prstGeom>
        </p:spPr>
      </p:pic>
      <p:sp>
        <p:nvSpPr>
          <p:cNvPr id="2" name="Title 1">
            <a:extLst>
              <a:ext uri="{FF2B5EF4-FFF2-40B4-BE49-F238E27FC236}">
                <a16:creationId xmlns:a16="http://schemas.microsoft.com/office/drawing/2014/main" id="{01A0351E-8B39-7048-8483-54746116FE4A}"/>
              </a:ext>
            </a:extLst>
          </p:cNvPr>
          <p:cNvSpPr>
            <a:spLocks noGrp="1"/>
          </p:cNvSpPr>
          <p:nvPr>
            <p:ph type="title"/>
          </p:nvPr>
        </p:nvSpPr>
        <p:spPr/>
        <p:txBody>
          <a:bodyPr/>
          <a:lstStyle/>
          <a:p>
            <a:r>
              <a:rPr lang="en-US" dirty="0"/>
              <a:t>Parallel Algorithms and architectures</a:t>
            </a:r>
          </a:p>
        </p:txBody>
      </p:sp>
      <p:pic>
        <p:nvPicPr>
          <p:cNvPr id="4" name="Picture 3">
            <a:extLst>
              <a:ext uri="{FF2B5EF4-FFF2-40B4-BE49-F238E27FC236}">
                <a16:creationId xmlns:a16="http://schemas.microsoft.com/office/drawing/2014/main" id="{A9DA7F41-C109-F742-A7A1-6AEF82FBA149}"/>
              </a:ext>
            </a:extLst>
          </p:cNvPr>
          <p:cNvPicPr>
            <a:picLocks noChangeAspect="1"/>
          </p:cNvPicPr>
          <p:nvPr/>
        </p:nvPicPr>
        <p:blipFill>
          <a:blip r:embed="rId3"/>
          <a:stretch>
            <a:fillRect/>
          </a:stretch>
        </p:blipFill>
        <p:spPr>
          <a:xfrm>
            <a:off x="1058902" y="2651464"/>
            <a:ext cx="2279844" cy="1755480"/>
          </a:xfrm>
          <a:prstGeom prst="rect">
            <a:avLst/>
          </a:prstGeom>
        </p:spPr>
      </p:pic>
      <p:pic>
        <p:nvPicPr>
          <p:cNvPr id="7" name="Picture 6">
            <a:extLst>
              <a:ext uri="{FF2B5EF4-FFF2-40B4-BE49-F238E27FC236}">
                <a16:creationId xmlns:a16="http://schemas.microsoft.com/office/drawing/2014/main" id="{982F810B-4835-FD48-919C-54C84C15E652}"/>
              </a:ext>
            </a:extLst>
          </p:cNvPr>
          <p:cNvPicPr>
            <a:picLocks noChangeAspect="1"/>
          </p:cNvPicPr>
          <p:nvPr/>
        </p:nvPicPr>
        <p:blipFill>
          <a:blip r:embed="rId2"/>
          <a:stretch>
            <a:fillRect/>
          </a:stretch>
        </p:blipFill>
        <p:spPr>
          <a:xfrm>
            <a:off x="3700872" y="2651464"/>
            <a:ext cx="2065867" cy="2065867"/>
          </a:xfrm>
          <a:prstGeom prst="rect">
            <a:avLst/>
          </a:prstGeom>
        </p:spPr>
      </p:pic>
      <p:sp>
        <p:nvSpPr>
          <p:cNvPr id="8" name="Rectangle 7">
            <a:extLst>
              <a:ext uri="{FF2B5EF4-FFF2-40B4-BE49-F238E27FC236}">
                <a16:creationId xmlns:a16="http://schemas.microsoft.com/office/drawing/2014/main" id="{543F7921-72C1-AF48-9676-9F7437DA8079}"/>
              </a:ext>
            </a:extLst>
          </p:cNvPr>
          <p:cNvSpPr/>
          <p:nvPr/>
        </p:nvSpPr>
        <p:spPr>
          <a:xfrm>
            <a:off x="1304891" y="1750420"/>
            <a:ext cx="1734532" cy="32051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CPU-Only</a:t>
            </a:r>
          </a:p>
        </p:txBody>
      </p:sp>
      <p:sp>
        <p:nvSpPr>
          <p:cNvPr id="9" name="Rectangle 8">
            <a:extLst>
              <a:ext uri="{FF2B5EF4-FFF2-40B4-BE49-F238E27FC236}">
                <a16:creationId xmlns:a16="http://schemas.microsoft.com/office/drawing/2014/main" id="{C553962E-859E-5042-90C5-6E0A27B27EC8}"/>
              </a:ext>
            </a:extLst>
          </p:cNvPr>
          <p:cNvSpPr/>
          <p:nvPr/>
        </p:nvSpPr>
        <p:spPr>
          <a:xfrm>
            <a:off x="3853206" y="1745358"/>
            <a:ext cx="1734532" cy="32051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GPU-Only</a:t>
            </a:r>
          </a:p>
        </p:txBody>
      </p:sp>
      <p:sp>
        <p:nvSpPr>
          <p:cNvPr id="10" name="Rectangle 9">
            <a:extLst>
              <a:ext uri="{FF2B5EF4-FFF2-40B4-BE49-F238E27FC236}">
                <a16:creationId xmlns:a16="http://schemas.microsoft.com/office/drawing/2014/main" id="{C4897AD4-9867-E44A-B631-5F7102A5BD44}"/>
              </a:ext>
            </a:extLst>
          </p:cNvPr>
          <p:cNvSpPr/>
          <p:nvPr/>
        </p:nvSpPr>
        <p:spPr>
          <a:xfrm>
            <a:off x="6401521" y="1745357"/>
            <a:ext cx="1734532" cy="32051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CPU+GPU</a:t>
            </a:r>
          </a:p>
        </p:txBody>
      </p:sp>
      <p:pic>
        <p:nvPicPr>
          <p:cNvPr id="12" name="Picture 11">
            <a:extLst>
              <a:ext uri="{FF2B5EF4-FFF2-40B4-BE49-F238E27FC236}">
                <a16:creationId xmlns:a16="http://schemas.microsoft.com/office/drawing/2014/main" id="{66C5C854-05B5-6142-9CDD-4B6BEEC19CA7}"/>
              </a:ext>
            </a:extLst>
          </p:cNvPr>
          <p:cNvPicPr>
            <a:picLocks noChangeAspect="1"/>
          </p:cNvPicPr>
          <p:nvPr/>
        </p:nvPicPr>
        <p:blipFill>
          <a:blip r:embed="rId3"/>
          <a:stretch>
            <a:fillRect/>
          </a:stretch>
        </p:blipFill>
        <p:spPr>
          <a:xfrm>
            <a:off x="6128865" y="2151842"/>
            <a:ext cx="2279844" cy="1755480"/>
          </a:xfrm>
          <a:prstGeom prst="rect">
            <a:avLst/>
          </a:prstGeom>
        </p:spPr>
      </p:pic>
      <p:sp>
        <p:nvSpPr>
          <p:cNvPr id="13" name="TextBox 12">
            <a:extLst>
              <a:ext uri="{FF2B5EF4-FFF2-40B4-BE49-F238E27FC236}">
                <a16:creationId xmlns:a16="http://schemas.microsoft.com/office/drawing/2014/main" id="{EA7CD1AE-8E09-1D41-A47C-2EBC2F421BCE}"/>
              </a:ext>
            </a:extLst>
          </p:cNvPr>
          <p:cNvSpPr txBox="1"/>
          <p:nvPr/>
        </p:nvSpPr>
        <p:spPr>
          <a:xfrm>
            <a:off x="6259398" y="2947618"/>
            <a:ext cx="735292" cy="1107996"/>
          </a:xfrm>
          <a:prstGeom prst="rect">
            <a:avLst/>
          </a:prstGeom>
          <a:noFill/>
        </p:spPr>
        <p:txBody>
          <a:bodyPr wrap="square" rtlCol="0">
            <a:spAutoFit/>
          </a:bodyPr>
          <a:lstStyle/>
          <a:p>
            <a:r>
              <a:rPr lang="en-US" sz="6600" dirty="0"/>
              <a:t>+</a:t>
            </a:r>
          </a:p>
        </p:txBody>
      </p:sp>
      <p:sp>
        <p:nvSpPr>
          <p:cNvPr id="3" name="TextBox 2">
            <a:extLst>
              <a:ext uri="{FF2B5EF4-FFF2-40B4-BE49-F238E27FC236}">
                <a16:creationId xmlns:a16="http://schemas.microsoft.com/office/drawing/2014/main" id="{057A86B3-48C2-A645-B2A4-4383D302BCD1}"/>
              </a:ext>
            </a:extLst>
          </p:cNvPr>
          <p:cNvSpPr txBox="1"/>
          <p:nvPr/>
        </p:nvSpPr>
        <p:spPr>
          <a:xfrm>
            <a:off x="1116291" y="5255706"/>
            <a:ext cx="2165065" cy="923330"/>
          </a:xfrm>
          <a:prstGeom prst="rect">
            <a:avLst/>
          </a:prstGeom>
          <a:noFill/>
        </p:spPr>
        <p:txBody>
          <a:bodyPr wrap="square" rtlCol="0">
            <a:spAutoFit/>
          </a:bodyPr>
          <a:lstStyle/>
          <a:p>
            <a:pPr marL="285750" indent="-285750">
              <a:buFont typeface="Arial" panose="020B0604020202020204" pitchFamily="34" charset="0"/>
              <a:buChar char="•"/>
            </a:pPr>
            <a:r>
              <a:rPr lang="en-US" dirty="0"/>
              <a:t>Parallelize algorithm on multi-core CPUs</a:t>
            </a:r>
          </a:p>
        </p:txBody>
      </p:sp>
      <p:sp>
        <p:nvSpPr>
          <p:cNvPr id="14" name="TextBox 13">
            <a:extLst>
              <a:ext uri="{FF2B5EF4-FFF2-40B4-BE49-F238E27FC236}">
                <a16:creationId xmlns:a16="http://schemas.microsoft.com/office/drawing/2014/main" id="{3834A151-E3E1-D042-AD17-B5A5E0C775FD}"/>
              </a:ext>
            </a:extLst>
          </p:cNvPr>
          <p:cNvSpPr txBox="1"/>
          <p:nvPr/>
        </p:nvSpPr>
        <p:spPr>
          <a:xfrm>
            <a:off x="3489467" y="5255706"/>
            <a:ext cx="263939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Parallelize algorithm on GPUs</a:t>
            </a:r>
          </a:p>
          <a:p>
            <a:pPr marL="285750" indent="-285750">
              <a:buFont typeface="Arial" panose="020B0604020202020204" pitchFamily="34" charset="0"/>
              <a:buChar char="•"/>
            </a:pPr>
            <a:r>
              <a:rPr lang="en-US" dirty="0"/>
              <a:t>CPU performs minimal tasks (e.g., orchestrate data transfers)</a:t>
            </a:r>
          </a:p>
        </p:txBody>
      </p:sp>
      <p:sp>
        <p:nvSpPr>
          <p:cNvPr id="15" name="TextBox 14">
            <a:extLst>
              <a:ext uri="{FF2B5EF4-FFF2-40B4-BE49-F238E27FC236}">
                <a16:creationId xmlns:a16="http://schemas.microsoft.com/office/drawing/2014/main" id="{72B8BD1B-4623-C441-BD9D-C2353F5E3A32}"/>
              </a:ext>
            </a:extLst>
          </p:cNvPr>
          <p:cNvSpPr txBox="1"/>
          <p:nvPr/>
        </p:nvSpPr>
        <p:spPr>
          <a:xfrm>
            <a:off x="6192013" y="5255706"/>
            <a:ext cx="2373179" cy="923330"/>
          </a:xfrm>
          <a:prstGeom prst="rect">
            <a:avLst/>
          </a:prstGeom>
          <a:noFill/>
        </p:spPr>
        <p:txBody>
          <a:bodyPr wrap="square" rtlCol="0">
            <a:spAutoFit/>
          </a:bodyPr>
          <a:lstStyle/>
          <a:p>
            <a:pPr marL="285750" indent="-285750">
              <a:buFont typeface="Arial" panose="020B0604020202020204" pitchFamily="34" charset="0"/>
              <a:buChar char="•"/>
            </a:pPr>
            <a:r>
              <a:rPr lang="en-US" dirty="0"/>
              <a:t>Use both multi-core CPUs and GPUs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7632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61DA0C-D9C7-7343-B3D3-045B4E171E88}"/>
              </a:ext>
            </a:extLst>
          </p:cNvPr>
          <p:cNvPicPr>
            <a:picLocks noChangeAspect="1"/>
          </p:cNvPicPr>
          <p:nvPr/>
        </p:nvPicPr>
        <p:blipFill>
          <a:blip r:embed="rId2"/>
          <a:stretch>
            <a:fillRect/>
          </a:stretch>
        </p:blipFill>
        <p:spPr>
          <a:xfrm>
            <a:off x="6192013" y="3189839"/>
            <a:ext cx="2065867" cy="2065867"/>
          </a:xfrm>
          <a:prstGeom prst="rect">
            <a:avLst/>
          </a:prstGeom>
        </p:spPr>
      </p:pic>
      <p:sp>
        <p:nvSpPr>
          <p:cNvPr id="2" name="Title 1">
            <a:extLst>
              <a:ext uri="{FF2B5EF4-FFF2-40B4-BE49-F238E27FC236}">
                <a16:creationId xmlns:a16="http://schemas.microsoft.com/office/drawing/2014/main" id="{01A0351E-8B39-7048-8483-54746116FE4A}"/>
              </a:ext>
            </a:extLst>
          </p:cNvPr>
          <p:cNvSpPr>
            <a:spLocks noGrp="1"/>
          </p:cNvSpPr>
          <p:nvPr>
            <p:ph type="title"/>
          </p:nvPr>
        </p:nvSpPr>
        <p:spPr/>
        <p:txBody>
          <a:bodyPr/>
          <a:lstStyle/>
          <a:p>
            <a:r>
              <a:rPr lang="en-US" dirty="0"/>
              <a:t>Parallel Algorithms and architectures</a:t>
            </a:r>
          </a:p>
        </p:txBody>
      </p:sp>
      <p:sp>
        <p:nvSpPr>
          <p:cNvPr id="10" name="Rectangle 9">
            <a:extLst>
              <a:ext uri="{FF2B5EF4-FFF2-40B4-BE49-F238E27FC236}">
                <a16:creationId xmlns:a16="http://schemas.microsoft.com/office/drawing/2014/main" id="{C4897AD4-9867-E44A-B631-5F7102A5BD44}"/>
              </a:ext>
            </a:extLst>
          </p:cNvPr>
          <p:cNvSpPr/>
          <p:nvPr/>
        </p:nvSpPr>
        <p:spPr>
          <a:xfrm>
            <a:off x="6401521" y="1745357"/>
            <a:ext cx="1734532" cy="32051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CPU+GPU</a:t>
            </a:r>
          </a:p>
        </p:txBody>
      </p:sp>
      <p:pic>
        <p:nvPicPr>
          <p:cNvPr id="12" name="Picture 11">
            <a:extLst>
              <a:ext uri="{FF2B5EF4-FFF2-40B4-BE49-F238E27FC236}">
                <a16:creationId xmlns:a16="http://schemas.microsoft.com/office/drawing/2014/main" id="{66C5C854-05B5-6142-9CDD-4B6BEEC19CA7}"/>
              </a:ext>
            </a:extLst>
          </p:cNvPr>
          <p:cNvPicPr>
            <a:picLocks noChangeAspect="1"/>
          </p:cNvPicPr>
          <p:nvPr/>
        </p:nvPicPr>
        <p:blipFill>
          <a:blip r:embed="rId3"/>
          <a:stretch>
            <a:fillRect/>
          </a:stretch>
        </p:blipFill>
        <p:spPr>
          <a:xfrm>
            <a:off x="6128865" y="2151842"/>
            <a:ext cx="2279844" cy="1755480"/>
          </a:xfrm>
          <a:prstGeom prst="rect">
            <a:avLst/>
          </a:prstGeom>
        </p:spPr>
      </p:pic>
      <p:sp>
        <p:nvSpPr>
          <p:cNvPr id="13" name="TextBox 12">
            <a:extLst>
              <a:ext uri="{FF2B5EF4-FFF2-40B4-BE49-F238E27FC236}">
                <a16:creationId xmlns:a16="http://schemas.microsoft.com/office/drawing/2014/main" id="{EA7CD1AE-8E09-1D41-A47C-2EBC2F421BCE}"/>
              </a:ext>
            </a:extLst>
          </p:cNvPr>
          <p:cNvSpPr txBox="1"/>
          <p:nvPr/>
        </p:nvSpPr>
        <p:spPr>
          <a:xfrm>
            <a:off x="6259398" y="2947618"/>
            <a:ext cx="735292" cy="1107996"/>
          </a:xfrm>
          <a:prstGeom prst="rect">
            <a:avLst/>
          </a:prstGeom>
          <a:noFill/>
        </p:spPr>
        <p:txBody>
          <a:bodyPr wrap="square" rtlCol="0">
            <a:spAutoFit/>
          </a:bodyPr>
          <a:lstStyle/>
          <a:p>
            <a:r>
              <a:rPr lang="en-US" sz="6600" dirty="0"/>
              <a:t>+</a:t>
            </a:r>
          </a:p>
        </p:txBody>
      </p:sp>
      <p:sp>
        <p:nvSpPr>
          <p:cNvPr id="15" name="TextBox 14">
            <a:extLst>
              <a:ext uri="{FF2B5EF4-FFF2-40B4-BE49-F238E27FC236}">
                <a16:creationId xmlns:a16="http://schemas.microsoft.com/office/drawing/2014/main" id="{72B8BD1B-4623-C441-BD9D-C2353F5E3A32}"/>
              </a:ext>
            </a:extLst>
          </p:cNvPr>
          <p:cNvSpPr txBox="1"/>
          <p:nvPr/>
        </p:nvSpPr>
        <p:spPr>
          <a:xfrm>
            <a:off x="6192013" y="5255706"/>
            <a:ext cx="2373179" cy="923330"/>
          </a:xfrm>
          <a:prstGeom prst="rect">
            <a:avLst/>
          </a:prstGeom>
          <a:noFill/>
        </p:spPr>
        <p:txBody>
          <a:bodyPr wrap="square" rtlCol="0">
            <a:spAutoFit/>
          </a:bodyPr>
          <a:lstStyle/>
          <a:p>
            <a:pPr marL="285750" indent="-285750">
              <a:buFont typeface="Arial" panose="020B0604020202020204" pitchFamily="34" charset="0"/>
              <a:buChar char="•"/>
            </a:pPr>
            <a:r>
              <a:rPr lang="en-US" dirty="0"/>
              <a:t>Use both multi-core CPUs and GPUs</a:t>
            </a:r>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895E9898-F139-D54E-9785-8EA366257023}"/>
              </a:ext>
            </a:extLst>
          </p:cNvPr>
          <p:cNvSpPr txBox="1"/>
          <p:nvPr/>
        </p:nvSpPr>
        <p:spPr>
          <a:xfrm>
            <a:off x="952107" y="2151842"/>
            <a:ext cx="5307291"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Most GPU research is “GPU-only”</a:t>
            </a:r>
          </a:p>
          <a:p>
            <a:pPr marL="285750" indent="-285750">
              <a:buFont typeface="Arial" panose="020B0604020202020204" pitchFamily="34" charset="0"/>
              <a:buChar char="•"/>
            </a:pPr>
            <a:r>
              <a:rPr lang="en-US" sz="2800" dirty="0"/>
              <a:t>But this is changing! [1]</a:t>
            </a:r>
          </a:p>
          <a:p>
            <a:pPr marL="285750" indent="-285750">
              <a:buFont typeface="Arial" panose="020B0604020202020204" pitchFamily="34" charset="0"/>
              <a:buChar char="•"/>
            </a:pPr>
            <a:r>
              <a:rPr lang="en-US" sz="2800" dirty="0"/>
              <a:t>Instead of comparing CPU vs. GPU algorithms</a:t>
            </a:r>
          </a:p>
          <a:p>
            <a:pPr marL="285750" indent="-285750">
              <a:buFont typeface="Arial" panose="020B0604020202020204" pitchFamily="34" charset="0"/>
              <a:buChar char="•"/>
            </a:pPr>
            <a:r>
              <a:rPr lang="en-US" sz="2800" dirty="0"/>
              <a:t>Compare against CPU+GPU algorithms</a:t>
            </a:r>
          </a:p>
          <a:p>
            <a:pPr marL="285750" indent="-285750">
              <a:buFont typeface="Arial" panose="020B0604020202020204" pitchFamily="34" charset="0"/>
              <a:buChar char="•"/>
            </a:pPr>
            <a:r>
              <a:rPr lang="en-US" sz="2800" dirty="0"/>
              <a:t>Parallel CPU algorithms are still very efficient</a:t>
            </a:r>
          </a:p>
        </p:txBody>
      </p:sp>
      <p:sp>
        <p:nvSpPr>
          <p:cNvPr id="6" name="Rectangle 5">
            <a:extLst>
              <a:ext uri="{FF2B5EF4-FFF2-40B4-BE49-F238E27FC236}">
                <a16:creationId xmlns:a16="http://schemas.microsoft.com/office/drawing/2014/main" id="{EAC756A1-2D9A-5D43-AC5C-87A20FEB0B3E}"/>
              </a:ext>
            </a:extLst>
          </p:cNvPr>
          <p:cNvSpPr/>
          <p:nvPr/>
        </p:nvSpPr>
        <p:spPr>
          <a:xfrm>
            <a:off x="9427" y="6014301"/>
            <a:ext cx="9134573" cy="843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[1] Mittal, S., &amp; Vetter, J. S. (2015). A survey of CPU-GPU heterogeneous computing techniques. </a:t>
            </a:r>
            <a:r>
              <a:rPr lang="en-US" sz="1600" i="1" dirty="0"/>
              <a:t>ACM Computing Surveys (CSUR)</a:t>
            </a:r>
            <a:r>
              <a:rPr lang="en-US" sz="1600" dirty="0"/>
              <a:t>, </a:t>
            </a:r>
            <a:r>
              <a:rPr lang="en-US" sz="1600" i="1" dirty="0"/>
              <a:t>47</a:t>
            </a:r>
            <a:r>
              <a:rPr lang="en-US" sz="1600" dirty="0"/>
              <a:t>(4), 69.</a:t>
            </a:r>
          </a:p>
        </p:txBody>
      </p:sp>
    </p:spTree>
    <p:extLst>
      <p:ext uri="{BB962C8B-B14F-4D97-AF65-F5344CB8AC3E}">
        <p14:creationId xmlns:p14="http://schemas.microsoft.com/office/powerpoint/2010/main" val="3205554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6E75-7B56-F14B-98B0-AB66D430F626}"/>
              </a:ext>
            </a:extLst>
          </p:cNvPr>
          <p:cNvSpPr>
            <a:spLocks noGrp="1"/>
          </p:cNvSpPr>
          <p:nvPr>
            <p:ph type="title"/>
          </p:nvPr>
        </p:nvSpPr>
        <p:spPr/>
        <p:txBody>
          <a:bodyPr/>
          <a:lstStyle/>
          <a:p>
            <a:r>
              <a:rPr lang="en-US" dirty="0"/>
              <a:t>Indexing and dimensionality</a:t>
            </a:r>
          </a:p>
        </p:txBody>
      </p:sp>
      <p:sp>
        <p:nvSpPr>
          <p:cNvPr id="3" name="Content Placeholder 2">
            <a:extLst>
              <a:ext uri="{FF2B5EF4-FFF2-40B4-BE49-F238E27FC236}">
                <a16:creationId xmlns:a16="http://schemas.microsoft.com/office/drawing/2014/main" id="{D76ADFD7-5AAD-3448-BCB8-7CD445C50489}"/>
              </a:ext>
            </a:extLst>
          </p:cNvPr>
          <p:cNvSpPr>
            <a:spLocks noGrp="1"/>
          </p:cNvSpPr>
          <p:nvPr>
            <p:ph idx="1"/>
          </p:nvPr>
        </p:nvSpPr>
        <p:spPr>
          <a:xfrm>
            <a:off x="457200" y="1711354"/>
            <a:ext cx="7772400" cy="4708300"/>
          </a:xfrm>
        </p:spPr>
        <p:txBody>
          <a:bodyPr anchor="t">
            <a:normAutofit/>
          </a:bodyPr>
          <a:lstStyle/>
          <a:p>
            <a:r>
              <a:rPr lang="en-US" sz="2400" b="1" dirty="0"/>
              <a:t>In low dimensionality:</a:t>
            </a:r>
            <a:r>
              <a:rPr lang="en-US" sz="2400" dirty="0"/>
              <a:t> KNN searches use an indexing data structure to prune the search</a:t>
            </a:r>
          </a:p>
          <a:p>
            <a:pPr lvl="1"/>
            <a:r>
              <a:rPr lang="en-US" sz="2000" dirty="0"/>
              <a:t>For example: using a </a:t>
            </a:r>
            <a:r>
              <a:rPr lang="en-US" sz="2000" dirty="0" err="1"/>
              <a:t>kd</a:t>
            </a:r>
            <a:r>
              <a:rPr lang="en-US" sz="2000" dirty="0"/>
              <a:t>-tree, R-tree, quad-tree, or partitioned grid</a:t>
            </a:r>
          </a:p>
          <a:p>
            <a:pPr lvl="1"/>
            <a:r>
              <a:rPr lang="en-US" sz="2000" dirty="0"/>
              <a:t>Reduces the number of point comparisons (the complexity can be reduced to roughly </a:t>
            </a:r>
            <a:r>
              <a:rPr lang="en-US" sz="2000" i="1" dirty="0"/>
              <a:t>O</a:t>
            </a:r>
            <a:r>
              <a:rPr lang="en-US" sz="2000" dirty="0"/>
              <a:t>(</a:t>
            </a:r>
            <a:r>
              <a:rPr lang="en-US" sz="2000" i="1" dirty="0"/>
              <a:t>n </a:t>
            </a:r>
            <a:r>
              <a:rPr lang="en-US" sz="2000" dirty="0"/>
              <a:t>log</a:t>
            </a:r>
            <a:r>
              <a:rPr lang="en-US" sz="2000" i="1" dirty="0"/>
              <a:t> n</a:t>
            </a:r>
            <a:r>
              <a:rPr lang="en-US" sz="2000" dirty="0"/>
              <a:t>))</a:t>
            </a:r>
          </a:p>
        </p:txBody>
      </p:sp>
    </p:spTree>
    <p:extLst>
      <p:ext uri="{BB962C8B-B14F-4D97-AF65-F5344CB8AC3E}">
        <p14:creationId xmlns:p14="http://schemas.microsoft.com/office/powerpoint/2010/main" val="3409150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6E75-7B56-F14B-98B0-AB66D430F626}"/>
              </a:ext>
            </a:extLst>
          </p:cNvPr>
          <p:cNvSpPr>
            <a:spLocks noGrp="1"/>
          </p:cNvSpPr>
          <p:nvPr>
            <p:ph type="title"/>
          </p:nvPr>
        </p:nvSpPr>
        <p:spPr/>
        <p:txBody>
          <a:bodyPr/>
          <a:lstStyle/>
          <a:p>
            <a:r>
              <a:rPr lang="en-US" dirty="0"/>
              <a:t>Indexing and dimensionality</a:t>
            </a:r>
          </a:p>
        </p:txBody>
      </p:sp>
      <p:sp>
        <p:nvSpPr>
          <p:cNvPr id="3" name="Content Placeholder 2">
            <a:extLst>
              <a:ext uri="{FF2B5EF4-FFF2-40B4-BE49-F238E27FC236}">
                <a16:creationId xmlns:a16="http://schemas.microsoft.com/office/drawing/2014/main" id="{D76ADFD7-5AAD-3448-BCB8-7CD445C50489}"/>
              </a:ext>
            </a:extLst>
          </p:cNvPr>
          <p:cNvSpPr>
            <a:spLocks noGrp="1"/>
          </p:cNvSpPr>
          <p:nvPr>
            <p:ph idx="1"/>
          </p:nvPr>
        </p:nvSpPr>
        <p:spPr>
          <a:xfrm>
            <a:off x="457200" y="1711354"/>
            <a:ext cx="7772400" cy="4708300"/>
          </a:xfrm>
        </p:spPr>
        <p:txBody>
          <a:bodyPr anchor="t">
            <a:normAutofit lnSpcReduction="10000"/>
          </a:bodyPr>
          <a:lstStyle/>
          <a:p>
            <a:r>
              <a:rPr lang="en-US" sz="2400" b="1" dirty="0"/>
              <a:t>In low dimensionality:</a:t>
            </a:r>
            <a:r>
              <a:rPr lang="en-US" sz="2400" dirty="0"/>
              <a:t> KNN searches use an indexing data structure to prune the search</a:t>
            </a:r>
          </a:p>
          <a:p>
            <a:pPr lvl="1"/>
            <a:r>
              <a:rPr lang="en-US" sz="2000" dirty="0"/>
              <a:t>For example: using a </a:t>
            </a:r>
            <a:r>
              <a:rPr lang="en-US" sz="2000" dirty="0" err="1"/>
              <a:t>kd</a:t>
            </a:r>
            <a:r>
              <a:rPr lang="en-US" sz="2000" dirty="0"/>
              <a:t>-tree, R-tree, quad-tree, or partitioned grid</a:t>
            </a:r>
          </a:p>
          <a:p>
            <a:pPr lvl="1"/>
            <a:r>
              <a:rPr lang="en-US" sz="2000" dirty="0"/>
              <a:t>Reduces the number of point comparisons (the complexity can be reduced to roughly </a:t>
            </a:r>
            <a:r>
              <a:rPr lang="en-US" sz="2000" i="1" dirty="0"/>
              <a:t>O</a:t>
            </a:r>
            <a:r>
              <a:rPr lang="en-US" sz="2000" dirty="0"/>
              <a:t>(</a:t>
            </a:r>
            <a:r>
              <a:rPr lang="en-US" sz="2000" i="1" dirty="0"/>
              <a:t>n </a:t>
            </a:r>
            <a:r>
              <a:rPr lang="en-US" sz="2000" dirty="0"/>
              <a:t>log</a:t>
            </a:r>
            <a:r>
              <a:rPr lang="en-US" sz="2000" i="1" dirty="0"/>
              <a:t> n</a:t>
            </a:r>
            <a:r>
              <a:rPr lang="en-US" sz="2000" dirty="0"/>
              <a:t>))</a:t>
            </a:r>
          </a:p>
          <a:p>
            <a:r>
              <a:rPr lang="en-US" sz="2400" b="1" dirty="0"/>
              <a:t>In high dimensionality</a:t>
            </a:r>
            <a:r>
              <a:rPr lang="en-US" sz="2400" dirty="0"/>
              <a:t>: more points need to be compared to each other and index search performance degrades</a:t>
            </a:r>
          </a:p>
          <a:p>
            <a:pPr lvl="1"/>
            <a:r>
              <a:rPr lang="en-US" sz="2000" dirty="0"/>
              <a:t>Index searches become more exhaustive</a:t>
            </a:r>
          </a:p>
          <a:p>
            <a:pPr lvl="1"/>
            <a:r>
              <a:rPr lang="en-US" sz="2000" dirty="0"/>
              <a:t>The index search itself adds overhead </a:t>
            </a:r>
          </a:p>
          <a:p>
            <a:pPr lvl="1"/>
            <a:r>
              <a:rPr lang="en-US" sz="2000" dirty="0"/>
              <a:t>This is the well-known </a:t>
            </a:r>
            <a:r>
              <a:rPr lang="en-US" sz="2000" i="1" dirty="0"/>
              <a:t>curse of dimensionality</a:t>
            </a:r>
            <a:r>
              <a:rPr lang="en-US" sz="2000" dirty="0"/>
              <a:t> problem</a:t>
            </a:r>
          </a:p>
          <a:p>
            <a:pPr lvl="1"/>
            <a:r>
              <a:rPr lang="en-US" sz="2000" dirty="0"/>
              <a:t>Typically use a brute force search to find the KNN (e.g., all pairs distance matrix)</a:t>
            </a:r>
          </a:p>
        </p:txBody>
      </p:sp>
    </p:spTree>
    <p:extLst>
      <p:ext uri="{BB962C8B-B14F-4D97-AF65-F5344CB8AC3E}">
        <p14:creationId xmlns:p14="http://schemas.microsoft.com/office/powerpoint/2010/main" val="3672310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4669</TotalTime>
  <Words>2624</Words>
  <Application>Microsoft Macintosh PowerPoint</Application>
  <PresentationFormat>On-screen Show (4:3)</PresentationFormat>
  <Paragraphs>245</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LinLibertineTI</vt:lpstr>
      <vt:lpstr>Celestial</vt:lpstr>
      <vt:lpstr>KNN-Joins Using a Hybrid Approach: Exploiting CPU/GPU Workload Characteristics </vt:lpstr>
      <vt:lpstr>K-nearest neighbor (KNN) joins</vt:lpstr>
      <vt:lpstr>Parallel Algorithms and architectures</vt:lpstr>
      <vt:lpstr>Parallel Algorithms and architectures</vt:lpstr>
      <vt:lpstr>Parallel Algorithms and architectures</vt:lpstr>
      <vt:lpstr>Parallel Algorithms and architectures</vt:lpstr>
      <vt:lpstr>Parallel Algorithms and architectures</vt:lpstr>
      <vt:lpstr>Indexing and dimensionality</vt:lpstr>
      <vt:lpstr>Indexing and dimensionality</vt:lpstr>
      <vt:lpstr>Utilizing the GPU for index searches</vt:lpstr>
      <vt:lpstr>Utilizing the GPU for index searches</vt:lpstr>
      <vt:lpstr>Utilizing the GPU: takeaway</vt:lpstr>
      <vt:lpstr>GPU Grid index</vt:lpstr>
      <vt:lpstr>Overall idea in one picture</vt:lpstr>
      <vt:lpstr>finding the KNN on the GPU</vt:lpstr>
      <vt:lpstr>finding the KNN on the GPU</vt:lpstr>
      <vt:lpstr>finding the KNN on the GPU</vt:lpstr>
      <vt:lpstr>finding the KNN on the GPU</vt:lpstr>
      <vt:lpstr>Major components of the hybrid CPU/GPU algorithm</vt:lpstr>
      <vt:lpstr>Cpu/GPU work queue</vt:lpstr>
      <vt:lpstr>Cpu/gpu work queue objectives</vt:lpstr>
      <vt:lpstr>Cpu/GPU work queue: monolithic batch rounds</vt:lpstr>
      <vt:lpstr>Default Work queue configuration</vt:lpstr>
      <vt:lpstr>Kernel optimization: assign multiple threads to compute a single query point</vt:lpstr>
      <vt:lpstr>Experimental Evaluation</vt:lpstr>
      <vt:lpstr>PowerPoint Presentation</vt:lpstr>
      <vt:lpstr>Using multiple GPU threads to compute distance calculations</vt:lpstr>
      <vt:lpstr>What is the best Hybrid-GPU batch size?</vt:lpstr>
      <vt:lpstr>What is the best Hybrid-GPU batch size?</vt:lpstr>
      <vt:lpstr>What is the best Hybrid-GPU batch size?</vt:lpstr>
      <vt:lpstr>What is the best Hybrid-GPU batch size?</vt:lpstr>
      <vt:lpstr>Load balance</vt:lpstr>
      <vt:lpstr>Summary: speedup and fraction computed on the GPU vs. k on synthetic datasets</vt:lpstr>
      <vt:lpstr>Time vs. k on real-world datasets</vt:lpstr>
      <vt:lpstr>Conclusions</vt:lpstr>
      <vt:lpstr>Conclusions</vt:lpstr>
      <vt:lpstr>Conclusions</vt:lpstr>
      <vt:lpstr>Future work</vt:lpstr>
      <vt:lpstr>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KNN-Joins Using a Hybrid Approach: Exploiting CPU/GPU Workload Characteristics </dc:title>
  <dc:creator>Michael Gowanlock</dc:creator>
  <cp:lastModifiedBy>Michael Gowanlock</cp:lastModifiedBy>
  <cp:revision>245</cp:revision>
  <cp:lastPrinted>2019-04-13T17:08:10Z</cp:lastPrinted>
  <dcterms:created xsi:type="dcterms:W3CDTF">2019-04-08T01:12:48Z</dcterms:created>
  <dcterms:modified xsi:type="dcterms:W3CDTF">2019-04-13T21:11:56Z</dcterms:modified>
</cp:coreProperties>
</file>