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png&amp;ehk=DnhZxP4mPsXMg72vNhnOiA&amp;r=0&amp;pid=OfficeInsert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290" r:id="rId4"/>
    <p:sldId id="259" r:id="rId5"/>
    <p:sldId id="263" r:id="rId6"/>
    <p:sldId id="261" r:id="rId7"/>
    <p:sldId id="264" r:id="rId8"/>
    <p:sldId id="265" r:id="rId9"/>
    <p:sldId id="266" r:id="rId10"/>
    <p:sldId id="295" r:id="rId11"/>
    <p:sldId id="267" r:id="rId12"/>
    <p:sldId id="291" r:id="rId13"/>
    <p:sldId id="269" r:id="rId14"/>
    <p:sldId id="270" r:id="rId15"/>
    <p:sldId id="271" r:id="rId16"/>
    <p:sldId id="272" r:id="rId17"/>
    <p:sldId id="275" r:id="rId18"/>
    <p:sldId id="260" r:id="rId19"/>
    <p:sldId id="293" r:id="rId20"/>
    <p:sldId id="273" r:id="rId21"/>
    <p:sldId id="296" r:id="rId22"/>
    <p:sldId id="274" r:id="rId23"/>
    <p:sldId id="278" r:id="rId24"/>
    <p:sldId id="279" r:id="rId25"/>
    <p:sldId id="281" r:id="rId26"/>
    <p:sldId id="294" r:id="rId27"/>
    <p:sldId id="277" r:id="rId28"/>
    <p:sldId id="283" r:id="rId29"/>
    <p:sldId id="288" r:id="rId30"/>
    <p:sldId id="289" r:id="rId31"/>
    <p:sldId id="282" r:id="rId32"/>
    <p:sldId id="285" r:id="rId33"/>
    <p:sldId id="286" r:id="rId34"/>
    <p:sldId id="287" r:id="rId35"/>
    <p:sldId id="276" r:id="rId3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0504D"/>
    <a:srgbClr val="00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6" autoAdjust="0"/>
    <p:restoredTop sz="87704" autoAdjust="0"/>
  </p:normalViewPr>
  <p:slideViewPr>
    <p:cSldViewPr snapToGrid="0" snapToObjects="1">
      <p:cViewPr varScale="1">
        <p:scale>
          <a:sx n="100" d="100"/>
          <a:sy n="100" d="100"/>
        </p:scale>
        <p:origin x="595" y="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linz\Google%20Drive\side_channel_gpgpu19\presentation\aes_gpgpu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linz\Google%20Drive\side_channel_gpgpu19\presentation\aes_gpgpu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Shared memory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325021872265967"/>
          <c:y val="0.25843387388294103"/>
          <c:w val="0.78288998250218722"/>
          <c:h val="0.614988614490419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perf_1080!$B$3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perf_1080!$C$2:$E$2</c:f>
              <c:strCache>
                <c:ptCount val="1"/>
                <c:pt idx="0">
                  <c:v>1000MB</c:v>
                </c:pt>
              </c:strCache>
            </c:strRef>
          </c:cat>
          <c:val>
            <c:numRef>
              <c:f>perf_1080!$C$3:$E$3</c:f>
              <c:numCache>
                <c:formatCode>General</c:formatCode>
                <c:ptCount val="1"/>
                <c:pt idx="0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7F-4FC3-8C78-A3C00E7C370E}"/>
            </c:ext>
          </c:extLst>
        </c:ser>
        <c:ser>
          <c:idx val="1"/>
          <c:order val="1"/>
          <c:tx>
            <c:strRef>
              <c:f>perf_1080!$B$4</c:f>
              <c:strCache>
                <c:ptCount val="1"/>
                <c:pt idx="0">
                  <c:v>SG-4_last</c:v>
                </c:pt>
              </c:strCache>
            </c:strRef>
          </c:tx>
          <c:spPr>
            <a:pattFill prst="ltDnDiag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perf_1080!$C$2:$E$2</c:f>
              <c:strCache>
                <c:ptCount val="1"/>
                <c:pt idx="0">
                  <c:v>1000MB</c:v>
                </c:pt>
              </c:strCache>
            </c:strRef>
          </c:cat>
          <c:val>
            <c:numRef>
              <c:f>perf_1080!$C$4:$E$4</c:f>
              <c:numCache>
                <c:formatCode>General</c:formatCode>
                <c:ptCount val="1"/>
                <c:pt idx="0">
                  <c:v>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7F-4FC3-8C78-A3C00E7C370E}"/>
            </c:ext>
          </c:extLst>
        </c:ser>
        <c:ser>
          <c:idx val="3"/>
          <c:order val="3"/>
          <c:tx>
            <c:strRef>
              <c:f>perf_1080!$B$6</c:f>
              <c:strCache>
                <c:ptCount val="1"/>
                <c:pt idx="0">
                  <c:v>SG-4_all</c:v>
                </c:pt>
              </c:strCache>
            </c:strRef>
          </c:tx>
          <c:spPr>
            <a:pattFill prst="ltUpDiag">
              <a:fgClr>
                <a:schemeClr val="accent4"/>
              </a:fgClr>
              <a:bgClr>
                <a:schemeClr val="bg1"/>
              </a:bgClr>
            </a:pattFill>
            <a:ln>
              <a:solidFill>
                <a:schemeClr val="accent4"/>
              </a:solidFill>
            </a:ln>
            <a:effectLst/>
          </c:spPr>
          <c:invertIfNegative val="0"/>
          <c:cat>
            <c:strRef>
              <c:f>perf_1080!$C$2:$E$2</c:f>
              <c:strCache>
                <c:ptCount val="1"/>
                <c:pt idx="0">
                  <c:v>1000MB</c:v>
                </c:pt>
              </c:strCache>
            </c:strRef>
          </c:cat>
          <c:val>
            <c:numRef>
              <c:f>perf_1080!$C$6:$E$6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7F-4FC3-8C78-A3C00E7C370E}"/>
            </c:ext>
          </c:extLst>
        </c:ser>
        <c:ser>
          <c:idx val="8"/>
          <c:order val="8"/>
          <c:tx>
            <c:strRef>
              <c:f>perf_1080!$B$11</c:f>
              <c:strCache>
                <c:ptCount val="1"/>
                <c:pt idx="0">
                  <c:v>SG-4_first+last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perf_1080!$C$2:$E$2</c:f>
              <c:strCache>
                <c:ptCount val="1"/>
                <c:pt idx="0">
                  <c:v>1000MB</c:v>
                </c:pt>
              </c:strCache>
            </c:strRef>
          </c:cat>
          <c:val>
            <c:numRef>
              <c:f>perf_1080!$C$11:$E$11</c:f>
              <c:numCache>
                <c:formatCode>General</c:formatCode>
                <c:ptCount val="1"/>
                <c:pt idx="0">
                  <c:v>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A7F-4FC3-8C78-A3C00E7C37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9428160"/>
        <c:axId val="409425864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perf_1080!$B$5</c15:sqref>
                        </c15:formulaRef>
                      </c:ext>
                    </c:extLst>
                    <c:strCache>
                      <c:ptCount val="1"/>
                      <c:pt idx="0">
                        <c:v>SG-4_first+last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perf_1080!$C$2:$E$2</c15:sqref>
                        </c15:formulaRef>
                      </c:ext>
                    </c:extLst>
                    <c:strCache>
                      <c:ptCount val="1"/>
                      <c:pt idx="0">
                        <c:v>1000MB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perf_1080!$C$5:$E$5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258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1A7F-4FC3-8C78-A3C00E7C370E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perf_1080!$B$7</c15:sqref>
                        </c15:formulaRef>
                      </c:ext>
                    </c:extLst>
                    <c:strCache>
                      <c:ptCount val="1"/>
                      <c:pt idx="0">
                        <c:v>Sbox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perf_1080!$C$2:$E$2</c15:sqref>
                        </c15:formulaRef>
                      </c:ext>
                    </c:extLst>
                    <c:strCache>
                      <c:ptCount val="1"/>
                      <c:pt idx="0">
                        <c:v>1000MB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perf_1080!$C$7:$E$7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264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1A7F-4FC3-8C78-A3C00E7C370E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perf_1080!$B$8</c15:sqref>
                        </c15:formulaRef>
                      </c:ext>
                    </c:extLst>
                    <c:strCache>
                      <c:ptCount val="1"/>
                      <c:pt idx="0">
                        <c:v>SG-4_s_last</c:v>
                      </c:pt>
                    </c:strCache>
                  </c:strRef>
                </c:tx>
                <c:spPr>
                  <a:pattFill prst="ltVert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accent6"/>
                    </a:solidFill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perf_1080!$C$2:$E$2</c15:sqref>
                        </c15:formulaRef>
                      </c:ext>
                    </c:extLst>
                    <c:strCache>
                      <c:ptCount val="1"/>
                      <c:pt idx="0">
                        <c:v>1000MB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perf_1080!$C$8:$E$8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290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1A7F-4FC3-8C78-A3C00E7C370E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perf_1080!$B$9</c15:sqref>
                        </c15:formulaRef>
                      </c:ext>
                    </c:extLst>
                    <c:strCache>
                      <c:ptCount val="1"/>
                      <c:pt idx="0">
                        <c:v>SG-4_s_first+last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perf_1080!$C$2:$E$2</c15:sqref>
                        </c15:formulaRef>
                      </c:ext>
                    </c:extLst>
                    <c:strCache>
                      <c:ptCount val="1"/>
                      <c:pt idx="0">
                        <c:v>1000MB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perf_1080!$C$9:$E$9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290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1A7F-4FC3-8C78-A3C00E7C370E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perf_1080!$B$10</c15:sqref>
                        </c15:formulaRef>
                      </c:ext>
                    </c:extLst>
                    <c:strCache>
                      <c:ptCount val="1"/>
                      <c:pt idx="0">
                        <c:v>SG-4_s_all</c:v>
                      </c:pt>
                    </c:strCache>
                  </c:strRef>
                </c:tx>
                <c:spPr>
                  <a:pattFill prst="ltHorz">
                    <a:fgClr>
                      <a:srgbClr val="C00000"/>
                    </a:fgClr>
                    <a:bgClr>
                      <a:schemeClr val="bg1"/>
                    </a:bgClr>
                  </a:pattFill>
                  <a:ln>
                    <a:solidFill>
                      <a:srgbClr val="C00000"/>
                    </a:solidFill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perf_1080!$C$2:$E$2</c15:sqref>
                        </c15:formulaRef>
                      </c:ext>
                    </c:extLst>
                    <c:strCache>
                      <c:ptCount val="1"/>
                      <c:pt idx="0">
                        <c:v>1000MB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perf_1080!$C$10:$E$10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168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1A7F-4FC3-8C78-A3C00E7C370E}"/>
                  </c:ext>
                </c:extLst>
              </c15:ser>
            </c15:filteredBarSeries>
          </c:ext>
        </c:extLst>
      </c:barChart>
      <c:catAx>
        <c:axId val="409428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09425864"/>
        <c:crosses val="autoZero"/>
        <c:auto val="1"/>
        <c:lblAlgn val="ctr"/>
        <c:lblOffset val="100"/>
        <c:noMultiLvlLbl val="0"/>
      </c:catAx>
      <c:valAx>
        <c:axId val="409425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 (Gbps)</a:t>
                </a:r>
              </a:p>
            </c:rich>
          </c:tx>
          <c:layout>
            <c:manualLayout>
              <c:xMode val="edge"/>
              <c:yMode val="edge"/>
              <c:x val="1.2641159705811181E-2"/>
              <c:y val="0.305250334436239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42816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775371828521435"/>
          <c:y val="0.13758308486503035"/>
          <c:w val="0.8120471014492755"/>
          <c:h val="0.13940728253257345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Global memory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45594082174256"/>
          <c:y val="0.29449315035100299"/>
          <c:w val="0.79158108981642195"/>
          <c:h val="0.600082700477559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perf_1080!$H$3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perf_1080!$I$2:$K$2</c:f>
              <c:strCache>
                <c:ptCount val="1"/>
                <c:pt idx="0">
                  <c:v>1000MB</c:v>
                </c:pt>
              </c:strCache>
            </c:strRef>
          </c:cat>
          <c:val>
            <c:numRef>
              <c:f>perf_1080!$I$3:$K$3</c:f>
              <c:numCache>
                <c:formatCode>General</c:formatCode>
                <c:ptCount val="1"/>
                <c:pt idx="0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8E-4BED-8ACF-B03EAC84F399}"/>
            </c:ext>
          </c:extLst>
        </c:ser>
        <c:ser>
          <c:idx val="1"/>
          <c:order val="1"/>
          <c:tx>
            <c:strRef>
              <c:f>perf_1080!$H$4</c:f>
              <c:strCache>
                <c:ptCount val="1"/>
                <c:pt idx="0">
                  <c:v>SG-4_last</c:v>
                </c:pt>
              </c:strCache>
            </c:strRef>
          </c:tx>
          <c:spPr>
            <a:pattFill prst="ltDnDiag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perf_1080!$I$2:$K$2</c:f>
              <c:strCache>
                <c:ptCount val="1"/>
                <c:pt idx="0">
                  <c:v>1000MB</c:v>
                </c:pt>
              </c:strCache>
            </c:strRef>
          </c:cat>
          <c:val>
            <c:numRef>
              <c:f>perf_1080!$I$4:$K$4</c:f>
              <c:numCache>
                <c:formatCode>General</c:formatCode>
                <c:ptCount val="1"/>
                <c:pt idx="0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8E-4BED-8ACF-B03EAC84F399}"/>
            </c:ext>
          </c:extLst>
        </c:ser>
        <c:ser>
          <c:idx val="3"/>
          <c:order val="3"/>
          <c:tx>
            <c:strRef>
              <c:f>perf_1080!$H$6</c:f>
              <c:strCache>
                <c:ptCount val="1"/>
                <c:pt idx="0">
                  <c:v>SG-4_all</c:v>
                </c:pt>
              </c:strCache>
            </c:strRef>
          </c:tx>
          <c:spPr>
            <a:pattFill prst="ltUpDiag">
              <a:fgClr>
                <a:schemeClr val="accent4"/>
              </a:fgClr>
              <a:bgClr>
                <a:schemeClr val="bg1"/>
              </a:bgClr>
            </a:pattFill>
            <a:ln>
              <a:solidFill>
                <a:schemeClr val="accent4"/>
              </a:solidFill>
            </a:ln>
            <a:effectLst/>
          </c:spPr>
          <c:invertIfNegative val="0"/>
          <c:cat>
            <c:strRef>
              <c:f>perf_1080!$I$2:$K$2</c:f>
              <c:strCache>
                <c:ptCount val="1"/>
                <c:pt idx="0">
                  <c:v>1000MB</c:v>
                </c:pt>
              </c:strCache>
            </c:strRef>
          </c:cat>
          <c:val>
            <c:numRef>
              <c:f>perf_1080!$I$6:$K$6</c:f>
              <c:numCache>
                <c:formatCode>General</c:formatCode>
                <c:ptCount val="1"/>
                <c:pt idx="0">
                  <c:v>29.5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8E-4BED-8ACF-B03EAC84F399}"/>
            </c:ext>
          </c:extLst>
        </c:ser>
        <c:ser>
          <c:idx val="8"/>
          <c:order val="8"/>
          <c:tx>
            <c:strRef>
              <c:f>perf_1080!$H$11</c:f>
              <c:strCache>
                <c:ptCount val="1"/>
                <c:pt idx="0">
                  <c:v>SG-4_first+last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perf_1080!$I$2:$K$2</c:f>
              <c:strCache>
                <c:ptCount val="1"/>
                <c:pt idx="0">
                  <c:v>1000MB</c:v>
                </c:pt>
              </c:strCache>
            </c:strRef>
          </c:cat>
          <c:val>
            <c:numRef>
              <c:f>perf_1080!$I$11:$K$11</c:f>
              <c:numCache>
                <c:formatCode>General</c:formatCode>
                <c:ptCount val="1"/>
                <c:pt idx="0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8E-4BED-8ACF-B03EAC84F3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9428160"/>
        <c:axId val="409425864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perf_1080!$H$5</c15:sqref>
                        </c15:formulaRef>
                      </c:ext>
                    </c:extLst>
                    <c:strCache>
                      <c:ptCount val="1"/>
                      <c:pt idx="0">
                        <c:v>SG-4_first+last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perf_1080!$I$2:$K$2</c15:sqref>
                        </c15:formulaRef>
                      </c:ext>
                    </c:extLst>
                    <c:strCache>
                      <c:ptCount val="1"/>
                      <c:pt idx="0">
                        <c:v>1000MB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perf_1080!$I$5:$K$5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103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3D8E-4BED-8ACF-B03EAC84F399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perf_1080!$H$7</c15:sqref>
                        </c15:formulaRef>
                      </c:ext>
                    </c:extLst>
                    <c:strCache>
                      <c:ptCount val="1"/>
                      <c:pt idx="0">
                        <c:v>Sbox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perf_1080!$I$2:$K$2</c15:sqref>
                        </c15:formulaRef>
                      </c:ext>
                    </c:extLst>
                    <c:strCache>
                      <c:ptCount val="1"/>
                      <c:pt idx="0">
                        <c:v>1000MB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perf_1080!$I$7:$K$7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134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3D8E-4BED-8ACF-B03EAC84F399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perf_1080!$H$8</c15:sqref>
                        </c15:formulaRef>
                      </c:ext>
                    </c:extLst>
                    <c:strCache>
                      <c:ptCount val="1"/>
                      <c:pt idx="0">
                        <c:v>SG-4_s_last</c:v>
                      </c:pt>
                    </c:strCache>
                  </c:strRef>
                </c:tx>
                <c:spPr>
                  <a:pattFill prst="ltVert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accent6"/>
                    </a:solidFill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perf_1080!$I$2:$K$2</c15:sqref>
                        </c15:formulaRef>
                      </c:ext>
                    </c:extLst>
                    <c:strCache>
                      <c:ptCount val="1"/>
                      <c:pt idx="0">
                        <c:v>1000MB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perf_1080!$I$8:$K$8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131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3D8E-4BED-8ACF-B03EAC84F399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perf_1080!$H$9</c15:sqref>
                        </c15:formulaRef>
                      </c:ext>
                    </c:extLst>
                    <c:strCache>
                      <c:ptCount val="1"/>
                      <c:pt idx="0">
                        <c:v>SG-4_s_first+last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perf_1080!$I$2:$K$2</c15:sqref>
                        </c15:formulaRef>
                      </c:ext>
                    </c:extLst>
                    <c:strCache>
                      <c:ptCount val="1"/>
                      <c:pt idx="0">
                        <c:v>1000MB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perf_1080!$I$9:$K$9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125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3D8E-4BED-8ACF-B03EAC84F399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perf_1080!$H$10</c15:sqref>
                        </c15:formulaRef>
                      </c:ext>
                    </c:extLst>
                    <c:strCache>
                      <c:ptCount val="1"/>
                      <c:pt idx="0">
                        <c:v>SG-4_s_all</c:v>
                      </c:pt>
                    </c:strCache>
                  </c:strRef>
                </c:tx>
                <c:spPr>
                  <a:pattFill prst="ltHorz">
                    <a:fgClr>
                      <a:srgbClr val="C00000"/>
                    </a:fgClr>
                    <a:bgClr>
                      <a:schemeClr val="bg1"/>
                    </a:bgClr>
                  </a:pattFill>
                  <a:ln>
                    <a:solidFill>
                      <a:srgbClr val="C00000"/>
                    </a:solidFill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perf_1080!$I$2:$K$2</c15:sqref>
                        </c15:formulaRef>
                      </c:ext>
                    </c:extLst>
                    <c:strCache>
                      <c:ptCount val="1"/>
                      <c:pt idx="0">
                        <c:v>1000MB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perf_1080!$I$10:$K$10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97.8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3D8E-4BED-8ACF-B03EAC84F399}"/>
                  </c:ext>
                </c:extLst>
              </c15:ser>
            </c15:filteredBarSeries>
          </c:ext>
        </c:extLst>
      </c:barChart>
      <c:catAx>
        <c:axId val="409428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09425864"/>
        <c:crosses val="autoZero"/>
        <c:auto val="1"/>
        <c:lblAlgn val="ctr"/>
        <c:lblOffset val="100"/>
        <c:noMultiLvlLbl val="0"/>
      </c:catAx>
      <c:valAx>
        <c:axId val="409425864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 (Gbps)</a:t>
                </a:r>
              </a:p>
            </c:rich>
          </c:tx>
          <c:layout>
            <c:manualLayout>
              <c:xMode val="edge"/>
              <c:yMode val="edge"/>
              <c:x val="1.9426583289026241E-2"/>
              <c:y val="0.232798009426106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42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819748878554894"/>
          <c:y val="0.173598323961064"/>
          <c:w val="0.8120471014492755"/>
          <c:h val="0.14177972160103128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60F57-2913-467B-903B-6614A91775FA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BA823-A53F-4D8E-85BA-71EBD1FE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26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BA823-A53F-4D8E-85BA-71EBD1FE8A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63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should be a general timing attack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1B5786-58F6-4B42-A43D-81432AD6E5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222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BA823-A53F-4D8E-85BA-71EBD1FE8A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50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BA823-A53F-4D8E-85BA-71EBD1FE8A2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BA823-A53F-4D8E-85BA-71EBD1FE8A2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AD58E-16C8-4AFE-B358-8D907D05CF88}" type="datetime1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EED8-0A23-4CE4-8D0D-F30199ACC266}" type="datetime1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7B9C9-1D70-4691-AC04-284D1DCFF26F}" type="datetime1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E33E8A28-5A6D-4AB6-91A8-99F7ED614817}" type="datetime1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3CD5B470-24F1-6744-BE88-730898E97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7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Graphic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326" y="7515"/>
            <a:ext cx="8931348" cy="85725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326" y="864765"/>
            <a:ext cx="8931348" cy="37298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10559"/>
            <a:ext cx="2133600" cy="273844"/>
          </a:xfrm>
        </p:spPr>
        <p:txBody>
          <a:bodyPr/>
          <a:lstStyle/>
          <a:p>
            <a:fld id="{6296141C-074E-4C3F-82FE-19E5BFA0E082}" type="datetime1">
              <a:rPr lang="en-US" smtClean="0"/>
              <a:t>4/13/2019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10559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10559"/>
            <a:ext cx="2133600" cy="273844"/>
          </a:xfrm>
        </p:spPr>
        <p:txBody>
          <a:bodyPr/>
          <a:lstStyle>
            <a:lvl1pPr>
              <a:defRPr sz="1800"/>
            </a:lvl1pPr>
          </a:lstStyle>
          <a:p>
            <a:fld id="{3CD5B470-24F1-6744-BE88-730898E97D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07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25" y="7515"/>
            <a:ext cx="8931349" cy="8572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25" y="864765"/>
            <a:ext cx="8931349" cy="37298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75119"/>
            <a:ext cx="2133600" cy="273844"/>
          </a:xfrm>
        </p:spPr>
        <p:txBody>
          <a:bodyPr/>
          <a:lstStyle/>
          <a:p>
            <a:fld id="{E04FBF7E-08C8-4D71-AF7D-F2DB6364E4AC}" type="datetime1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5119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4699" y="4675119"/>
            <a:ext cx="2133600" cy="273844"/>
          </a:xfrm>
        </p:spPr>
        <p:txBody>
          <a:bodyPr/>
          <a:lstStyle>
            <a:lvl1pPr>
              <a:defRPr sz="1600"/>
            </a:lvl1pPr>
          </a:lstStyle>
          <a:p>
            <a:fld id="{3CD5B470-24F1-6744-BE88-730898E97D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23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aphic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549B-B4A0-454A-83EF-E14C4CA96F6B}" type="datetime1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B470-24F1-6744-BE88-730898E97D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54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80C6-5EA8-44BB-82B8-A426FBE9035A}" type="datetime1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B470-24F1-6744-BE88-730898E97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02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82ED-BC4D-4568-94E9-AC6B52E3444D}" type="datetime1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B470-24F1-6744-BE88-730898E97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71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8229600" cy="871538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6"/>
            <a:ext cx="5111750" cy="35182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C69-B78D-45D3-B028-137A4C0F45A3}" type="datetime1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B470-24F1-6744-BE88-730898E97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18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A65C-968F-4550-A194-52A11B62A1AF}" type="datetime1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B470-24F1-6744-BE88-730898E97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4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F47D6-0D9E-4E4C-9C41-D18CF8F34FCC}" type="datetime1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1BFC-C3A8-4740-A36C-AD1B8ACC0F20}" type="datetime1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B470-24F1-6744-BE88-730898E97D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2654638"/>
            <a:ext cx="5486400" cy="285292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-Johnny Appleseed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9605" y="1390769"/>
            <a:ext cx="7854315" cy="1047631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800">
                <a:latin typeface="+mn-lt"/>
              </a:defRPr>
            </a:lvl1pPr>
          </a:lstStyle>
          <a:p>
            <a:pPr lvl="0"/>
            <a:r>
              <a:rPr lang="en-US" dirty="0"/>
              <a:t>“Type a quote here.”</a:t>
            </a:r>
          </a:p>
        </p:txBody>
      </p:sp>
    </p:spTree>
    <p:extLst>
      <p:ext uri="{BB962C8B-B14F-4D97-AF65-F5344CB8AC3E}">
        <p14:creationId xmlns:p14="http://schemas.microsoft.com/office/powerpoint/2010/main" val="241543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98E1D-5130-47AF-8CC5-85D3A8D59CC5}" type="datetime1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DDB0D-D182-4637-A002-F2D917EC6038}" type="datetime1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E3828-8F19-43B4-BD3E-590911BB029F}" type="datetime1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A1E76-9649-4974-8DBF-7BB344FA2D36}" type="datetime1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88165-D020-4FD8-8CB9-6A48957E9E57}" type="datetime1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030B1-39E6-4E1C-B28C-E96342C4A071}" type="datetime1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2CBA9-298D-4548-B316-FAC4CC6A628E}" type="datetime1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702C95-40B1-4129-9BB8-D84B8AD10B2C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97324DE8-3265-46D3-ADE0-E45177E354A3}" type="datetime1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3CD5B470-24F1-6744-BE88-730898E97D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henlin36/scatter_gather_aes_cuda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10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4.png&amp;ehk=DnhZxP4mPsXMg72vNhnOiA&amp;r=0&amp;pid=OfficeInsert"/><Relationship Id="rId7" Type="http://schemas.openxmlformats.org/officeDocument/2006/relationships/image" Target="../media/image7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sv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hyperlink" Target="http://tex.stackexchange.com/questions/337348/how-to-draw-the-following-attacker-picture-in-protocol-using-tikz" TargetMode="External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685800" y="972766"/>
            <a:ext cx="7772400" cy="1727573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Scatter-and-Gather Revisited: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High-Performance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Side-Channel-Resistant AES on GPUs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u="sng" dirty="0"/>
              <a:t>Zhen Lin</a:t>
            </a:r>
            <a:r>
              <a:rPr lang="en-US" dirty="0"/>
              <a:t>, Utkarsh Mathur, </a:t>
            </a:r>
            <a:r>
              <a:rPr lang="en-US" dirty="0" err="1"/>
              <a:t>Huiyang</a:t>
            </a:r>
            <a:r>
              <a:rPr lang="en-US" dirty="0"/>
              <a:t> Zhou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North Carolina State University</a:t>
            </a:r>
            <a:endParaRPr lang="en-US" dirty="0">
              <a:ea typeface="+mn-e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DF3CC3-B56D-48DE-8A8E-69DDF42A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E068-A54D-40E0-9ABB-A8DA85AF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Attacks on GPUs [Jiang’16]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DCB5D6-500B-4726-A116-B42672B74B29}"/>
                  </a:ext>
                </a:extLst>
              </p:cNvPr>
              <p:cNvSpPr/>
              <p:nvPr/>
            </p:nvSpPr>
            <p:spPr>
              <a:xfrm>
                <a:off x="2703097" y="1530361"/>
                <a:ext cx="2180725" cy="426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𝑡𝑖𝑑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𝑡𝑖𝑑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DCB5D6-500B-4726-A116-B42672B74B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97" y="1530361"/>
                <a:ext cx="2180725" cy="426912"/>
              </a:xfrm>
              <a:prstGeom prst="rect">
                <a:avLst/>
              </a:prstGeom>
              <a:blipFill>
                <a:blip r:embed="rId2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82DAAC0-FE10-4670-ACB7-CEA701D23482}"/>
              </a:ext>
            </a:extLst>
          </p:cNvPr>
          <p:cNvSpPr txBox="1"/>
          <p:nvPr/>
        </p:nvSpPr>
        <p:spPr>
          <a:xfrm>
            <a:off x="327166" y="1505792"/>
            <a:ext cx="205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round: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D8B6DE-3C53-4E06-8DB7-8376A698D830}"/>
              </a:ext>
            </a:extLst>
          </p:cNvPr>
          <p:cNvGrpSpPr/>
          <p:nvPr/>
        </p:nvGrpSpPr>
        <p:grpSpPr>
          <a:xfrm>
            <a:off x="327166" y="2219369"/>
            <a:ext cx="4926694" cy="427539"/>
            <a:chOff x="327166" y="2219369"/>
            <a:chExt cx="4926694" cy="4275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92B98C4-1163-49B0-B3D5-E66A215D7675}"/>
                    </a:ext>
                  </a:extLst>
                </p:cNvPr>
                <p:cNvSpPr/>
                <p:nvPr/>
              </p:nvSpPr>
              <p:spPr>
                <a:xfrm>
                  <a:off x="2703097" y="2219996"/>
                  <a:ext cx="2550763" cy="426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𝑡𝑖𝑑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𝑡𝑖𝑑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⊕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92B98C4-1163-49B0-B3D5-E66A215D76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3097" y="2219996"/>
                  <a:ext cx="2550763" cy="426912"/>
                </a:xfrm>
                <a:prstGeom prst="rect">
                  <a:avLst/>
                </a:prstGeom>
                <a:blipFill>
                  <a:blip r:embed="rId3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4AA83C-DE96-4E7F-810B-53AFE03789B9}"/>
                </a:ext>
              </a:extLst>
            </p:cNvPr>
            <p:cNvSpPr txBox="1"/>
            <p:nvPr/>
          </p:nvSpPr>
          <p:spPr>
            <a:xfrm>
              <a:off x="327166" y="2219369"/>
              <a:ext cx="2153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Inverse table lookup: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C35E9D-D604-44FD-8D3E-165D90F29D2F}"/>
              </a:ext>
            </a:extLst>
          </p:cNvPr>
          <p:cNvGrpSpPr/>
          <p:nvPr/>
        </p:nvGrpSpPr>
        <p:grpSpPr>
          <a:xfrm>
            <a:off x="4475018" y="2208229"/>
            <a:ext cx="1352358" cy="885441"/>
            <a:chOff x="4475018" y="2208229"/>
            <a:chExt cx="1352358" cy="88544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012ED16-24C9-44A4-82CF-1A82476B9DDD}"/>
                </a:ext>
              </a:extLst>
            </p:cNvPr>
            <p:cNvSpPr/>
            <p:nvPr/>
          </p:nvSpPr>
          <p:spPr>
            <a:xfrm>
              <a:off x="4776764" y="2208229"/>
              <a:ext cx="355036" cy="459597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FB69B0-D40D-4825-995E-274D57DA7B49}"/>
                </a:ext>
              </a:extLst>
            </p:cNvPr>
            <p:cNvSpPr txBox="1"/>
            <p:nvPr/>
          </p:nvSpPr>
          <p:spPr>
            <a:xfrm>
              <a:off x="4475018" y="2724338"/>
              <a:ext cx="1352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Guessed key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B639C6-23C2-4BB4-93FC-674C3A35D295}"/>
              </a:ext>
            </a:extLst>
          </p:cNvPr>
          <p:cNvGrpSpPr/>
          <p:nvPr/>
        </p:nvGrpSpPr>
        <p:grpSpPr>
          <a:xfrm>
            <a:off x="1945063" y="2164243"/>
            <a:ext cx="2529955" cy="929427"/>
            <a:chOff x="1945063" y="2164243"/>
            <a:chExt cx="2529955" cy="92942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6CB033-D168-475E-804B-D815EBD3EB48}"/>
                </a:ext>
              </a:extLst>
            </p:cNvPr>
            <p:cNvSpPr txBox="1"/>
            <p:nvPr/>
          </p:nvSpPr>
          <p:spPr>
            <a:xfrm>
              <a:off x="1945063" y="2724338"/>
              <a:ext cx="2153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Table lookup address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6C04004-836D-430B-8ADA-9481B7FB81F6}"/>
                </a:ext>
              </a:extLst>
            </p:cNvPr>
            <p:cNvSpPr/>
            <p:nvPr/>
          </p:nvSpPr>
          <p:spPr>
            <a:xfrm>
              <a:off x="2715431" y="2164243"/>
              <a:ext cx="570773" cy="459597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3EA80A4-BEEE-4800-9E69-43E9CE7CE66E}"/>
                </a:ext>
              </a:extLst>
            </p:cNvPr>
            <p:cNvCxnSpPr>
              <a:stCxn id="9" idx="1"/>
              <a:endCxn id="10" idx="3"/>
            </p:cNvCxnSpPr>
            <p:nvPr/>
          </p:nvCxnSpPr>
          <p:spPr>
            <a:xfrm flipH="1">
              <a:off x="4098281" y="2909004"/>
              <a:ext cx="376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8F51178-E84A-4BED-8CFC-C87958E6F777}"/>
              </a:ext>
            </a:extLst>
          </p:cNvPr>
          <p:cNvGrpSpPr/>
          <p:nvPr/>
        </p:nvGrpSpPr>
        <p:grpSpPr>
          <a:xfrm>
            <a:off x="5827376" y="1558225"/>
            <a:ext cx="2447757" cy="369332"/>
            <a:chOff x="5827376" y="1558225"/>
            <a:chExt cx="2447757" cy="369332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A75387A-FA97-481F-AE72-86D6BF8CD514}"/>
                </a:ext>
              </a:extLst>
            </p:cNvPr>
            <p:cNvSpPr/>
            <p:nvPr/>
          </p:nvSpPr>
          <p:spPr>
            <a:xfrm>
              <a:off x="5827376" y="1632857"/>
              <a:ext cx="638738" cy="24226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71A06C-DDC9-4A4E-A513-E2FDA17E15CB}"/>
                </a:ext>
              </a:extLst>
            </p:cNvPr>
            <p:cNvSpPr txBox="1"/>
            <p:nvPr/>
          </p:nvSpPr>
          <p:spPr>
            <a:xfrm>
              <a:off x="6707781" y="1558225"/>
              <a:ext cx="1567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(real key)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2BE507-AA0C-4E5B-8EC7-B808285A7022}"/>
              </a:ext>
            </a:extLst>
          </p:cNvPr>
          <p:cNvGrpSpPr/>
          <p:nvPr/>
        </p:nvGrpSpPr>
        <p:grpSpPr>
          <a:xfrm>
            <a:off x="327166" y="3093670"/>
            <a:ext cx="4588183" cy="641920"/>
            <a:chOff x="327166" y="3093670"/>
            <a:chExt cx="4588183" cy="6419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D8BACA-96C7-4E02-8F08-5416EBD11E64}"/>
                </a:ext>
              </a:extLst>
            </p:cNvPr>
            <p:cNvSpPr txBox="1"/>
            <p:nvPr/>
          </p:nvSpPr>
          <p:spPr>
            <a:xfrm>
              <a:off x="327166" y="3331695"/>
              <a:ext cx="2946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Redo table lookup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76424A1-D55E-4653-BE83-87042CB434B9}"/>
                    </a:ext>
                  </a:extLst>
                </p:cNvPr>
                <p:cNvSpPr/>
                <p:nvPr/>
              </p:nvSpPr>
              <p:spPr>
                <a:xfrm>
                  <a:off x="2580928" y="3308678"/>
                  <a:ext cx="2334421" cy="426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𝑡𝑖𝑑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𝑡𝑖𝑑</m:t>
                                </m:r>
                              </m:sup>
                            </m:sSub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76424A1-D55E-4653-BE83-87042CB434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0928" y="3308678"/>
                  <a:ext cx="2334421" cy="426912"/>
                </a:xfrm>
                <a:prstGeom prst="rect">
                  <a:avLst/>
                </a:prstGeom>
                <a:blipFill>
                  <a:blip r:embed="rId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4A9ADE7-49BF-4E73-B34E-BBBC846774B6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021672" y="3093670"/>
              <a:ext cx="588878" cy="2380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DB08BE-8776-4B81-BC59-3A3BF5185550}"/>
              </a:ext>
            </a:extLst>
          </p:cNvPr>
          <p:cNvGrpSpPr/>
          <p:nvPr/>
        </p:nvGrpSpPr>
        <p:grpSpPr>
          <a:xfrm>
            <a:off x="5827376" y="3366258"/>
            <a:ext cx="2913590" cy="369332"/>
            <a:chOff x="5827376" y="3366258"/>
            <a:chExt cx="2913590" cy="369332"/>
          </a:xfrm>
        </p:grpSpPr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101AAE45-6EB7-43B8-BFE6-7F67CA9A5C5A}"/>
                </a:ext>
              </a:extLst>
            </p:cNvPr>
            <p:cNvSpPr/>
            <p:nvPr/>
          </p:nvSpPr>
          <p:spPr>
            <a:xfrm>
              <a:off x="5827376" y="3419276"/>
              <a:ext cx="638738" cy="24226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CD2A2F-52A1-4541-95B8-2416E372A86B}"/>
                </a:ext>
              </a:extLst>
            </p:cNvPr>
            <p:cNvSpPr txBox="1"/>
            <p:nvPr/>
          </p:nvSpPr>
          <p:spPr>
            <a:xfrm>
              <a:off x="6707781" y="3366258"/>
              <a:ext cx="2033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Time’ (guessed key)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A92DD6-94D3-49F9-B4F1-38A8170384EC}"/>
              </a:ext>
            </a:extLst>
          </p:cNvPr>
          <p:cNvGrpSpPr/>
          <p:nvPr/>
        </p:nvGrpSpPr>
        <p:grpSpPr>
          <a:xfrm>
            <a:off x="7077819" y="1927557"/>
            <a:ext cx="1331372" cy="1491719"/>
            <a:chOff x="7491457" y="1927557"/>
            <a:chExt cx="1331372" cy="1491719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9A0A1A3-249A-4AD5-9513-B061A78A9E34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7491457" y="1927557"/>
              <a:ext cx="0" cy="14917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10ED0A-CBCD-45E8-A39B-414FF36CE64C}"/>
                </a:ext>
              </a:extLst>
            </p:cNvPr>
            <p:cNvSpPr txBox="1"/>
            <p:nvPr/>
          </p:nvSpPr>
          <p:spPr>
            <a:xfrm>
              <a:off x="7505481" y="2323742"/>
              <a:ext cx="1317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</a:t>
              </a:r>
            </a:p>
            <a:p>
              <a:r>
                <a:rPr lang="en-US" dirty="0"/>
                <a:t>correlation?</a:t>
              </a: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5D032A9-00A0-4555-BFDA-D2B85F231BC2}"/>
              </a:ext>
            </a:extLst>
          </p:cNvPr>
          <p:cNvSpPr/>
          <p:nvPr/>
        </p:nvSpPr>
        <p:spPr>
          <a:xfrm>
            <a:off x="1633904" y="4223358"/>
            <a:ext cx="4975112" cy="45959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Table lookup timing information leaks key!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E413F42-0CAB-46A2-8193-66FB76CC8289}"/>
              </a:ext>
            </a:extLst>
          </p:cNvPr>
          <p:cNvSpPr/>
          <p:nvPr/>
        </p:nvSpPr>
        <p:spPr>
          <a:xfrm>
            <a:off x="4776764" y="2215024"/>
            <a:ext cx="355036" cy="4595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414CA2C-8BFE-40D8-B3C3-8A200B09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CF9EDD-3BB4-4F5A-8818-53C604C8D76C}"/>
              </a:ext>
            </a:extLst>
          </p:cNvPr>
          <p:cNvSpPr/>
          <p:nvPr/>
        </p:nvSpPr>
        <p:spPr>
          <a:xfrm>
            <a:off x="3703525" y="3314303"/>
            <a:ext cx="402443" cy="45959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1438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F75D-A9B9-4FBB-97AE-583F6F94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Access-Driven Cache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9401-910D-4108-9361-EB55B9877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8126" y="1625600"/>
            <a:ext cx="4088674" cy="32511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Prime-and-Probe on CPUs</a:t>
            </a:r>
          </a:p>
          <a:p>
            <a:pPr lvl="1"/>
            <a:r>
              <a:rPr lang="en-US" dirty="0"/>
              <a:t>Prime: attacker fills all cache sets</a:t>
            </a:r>
          </a:p>
          <a:p>
            <a:pPr lvl="1"/>
            <a:r>
              <a:rPr lang="en-US" dirty="0"/>
              <a:t>Idle: waits for victim to access cache</a:t>
            </a:r>
          </a:p>
          <a:p>
            <a:pPr lvl="1"/>
            <a:r>
              <a:rPr lang="en-US" dirty="0"/>
              <a:t>Probe: attacker monitors which cache sets were accessed by victim</a:t>
            </a:r>
          </a:p>
          <a:p>
            <a:pPr lvl="1"/>
            <a:r>
              <a:rPr lang="en-US" dirty="0"/>
              <a:t>Set </a:t>
            </a:r>
            <a:r>
              <a:rPr lang="en-US"/>
              <a:t># =&gt; </a:t>
            </a:r>
            <a:r>
              <a:rPr lang="en-US" dirty="0"/>
              <a:t>table </a:t>
            </a:r>
            <a:r>
              <a:rPr lang="en-US"/>
              <a:t>index =&gt; </a:t>
            </a:r>
            <a:r>
              <a:rPr lang="en-US" dirty="0"/>
              <a:t>key</a:t>
            </a:r>
          </a:p>
          <a:p>
            <a:r>
              <a:rPr lang="en-US" dirty="0"/>
              <a:t>GPU allows multiple kernels co-run on the same GPU core</a:t>
            </a:r>
          </a:p>
          <a:p>
            <a:pPr lvl="1"/>
            <a:r>
              <a:rPr lang="en-US" dirty="0"/>
              <a:t>Potential threat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CB3F7DD-1D02-4712-88F9-FDE47A636BDA}"/>
              </a:ext>
            </a:extLst>
          </p:cNvPr>
          <p:cNvGrpSpPr/>
          <p:nvPr/>
        </p:nvGrpSpPr>
        <p:grpSpPr>
          <a:xfrm>
            <a:off x="1095761" y="1865354"/>
            <a:ext cx="791563" cy="828116"/>
            <a:chOff x="1041470" y="2210859"/>
            <a:chExt cx="791563" cy="82811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898BB48-3616-4A74-94C5-6D62CA29A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7010" y="2210859"/>
              <a:ext cx="556323" cy="55347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409B3F-DF9B-4DDC-A946-17B674104A0C}"/>
                </a:ext>
              </a:extLst>
            </p:cNvPr>
            <p:cNvSpPr txBox="1"/>
            <p:nvPr/>
          </p:nvSpPr>
          <p:spPr>
            <a:xfrm>
              <a:off x="1041470" y="2731198"/>
              <a:ext cx="791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Attacker</a:t>
              </a:r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36648EF-A705-4802-9EB7-FACF9661872F}"/>
              </a:ext>
            </a:extLst>
          </p:cNvPr>
          <p:cNvGrpSpPr/>
          <p:nvPr/>
        </p:nvGrpSpPr>
        <p:grpSpPr>
          <a:xfrm>
            <a:off x="2518226" y="1850354"/>
            <a:ext cx="649537" cy="839087"/>
            <a:chOff x="2982553" y="2192798"/>
            <a:chExt cx="649537" cy="8390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D10949-E7A6-4BCE-8F55-2300AF551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2232" y="2192798"/>
              <a:ext cx="556323" cy="58959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42DDFD-3348-417A-A05A-B9D6B38E6710}"/>
                </a:ext>
              </a:extLst>
            </p:cNvPr>
            <p:cNvSpPr txBox="1"/>
            <p:nvPr/>
          </p:nvSpPr>
          <p:spPr>
            <a:xfrm>
              <a:off x="2982553" y="2724108"/>
              <a:ext cx="64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Victim</a:t>
              </a:r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81573E9-5241-426D-ADD8-74FB7221720E}"/>
              </a:ext>
            </a:extLst>
          </p:cNvPr>
          <p:cNvSpPr txBox="1"/>
          <p:nvPr/>
        </p:nvSpPr>
        <p:spPr>
          <a:xfrm>
            <a:off x="116942" y="5222068"/>
            <a:ext cx="168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data cache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B5025C4-3C5C-4D78-AEB8-D68BE4623745}"/>
              </a:ext>
            </a:extLst>
          </p:cNvPr>
          <p:cNvGrpSpPr/>
          <p:nvPr/>
        </p:nvGrpSpPr>
        <p:grpSpPr>
          <a:xfrm>
            <a:off x="720880" y="2835129"/>
            <a:ext cx="2661824" cy="285490"/>
            <a:chOff x="935821" y="3288824"/>
            <a:chExt cx="2661824" cy="2854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5F9D5F5-946E-40CD-98A2-8B5F041643A5}"/>
                </a:ext>
              </a:extLst>
            </p:cNvPr>
            <p:cNvSpPr/>
            <p:nvPr/>
          </p:nvSpPr>
          <p:spPr>
            <a:xfrm>
              <a:off x="935821" y="3288824"/>
              <a:ext cx="667781" cy="2854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0414DA-57C6-44DC-B200-AABA01802949}"/>
                </a:ext>
              </a:extLst>
            </p:cNvPr>
            <p:cNvSpPr/>
            <p:nvPr/>
          </p:nvSpPr>
          <p:spPr>
            <a:xfrm>
              <a:off x="1603602" y="3288824"/>
              <a:ext cx="667781" cy="2854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9BCF570-E6D2-45D8-8ABE-C445E33AD4C1}"/>
                </a:ext>
              </a:extLst>
            </p:cNvPr>
            <p:cNvSpPr/>
            <p:nvPr/>
          </p:nvSpPr>
          <p:spPr>
            <a:xfrm>
              <a:off x="2271925" y="3288824"/>
              <a:ext cx="667781" cy="2854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2A060BF-B892-411B-A361-9A7AD924AC03}"/>
                </a:ext>
              </a:extLst>
            </p:cNvPr>
            <p:cNvSpPr/>
            <p:nvPr/>
          </p:nvSpPr>
          <p:spPr>
            <a:xfrm>
              <a:off x="2929864" y="3288824"/>
              <a:ext cx="667781" cy="2854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20E9869-FBB3-4FFC-BDE5-27A5FB622694}"/>
              </a:ext>
            </a:extLst>
          </p:cNvPr>
          <p:cNvGrpSpPr/>
          <p:nvPr/>
        </p:nvGrpSpPr>
        <p:grpSpPr>
          <a:xfrm>
            <a:off x="720880" y="3130274"/>
            <a:ext cx="2661824" cy="285490"/>
            <a:chOff x="935821" y="3288824"/>
            <a:chExt cx="2661824" cy="28549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4D5213F-CB8D-4495-922B-F3B4410E0785}"/>
                </a:ext>
              </a:extLst>
            </p:cNvPr>
            <p:cNvSpPr/>
            <p:nvPr/>
          </p:nvSpPr>
          <p:spPr>
            <a:xfrm>
              <a:off x="935821" y="3288824"/>
              <a:ext cx="667781" cy="2854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286BC96-F675-4ED5-B677-7EDC5F615689}"/>
                </a:ext>
              </a:extLst>
            </p:cNvPr>
            <p:cNvSpPr/>
            <p:nvPr/>
          </p:nvSpPr>
          <p:spPr>
            <a:xfrm>
              <a:off x="1603602" y="3288824"/>
              <a:ext cx="667781" cy="2854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21B571-8F96-42F5-8A24-0233C8979BC6}"/>
                </a:ext>
              </a:extLst>
            </p:cNvPr>
            <p:cNvSpPr/>
            <p:nvPr/>
          </p:nvSpPr>
          <p:spPr>
            <a:xfrm>
              <a:off x="2271925" y="3288824"/>
              <a:ext cx="667781" cy="2854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9ABC57B-FBD7-4545-92AB-5E54C5D50FB3}"/>
                </a:ext>
              </a:extLst>
            </p:cNvPr>
            <p:cNvSpPr/>
            <p:nvPr/>
          </p:nvSpPr>
          <p:spPr>
            <a:xfrm>
              <a:off x="2929864" y="3288824"/>
              <a:ext cx="667781" cy="2854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4B92E73E-7ED3-4F47-88F4-732641286446}"/>
              </a:ext>
            </a:extLst>
          </p:cNvPr>
          <p:cNvSpPr/>
          <p:nvPr/>
        </p:nvSpPr>
        <p:spPr>
          <a:xfrm>
            <a:off x="2425569" y="3722039"/>
            <a:ext cx="667781" cy="28549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EDA891-CBFB-4B9E-B27B-249F553C09BB}"/>
              </a:ext>
            </a:extLst>
          </p:cNvPr>
          <p:cNvSpPr txBox="1"/>
          <p:nvPr/>
        </p:nvSpPr>
        <p:spPr>
          <a:xfrm>
            <a:off x="682163" y="3413568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. . .</a:t>
            </a:r>
            <a:endParaRPr lang="en-US" sz="20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6173D1D-2A5B-48F4-9E73-CCD396B55744}"/>
              </a:ext>
            </a:extLst>
          </p:cNvPr>
          <p:cNvGrpSpPr/>
          <p:nvPr/>
        </p:nvGrpSpPr>
        <p:grpSpPr>
          <a:xfrm>
            <a:off x="720880" y="3800905"/>
            <a:ext cx="2661824" cy="285490"/>
            <a:chOff x="935821" y="3288824"/>
            <a:chExt cx="2661824" cy="28549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6741ADE-716A-46F3-BF87-83F13D0436A9}"/>
                </a:ext>
              </a:extLst>
            </p:cNvPr>
            <p:cNvSpPr/>
            <p:nvPr/>
          </p:nvSpPr>
          <p:spPr>
            <a:xfrm>
              <a:off x="935821" y="3288824"/>
              <a:ext cx="667781" cy="2854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4373467-0AC7-49DA-BA7C-5B28912C7043}"/>
                </a:ext>
              </a:extLst>
            </p:cNvPr>
            <p:cNvSpPr/>
            <p:nvPr/>
          </p:nvSpPr>
          <p:spPr>
            <a:xfrm>
              <a:off x="1603602" y="3288824"/>
              <a:ext cx="667781" cy="2854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1DFC81C-2844-4A30-B9F7-381AE9B8BD5D}"/>
                </a:ext>
              </a:extLst>
            </p:cNvPr>
            <p:cNvSpPr/>
            <p:nvPr/>
          </p:nvSpPr>
          <p:spPr>
            <a:xfrm>
              <a:off x="2271925" y="3288824"/>
              <a:ext cx="667781" cy="2854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9F0B2D-8CFF-4A84-A71E-D160AE5CEFB5}"/>
                </a:ext>
              </a:extLst>
            </p:cNvPr>
            <p:cNvSpPr/>
            <p:nvPr/>
          </p:nvSpPr>
          <p:spPr>
            <a:xfrm>
              <a:off x="2929864" y="3288824"/>
              <a:ext cx="667781" cy="2854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A37656B-0EBC-4304-A240-D4CF324E2DA5}"/>
              </a:ext>
            </a:extLst>
          </p:cNvPr>
          <p:cNvSpPr txBox="1"/>
          <p:nvPr/>
        </p:nvSpPr>
        <p:spPr>
          <a:xfrm>
            <a:off x="481352" y="4255964"/>
            <a:ext cx="985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cache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1B47C53-71DE-41AE-AC60-D75733E3B2D6}"/>
              </a:ext>
            </a:extLst>
          </p:cNvPr>
          <p:cNvSpPr/>
          <p:nvPr/>
        </p:nvSpPr>
        <p:spPr>
          <a:xfrm>
            <a:off x="726634" y="2825433"/>
            <a:ext cx="2656070" cy="285490"/>
          </a:xfrm>
          <a:prstGeom prst="rect">
            <a:avLst/>
          </a:prstGeom>
          <a:solidFill>
            <a:srgbClr val="C0504D">
              <a:alpha val="45882"/>
            </a:srgb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B3A6D2-4129-4209-AE81-DC1E329EA1F4}"/>
              </a:ext>
            </a:extLst>
          </p:cNvPr>
          <p:cNvSpPr/>
          <p:nvPr/>
        </p:nvSpPr>
        <p:spPr>
          <a:xfrm>
            <a:off x="720880" y="3120770"/>
            <a:ext cx="2656070" cy="285490"/>
          </a:xfrm>
          <a:prstGeom prst="rect">
            <a:avLst/>
          </a:prstGeom>
          <a:solidFill>
            <a:srgbClr val="C0504D">
              <a:alpha val="45882"/>
            </a:srgb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118207-5D06-40A8-945E-CC30427D0676}"/>
              </a:ext>
            </a:extLst>
          </p:cNvPr>
          <p:cNvSpPr/>
          <p:nvPr/>
        </p:nvSpPr>
        <p:spPr>
          <a:xfrm>
            <a:off x="725729" y="3799051"/>
            <a:ext cx="2656070" cy="285490"/>
          </a:xfrm>
          <a:prstGeom prst="rect">
            <a:avLst/>
          </a:prstGeom>
          <a:solidFill>
            <a:srgbClr val="C0504D">
              <a:alpha val="45882"/>
            </a:srgb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C66D2A-F5B3-46E3-8467-9AC766926778}"/>
              </a:ext>
            </a:extLst>
          </p:cNvPr>
          <p:cNvSpPr/>
          <p:nvPr/>
        </p:nvSpPr>
        <p:spPr>
          <a:xfrm>
            <a:off x="1378819" y="2833275"/>
            <a:ext cx="667781" cy="285490"/>
          </a:xfrm>
          <a:prstGeom prst="rect">
            <a:avLst/>
          </a:prstGeom>
          <a:solidFill>
            <a:srgbClr val="FFFF00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7670AE-4B7B-40EF-9FE6-25C8B44FDD7F}"/>
              </a:ext>
            </a:extLst>
          </p:cNvPr>
          <p:cNvSpPr/>
          <p:nvPr/>
        </p:nvSpPr>
        <p:spPr>
          <a:xfrm>
            <a:off x="2725579" y="3796019"/>
            <a:ext cx="667781" cy="285490"/>
          </a:xfrm>
          <a:prstGeom prst="rect">
            <a:avLst/>
          </a:prstGeom>
          <a:solidFill>
            <a:srgbClr val="FFFF00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9E2F38-5376-435A-85C3-4EE14A6F6713}"/>
              </a:ext>
            </a:extLst>
          </p:cNvPr>
          <p:cNvSpPr txBox="1"/>
          <p:nvPr/>
        </p:nvSpPr>
        <p:spPr>
          <a:xfrm>
            <a:off x="3336170" y="2797134"/>
            <a:ext cx="547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Set 0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F1A5DF-3A7C-450D-9D1C-127D913D1122}"/>
              </a:ext>
            </a:extLst>
          </p:cNvPr>
          <p:cNvSpPr txBox="1"/>
          <p:nvPr/>
        </p:nvSpPr>
        <p:spPr>
          <a:xfrm>
            <a:off x="3336170" y="3129698"/>
            <a:ext cx="547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Set 1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247DF5-AE1B-4E44-946A-AD5F0C513816}"/>
              </a:ext>
            </a:extLst>
          </p:cNvPr>
          <p:cNvSpPr txBox="1"/>
          <p:nvPr/>
        </p:nvSpPr>
        <p:spPr>
          <a:xfrm>
            <a:off x="3351156" y="3805450"/>
            <a:ext cx="547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Set x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8E3528-179F-45D6-837F-AA6A3AF9A783}"/>
              </a:ext>
            </a:extLst>
          </p:cNvPr>
          <p:cNvSpPr/>
          <p:nvPr/>
        </p:nvSpPr>
        <p:spPr>
          <a:xfrm>
            <a:off x="552209" y="2772318"/>
            <a:ext cx="3511791" cy="146948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BDA00-0F33-4FB2-B1E3-846B70C7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6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FB7E-AD67-4BF3-B40C-8F9A6F8F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4BB6-B611-4310-9316-C9C79751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3404"/>
            <a:ext cx="8229600" cy="281121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dirty="0"/>
              <a:t>Scatter-and-Gather (SG) Approach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Security Analysis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SG with Shared Memory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C6075-3C0D-482D-873E-3DDB82B2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41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BD16-E275-492D-ABF2-7D05D1EC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Scatter-and-Gather (SG)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6404D-6A86-4EBA-AD78-599E75AA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06" y="1755030"/>
            <a:ext cx="8229600" cy="26538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Side channel resistance</a:t>
            </a:r>
          </a:p>
          <a:p>
            <a:pPr lvl="1"/>
            <a:r>
              <a:rPr lang="en-US" dirty="0"/>
              <a:t>High performance</a:t>
            </a:r>
          </a:p>
          <a:p>
            <a:pPr lvl="1"/>
            <a:r>
              <a:rPr lang="en-US" dirty="0"/>
              <a:t>Software design</a:t>
            </a:r>
          </a:p>
          <a:p>
            <a:r>
              <a:rPr lang="en-US" dirty="0"/>
              <a:t>Table lookups is vulnerable</a:t>
            </a:r>
          </a:p>
          <a:p>
            <a:r>
              <a:rPr lang="en-US" dirty="0"/>
              <a:t>Idea</a:t>
            </a:r>
          </a:p>
          <a:p>
            <a:pPr lvl="1"/>
            <a:r>
              <a:rPr lang="en-US" dirty="0"/>
              <a:t>Re-organize the table so that table lookups won’t leak the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5A133-9D25-4EE9-B2AB-3E3CB108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6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7F30-BE90-462F-83C2-83906F96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BB1F04B-6496-4C29-A359-9AD04E89CD3B}"/>
                  </a:ext>
                </a:extLst>
              </p:cNvPr>
              <p:cNvSpPr/>
              <p:nvPr/>
            </p:nvSpPr>
            <p:spPr>
              <a:xfrm>
                <a:off x="5752647" y="2245159"/>
                <a:ext cx="970202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𝑡𝑖𝑑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BB1F04B-6496-4C29-A359-9AD04E89C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647" y="2245159"/>
                <a:ext cx="970202" cy="4056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85A919C-64A0-41D4-9FC4-10D75DEE304B}"/>
              </a:ext>
            </a:extLst>
          </p:cNvPr>
          <p:cNvGrpSpPr/>
          <p:nvPr/>
        </p:nvGrpSpPr>
        <p:grpSpPr>
          <a:xfrm>
            <a:off x="1891997" y="2362906"/>
            <a:ext cx="3623475" cy="183993"/>
            <a:chOff x="2212209" y="2429990"/>
            <a:chExt cx="3623475" cy="18399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A9DD41-5728-4D53-A9C1-F848D2955C64}"/>
                </a:ext>
              </a:extLst>
            </p:cNvPr>
            <p:cNvSpPr/>
            <p:nvPr/>
          </p:nvSpPr>
          <p:spPr>
            <a:xfrm>
              <a:off x="2212209" y="2429990"/>
              <a:ext cx="315236" cy="17500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8AE2197-ED4B-44AB-8D36-79F72DDE8675}"/>
                </a:ext>
              </a:extLst>
            </p:cNvPr>
            <p:cNvSpPr/>
            <p:nvPr/>
          </p:nvSpPr>
          <p:spPr>
            <a:xfrm>
              <a:off x="3619995" y="2431173"/>
              <a:ext cx="315236" cy="17500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BA19739-B2E4-4C23-B520-1F63BDFBF354}"/>
                </a:ext>
              </a:extLst>
            </p:cNvPr>
            <p:cNvSpPr/>
            <p:nvPr/>
          </p:nvSpPr>
          <p:spPr>
            <a:xfrm>
              <a:off x="5520448" y="2438982"/>
              <a:ext cx="315236" cy="17500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AD01FE8-F3D1-4D60-A999-98175AAEFA7C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129677" y="2537907"/>
            <a:ext cx="919938" cy="135808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25A2A11-501B-4FD4-A366-055A0F8CF300}"/>
              </a:ext>
            </a:extLst>
          </p:cNvPr>
          <p:cNvCxnSpPr>
            <a:cxnSpLocks/>
          </p:cNvCxnSpPr>
          <p:nvPr/>
        </p:nvCxnSpPr>
        <p:spPr>
          <a:xfrm flipH="1">
            <a:off x="1481009" y="2543250"/>
            <a:ext cx="1972580" cy="135273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20B3B30-3AFE-47AF-9FB0-8C49A82E90AD}"/>
              </a:ext>
            </a:extLst>
          </p:cNvPr>
          <p:cNvCxnSpPr>
            <a:cxnSpLocks/>
          </p:cNvCxnSpPr>
          <p:nvPr/>
        </p:nvCxnSpPr>
        <p:spPr>
          <a:xfrm flipH="1">
            <a:off x="2673949" y="2544433"/>
            <a:ext cx="2694616" cy="13323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44BD1EA-DF65-4864-947A-D8372DC5D648}"/>
              </a:ext>
            </a:extLst>
          </p:cNvPr>
          <p:cNvGrpSpPr/>
          <p:nvPr/>
        </p:nvGrpSpPr>
        <p:grpSpPr>
          <a:xfrm>
            <a:off x="254747" y="1492694"/>
            <a:ext cx="5268365" cy="1121289"/>
            <a:chOff x="574959" y="1559778"/>
            <a:chExt cx="5268365" cy="112128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437694-88B7-4B2C-9389-8CFF3C208CBA}"/>
                </a:ext>
              </a:extLst>
            </p:cNvPr>
            <p:cNvSpPr txBox="1"/>
            <p:nvPr/>
          </p:nvSpPr>
          <p:spPr>
            <a:xfrm>
              <a:off x="4064592" y="224621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503DB96-E9B2-47CB-BC2A-E02010081A89}"/>
                </a:ext>
              </a:extLst>
            </p:cNvPr>
            <p:cNvGrpSpPr/>
            <p:nvPr/>
          </p:nvGrpSpPr>
          <p:grpSpPr>
            <a:xfrm>
              <a:off x="1252693" y="2434169"/>
              <a:ext cx="1280848" cy="175001"/>
              <a:chOff x="1074404" y="2151976"/>
              <a:chExt cx="1280848" cy="17500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4FC4F0D-7397-40B7-BA87-D09F11F40780}"/>
                  </a:ext>
                </a:extLst>
              </p:cNvPr>
              <p:cNvSpPr/>
              <p:nvPr/>
            </p:nvSpPr>
            <p:spPr>
              <a:xfrm>
                <a:off x="1074404" y="2151976"/>
                <a:ext cx="1280848" cy="17500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23F72CC-F09A-424C-8A3E-A0FD63238FED}"/>
                  </a:ext>
                </a:extLst>
              </p:cNvPr>
              <p:cNvCxnSpPr/>
              <p:nvPr/>
            </p:nvCxnSpPr>
            <p:spPr>
              <a:xfrm>
                <a:off x="1394616" y="2151976"/>
                <a:ext cx="0" cy="1750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9B82302-8FFF-4F3C-BC0B-711CD7048F7B}"/>
                  </a:ext>
                </a:extLst>
              </p:cNvPr>
              <p:cNvCxnSpPr/>
              <p:nvPr/>
            </p:nvCxnSpPr>
            <p:spPr>
              <a:xfrm>
                <a:off x="1712340" y="2151976"/>
                <a:ext cx="0" cy="1750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67208E7-EC82-4685-B0A4-4EA536E3E598}"/>
                  </a:ext>
                </a:extLst>
              </p:cNvPr>
              <p:cNvCxnSpPr/>
              <p:nvPr/>
            </p:nvCxnSpPr>
            <p:spPr>
              <a:xfrm>
                <a:off x="2035040" y="2151976"/>
                <a:ext cx="0" cy="1750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6E235EA-EB3B-4577-A4F9-2A0E4BC88E48}"/>
                </a:ext>
              </a:extLst>
            </p:cNvPr>
            <p:cNvGrpSpPr/>
            <p:nvPr/>
          </p:nvGrpSpPr>
          <p:grpSpPr>
            <a:xfrm>
              <a:off x="2651829" y="2434169"/>
              <a:ext cx="1280848" cy="175001"/>
              <a:chOff x="1074404" y="2151976"/>
              <a:chExt cx="1280848" cy="175001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C5D4AC1-F8E1-4318-A119-10A2137E8CCE}"/>
                  </a:ext>
                </a:extLst>
              </p:cNvPr>
              <p:cNvSpPr/>
              <p:nvPr/>
            </p:nvSpPr>
            <p:spPr>
              <a:xfrm>
                <a:off x="1074404" y="2151976"/>
                <a:ext cx="1280848" cy="17500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255DD68-487B-4F4E-B5B9-9AB5002134D9}"/>
                  </a:ext>
                </a:extLst>
              </p:cNvPr>
              <p:cNvCxnSpPr/>
              <p:nvPr/>
            </p:nvCxnSpPr>
            <p:spPr>
              <a:xfrm>
                <a:off x="1394616" y="2151976"/>
                <a:ext cx="0" cy="1750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DA12DEE-680C-4AC7-A596-4FC37BABA481}"/>
                  </a:ext>
                </a:extLst>
              </p:cNvPr>
              <p:cNvCxnSpPr/>
              <p:nvPr/>
            </p:nvCxnSpPr>
            <p:spPr>
              <a:xfrm>
                <a:off x="1712340" y="2151976"/>
                <a:ext cx="0" cy="1750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6FB2195-9686-49AE-9470-FEBC83CB6DD6}"/>
                  </a:ext>
                </a:extLst>
              </p:cNvPr>
              <p:cNvCxnSpPr/>
              <p:nvPr/>
            </p:nvCxnSpPr>
            <p:spPr>
              <a:xfrm>
                <a:off x="2035040" y="2151976"/>
                <a:ext cx="0" cy="1750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FF71222-842F-4257-9BE8-767CD74934DE}"/>
                </a:ext>
              </a:extLst>
            </p:cNvPr>
            <p:cNvGrpSpPr/>
            <p:nvPr/>
          </p:nvGrpSpPr>
          <p:grpSpPr>
            <a:xfrm>
              <a:off x="4562476" y="2440547"/>
              <a:ext cx="1280848" cy="175001"/>
              <a:chOff x="1074404" y="2151976"/>
              <a:chExt cx="1280848" cy="175001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5207D6C-F24A-41B7-9231-F1F9ABAA4ECD}"/>
                  </a:ext>
                </a:extLst>
              </p:cNvPr>
              <p:cNvSpPr/>
              <p:nvPr/>
            </p:nvSpPr>
            <p:spPr>
              <a:xfrm>
                <a:off x="1074404" y="2151976"/>
                <a:ext cx="1280848" cy="17500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DC76B5F-3D75-48F0-8160-FBFCBE5EB5BE}"/>
                  </a:ext>
                </a:extLst>
              </p:cNvPr>
              <p:cNvCxnSpPr/>
              <p:nvPr/>
            </p:nvCxnSpPr>
            <p:spPr>
              <a:xfrm>
                <a:off x="1394616" y="2151976"/>
                <a:ext cx="0" cy="1750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880E7D9-7D07-4BCC-ABB4-7C7C7AA1C03E}"/>
                  </a:ext>
                </a:extLst>
              </p:cNvPr>
              <p:cNvCxnSpPr/>
              <p:nvPr/>
            </p:nvCxnSpPr>
            <p:spPr>
              <a:xfrm>
                <a:off x="1712340" y="2151976"/>
                <a:ext cx="0" cy="1750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CDA6B06F-5E4E-447E-9B0E-5AE5B95C2235}"/>
                  </a:ext>
                </a:extLst>
              </p:cNvPr>
              <p:cNvCxnSpPr/>
              <p:nvPr/>
            </p:nvCxnSpPr>
            <p:spPr>
              <a:xfrm>
                <a:off x="2035040" y="2151976"/>
                <a:ext cx="0" cy="1750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61D280C-8BD2-41DC-9856-6D613B7B5960}"/>
                </a:ext>
              </a:extLst>
            </p:cNvPr>
            <p:cNvGrpSpPr/>
            <p:nvPr/>
          </p:nvGrpSpPr>
          <p:grpSpPr>
            <a:xfrm>
              <a:off x="1252693" y="1942911"/>
              <a:ext cx="1280848" cy="369332"/>
              <a:chOff x="1074404" y="1660718"/>
              <a:chExt cx="1280848" cy="369332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B31B2720-8871-4C34-848B-E88CE27D0A7A}"/>
                  </a:ext>
                </a:extLst>
              </p:cNvPr>
              <p:cNvCxnSpPr/>
              <p:nvPr/>
            </p:nvCxnSpPr>
            <p:spPr>
              <a:xfrm>
                <a:off x="1074404" y="1993537"/>
                <a:ext cx="1280848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11E4435-7878-4E0F-BA59-0770D05341B0}"/>
                  </a:ext>
                </a:extLst>
              </p:cNvPr>
              <p:cNvSpPr/>
              <p:nvPr/>
            </p:nvSpPr>
            <p:spPr>
              <a:xfrm>
                <a:off x="1282222" y="1660718"/>
                <a:ext cx="860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4 bytes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B3DCABC-A79F-450A-B0F6-6E5DB4D9BEA6}"/>
                </a:ext>
              </a:extLst>
            </p:cNvPr>
            <p:cNvGrpSpPr/>
            <p:nvPr/>
          </p:nvGrpSpPr>
          <p:grpSpPr>
            <a:xfrm>
              <a:off x="2655173" y="1942911"/>
              <a:ext cx="1280848" cy="369332"/>
              <a:chOff x="1074404" y="1660718"/>
              <a:chExt cx="1280848" cy="369332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95EC606F-20D9-4D84-B1A9-1BFF7596A24E}"/>
                  </a:ext>
                </a:extLst>
              </p:cNvPr>
              <p:cNvCxnSpPr/>
              <p:nvPr/>
            </p:nvCxnSpPr>
            <p:spPr>
              <a:xfrm>
                <a:off x="1074404" y="1993537"/>
                <a:ext cx="1280848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F13E7CC-7116-4E93-A1CB-3C0465372F34}"/>
                  </a:ext>
                </a:extLst>
              </p:cNvPr>
              <p:cNvSpPr/>
              <p:nvPr/>
            </p:nvSpPr>
            <p:spPr>
              <a:xfrm>
                <a:off x="1282222" y="1660718"/>
                <a:ext cx="860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4 bytes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B0E8D13-0CE4-4D0F-B0CB-AE9C65525CEC}"/>
                </a:ext>
              </a:extLst>
            </p:cNvPr>
            <p:cNvGrpSpPr/>
            <p:nvPr/>
          </p:nvGrpSpPr>
          <p:grpSpPr>
            <a:xfrm>
              <a:off x="4536915" y="1937185"/>
              <a:ext cx="1280848" cy="369332"/>
              <a:chOff x="1074404" y="1660718"/>
              <a:chExt cx="1280848" cy="369332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5059341-39C1-4782-BA73-322452BB6EF5}"/>
                  </a:ext>
                </a:extLst>
              </p:cNvPr>
              <p:cNvCxnSpPr/>
              <p:nvPr/>
            </p:nvCxnSpPr>
            <p:spPr>
              <a:xfrm>
                <a:off x="1074404" y="1993537"/>
                <a:ext cx="1280848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2806F99-AA8B-415C-A56F-501533E9D93E}"/>
                  </a:ext>
                </a:extLst>
              </p:cNvPr>
              <p:cNvSpPr/>
              <p:nvPr/>
            </p:nvSpPr>
            <p:spPr>
              <a:xfrm>
                <a:off x="1282222" y="1660718"/>
                <a:ext cx="860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4 bytes</a:t>
                </a:r>
              </a:p>
            </p:txBody>
          </p: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B3E6B2F-25E8-47A6-83FA-11616CD38911}"/>
                </a:ext>
              </a:extLst>
            </p:cNvPr>
            <p:cNvCxnSpPr>
              <a:cxnSpLocks/>
            </p:cNvCxnSpPr>
            <p:nvPr/>
          </p:nvCxnSpPr>
          <p:spPr>
            <a:xfrm>
              <a:off x="1252693" y="1937185"/>
              <a:ext cx="456507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3BD76C6-9943-44E3-972A-0A031F6D045E}"/>
                </a:ext>
              </a:extLst>
            </p:cNvPr>
            <p:cNvSpPr/>
            <p:nvPr/>
          </p:nvSpPr>
          <p:spPr>
            <a:xfrm>
              <a:off x="2281246" y="1559778"/>
              <a:ext cx="24595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256 entries (1024 bytes)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DFF13667-2320-4E8A-B05E-D3C85A233DBF}"/>
                    </a:ext>
                  </a:extLst>
                </p:cNvPr>
                <p:cNvSpPr/>
                <p:nvPr/>
              </p:nvSpPr>
              <p:spPr>
                <a:xfrm>
                  <a:off x="574959" y="2311735"/>
                  <a:ext cx="451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DFF13667-2320-4E8A-B05E-D3C85A233D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959" y="2311735"/>
                  <a:ext cx="45121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8E8603F-BC25-42E0-AD48-FC1E69955ED1}"/>
              </a:ext>
            </a:extLst>
          </p:cNvPr>
          <p:cNvGrpSpPr/>
          <p:nvPr/>
        </p:nvGrpSpPr>
        <p:grpSpPr>
          <a:xfrm>
            <a:off x="263910" y="3837707"/>
            <a:ext cx="2594105" cy="952760"/>
            <a:chOff x="584122" y="3464524"/>
            <a:chExt cx="2594105" cy="95276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9F15BCE-FF57-4B3A-B030-4A20DFBC24F6}"/>
                </a:ext>
              </a:extLst>
            </p:cNvPr>
            <p:cNvSpPr/>
            <p:nvPr/>
          </p:nvSpPr>
          <p:spPr>
            <a:xfrm>
              <a:off x="1302893" y="3633950"/>
              <a:ext cx="315236" cy="17500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E4AD710-C4E9-4B8D-8F3A-405A134B0559}"/>
                </a:ext>
              </a:extLst>
            </p:cNvPr>
            <p:cNvSpPr/>
            <p:nvPr/>
          </p:nvSpPr>
          <p:spPr>
            <a:xfrm>
              <a:off x="1618129" y="3633950"/>
              <a:ext cx="315236" cy="17500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BE2E7EC-C034-45CC-87C1-0E8BB74E480B}"/>
                </a:ext>
              </a:extLst>
            </p:cNvPr>
            <p:cNvSpPr/>
            <p:nvPr/>
          </p:nvSpPr>
          <p:spPr>
            <a:xfrm>
              <a:off x="1933365" y="3633950"/>
              <a:ext cx="315236" cy="17500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34CDDBF-BA76-42C3-898B-ED89B2A56D4C}"/>
                </a:ext>
              </a:extLst>
            </p:cNvPr>
            <p:cNvSpPr/>
            <p:nvPr/>
          </p:nvSpPr>
          <p:spPr>
            <a:xfrm>
              <a:off x="2862991" y="3633950"/>
              <a:ext cx="315236" cy="17500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37F7D12-DA98-4184-BA43-338C069C95F8}"/>
                </a:ext>
              </a:extLst>
            </p:cNvPr>
            <p:cNvSpPr txBox="1"/>
            <p:nvPr/>
          </p:nvSpPr>
          <p:spPr>
            <a:xfrm>
              <a:off x="2362821" y="3464524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88EE0E9-53FC-4555-B7B9-14FE1DA77A92}"/>
                </a:ext>
              </a:extLst>
            </p:cNvPr>
            <p:cNvCxnSpPr>
              <a:cxnSpLocks/>
            </p:cNvCxnSpPr>
            <p:nvPr/>
          </p:nvCxnSpPr>
          <p:spPr>
            <a:xfrm>
              <a:off x="1278254" y="4020784"/>
              <a:ext cx="189997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6F6DBDF-91E8-405B-A18A-AD477F5CC2BE}"/>
                </a:ext>
              </a:extLst>
            </p:cNvPr>
            <p:cNvSpPr/>
            <p:nvPr/>
          </p:nvSpPr>
          <p:spPr>
            <a:xfrm>
              <a:off x="1618129" y="4047952"/>
              <a:ext cx="1094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256 bytes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3CD3044-81B8-4369-8DAE-CB11E9BE9865}"/>
                    </a:ext>
                  </a:extLst>
                </p:cNvPr>
                <p:cNvSpPr/>
                <p:nvPr/>
              </p:nvSpPr>
              <p:spPr>
                <a:xfrm>
                  <a:off x="584122" y="3503587"/>
                  <a:ext cx="5489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3CD3044-81B8-4369-8DAE-CB11E9BE98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122" y="3503587"/>
                  <a:ext cx="54899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3" name="Arrow: Down 92">
            <a:extLst>
              <a:ext uri="{FF2B5EF4-FFF2-40B4-BE49-F238E27FC236}">
                <a16:creationId xmlns:a16="http://schemas.microsoft.com/office/drawing/2014/main" id="{1302EE2C-A178-4B89-9C60-C9F423472455}"/>
              </a:ext>
            </a:extLst>
          </p:cNvPr>
          <p:cNvSpPr/>
          <p:nvPr/>
        </p:nvSpPr>
        <p:spPr>
          <a:xfrm>
            <a:off x="6573832" y="2755488"/>
            <a:ext cx="308931" cy="1136743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F59302F-6B32-476C-8196-7F2D60280A4B}"/>
                  </a:ext>
                </a:extLst>
              </p:cNvPr>
              <p:cNvSpPr/>
              <p:nvPr/>
            </p:nvSpPr>
            <p:spPr>
              <a:xfrm>
                <a:off x="6232243" y="4007133"/>
                <a:ext cx="1067985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𝑡𝑖𝑑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F59302F-6B32-476C-8196-7F2D60280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43" y="4007133"/>
                <a:ext cx="1067985" cy="4056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15533246-FC58-43CC-BAF3-11968AE3B779}"/>
              </a:ext>
            </a:extLst>
          </p:cNvPr>
          <p:cNvSpPr/>
          <p:nvPr/>
        </p:nvSpPr>
        <p:spPr>
          <a:xfrm>
            <a:off x="4372051" y="2718591"/>
            <a:ext cx="2037265" cy="45959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1024 bytes, 8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65A8DCF-B801-4EB9-B5C9-3C378DA38B09}"/>
                  </a:ext>
                </a:extLst>
              </p:cNvPr>
              <p:cNvSpPr/>
              <p:nvPr/>
            </p:nvSpPr>
            <p:spPr>
              <a:xfrm>
                <a:off x="6543989" y="2291647"/>
                <a:ext cx="17598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&amp;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65A8DCF-B801-4EB9-B5C9-3C378DA38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989" y="2291647"/>
                <a:ext cx="17598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9F50583-D87D-4C88-BCA7-0B03DB90C289}"/>
              </a:ext>
            </a:extLst>
          </p:cNvPr>
          <p:cNvGrpSpPr/>
          <p:nvPr/>
        </p:nvGrpSpPr>
        <p:grpSpPr>
          <a:xfrm>
            <a:off x="8088030" y="1926024"/>
            <a:ext cx="852174" cy="746071"/>
            <a:chOff x="8408242" y="1993108"/>
            <a:chExt cx="852174" cy="7460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54825DD-58B8-4AE7-A071-0E4EDE2EEF23}"/>
                    </a:ext>
                  </a:extLst>
                </p:cNvPr>
                <p:cNvSpPr/>
                <p:nvPr/>
              </p:nvSpPr>
              <p:spPr>
                <a:xfrm>
                  <a:off x="8408242" y="2347533"/>
                  <a:ext cx="718081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54825DD-58B8-4AE7-A071-0E4EDE2EEF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8242" y="2347533"/>
                  <a:ext cx="718081" cy="391646"/>
                </a:xfrm>
                <a:prstGeom prst="rect">
                  <a:avLst/>
                </a:prstGeom>
                <a:blipFill>
                  <a:blip r:embed="rId8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59DE2A3-3AE8-4F74-8B0A-CB7C30A9FE62}"/>
                </a:ext>
              </a:extLst>
            </p:cNvPr>
            <p:cNvSpPr/>
            <p:nvPr/>
          </p:nvSpPr>
          <p:spPr>
            <a:xfrm>
              <a:off x="8489949" y="1993108"/>
              <a:ext cx="770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 byte</a:t>
              </a:r>
            </a:p>
          </p:txBody>
        </p:sp>
      </p:grp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3458410-D346-430E-A0CF-08B1311F5CD9}"/>
              </a:ext>
            </a:extLst>
          </p:cNvPr>
          <p:cNvSpPr/>
          <p:nvPr/>
        </p:nvSpPr>
        <p:spPr>
          <a:xfrm>
            <a:off x="4372050" y="4436073"/>
            <a:ext cx="2037265" cy="45959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256 bytes, 2 lines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17F9236-C4B9-4D17-AE21-7BF1E816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C8E3B8C-DBE2-4014-9B64-F845ED09E7B3}"/>
              </a:ext>
            </a:extLst>
          </p:cNvPr>
          <p:cNvSpPr/>
          <p:nvPr/>
        </p:nvSpPr>
        <p:spPr>
          <a:xfrm>
            <a:off x="4353699" y="3406239"/>
            <a:ext cx="1862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Assume 128-byte </a:t>
            </a:r>
          </a:p>
          <a:p>
            <a:r>
              <a:rPr lang="en-US" dirty="0"/>
              <a:t>cache line size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2D57751-EA3C-4459-A9D4-F0BB417AE124}"/>
              </a:ext>
            </a:extLst>
          </p:cNvPr>
          <p:cNvSpPr/>
          <p:nvPr/>
        </p:nvSpPr>
        <p:spPr>
          <a:xfrm>
            <a:off x="5765661" y="2195110"/>
            <a:ext cx="2445858" cy="45959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0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3" grpId="0" animBg="1"/>
      <p:bldP spid="94" grpId="0"/>
      <p:bldP spid="95" grpId="0" animBg="1"/>
      <p:bldP spid="5" grpId="0"/>
      <p:bldP spid="68" grpId="0" animBg="1"/>
      <p:bldP spid="70" grpId="0"/>
      <p:bldP spid="7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9A32-78DA-4C2E-8C1D-66ECC94D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Scatter-and-Gather (SG) Approach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B1B02E-96D5-464E-9B0C-351A5A8DA31F}"/>
              </a:ext>
            </a:extLst>
          </p:cNvPr>
          <p:cNvGrpSpPr/>
          <p:nvPr/>
        </p:nvGrpSpPr>
        <p:grpSpPr>
          <a:xfrm>
            <a:off x="2188443" y="1666827"/>
            <a:ext cx="1280845" cy="341180"/>
            <a:chOff x="1074404" y="1652357"/>
            <a:chExt cx="1280848" cy="34118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00E2940-88F2-4D0E-8F4F-83E4BA6D82AC}"/>
                </a:ext>
              </a:extLst>
            </p:cNvPr>
            <p:cNvCxnSpPr/>
            <p:nvPr/>
          </p:nvCxnSpPr>
          <p:spPr>
            <a:xfrm>
              <a:off x="1074404" y="1993537"/>
              <a:ext cx="128084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627B03-7AE4-40D9-8321-39A0D078E55C}"/>
                </a:ext>
              </a:extLst>
            </p:cNvPr>
            <p:cNvSpPr/>
            <p:nvPr/>
          </p:nvSpPr>
          <p:spPr>
            <a:xfrm>
              <a:off x="1342015" y="1652357"/>
              <a:ext cx="6751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32 bits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703B303-731F-4D2F-9158-467CF84EF6A4}"/>
              </a:ext>
            </a:extLst>
          </p:cNvPr>
          <p:cNvSpPr/>
          <p:nvPr/>
        </p:nvSpPr>
        <p:spPr>
          <a:xfrm>
            <a:off x="2183723" y="2143475"/>
            <a:ext cx="1280845" cy="148477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5543F3-30A0-4C21-8048-BB8A3A2A9FA0}"/>
              </a:ext>
            </a:extLst>
          </p:cNvPr>
          <p:cNvGrpSpPr/>
          <p:nvPr/>
        </p:nvGrpSpPr>
        <p:grpSpPr>
          <a:xfrm>
            <a:off x="1975034" y="3673465"/>
            <a:ext cx="583814" cy="357828"/>
            <a:chOff x="1975034" y="3673465"/>
            <a:chExt cx="583814" cy="357828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1757DDEB-CB40-4C25-AC3E-6A96CB509B17}"/>
                </a:ext>
              </a:extLst>
            </p:cNvPr>
            <p:cNvSpPr/>
            <p:nvPr/>
          </p:nvSpPr>
          <p:spPr>
            <a:xfrm rot="5400000">
              <a:off x="2221817" y="3640089"/>
              <a:ext cx="90248" cy="156999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46F1FD-8567-4F42-9196-275989E777C0}"/>
                </a:ext>
              </a:extLst>
            </p:cNvPr>
            <p:cNvSpPr/>
            <p:nvPr/>
          </p:nvSpPr>
          <p:spPr>
            <a:xfrm>
              <a:off x="1975034" y="3723516"/>
              <a:ext cx="5838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4 bits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5F6599-F56C-4164-9A80-6D390799F8A0}"/>
              </a:ext>
            </a:extLst>
          </p:cNvPr>
          <p:cNvGrpSpPr/>
          <p:nvPr/>
        </p:nvGrpSpPr>
        <p:grpSpPr>
          <a:xfrm>
            <a:off x="2188443" y="2143475"/>
            <a:ext cx="1271406" cy="1484770"/>
            <a:chOff x="2188443" y="2143475"/>
            <a:chExt cx="1271406" cy="148477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AE435D-FBFF-4FCF-A45A-FF16C1B092D8}"/>
                </a:ext>
              </a:extLst>
            </p:cNvPr>
            <p:cNvSpPr/>
            <p:nvPr/>
          </p:nvSpPr>
          <p:spPr>
            <a:xfrm>
              <a:off x="2508287" y="2143475"/>
              <a:ext cx="156998" cy="14847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15CE9E-BA9D-4B53-BA34-2523D0DEF290}"/>
                </a:ext>
              </a:extLst>
            </p:cNvPr>
            <p:cNvSpPr/>
            <p:nvPr/>
          </p:nvSpPr>
          <p:spPr>
            <a:xfrm>
              <a:off x="2667148" y="2143475"/>
              <a:ext cx="156998" cy="14847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FE6091-D795-4B4D-A437-9A8678CB5F70}"/>
                </a:ext>
              </a:extLst>
            </p:cNvPr>
            <p:cNvSpPr/>
            <p:nvPr/>
          </p:nvSpPr>
          <p:spPr>
            <a:xfrm>
              <a:off x="2824146" y="2143475"/>
              <a:ext cx="156998" cy="14847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426923-A436-4C09-8B04-A8200B7AFBA2}"/>
                </a:ext>
              </a:extLst>
            </p:cNvPr>
            <p:cNvSpPr/>
            <p:nvPr/>
          </p:nvSpPr>
          <p:spPr>
            <a:xfrm>
              <a:off x="2983007" y="2143475"/>
              <a:ext cx="156998" cy="14847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D1BD686-589F-40F6-893B-DBAD97036429}"/>
                </a:ext>
              </a:extLst>
            </p:cNvPr>
            <p:cNvSpPr/>
            <p:nvPr/>
          </p:nvSpPr>
          <p:spPr>
            <a:xfrm>
              <a:off x="3143990" y="2143475"/>
              <a:ext cx="156998" cy="14847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E6C0161-40D5-4C70-BA20-B5D7C4D2EEBB}"/>
                </a:ext>
              </a:extLst>
            </p:cNvPr>
            <p:cNvSpPr/>
            <p:nvPr/>
          </p:nvSpPr>
          <p:spPr>
            <a:xfrm>
              <a:off x="3302851" y="2143475"/>
              <a:ext cx="156998" cy="14847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51A55A-FDE3-4651-898A-3CA027FF4DCC}"/>
                </a:ext>
              </a:extLst>
            </p:cNvPr>
            <p:cNvSpPr/>
            <p:nvPr/>
          </p:nvSpPr>
          <p:spPr>
            <a:xfrm>
              <a:off x="2188443" y="2143475"/>
              <a:ext cx="156998" cy="14847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2819C9-3A50-4678-8C59-5C145C33BEAD}"/>
                </a:ext>
              </a:extLst>
            </p:cNvPr>
            <p:cNvSpPr/>
            <p:nvPr/>
          </p:nvSpPr>
          <p:spPr>
            <a:xfrm>
              <a:off x="2347304" y="2143475"/>
              <a:ext cx="156998" cy="14847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7E6A1ED-D3C8-45FB-8DCA-55E1785D5CA9}"/>
              </a:ext>
            </a:extLst>
          </p:cNvPr>
          <p:cNvGrpSpPr/>
          <p:nvPr/>
        </p:nvGrpSpPr>
        <p:grpSpPr>
          <a:xfrm>
            <a:off x="4892753" y="1850635"/>
            <a:ext cx="2194791" cy="307777"/>
            <a:chOff x="4892753" y="1850635"/>
            <a:chExt cx="2194791" cy="3077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D61688B-514A-43E4-BC35-812D33CE7D34}"/>
                </a:ext>
              </a:extLst>
            </p:cNvPr>
            <p:cNvSpPr/>
            <p:nvPr/>
          </p:nvSpPr>
          <p:spPr>
            <a:xfrm rot="16200000">
              <a:off x="6266660" y="1286234"/>
              <a:ext cx="156998" cy="148477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FAA016-1140-417C-8D39-18C536410DE8}"/>
                </a:ext>
              </a:extLst>
            </p:cNvPr>
            <p:cNvSpPr/>
            <p:nvPr/>
          </p:nvSpPr>
          <p:spPr>
            <a:xfrm>
              <a:off x="4892753" y="1850635"/>
              <a:ext cx="6174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Line 0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BA6E057-B55F-44EE-91F2-1F8F2920C39D}"/>
              </a:ext>
            </a:extLst>
          </p:cNvPr>
          <p:cNvGrpSpPr/>
          <p:nvPr/>
        </p:nvGrpSpPr>
        <p:grpSpPr>
          <a:xfrm>
            <a:off x="4899873" y="2105257"/>
            <a:ext cx="2187671" cy="307777"/>
            <a:chOff x="4899873" y="2105257"/>
            <a:chExt cx="2187671" cy="30777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50775BB-65EE-447B-8308-75EC948CA251}"/>
                </a:ext>
              </a:extLst>
            </p:cNvPr>
            <p:cNvSpPr/>
            <p:nvPr/>
          </p:nvSpPr>
          <p:spPr>
            <a:xfrm rot="16200000">
              <a:off x="6266660" y="1505805"/>
              <a:ext cx="156998" cy="14847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878BD51-6721-418E-8F64-B76897245698}"/>
                </a:ext>
              </a:extLst>
            </p:cNvPr>
            <p:cNvSpPr/>
            <p:nvPr/>
          </p:nvSpPr>
          <p:spPr>
            <a:xfrm>
              <a:off x="4899873" y="2105257"/>
              <a:ext cx="6174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Line 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72967EB-9D80-4CE9-9E7C-0100D5948CAF}"/>
              </a:ext>
            </a:extLst>
          </p:cNvPr>
          <p:cNvGrpSpPr/>
          <p:nvPr/>
        </p:nvGrpSpPr>
        <p:grpSpPr>
          <a:xfrm>
            <a:off x="5304666" y="1476662"/>
            <a:ext cx="2330765" cy="310831"/>
            <a:chOff x="815838" y="1682706"/>
            <a:chExt cx="2012486" cy="310831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3ADC612-5A7B-46E7-9AF0-84AB1C2240A7}"/>
                </a:ext>
              </a:extLst>
            </p:cNvPr>
            <p:cNvCxnSpPr/>
            <p:nvPr/>
          </p:nvCxnSpPr>
          <p:spPr>
            <a:xfrm>
              <a:off x="1074404" y="1993537"/>
              <a:ext cx="128084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A1B353-2DAB-4AAC-AFDE-1A1BCE59E807}"/>
                </a:ext>
              </a:extLst>
            </p:cNvPr>
            <p:cNvSpPr/>
            <p:nvPr/>
          </p:nvSpPr>
          <p:spPr>
            <a:xfrm>
              <a:off x="815838" y="1682706"/>
              <a:ext cx="20124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1024 (256x4) bits = 128 bytes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92E6FDE3-FFEE-4DB6-9DFE-9632360316C1}"/>
              </a:ext>
            </a:extLst>
          </p:cNvPr>
          <p:cNvSpPr/>
          <p:nvPr/>
        </p:nvSpPr>
        <p:spPr>
          <a:xfrm>
            <a:off x="-870842" y="1630984"/>
            <a:ext cx="330452" cy="1484770"/>
          </a:xfrm>
          <a:prstGeom prst="rect">
            <a:avLst/>
          </a:prstGeom>
          <a:solidFill>
            <a:srgbClr val="C0504D">
              <a:alpha val="45882"/>
            </a:srgb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E0A9E37B-70A5-44B2-9A4A-FF3CB44CDE48}"/>
              </a:ext>
            </a:extLst>
          </p:cNvPr>
          <p:cNvGrpSpPr/>
          <p:nvPr/>
        </p:nvGrpSpPr>
        <p:grpSpPr>
          <a:xfrm>
            <a:off x="7213472" y="1968435"/>
            <a:ext cx="820622" cy="358253"/>
            <a:chOff x="7213472" y="1968435"/>
            <a:chExt cx="820622" cy="358253"/>
          </a:xfrm>
        </p:grpSpPr>
        <p:sp>
          <p:nvSpPr>
            <p:cNvPr id="68" name="Right Brace 67">
              <a:extLst>
                <a:ext uri="{FF2B5EF4-FFF2-40B4-BE49-F238E27FC236}">
                  <a16:creationId xmlns:a16="http://schemas.microsoft.com/office/drawing/2014/main" id="{9549E401-04E2-4CC3-A430-23D75F8290E6}"/>
                </a:ext>
              </a:extLst>
            </p:cNvPr>
            <p:cNvSpPr/>
            <p:nvPr/>
          </p:nvSpPr>
          <p:spPr>
            <a:xfrm>
              <a:off x="7213472" y="1968435"/>
              <a:ext cx="118059" cy="358253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F7D1C94-51FA-4E21-8B10-41F9F9DD6377}"/>
                </a:ext>
              </a:extLst>
            </p:cNvPr>
            <p:cNvSpPr/>
            <p:nvPr/>
          </p:nvSpPr>
          <p:spPr>
            <a:xfrm>
              <a:off x="7392893" y="1990629"/>
              <a:ext cx="6412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byte 0</a:t>
              </a: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2F672A9F-E68F-4EDC-B9E9-9AEFC535E556}"/>
              </a:ext>
            </a:extLst>
          </p:cNvPr>
          <p:cNvGrpSpPr/>
          <p:nvPr/>
        </p:nvGrpSpPr>
        <p:grpSpPr>
          <a:xfrm>
            <a:off x="7230222" y="2419454"/>
            <a:ext cx="820622" cy="358253"/>
            <a:chOff x="7230222" y="2419454"/>
            <a:chExt cx="820622" cy="358253"/>
          </a:xfrm>
        </p:grpSpPr>
        <p:sp>
          <p:nvSpPr>
            <p:cNvPr id="70" name="Right Brace 69">
              <a:extLst>
                <a:ext uri="{FF2B5EF4-FFF2-40B4-BE49-F238E27FC236}">
                  <a16:creationId xmlns:a16="http://schemas.microsoft.com/office/drawing/2014/main" id="{F4BA3552-D4E8-4819-8FD1-9585297AD357}"/>
                </a:ext>
              </a:extLst>
            </p:cNvPr>
            <p:cNvSpPr/>
            <p:nvPr/>
          </p:nvSpPr>
          <p:spPr>
            <a:xfrm>
              <a:off x="7230222" y="2419454"/>
              <a:ext cx="118059" cy="358253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757A991-104D-43EB-A1CB-24FC377E377C}"/>
                </a:ext>
              </a:extLst>
            </p:cNvPr>
            <p:cNvSpPr/>
            <p:nvPr/>
          </p:nvSpPr>
          <p:spPr>
            <a:xfrm>
              <a:off x="7409643" y="2441648"/>
              <a:ext cx="6412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byte 1</a:t>
              </a:r>
            </a:p>
          </p:txBody>
        </p:sp>
      </p:grp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F015CD1E-C806-45A4-A7B9-01B868475F47}"/>
              </a:ext>
            </a:extLst>
          </p:cNvPr>
          <p:cNvGrpSpPr/>
          <p:nvPr/>
        </p:nvGrpSpPr>
        <p:grpSpPr>
          <a:xfrm>
            <a:off x="7232904" y="2840539"/>
            <a:ext cx="820622" cy="358253"/>
            <a:chOff x="7232904" y="2840539"/>
            <a:chExt cx="820622" cy="358253"/>
          </a:xfrm>
        </p:grpSpPr>
        <p:sp>
          <p:nvSpPr>
            <p:cNvPr id="72" name="Right Brace 71">
              <a:extLst>
                <a:ext uri="{FF2B5EF4-FFF2-40B4-BE49-F238E27FC236}">
                  <a16:creationId xmlns:a16="http://schemas.microsoft.com/office/drawing/2014/main" id="{21ADFB0E-E682-4034-96AE-1D0C8B1CC821}"/>
                </a:ext>
              </a:extLst>
            </p:cNvPr>
            <p:cNvSpPr/>
            <p:nvPr/>
          </p:nvSpPr>
          <p:spPr>
            <a:xfrm>
              <a:off x="7232904" y="2840539"/>
              <a:ext cx="118059" cy="358253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4C7911D-47CC-44AC-8B20-54BC0E945CB9}"/>
                </a:ext>
              </a:extLst>
            </p:cNvPr>
            <p:cNvSpPr/>
            <p:nvPr/>
          </p:nvSpPr>
          <p:spPr>
            <a:xfrm>
              <a:off x="7412325" y="2862733"/>
              <a:ext cx="6412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byte 2</a:t>
              </a:r>
            </a:p>
          </p:txBody>
        </p:sp>
      </p:grp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DA01054B-9686-4CC6-B033-219721A9E5E7}"/>
              </a:ext>
            </a:extLst>
          </p:cNvPr>
          <p:cNvGrpSpPr/>
          <p:nvPr/>
        </p:nvGrpSpPr>
        <p:grpSpPr>
          <a:xfrm>
            <a:off x="7233684" y="3269030"/>
            <a:ext cx="820622" cy="358253"/>
            <a:chOff x="7233684" y="3269030"/>
            <a:chExt cx="820622" cy="358253"/>
          </a:xfrm>
        </p:grpSpPr>
        <p:sp>
          <p:nvSpPr>
            <p:cNvPr id="74" name="Right Brace 73">
              <a:extLst>
                <a:ext uri="{FF2B5EF4-FFF2-40B4-BE49-F238E27FC236}">
                  <a16:creationId xmlns:a16="http://schemas.microsoft.com/office/drawing/2014/main" id="{9931C47F-7E11-470C-AE7D-359E788DA7DA}"/>
                </a:ext>
              </a:extLst>
            </p:cNvPr>
            <p:cNvSpPr/>
            <p:nvPr/>
          </p:nvSpPr>
          <p:spPr>
            <a:xfrm>
              <a:off x="7233684" y="3269030"/>
              <a:ext cx="118059" cy="358253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0D4E00C-E397-49EE-AB36-569CA74690BA}"/>
                </a:ext>
              </a:extLst>
            </p:cNvPr>
            <p:cNvSpPr/>
            <p:nvPr/>
          </p:nvSpPr>
          <p:spPr>
            <a:xfrm>
              <a:off x="7413105" y="3291224"/>
              <a:ext cx="6412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byte 3</a:t>
              </a:r>
            </a:p>
          </p:txBody>
        </p:sp>
      </p:grpSp>
      <p:grpSp>
        <p:nvGrpSpPr>
          <p:cNvPr id="2049" name="Group 2048">
            <a:extLst>
              <a:ext uri="{FF2B5EF4-FFF2-40B4-BE49-F238E27FC236}">
                <a16:creationId xmlns:a16="http://schemas.microsoft.com/office/drawing/2014/main" id="{EEF6A29C-37BF-4096-86B2-437A7073CEEC}"/>
              </a:ext>
            </a:extLst>
          </p:cNvPr>
          <p:cNvGrpSpPr/>
          <p:nvPr/>
        </p:nvGrpSpPr>
        <p:grpSpPr>
          <a:xfrm>
            <a:off x="4892753" y="2326690"/>
            <a:ext cx="2194791" cy="1392527"/>
            <a:chOff x="4892753" y="2326690"/>
            <a:chExt cx="2194791" cy="139252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9B6EAEC-450D-4A8E-A1D7-A09ADFFFDF30}"/>
                </a:ext>
              </a:extLst>
            </p:cNvPr>
            <p:cNvSpPr/>
            <p:nvPr/>
          </p:nvSpPr>
          <p:spPr>
            <a:xfrm>
              <a:off x="4899873" y="3411440"/>
              <a:ext cx="6174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Line 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71095DB-27D2-48A8-A264-654E582C48E5}"/>
                </a:ext>
              </a:extLst>
            </p:cNvPr>
            <p:cNvSpPr/>
            <p:nvPr/>
          </p:nvSpPr>
          <p:spPr>
            <a:xfrm rot="16200000">
              <a:off x="6266660" y="1724852"/>
              <a:ext cx="156998" cy="148477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60CE73-253E-4FE6-A0E1-3F53069E4973}"/>
                </a:ext>
              </a:extLst>
            </p:cNvPr>
            <p:cNvSpPr/>
            <p:nvPr/>
          </p:nvSpPr>
          <p:spPr>
            <a:xfrm rot="16200000">
              <a:off x="6266660" y="1944423"/>
              <a:ext cx="156998" cy="14847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E3EFE23-CD19-4815-ABFF-5FF593815A4A}"/>
                </a:ext>
              </a:extLst>
            </p:cNvPr>
            <p:cNvSpPr/>
            <p:nvPr/>
          </p:nvSpPr>
          <p:spPr>
            <a:xfrm>
              <a:off x="4892753" y="2326690"/>
              <a:ext cx="6174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Line 2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1975A1B-4AB2-44D4-8041-2302B97F330C}"/>
                </a:ext>
              </a:extLst>
            </p:cNvPr>
            <p:cNvSpPr/>
            <p:nvPr/>
          </p:nvSpPr>
          <p:spPr>
            <a:xfrm>
              <a:off x="4899873" y="2543875"/>
              <a:ext cx="6174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Line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35BCD0-C813-4FF7-8FE7-AAE7148DAA37}"/>
                </a:ext>
              </a:extLst>
            </p:cNvPr>
            <p:cNvSpPr/>
            <p:nvPr/>
          </p:nvSpPr>
          <p:spPr>
            <a:xfrm rot="16200000">
              <a:off x="6266660" y="2153799"/>
              <a:ext cx="156998" cy="148477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3A2E0C-0C0E-496D-82E4-12EACFCB8B5A}"/>
                </a:ext>
              </a:extLst>
            </p:cNvPr>
            <p:cNvSpPr/>
            <p:nvPr/>
          </p:nvSpPr>
          <p:spPr>
            <a:xfrm rot="16200000">
              <a:off x="6266660" y="2373370"/>
              <a:ext cx="156998" cy="14847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7840A7F-4EAF-41A1-BFDA-FFEFEC50A903}"/>
                </a:ext>
              </a:extLst>
            </p:cNvPr>
            <p:cNvSpPr/>
            <p:nvPr/>
          </p:nvSpPr>
          <p:spPr>
            <a:xfrm>
              <a:off x="4899873" y="2760472"/>
              <a:ext cx="6174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Line 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C5EBE20-9910-40B5-892C-2EA8E1C0962B}"/>
                </a:ext>
              </a:extLst>
            </p:cNvPr>
            <p:cNvSpPr/>
            <p:nvPr/>
          </p:nvSpPr>
          <p:spPr>
            <a:xfrm>
              <a:off x="4899873" y="2972822"/>
              <a:ext cx="6174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Line 5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8C8D6FE-48F7-41E5-BACA-AEBB6D64B85E}"/>
                </a:ext>
              </a:extLst>
            </p:cNvPr>
            <p:cNvSpPr/>
            <p:nvPr/>
          </p:nvSpPr>
          <p:spPr>
            <a:xfrm rot="16200000">
              <a:off x="6266660" y="2592417"/>
              <a:ext cx="156998" cy="148477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B6E82F-54A9-4120-B8FF-821F7A8BAF13}"/>
                </a:ext>
              </a:extLst>
            </p:cNvPr>
            <p:cNvSpPr/>
            <p:nvPr/>
          </p:nvSpPr>
          <p:spPr>
            <a:xfrm rot="16200000">
              <a:off x="6266660" y="2811988"/>
              <a:ext cx="156998" cy="14847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4D545E8-A28F-469F-9B1F-0AE8EA8C92F9}"/>
                </a:ext>
              </a:extLst>
            </p:cNvPr>
            <p:cNvSpPr/>
            <p:nvPr/>
          </p:nvSpPr>
          <p:spPr>
            <a:xfrm>
              <a:off x="4892753" y="3194255"/>
              <a:ext cx="6174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Line 6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997491C7-6F8A-4757-95E6-A04B355E3B3A}"/>
              </a:ext>
            </a:extLst>
          </p:cNvPr>
          <p:cNvSpPr/>
          <p:nvPr/>
        </p:nvSpPr>
        <p:spPr>
          <a:xfrm>
            <a:off x="5919356" y="2813637"/>
            <a:ext cx="152340" cy="161046"/>
          </a:xfrm>
          <a:prstGeom prst="rect">
            <a:avLst/>
          </a:prstGeom>
          <a:solidFill>
            <a:srgbClr val="C0504D">
              <a:alpha val="89020"/>
            </a:srgb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A5C9D4-6FF6-4E0E-989F-6770098A1729}"/>
              </a:ext>
            </a:extLst>
          </p:cNvPr>
          <p:cNvSpPr/>
          <p:nvPr/>
        </p:nvSpPr>
        <p:spPr>
          <a:xfrm>
            <a:off x="5924226" y="3040284"/>
            <a:ext cx="152340" cy="161046"/>
          </a:xfrm>
          <a:prstGeom prst="rect">
            <a:avLst/>
          </a:prstGeom>
          <a:solidFill>
            <a:srgbClr val="C0504D">
              <a:alpha val="89020"/>
            </a:srgb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AD8FD27-E888-44E4-9E52-9CABB49B4FA8}"/>
              </a:ext>
            </a:extLst>
          </p:cNvPr>
          <p:cNvSpPr/>
          <p:nvPr/>
        </p:nvSpPr>
        <p:spPr>
          <a:xfrm>
            <a:off x="2010784" y="4106102"/>
            <a:ext cx="1579419" cy="45959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 ~ 8 lines</a:t>
            </a:r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D3275D1E-B220-4F3C-8775-2B9B3B0ED022}"/>
              </a:ext>
            </a:extLst>
          </p:cNvPr>
          <p:cNvGrpSpPr/>
          <p:nvPr/>
        </p:nvGrpSpPr>
        <p:grpSpPr>
          <a:xfrm>
            <a:off x="5645626" y="4181433"/>
            <a:ext cx="2639026" cy="817744"/>
            <a:chOff x="5645626" y="4181433"/>
            <a:chExt cx="2639026" cy="817744"/>
          </a:xfrm>
        </p:grpSpPr>
        <p:pic>
          <p:nvPicPr>
            <p:cNvPr id="2050" name="Picture 2" descr="Related image">
              <a:extLst>
                <a:ext uri="{FF2B5EF4-FFF2-40B4-BE49-F238E27FC236}">
                  <a16:creationId xmlns:a16="http://schemas.microsoft.com/office/drawing/2014/main" id="{5F4CE577-A510-496E-8F09-3A081AA93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9165" y="4181433"/>
              <a:ext cx="715487" cy="715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E449143-6F05-4636-8B17-F38AD4A78236}"/>
                </a:ext>
              </a:extLst>
            </p:cNvPr>
            <p:cNvSpPr/>
            <p:nvPr/>
          </p:nvSpPr>
          <p:spPr>
            <a:xfrm>
              <a:off x="5645626" y="4629845"/>
              <a:ext cx="22812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Constant latency!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2E5D88E-1B3D-4F76-997F-6EA1D6DF0C51}"/>
              </a:ext>
            </a:extLst>
          </p:cNvPr>
          <p:cNvSpPr/>
          <p:nvPr/>
        </p:nvSpPr>
        <p:spPr>
          <a:xfrm>
            <a:off x="2185695" y="2145620"/>
            <a:ext cx="156998" cy="14847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6F83B33-EC88-4A96-8BE6-D5E36A305380}"/>
              </a:ext>
            </a:extLst>
          </p:cNvPr>
          <p:cNvSpPr/>
          <p:nvPr/>
        </p:nvSpPr>
        <p:spPr>
          <a:xfrm>
            <a:off x="2349640" y="2145620"/>
            <a:ext cx="156998" cy="148477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051" name="Group 2050">
            <a:extLst>
              <a:ext uri="{FF2B5EF4-FFF2-40B4-BE49-F238E27FC236}">
                <a16:creationId xmlns:a16="http://schemas.microsoft.com/office/drawing/2014/main" id="{51BD9A4A-247B-499F-ABD7-A8269D358FC1}"/>
              </a:ext>
            </a:extLst>
          </p:cNvPr>
          <p:cNvGrpSpPr/>
          <p:nvPr/>
        </p:nvGrpSpPr>
        <p:grpSpPr>
          <a:xfrm>
            <a:off x="5567496" y="1950118"/>
            <a:ext cx="1634102" cy="1975412"/>
            <a:chOff x="5567496" y="1950118"/>
            <a:chExt cx="1634102" cy="19754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D9413C5-7FC8-4B5A-AF9E-B1B5AFCEC942}"/>
                </a:ext>
              </a:extLst>
            </p:cNvPr>
            <p:cNvSpPr/>
            <p:nvPr/>
          </p:nvSpPr>
          <p:spPr>
            <a:xfrm>
              <a:off x="5567496" y="3659104"/>
              <a:ext cx="39879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/>
                <a:t>0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122A3C6-E15B-45FD-916D-DF0C61515ACC}"/>
                </a:ext>
              </a:extLst>
            </p:cNvPr>
            <p:cNvSpPr/>
            <p:nvPr/>
          </p:nvSpPr>
          <p:spPr>
            <a:xfrm>
              <a:off x="5719896" y="3659104"/>
              <a:ext cx="39879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/>
                <a:t>1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88BCAE1-5E5F-4829-8601-055132295416}"/>
                </a:ext>
              </a:extLst>
            </p:cNvPr>
            <p:cNvSpPr/>
            <p:nvPr/>
          </p:nvSpPr>
          <p:spPr>
            <a:xfrm>
              <a:off x="5882778" y="3659104"/>
              <a:ext cx="39879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/>
                <a:t>2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D2B0E2D-228D-4AC8-BBF5-BEA6DF02D64E}"/>
                </a:ext>
              </a:extLst>
            </p:cNvPr>
            <p:cNvSpPr/>
            <p:nvPr/>
          </p:nvSpPr>
          <p:spPr>
            <a:xfrm>
              <a:off x="6802801" y="3663920"/>
              <a:ext cx="39879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/>
                <a:t>255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4121B9B-9B8B-4198-8077-07A9C9CAF3E3}"/>
                </a:ext>
              </a:extLst>
            </p:cNvPr>
            <p:cNvCxnSpPr>
              <a:cxnSpLocks/>
            </p:cNvCxnSpPr>
            <p:nvPr/>
          </p:nvCxnSpPr>
          <p:spPr>
            <a:xfrm>
              <a:off x="5766895" y="1955707"/>
              <a:ext cx="0" cy="1677165"/>
            </a:xfrm>
            <a:prstGeom prst="lin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23FD1B6-4E9B-4D82-A6AB-E47FF21FC066}"/>
                </a:ext>
              </a:extLst>
            </p:cNvPr>
            <p:cNvCxnSpPr>
              <a:cxnSpLocks/>
            </p:cNvCxnSpPr>
            <p:nvPr/>
          </p:nvCxnSpPr>
          <p:spPr>
            <a:xfrm>
              <a:off x="5919295" y="1950119"/>
              <a:ext cx="0" cy="1677165"/>
            </a:xfrm>
            <a:prstGeom prst="lin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D872265-B56C-4AE3-BDCD-679E3353BD6D}"/>
                </a:ext>
              </a:extLst>
            </p:cNvPr>
            <p:cNvCxnSpPr>
              <a:cxnSpLocks/>
            </p:cNvCxnSpPr>
            <p:nvPr/>
          </p:nvCxnSpPr>
          <p:spPr>
            <a:xfrm>
              <a:off x="6079315" y="1955707"/>
              <a:ext cx="0" cy="1677165"/>
            </a:xfrm>
            <a:prstGeom prst="lin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F533750-792E-4DFB-9668-B8CA7B610A70}"/>
                </a:ext>
              </a:extLst>
            </p:cNvPr>
            <p:cNvCxnSpPr>
              <a:cxnSpLocks/>
            </p:cNvCxnSpPr>
            <p:nvPr/>
          </p:nvCxnSpPr>
          <p:spPr>
            <a:xfrm>
              <a:off x="6894655" y="1950118"/>
              <a:ext cx="0" cy="1677165"/>
            </a:xfrm>
            <a:prstGeom prst="lin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3770083-19F4-4697-8CB0-ED1C8CE29A1A}"/>
                </a:ext>
              </a:extLst>
            </p:cNvPr>
            <p:cNvSpPr/>
            <p:nvPr/>
          </p:nvSpPr>
          <p:spPr>
            <a:xfrm rot="5400000">
              <a:off x="6387936" y="3497837"/>
              <a:ext cx="219583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/>
                <a:t>.</a:t>
              </a:r>
            </a:p>
            <a:p>
              <a:r>
                <a:rPr lang="en-US" sz="1050" dirty="0"/>
                <a:t>.</a:t>
              </a:r>
            </a:p>
            <a:p>
              <a:r>
                <a:rPr lang="en-US" sz="1050" dirty="0"/>
                <a:t>.</a:t>
              </a:r>
            </a:p>
          </p:txBody>
        </p:sp>
      </p:grpSp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4C2C708C-F381-4AFB-A4F8-F5394DA4C128}"/>
              </a:ext>
            </a:extLst>
          </p:cNvPr>
          <p:cNvGrpSpPr/>
          <p:nvPr/>
        </p:nvGrpSpPr>
        <p:grpSpPr>
          <a:xfrm>
            <a:off x="2509786" y="2143475"/>
            <a:ext cx="942716" cy="1487976"/>
            <a:chOff x="3632702" y="2921535"/>
            <a:chExt cx="942716" cy="1487976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7B6F6AC-5B13-4A66-9093-5E8B9D9AF759}"/>
                </a:ext>
              </a:extLst>
            </p:cNvPr>
            <p:cNvSpPr/>
            <p:nvPr/>
          </p:nvSpPr>
          <p:spPr>
            <a:xfrm>
              <a:off x="4259559" y="2921535"/>
              <a:ext cx="156998" cy="148477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DE8CCAB-BA5E-4018-90EC-6036DAF35B41}"/>
                </a:ext>
              </a:extLst>
            </p:cNvPr>
            <p:cNvSpPr/>
            <p:nvPr/>
          </p:nvSpPr>
          <p:spPr>
            <a:xfrm>
              <a:off x="4418420" y="2921535"/>
              <a:ext cx="156998" cy="14847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D9938AC-9B9E-4EA0-8235-B1FAFC4010C9}"/>
                </a:ext>
              </a:extLst>
            </p:cNvPr>
            <p:cNvSpPr/>
            <p:nvPr/>
          </p:nvSpPr>
          <p:spPr>
            <a:xfrm>
              <a:off x="3948892" y="2923394"/>
              <a:ext cx="156998" cy="148477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900B46D-0DBA-489D-A51D-D4A1ECB15756}"/>
                </a:ext>
              </a:extLst>
            </p:cNvPr>
            <p:cNvSpPr/>
            <p:nvPr/>
          </p:nvSpPr>
          <p:spPr>
            <a:xfrm>
              <a:off x="4107753" y="2923394"/>
              <a:ext cx="156998" cy="14847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7CEFD31-2384-421C-AADC-272ACE90735F}"/>
                </a:ext>
              </a:extLst>
            </p:cNvPr>
            <p:cNvSpPr/>
            <p:nvPr/>
          </p:nvSpPr>
          <p:spPr>
            <a:xfrm>
              <a:off x="3632702" y="2924741"/>
              <a:ext cx="156998" cy="148477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B318E41-32BD-46A8-BB32-1C2777E962F0}"/>
                </a:ext>
              </a:extLst>
            </p:cNvPr>
            <p:cNvSpPr/>
            <p:nvPr/>
          </p:nvSpPr>
          <p:spPr>
            <a:xfrm>
              <a:off x="3791563" y="2924741"/>
              <a:ext cx="156998" cy="14847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F129F32-E46A-41C0-881F-FC8C703A4E50}"/>
              </a:ext>
            </a:extLst>
          </p:cNvPr>
          <p:cNvGrpSpPr/>
          <p:nvPr/>
        </p:nvGrpSpPr>
        <p:grpSpPr>
          <a:xfrm>
            <a:off x="1300933" y="2084007"/>
            <a:ext cx="2168355" cy="1599416"/>
            <a:chOff x="1300933" y="2084007"/>
            <a:chExt cx="2168355" cy="159941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3E0DABA-7393-41AF-8E4C-0BCD5A86E554}"/>
                </a:ext>
              </a:extLst>
            </p:cNvPr>
            <p:cNvCxnSpPr>
              <a:cxnSpLocks/>
            </p:cNvCxnSpPr>
            <p:nvPr/>
          </p:nvCxnSpPr>
          <p:spPr>
            <a:xfrm>
              <a:off x="2200735" y="2294827"/>
              <a:ext cx="1268553" cy="0"/>
            </a:xfrm>
            <a:prstGeom prst="lin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2A9880-F7AF-4DA6-BDCB-B5308DD848B1}"/>
                </a:ext>
              </a:extLst>
            </p:cNvPr>
            <p:cNvCxnSpPr>
              <a:cxnSpLocks/>
            </p:cNvCxnSpPr>
            <p:nvPr/>
          </p:nvCxnSpPr>
          <p:spPr>
            <a:xfrm>
              <a:off x="2200735" y="2445785"/>
              <a:ext cx="1268553" cy="0"/>
            </a:xfrm>
            <a:prstGeom prst="lin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1581522-2ACA-4562-98C2-945DA46FC29E}"/>
                </a:ext>
              </a:extLst>
            </p:cNvPr>
            <p:cNvCxnSpPr>
              <a:cxnSpLocks/>
            </p:cNvCxnSpPr>
            <p:nvPr/>
          </p:nvCxnSpPr>
          <p:spPr>
            <a:xfrm>
              <a:off x="2200735" y="2598185"/>
              <a:ext cx="1268553" cy="0"/>
            </a:xfrm>
            <a:prstGeom prst="lin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28F9DEE-407A-4CA5-881A-4BE4274389C5}"/>
                </a:ext>
              </a:extLst>
            </p:cNvPr>
            <p:cNvCxnSpPr>
              <a:cxnSpLocks/>
            </p:cNvCxnSpPr>
            <p:nvPr/>
          </p:nvCxnSpPr>
          <p:spPr>
            <a:xfrm>
              <a:off x="2188441" y="3482105"/>
              <a:ext cx="1268553" cy="0"/>
            </a:xfrm>
            <a:prstGeom prst="lin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78599A-5100-4180-852D-B2526D244948}"/>
                </a:ext>
              </a:extLst>
            </p:cNvPr>
            <p:cNvGrpSpPr/>
            <p:nvPr/>
          </p:nvGrpSpPr>
          <p:grpSpPr>
            <a:xfrm>
              <a:off x="1300933" y="2084007"/>
              <a:ext cx="1003971" cy="1599416"/>
              <a:chOff x="1300933" y="2084007"/>
              <a:chExt cx="1003971" cy="159941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A3B54F4-181A-4DF6-A827-97CF461B5F6B}"/>
                  </a:ext>
                </a:extLst>
              </p:cNvPr>
              <p:cNvSpPr/>
              <p:nvPr/>
            </p:nvSpPr>
            <p:spPr>
              <a:xfrm>
                <a:off x="1894280" y="2084007"/>
                <a:ext cx="39879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50" dirty="0"/>
                  <a:t>0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23DAFA8-C790-4ED0-AC63-67278B72FDFD}"/>
                  </a:ext>
                </a:extLst>
              </p:cNvPr>
              <p:cNvSpPr/>
              <p:nvPr/>
            </p:nvSpPr>
            <p:spPr>
              <a:xfrm>
                <a:off x="1894060" y="2243950"/>
                <a:ext cx="39879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50" dirty="0"/>
                  <a:t>1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2C3863C-5DC1-4FFE-9B9A-0A486959D5A1}"/>
                  </a:ext>
                </a:extLst>
              </p:cNvPr>
              <p:cNvSpPr/>
              <p:nvPr/>
            </p:nvSpPr>
            <p:spPr>
              <a:xfrm>
                <a:off x="1894061" y="2405184"/>
                <a:ext cx="39879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50" dirty="0"/>
                  <a:t>2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E3857AF-245D-4AEF-92ED-E919FAE88CDF}"/>
                  </a:ext>
                </a:extLst>
              </p:cNvPr>
              <p:cNvSpPr/>
              <p:nvPr/>
            </p:nvSpPr>
            <p:spPr>
              <a:xfrm>
                <a:off x="1906107" y="2679052"/>
                <a:ext cx="398797" cy="5770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50" dirty="0"/>
                  <a:t>.</a:t>
                </a:r>
              </a:p>
              <a:p>
                <a:r>
                  <a:rPr lang="en-US" sz="1050" dirty="0"/>
                  <a:t>.</a:t>
                </a:r>
              </a:p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975635C-D973-4871-9A12-29B07300A9BC}"/>
                  </a:ext>
                </a:extLst>
              </p:cNvPr>
              <p:cNvSpPr/>
              <p:nvPr/>
            </p:nvSpPr>
            <p:spPr>
              <a:xfrm>
                <a:off x="1875992" y="3421813"/>
                <a:ext cx="39879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50" dirty="0"/>
                  <a:t>255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20F62F6-0A58-4884-9B38-A20C591F4C62}"/>
                  </a:ext>
                </a:extLst>
              </p:cNvPr>
              <p:cNvSpPr/>
              <p:nvPr/>
            </p:nvSpPr>
            <p:spPr>
              <a:xfrm>
                <a:off x="1300933" y="2606035"/>
                <a:ext cx="70985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256</a:t>
                </a:r>
              </a:p>
              <a:p>
                <a:r>
                  <a:rPr lang="en-US" sz="1400" dirty="0"/>
                  <a:t>entries</a:t>
                </a:r>
              </a:p>
            </p:txBody>
          </p:sp>
        </p:grp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78498376-D834-4851-9341-43DE212A5000}"/>
              </a:ext>
            </a:extLst>
          </p:cNvPr>
          <p:cNvSpPr/>
          <p:nvPr/>
        </p:nvSpPr>
        <p:spPr>
          <a:xfrm>
            <a:off x="2835326" y="2444321"/>
            <a:ext cx="304679" cy="152194"/>
          </a:xfrm>
          <a:prstGeom prst="rect">
            <a:avLst/>
          </a:prstGeom>
          <a:solidFill>
            <a:srgbClr val="C0504D">
              <a:alpha val="89020"/>
            </a:srgb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444D738D-9EE9-4AA2-A236-DD830C4BB775}"/>
                  </a:ext>
                </a:extLst>
              </p:cNvPr>
              <p:cNvSpPr/>
              <p:nvPr/>
            </p:nvSpPr>
            <p:spPr>
              <a:xfrm>
                <a:off x="60434" y="3571653"/>
                <a:ext cx="1841530" cy="34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/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𝑡𝑖𝑑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400" dirty="0"/>
                  <a:t> &amp; 0x0000FF00</a:t>
                </a: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444D738D-9EE9-4AA2-A236-DD830C4BB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4" y="3571653"/>
                <a:ext cx="1841530" cy="345479"/>
              </a:xfrm>
              <a:prstGeom prst="rect">
                <a:avLst/>
              </a:prstGeom>
              <a:blipFill>
                <a:blip r:embed="rId3"/>
                <a:stretch>
                  <a:fillRect r="-331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6A2FE99F-B572-421C-A6E2-2493D100FBC1}"/>
              </a:ext>
            </a:extLst>
          </p:cNvPr>
          <p:cNvSpPr/>
          <p:nvPr/>
        </p:nvSpPr>
        <p:spPr>
          <a:xfrm>
            <a:off x="2828513" y="2159503"/>
            <a:ext cx="304679" cy="1484769"/>
          </a:xfrm>
          <a:prstGeom prst="rect">
            <a:avLst/>
          </a:prstGeom>
          <a:solidFill>
            <a:srgbClr val="C0504D">
              <a:alpha val="89020"/>
            </a:srgb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0608505-7EA4-4B30-97A7-4E8B2FFABECA}"/>
              </a:ext>
            </a:extLst>
          </p:cNvPr>
          <p:cNvSpPr/>
          <p:nvPr/>
        </p:nvSpPr>
        <p:spPr>
          <a:xfrm>
            <a:off x="5601203" y="2813637"/>
            <a:ext cx="1483415" cy="161046"/>
          </a:xfrm>
          <a:prstGeom prst="rect">
            <a:avLst/>
          </a:prstGeom>
          <a:solidFill>
            <a:srgbClr val="C0504D">
              <a:alpha val="89020"/>
            </a:srgb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4F4EC12-D0C4-43CE-AD21-398E1371B91C}"/>
              </a:ext>
            </a:extLst>
          </p:cNvPr>
          <p:cNvSpPr/>
          <p:nvPr/>
        </p:nvSpPr>
        <p:spPr>
          <a:xfrm>
            <a:off x="5604129" y="3044535"/>
            <a:ext cx="1483415" cy="161046"/>
          </a:xfrm>
          <a:prstGeom prst="rect">
            <a:avLst/>
          </a:prstGeom>
          <a:solidFill>
            <a:srgbClr val="C0504D">
              <a:alpha val="89020"/>
            </a:srgb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D3E56AA-E7A0-4F64-83D9-42B4BF379561}"/>
              </a:ext>
            </a:extLst>
          </p:cNvPr>
          <p:cNvSpPr/>
          <p:nvPr/>
        </p:nvSpPr>
        <p:spPr>
          <a:xfrm>
            <a:off x="5640109" y="4109592"/>
            <a:ext cx="1579419" cy="45959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 x 1 line</a:t>
            </a:r>
          </a:p>
        </p:txBody>
      </p:sp>
      <p:sp>
        <p:nvSpPr>
          <p:cNvPr id="102" name="Arrow: Down 101">
            <a:extLst>
              <a:ext uri="{FF2B5EF4-FFF2-40B4-BE49-F238E27FC236}">
                <a16:creationId xmlns:a16="http://schemas.microsoft.com/office/drawing/2014/main" id="{BE96C442-2962-4A0A-8BF1-C70EE7E875BF}"/>
              </a:ext>
            </a:extLst>
          </p:cNvPr>
          <p:cNvSpPr/>
          <p:nvPr/>
        </p:nvSpPr>
        <p:spPr>
          <a:xfrm rot="16200000">
            <a:off x="4581829" y="3787403"/>
            <a:ext cx="308931" cy="1136743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256F1F-5F0B-48F0-B65F-A2D0B244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5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46914E-7 L 0.28837 0.0006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46914E-7 L 0.26476 0.0021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2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5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7" grpId="0" animBg="1"/>
      <p:bldP spid="76" grpId="0" animBg="1"/>
      <p:bldP spid="83" grpId="0" animBg="1"/>
      <p:bldP spid="84" grpId="0" animBg="1"/>
      <p:bldP spid="84" grpId="1" animBg="1"/>
      <p:bldP spid="84" grpId="2" animBg="1"/>
      <p:bldP spid="84" grpId="3" animBg="1"/>
      <p:bldP spid="86" grpId="0" animBg="1"/>
      <p:bldP spid="86" grpId="1" animBg="1"/>
      <p:bldP spid="86" grpId="2" animBg="1"/>
      <p:bldP spid="86" grpId="3" animBg="1"/>
      <p:bldP spid="64" grpId="0" animBg="1"/>
      <p:bldP spid="103" grpId="0"/>
      <p:bldP spid="80" grpId="0" animBg="1"/>
      <p:bldP spid="81" grpId="0" animBg="1"/>
      <p:bldP spid="82" grpId="0" animBg="1"/>
      <p:bldP spid="105" grpId="0" animBg="1"/>
      <p:bldP spid="10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A06D8C5-8419-4677-9C43-5155814ADB7B}"/>
              </a:ext>
            </a:extLst>
          </p:cNvPr>
          <p:cNvSpPr/>
          <p:nvPr/>
        </p:nvSpPr>
        <p:spPr>
          <a:xfrm>
            <a:off x="1788177" y="2289656"/>
            <a:ext cx="1242835" cy="14847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D9A32-78DA-4C2E-8C1D-66ECC94D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</p:spPr>
        <p:txBody>
          <a:bodyPr/>
          <a:lstStyle/>
          <a:p>
            <a:r>
              <a:rPr lang="en-US" sz="2800" dirty="0"/>
              <a:t>For Different Cache Line Sizes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1A55A-FDE3-4651-898A-3CA027FF4DCC}"/>
              </a:ext>
            </a:extLst>
          </p:cNvPr>
          <p:cNvSpPr/>
          <p:nvPr/>
        </p:nvSpPr>
        <p:spPr>
          <a:xfrm>
            <a:off x="1777896" y="2289656"/>
            <a:ext cx="156998" cy="14847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819C9-3A50-4678-8C59-5C145C33BEAD}"/>
              </a:ext>
            </a:extLst>
          </p:cNvPr>
          <p:cNvSpPr/>
          <p:nvPr/>
        </p:nvSpPr>
        <p:spPr>
          <a:xfrm>
            <a:off x="1936757" y="2289656"/>
            <a:ext cx="156998" cy="148477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1BD686-589F-40F6-893B-DBAD97036429}"/>
              </a:ext>
            </a:extLst>
          </p:cNvPr>
          <p:cNvSpPr/>
          <p:nvPr/>
        </p:nvSpPr>
        <p:spPr>
          <a:xfrm>
            <a:off x="2733443" y="2289656"/>
            <a:ext cx="156998" cy="14847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6C0161-40D5-4C70-BA20-B5D7C4D2EEBB}"/>
              </a:ext>
            </a:extLst>
          </p:cNvPr>
          <p:cNvSpPr/>
          <p:nvPr/>
        </p:nvSpPr>
        <p:spPr>
          <a:xfrm>
            <a:off x="2892304" y="2289656"/>
            <a:ext cx="156998" cy="148477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B1B02E-96D5-464E-9B0C-351A5A8DA31F}"/>
              </a:ext>
            </a:extLst>
          </p:cNvPr>
          <p:cNvGrpSpPr/>
          <p:nvPr/>
        </p:nvGrpSpPr>
        <p:grpSpPr>
          <a:xfrm>
            <a:off x="1777896" y="1821369"/>
            <a:ext cx="1280845" cy="332819"/>
            <a:chOff x="1074404" y="1660718"/>
            <a:chExt cx="1280848" cy="33281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00E2940-88F2-4D0E-8F4F-83E4BA6D82AC}"/>
                </a:ext>
              </a:extLst>
            </p:cNvPr>
            <p:cNvCxnSpPr/>
            <p:nvPr/>
          </p:nvCxnSpPr>
          <p:spPr>
            <a:xfrm>
              <a:off x="1074404" y="1993537"/>
              <a:ext cx="128084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627B03-7AE4-40D9-8321-39A0D078E55C}"/>
                </a:ext>
              </a:extLst>
            </p:cNvPr>
            <p:cNvSpPr/>
            <p:nvPr/>
          </p:nvSpPr>
          <p:spPr>
            <a:xfrm>
              <a:off x="1282222" y="1660718"/>
              <a:ext cx="6751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32 bits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8879EA0-653E-4FCE-87A6-739D85238674}"/>
              </a:ext>
            </a:extLst>
          </p:cNvPr>
          <p:cNvGrpSpPr/>
          <p:nvPr/>
        </p:nvGrpSpPr>
        <p:grpSpPr>
          <a:xfrm>
            <a:off x="1564487" y="3819646"/>
            <a:ext cx="604653" cy="357828"/>
            <a:chOff x="1564487" y="3819646"/>
            <a:chExt cx="604653" cy="357828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1757DDEB-CB40-4C25-AC3E-6A96CB509B17}"/>
                </a:ext>
              </a:extLst>
            </p:cNvPr>
            <p:cNvSpPr/>
            <p:nvPr/>
          </p:nvSpPr>
          <p:spPr>
            <a:xfrm rot="5400000">
              <a:off x="1811270" y="3786270"/>
              <a:ext cx="90248" cy="156999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46F1FD-8567-4F42-9196-275989E777C0}"/>
                </a:ext>
              </a:extLst>
            </p:cNvPr>
            <p:cNvSpPr/>
            <p:nvPr/>
          </p:nvSpPr>
          <p:spPr>
            <a:xfrm>
              <a:off x="1564487" y="3869697"/>
              <a:ext cx="6046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width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E0DABA-7393-41AF-8E4C-0BCD5A86E554}"/>
              </a:ext>
            </a:extLst>
          </p:cNvPr>
          <p:cNvCxnSpPr>
            <a:cxnSpLocks/>
          </p:cNvCxnSpPr>
          <p:nvPr/>
        </p:nvCxnSpPr>
        <p:spPr>
          <a:xfrm>
            <a:off x="1790188" y="2441008"/>
            <a:ext cx="1268553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B2A9880-F7AF-4DA6-BDCB-B5308DD848B1}"/>
              </a:ext>
            </a:extLst>
          </p:cNvPr>
          <p:cNvCxnSpPr>
            <a:cxnSpLocks/>
          </p:cNvCxnSpPr>
          <p:nvPr/>
        </p:nvCxnSpPr>
        <p:spPr>
          <a:xfrm>
            <a:off x="1790188" y="2591966"/>
            <a:ext cx="1268553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581522-2ACA-4562-98C2-945DA46FC29E}"/>
              </a:ext>
            </a:extLst>
          </p:cNvPr>
          <p:cNvCxnSpPr>
            <a:cxnSpLocks/>
          </p:cNvCxnSpPr>
          <p:nvPr/>
        </p:nvCxnSpPr>
        <p:spPr>
          <a:xfrm>
            <a:off x="1790188" y="2744366"/>
            <a:ext cx="1268553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A3B54F4-181A-4DF6-A827-97CF461B5F6B}"/>
              </a:ext>
            </a:extLst>
          </p:cNvPr>
          <p:cNvSpPr/>
          <p:nvPr/>
        </p:nvSpPr>
        <p:spPr>
          <a:xfrm>
            <a:off x="1483733" y="2230188"/>
            <a:ext cx="3987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3DAFA8-C790-4ED0-AC63-67278B72FDFD}"/>
              </a:ext>
            </a:extLst>
          </p:cNvPr>
          <p:cNvSpPr/>
          <p:nvPr/>
        </p:nvSpPr>
        <p:spPr>
          <a:xfrm>
            <a:off x="1483513" y="2390131"/>
            <a:ext cx="3987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C3863C-5DC1-4FFE-9B9A-0A486959D5A1}"/>
              </a:ext>
            </a:extLst>
          </p:cNvPr>
          <p:cNvSpPr/>
          <p:nvPr/>
        </p:nvSpPr>
        <p:spPr>
          <a:xfrm>
            <a:off x="1483514" y="2551365"/>
            <a:ext cx="3987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3857AF-245D-4AEF-92ED-E919FAE88CDF}"/>
              </a:ext>
            </a:extLst>
          </p:cNvPr>
          <p:cNvSpPr/>
          <p:nvPr/>
        </p:nvSpPr>
        <p:spPr>
          <a:xfrm>
            <a:off x="1495560" y="2825233"/>
            <a:ext cx="39879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.</a:t>
            </a:r>
          </a:p>
          <a:p>
            <a:r>
              <a:rPr lang="en-US" sz="1050" dirty="0"/>
              <a:t>.</a:t>
            </a:r>
          </a:p>
          <a:p>
            <a:r>
              <a:rPr lang="en-US" sz="1050" dirty="0"/>
              <a:t>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8F9DEE-407A-4CA5-881A-4BE4274389C5}"/>
              </a:ext>
            </a:extLst>
          </p:cNvPr>
          <p:cNvCxnSpPr>
            <a:cxnSpLocks/>
          </p:cNvCxnSpPr>
          <p:nvPr/>
        </p:nvCxnSpPr>
        <p:spPr>
          <a:xfrm>
            <a:off x="1777894" y="3628286"/>
            <a:ext cx="1268553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975635C-D973-4871-9A12-29B07300A9BC}"/>
              </a:ext>
            </a:extLst>
          </p:cNvPr>
          <p:cNvSpPr/>
          <p:nvPr/>
        </p:nvSpPr>
        <p:spPr>
          <a:xfrm>
            <a:off x="1465445" y="3567994"/>
            <a:ext cx="3987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255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0F62F6-0A58-4884-9B38-A20C591F4C62}"/>
              </a:ext>
            </a:extLst>
          </p:cNvPr>
          <p:cNvSpPr/>
          <p:nvPr/>
        </p:nvSpPr>
        <p:spPr>
          <a:xfrm>
            <a:off x="890386" y="2752216"/>
            <a:ext cx="7098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256</a:t>
            </a:r>
          </a:p>
          <a:p>
            <a:r>
              <a:rPr lang="en-US" sz="1400" dirty="0"/>
              <a:t>entries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2E6FDE3-FFEE-4DB6-9DFE-9632360316C1}"/>
              </a:ext>
            </a:extLst>
          </p:cNvPr>
          <p:cNvSpPr/>
          <p:nvPr/>
        </p:nvSpPr>
        <p:spPr>
          <a:xfrm>
            <a:off x="-870842" y="1630984"/>
            <a:ext cx="330452" cy="1484770"/>
          </a:xfrm>
          <a:prstGeom prst="rect">
            <a:avLst/>
          </a:prstGeom>
          <a:solidFill>
            <a:srgbClr val="C0504D">
              <a:alpha val="45882"/>
            </a:srgb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647C39-C507-44A8-96D1-C9950A8AE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73604"/>
              </p:ext>
            </p:extLst>
          </p:nvPr>
        </p:nvGraphicFramePr>
        <p:xfrm>
          <a:off x="4097429" y="2054034"/>
          <a:ext cx="3941481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3827">
                  <a:extLst>
                    <a:ext uri="{9D8B030D-6E8A-4147-A177-3AD203B41FA5}">
                      <a16:colId xmlns:a16="http://schemas.microsoft.com/office/drawing/2014/main" val="37301232"/>
                    </a:ext>
                  </a:extLst>
                </a:gridCol>
                <a:gridCol w="1313827">
                  <a:extLst>
                    <a:ext uri="{9D8B030D-6E8A-4147-A177-3AD203B41FA5}">
                      <a16:colId xmlns:a16="http://schemas.microsoft.com/office/drawing/2014/main" val="3757102727"/>
                    </a:ext>
                  </a:extLst>
                </a:gridCol>
                <a:gridCol w="1313827">
                  <a:extLst>
                    <a:ext uri="{9D8B030D-6E8A-4147-A177-3AD203B41FA5}">
                      <a16:colId xmlns:a16="http://schemas.microsoft.com/office/drawing/2014/main" val="3092138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 line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SG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71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256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8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14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71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390570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4E89BFB3-EA8B-4AD4-B507-B980315912B7}"/>
              </a:ext>
            </a:extLst>
          </p:cNvPr>
          <p:cNvSpPr/>
          <p:nvPr/>
        </p:nvSpPr>
        <p:spPr>
          <a:xfrm rot="5400000">
            <a:off x="2236065" y="2933581"/>
            <a:ext cx="39879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.</a:t>
            </a:r>
          </a:p>
          <a:p>
            <a:r>
              <a:rPr lang="en-US" sz="1050" dirty="0"/>
              <a:t>.</a:t>
            </a:r>
          </a:p>
          <a:p>
            <a:r>
              <a:rPr lang="en-US" sz="105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9274A-FD12-479A-AF78-166BB37A941C}"/>
              </a:ext>
            </a:extLst>
          </p:cNvPr>
          <p:cNvSpPr txBox="1"/>
          <p:nvPr/>
        </p:nvSpPr>
        <p:spPr>
          <a:xfrm>
            <a:off x="5535383" y="2682723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bits		SG-8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1EF806-44B6-444C-82D1-8546DE6C2BAC}"/>
              </a:ext>
            </a:extLst>
          </p:cNvPr>
          <p:cNvSpPr txBox="1"/>
          <p:nvPr/>
        </p:nvSpPr>
        <p:spPr>
          <a:xfrm>
            <a:off x="5535382" y="3060766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bits		SG-4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03F8FF-A2A8-4C61-9BAA-E76FBAE4D066}"/>
              </a:ext>
            </a:extLst>
          </p:cNvPr>
          <p:cNvSpPr txBox="1"/>
          <p:nvPr/>
        </p:nvSpPr>
        <p:spPr>
          <a:xfrm>
            <a:off x="5535383" y="343210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bits		SG-2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A7B705-B64E-40BC-9195-FF149A621DDF}"/>
              </a:ext>
            </a:extLst>
          </p:cNvPr>
          <p:cNvSpPr txBox="1"/>
          <p:nvPr/>
        </p:nvSpPr>
        <p:spPr>
          <a:xfrm>
            <a:off x="5535381" y="3794961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bit			SG-1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00425-C751-4121-859E-0283259F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1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  <p:bldP spid="36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FB7E-AD67-4BF3-B40C-8F9A6F8F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4BB6-B611-4310-9316-C9C79751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3404"/>
            <a:ext cx="8229600" cy="281121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Scatter-and-Gather (SG) Approach</a:t>
            </a:r>
          </a:p>
          <a:p>
            <a:r>
              <a:rPr lang="en-US" dirty="0"/>
              <a:t>Security Analysis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SG with Shared Memory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23103-8047-4435-8203-D1085D7E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55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C1AB-160A-4818-9CC5-39C91B57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Resistance to Access-Driven Cache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FEAB4-E474-4505-B092-63A7F1F55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08" y="1552881"/>
            <a:ext cx="4539476" cy="2840887"/>
          </a:xfrm>
        </p:spPr>
        <p:txBody>
          <a:bodyPr/>
          <a:lstStyle/>
          <a:p>
            <a:r>
              <a:rPr lang="en-US" sz="1800" dirty="0"/>
              <a:t>Original table</a:t>
            </a:r>
          </a:p>
          <a:p>
            <a:pPr lvl="1"/>
            <a:r>
              <a:rPr lang="en-US" sz="1800" dirty="0"/>
              <a:t>Cache line # =&gt; table index</a:t>
            </a:r>
          </a:p>
          <a:p>
            <a:pPr lvl="1"/>
            <a:r>
              <a:rPr lang="en-US" sz="1800" dirty="0"/>
              <a:t>Miss =&gt; index was accessed</a:t>
            </a:r>
          </a:p>
          <a:p>
            <a:r>
              <a:rPr lang="en-US" sz="1800" dirty="0"/>
              <a:t>Re-organized table</a:t>
            </a:r>
          </a:p>
          <a:p>
            <a:pPr lvl="1"/>
            <a:r>
              <a:rPr lang="en-US" sz="1800" dirty="0"/>
              <a:t>Cache line # is independent on table index</a:t>
            </a:r>
          </a:p>
          <a:p>
            <a:pPr lvl="1"/>
            <a:r>
              <a:rPr lang="en-US" sz="1800" dirty="0"/>
              <a:t>Miss won’t reveal table index</a:t>
            </a:r>
          </a:p>
          <a:p>
            <a:r>
              <a:rPr lang="en-US" sz="1800" dirty="0"/>
              <a:t>SG is resistant to access-driven cache attacks</a:t>
            </a:r>
          </a:p>
          <a:p>
            <a:r>
              <a:rPr lang="en-US" sz="1800" dirty="0"/>
              <a:t>Motivation of SG for CPUs*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D21DB-6CEE-4133-95C0-21CB2608A75C}"/>
              </a:ext>
            </a:extLst>
          </p:cNvPr>
          <p:cNvSpPr/>
          <p:nvPr/>
        </p:nvSpPr>
        <p:spPr>
          <a:xfrm>
            <a:off x="445462" y="4736046"/>
            <a:ext cx="74591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MBX12"/>
              </a:rPr>
              <a:t>[*] </a:t>
            </a:r>
            <a:r>
              <a:rPr lang="en-US" sz="1400" dirty="0" err="1">
                <a:latin typeface="CMBX12"/>
              </a:rPr>
              <a:t>Blomer</a:t>
            </a:r>
            <a:r>
              <a:rPr lang="en-US" sz="1400" dirty="0">
                <a:latin typeface="CMBX12"/>
              </a:rPr>
              <a:t> et al., Analysis of countermeasures against access driven cache attacks on AES, SAC’07</a:t>
            </a:r>
            <a:endParaRPr lang="en-US" sz="14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C239670-C688-4FF5-BBBE-C49E9C5C39DC}"/>
              </a:ext>
            </a:extLst>
          </p:cNvPr>
          <p:cNvGrpSpPr/>
          <p:nvPr/>
        </p:nvGrpSpPr>
        <p:grpSpPr>
          <a:xfrm>
            <a:off x="5195795" y="1740199"/>
            <a:ext cx="2194791" cy="307777"/>
            <a:chOff x="4892753" y="1850635"/>
            <a:chExt cx="2194791" cy="30777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C6805B3-5BA8-4E72-9B40-24D096A66174}"/>
                </a:ext>
              </a:extLst>
            </p:cNvPr>
            <p:cNvSpPr/>
            <p:nvPr/>
          </p:nvSpPr>
          <p:spPr>
            <a:xfrm rot="16200000">
              <a:off x="6266660" y="1286234"/>
              <a:ext cx="156998" cy="148477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CACD63B-923A-4294-BC69-852BC77F03A2}"/>
                </a:ext>
              </a:extLst>
            </p:cNvPr>
            <p:cNvSpPr/>
            <p:nvPr/>
          </p:nvSpPr>
          <p:spPr>
            <a:xfrm>
              <a:off x="4892753" y="1850635"/>
              <a:ext cx="6174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Line 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A6B433-EC13-4D14-9077-A48E1BBA0290}"/>
              </a:ext>
            </a:extLst>
          </p:cNvPr>
          <p:cNvGrpSpPr/>
          <p:nvPr/>
        </p:nvGrpSpPr>
        <p:grpSpPr>
          <a:xfrm>
            <a:off x="5202915" y="1994821"/>
            <a:ext cx="2187671" cy="307777"/>
            <a:chOff x="4899873" y="2105257"/>
            <a:chExt cx="2187671" cy="30777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147042E-86DD-4F97-BBFE-E013D5B780C1}"/>
                </a:ext>
              </a:extLst>
            </p:cNvPr>
            <p:cNvSpPr/>
            <p:nvPr/>
          </p:nvSpPr>
          <p:spPr>
            <a:xfrm rot="16200000">
              <a:off x="6266660" y="1505805"/>
              <a:ext cx="156998" cy="14847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17352B7-203F-4861-AB1D-1700B129FF22}"/>
                </a:ext>
              </a:extLst>
            </p:cNvPr>
            <p:cNvSpPr/>
            <p:nvPr/>
          </p:nvSpPr>
          <p:spPr>
            <a:xfrm>
              <a:off x="4899873" y="2105257"/>
              <a:ext cx="6174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Line 1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2FA251C-DA0A-4600-89A1-99494650AE42}"/>
              </a:ext>
            </a:extLst>
          </p:cNvPr>
          <p:cNvSpPr/>
          <p:nvPr/>
        </p:nvSpPr>
        <p:spPr>
          <a:xfrm>
            <a:off x="5202915" y="3301004"/>
            <a:ext cx="617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Line 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380639A-B189-44EC-B759-B7D9866D8AE8}"/>
              </a:ext>
            </a:extLst>
          </p:cNvPr>
          <p:cNvSpPr/>
          <p:nvPr/>
        </p:nvSpPr>
        <p:spPr>
          <a:xfrm rot="16200000">
            <a:off x="6569702" y="1614416"/>
            <a:ext cx="156998" cy="14847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6DC811-B531-45AD-82BC-877785ED2CED}"/>
              </a:ext>
            </a:extLst>
          </p:cNvPr>
          <p:cNvSpPr/>
          <p:nvPr/>
        </p:nvSpPr>
        <p:spPr>
          <a:xfrm rot="16200000">
            <a:off x="6569702" y="1833987"/>
            <a:ext cx="156998" cy="148477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C110DE-D5A7-4B3F-8689-618458402668}"/>
              </a:ext>
            </a:extLst>
          </p:cNvPr>
          <p:cNvSpPr/>
          <p:nvPr/>
        </p:nvSpPr>
        <p:spPr>
          <a:xfrm>
            <a:off x="5195795" y="2216254"/>
            <a:ext cx="617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Line 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6E151C5-1C2B-4AD5-A00C-E6705A36D573}"/>
              </a:ext>
            </a:extLst>
          </p:cNvPr>
          <p:cNvSpPr/>
          <p:nvPr/>
        </p:nvSpPr>
        <p:spPr>
          <a:xfrm>
            <a:off x="5202915" y="2433439"/>
            <a:ext cx="617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Line 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453AD5-A635-4420-AA83-87C71EE2D7AE}"/>
              </a:ext>
            </a:extLst>
          </p:cNvPr>
          <p:cNvSpPr/>
          <p:nvPr/>
        </p:nvSpPr>
        <p:spPr>
          <a:xfrm rot="16200000">
            <a:off x="6569702" y="2043363"/>
            <a:ext cx="156998" cy="14847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76338C-77F9-46BB-886C-6AD32A54C2D0}"/>
              </a:ext>
            </a:extLst>
          </p:cNvPr>
          <p:cNvSpPr/>
          <p:nvPr/>
        </p:nvSpPr>
        <p:spPr>
          <a:xfrm rot="16200000">
            <a:off x="6569702" y="2262934"/>
            <a:ext cx="156998" cy="148477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3F0462-7D55-4627-AA0E-93769F375675}"/>
              </a:ext>
            </a:extLst>
          </p:cNvPr>
          <p:cNvSpPr/>
          <p:nvPr/>
        </p:nvSpPr>
        <p:spPr>
          <a:xfrm>
            <a:off x="5202915" y="2650036"/>
            <a:ext cx="617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Line 4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6A13124-E515-4E97-A4E9-6A6BCCC1586E}"/>
              </a:ext>
            </a:extLst>
          </p:cNvPr>
          <p:cNvSpPr/>
          <p:nvPr/>
        </p:nvSpPr>
        <p:spPr>
          <a:xfrm>
            <a:off x="5202915" y="2862386"/>
            <a:ext cx="617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Line 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7E4CC23-8FD9-4C63-A035-90B18426D0C5}"/>
              </a:ext>
            </a:extLst>
          </p:cNvPr>
          <p:cNvSpPr/>
          <p:nvPr/>
        </p:nvSpPr>
        <p:spPr>
          <a:xfrm rot="16200000">
            <a:off x="6569702" y="2481981"/>
            <a:ext cx="156998" cy="14847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5CC0D1-78FD-4F0A-A93C-EC08793DEAB9}"/>
              </a:ext>
            </a:extLst>
          </p:cNvPr>
          <p:cNvSpPr/>
          <p:nvPr/>
        </p:nvSpPr>
        <p:spPr>
          <a:xfrm rot="16200000">
            <a:off x="6569702" y="2701552"/>
            <a:ext cx="156998" cy="148477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476DF70-42F6-4EF4-9DF6-A060DB85F6AF}"/>
              </a:ext>
            </a:extLst>
          </p:cNvPr>
          <p:cNvSpPr/>
          <p:nvPr/>
        </p:nvSpPr>
        <p:spPr>
          <a:xfrm>
            <a:off x="5195795" y="3083819"/>
            <a:ext cx="617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Line 6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FE0DE6-8E3B-4836-BDD7-3670540155B7}"/>
              </a:ext>
            </a:extLst>
          </p:cNvPr>
          <p:cNvGrpSpPr/>
          <p:nvPr/>
        </p:nvGrpSpPr>
        <p:grpSpPr>
          <a:xfrm>
            <a:off x="6075443" y="1828582"/>
            <a:ext cx="1127760" cy="1682754"/>
            <a:chOff x="6751214" y="2242679"/>
            <a:chExt cx="1127760" cy="1682754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E4D8C1D-21BE-410E-886A-9275F2D0DB0B}"/>
                </a:ext>
              </a:extLst>
            </p:cNvPr>
            <p:cNvCxnSpPr>
              <a:cxnSpLocks/>
            </p:cNvCxnSpPr>
            <p:nvPr/>
          </p:nvCxnSpPr>
          <p:spPr>
            <a:xfrm>
              <a:off x="6751214" y="2248268"/>
              <a:ext cx="0" cy="1677165"/>
            </a:xfrm>
            <a:prstGeom prst="lin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64E3C2E-E48F-4C19-9F80-4D4E62538776}"/>
                </a:ext>
              </a:extLst>
            </p:cNvPr>
            <p:cNvCxnSpPr>
              <a:cxnSpLocks/>
            </p:cNvCxnSpPr>
            <p:nvPr/>
          </p:nvCxnSpPr>
          <p:spPr>
            <a:xfrm>
              <a:off x="6903614" y="2242680"/>
              <a:ext cx="0" cy="1677165"/>
            </a:xfrm>
            <a:prstGeom prst="lin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F8F7682-B48D-4418-8526-C1F11C31CB24}"/>
                </a:ext>
              </a:extLst>
            </p:cNvPr>
            <p:cNvCxnSpPr>
              <a:cxnSpLocks/>
            </p:cNvCxnSpPr>
            <p:nvPr/>
          </p:nvCxnSpPr>
          <p:spPr>
            <a:xfrm>
              <a:off x="7063634" y="2248268"/>
              <a:ext cx="0" cy="1677165"/>
            </a:xfrm>
            <a:prstGeom prst="lin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9DC8883-566F-4C68-B5D2-8EDE28ED36D8}"/>
                </a:ext>
              </a:extLst>
            </p:cNvPr>
            <p:cNvCxnSpPr>
              <a:cxnSpLocks/>
            </p:cNvCxnSpPr>
            <p:nvPr/>
          </p:nvCxnSpPr>
          <p:spPr>
            <a:xfrm>
              <a:off x="7878974" y="2242679"/>
              <a:ext cx="0" cy="1677165"/>
            </a:xfrm>
            <a:prstGeom prst="lin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18143-A254-4650-B341-5A5BB369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9E8F91-93CA-49BA-9222-47E068ED9C17}"/>
              </a:ext>
            </a:extLst>
          </p:cNvPr>
          <p:cNvGrpSpPr/>
          <p:nvPr/>
        </p:nvGrpSpPr>
        <p:grpSpPr>
          <a:xfrm>
            <a:off x="5873933" y="3478336"/>
            <a:ext cx="2658540" cy="343054"/>
            <a:chOff x="6551815" y="3921204"/>
            <a:chExt cx="2658540" cy="34305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891BB0E-0324-4937-AACC-7ED847D6330A}"/>
                </a:ext>
              </a:extLst>
            </p:cNvPr>
            <p:cNvSpPr/>
            <p:nvPr/>
          </p:nvSpPr>
          <p:spPr>
            <a:xfrm>
              <a:off x="6551815" y="3951665"/>
              <a:ext cx="39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9F8FB93-4724-4650-8C49-C804391960CC}"/>
                </a:ext>
              </a:extLst>
            </p:cNvPr>
            <p:cNvSpPr/>
            <p:nvPr/>
          </p:nvSpPr>
          <p:spPr>
            <a:xfrm>
              <a:off x="6704215" y="3951665"/>
              <a:ext cx="39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D95CCF9-16CD-4890-B9D3-69E627D75B6E}"/>
                </a:ext>
              </a:extLst>
            </p:cNvPr>
            <p:cNvSpPr/>
            <p:nvPr/>
          </p:nvSpPr>
          <p:spPr>
            <a:xfrm>
              <a:off x="6867097" y="3951665"/>
              <a:ext cx="39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F584949-68B0-4263-A438-D610FB99072E}"/>
                </a:ext>
              </a:extLst>
            </p:cNvPr>
            <p:cNvSpPr/>
            <p:nvPr/>
          </p:nvSpPr>
          <p:spPr>
            <a:xfrm>
              <a:off x="7787120" y="3956481"/>
              <a:ext cx="5422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255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40588EC-9C8E-42B3-B142-D9C63268F7DD}"/>
                </a:ext>
              </a:extLst>
            </p:cNvPr>
            <p:cNvSpPr/>
            <p:nvPr/>
          </p:nvSpPr>
          <p:spPr>
            <a:xfrm rot="5400000">
              <a:off x="7372255" y="3709607"/>
              <a:ext cx="21958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.</a:t>
              </a:r>
            </a:p>
            <a:p>
              <a:r>
                <a:rPr lang="en-US" sz="1400" dirty="0"/>
                <a:t>.</a:t>
              </a:r>
            </a:p>
            <a:p>
              <a:r>
                <a:rPr lang="en-US" sz="1400" dirty="0"/>
                <a:t>.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300AA0E-4B80-4C5D-A04F-BA0BB2825B1B}"/>
                </a:ext>
              </a:extLst>
            </p:cNvPr>
            <p:cNvSpPr/>
            <p:nvPr/>
          </p:nvSpPr>
          <p:spPr>
            <a:xfrm>
              <a:off x="8202450" y="3921204"/>
              <a:ext cx="100790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Table index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DFA558A-F1E2-4ABC-92D6-9BEE695DF5B5}"/>
              </a:ext>
            </a:extLst>
          </p:cNvPr>
          <p:cNvGrpSpPr/>
          <p:nvPr/>
        </p:nvGrpSpPr>
        <p:grpSpPr>
          <a:xfrm>
            <a:off x="7397879" y="1483005"/>
            <a:ext cx="1007905" cy="2126828"/>
            <a:chOff x="3294436" y="1267654"/>
            <a:chExt cx="1007905" cy="2126828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1A9F143-1825-4AF6-BDBE-DD7D496F2616}"/>
                </a:ext>
              </a:extLst>
            </p:cNvPr>
            <p:cNvSpPr/>
            <p:nvPr/>
          </p:nvSpPr>
          <p:spPr>
            <a:xfrm>
              <a:off x="3447536" y="1522027"/>
              <a:ext cx="7088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0   ~ 31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E1CDA1F-F24E-41D4-ADF2-3D8D2A1C110E}"/>
                </a:ext>
              </a:extLst>
            </p:cNvPr>
            <p:cNvSpPr/>
            <p:nvPr/>
          </p:nvSpPr>
          <p:spPr>
            <a:xfrm>
              <a:off x="3447536" y="1752146"/>
              <a:ext cx="7200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32 ~ 63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8BA411A-54D8-4CED-9F59-002B2C9978FD}"/>
                </a:ext>
              </a:extLst>
            </p:cNvPr>
            <p:cNvSpPr/>
            <p:nvPr/>
          </p:nvSpPr>
          <p:spPr>
            <a:xfrm>
              <a:off x="3454271" y="1982265"/>
              <a:ext cx="7200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64 ~ 95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584454A-3474-4E34-9F30-7B741FC508D2}"/>
                </a:ext>
              </a:extLst>
            </p:cNvPr>
            <p:cNvSpPr/>
            <p:nvPr/>
          </p:nvSpPr>
          <p:spPr>
            <a:xfrm>
              <a:off x="3454270" y="2203582"/>
              <a:ext cx="8114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96 ~ 127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6A05A4F-40EA-4FDA-9BBA-E490B38A9AA1}"/>
                </a:ext>
              </a:extLst>
            </p:cNvPr>
            <p:cNvSpPr/>
            <p:nvPr/>
          </p:nvSpPr>
          <p:spPr>
            <a:xfrm>
              <a:off x="3354812" y="2424899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128 ~ 159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0D111AD-0158-4643-BBC2-616704D3DE2E}"/>
                </a:ext>
              </a:extLst>
            </p:cNvPr>
            <p:cNvSpPr/>
            <p:nvPr/>
          </p:nvSpPr>
          <p:spPr>
            <a:xfrm>
              <a:off x="3372801" y="2640768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160 ~ 191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461630D-CA79-464E-B915-11BAB2DC5528}"/>
                </a:ext>
              </a:extLst>
            </p:cNvPr>
            <p:cNvSpPr/>
            <p:nvPr/>
          </p:nvSpPr>
          <p:spPr>
            <a:xfrm>
              <a:off x="3376865" y="2887244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192 ~ 223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58F9713-89E6-423B-968E-B5A153208BF7}"/>
                </a:ext>
              </a:extLst>
            </p:cNvPr>
            <p:cNvSpPr/>
            <p:nvPr/>
          </p:nvSpPr>
          <p:spPr>
            <a:xfrm>
              <a:off x="3385131" y="3086705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224 ~ 255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40CC6C9-6D70-4F0C-AD7A-F13C5C22BE1C}"/>
                </a:ext>
              </a:extLst>
            </p:cNvPr>
            <p:cNvSpPr/>
            <p:nvPr/>
          </p:nvSpPr>
          <p:spPr>
            <a:xfrm>
              <a:off x="3294436" y="1267654"/>
              <a:ext cx="100790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Table 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614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0717-D4EE-4904-B19F-34599F2E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 to Cache Timing Attacks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A5ADC5-A90C-45D2-823B-70882733C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379811"/>
              </p:ext>
            </p:extLst>
          </p:nvPr>
        </p:nvGraphicFramePr>
        <p:xfrm>
          <a:off x="190032" y="1833902"/>
          <a:ext cx="4066903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1725">
                  <a:extLst>
                    <a:ext uri="{9D8B030D-6E8A-4147-A177-3AD203B41FA5}">
                      <a16:colId xmlns:a16="http://schemas.microsoft.com/office/drawing/2014/main" val="37301232"/>
                    </a:ext>
                  </a:extLst>
                </a:gridCol>
                <a:gridCol w="1218229">
                  <a:extLst>
                    <a:ext uri="{9D8B030D-6E8A-4147-A177-3AD203B41FA5}">
                      <a16:colId xmlns:a16="http://schemas.microsoft.com/office/drawing/2014/main" val="3757102727"/>
                    </a:ext>
                  </a:extLst>
                </a:gridCol>
                <a:gridCol w="1115723">
                  <a:extLst>
                    <a:ext uri="{9D8B030D-6E8A-4147-A177-3AD203B41FA5}">
                      <a16:colId xmlns:a16="http://schemas.microsoft.com/office/drawing/2014/main" val="3092138332"/>
                    </a:ext>
                  </a:extLst>
                </a:gridCol>
                <a:gridCol w="781226">
                  <a:extLst>
                    <a:ext uri="{9D8B030D-6E8A-4147-A177-3AD203B41FA5}">
                      <a16:colId xmlns:a16="http://schemas.microsoft.com/office/drawing/2014/main" val="3298376411"/>
                    </a:ext>
                  </a:extLst>
                </a:gridCol>
              </a:tblGrid>
              <a:tr h="295886">
                <a:tc>
                  <a:txBody>
                    <a:bodyPr/>
                    <a:lstStyle/>
                    <a:p>
                      <a:r>
                        <a:rPr lang="en-US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L1D line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SG-x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713344"/>
                  </a:ext>
                </a:extLst>
              </a:tr>
              <a:tr h="295886">
                <a:tc>
                  <a:txBody>
                    <a:bodyPr/>
                    <a:lstStyle/>
                    <a:p>
                      <a:r>
                        <a:rPr lang="en-US" sz="1400" dirty="0"/>
                        <a:t>Tesla K40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Kepler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SG-4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89570"/>
                  </a:ext>
                </a:extLst>
              </a:tr>
              <a:tr h="295886">
                <a:tc>
                  <a:txBody>
                    <a:bodyPr/>
                    <a:lstStyle/>
                    <a:p>
                      <a:r>
                        <a:rPr lang="en-US" sz="1400" dirty="0"/>
                        <a:t>GTX 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Maxwell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SG-1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140216"/>
                  </a:ext>
                </a:extLst>
              </a:tr>
              <a:tr h="295886">
                <a:tc>
                  <a:txBody>
                    <a:bodyPr/>
                    <a:lstStyle/>
                    <a:p>
                      <a:r>
                        <a:rPr lang="en-US" sz="1400" dirty="0"/>
                        <a:t>GTX 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Pascal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SG-1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719986"/>
                  </a:ext>
                </a:extLst>
              </a:tr>
              <a:tr h="295886">
                <a:tc>
                  <a:txBody>
                    <a:bodyPr/>
                    <a:lstStyle/>
                    <a:p>
                      <a:r>
                        <a:rPr lang="en-US" sz="1400" dirty="0"/>
                        <a:t>RTX 2080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SG-4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390570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0529FF-76E1-4B6B-8307-122371CF98C8}"/>
              </a:ext>
            </a:extLst>
          </p:cNvPr>
          <p:cNvSpPr/>
          <p:nvPr/>
        </p:nvSpPr>
        <p:spPr>
          <a:xfrm>
            <a:off x="6323065" y="3337197"/>
            <a:ext cx="1475638" cy="206164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9A7B0F-E12C-4CCA-85EE-0B32AB28CD74}"/>
              </a:ext>
            </a:extLst>
          </p:cNvPr>
          <p:cNvSpPr/>
          <p:nvPr/>
        </p:nvSpPr>
        <p:spPr>
          <a:xfrm>
            <a:off x="1399118" y="4198592"/>
            <a:ext cx="5822776" cy="36058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16 keys can be recovered within 1000 samples! Why?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C76EAD-11A8-4365-91FE-EAEAF06995A6}"/>
              </a:ext>
            </a:extLst>
          </p:cNvPr>
          <p:cNvGrpSpPr/>
          <p:nvPr/>
        </p:nvGrpSpPr>
        <p:grpSpPr>
          <a:xfrm>
            <a:off x="4629150" y="2057126"/>
            <a:ext cx="4489410" cy="1514136"/>
            <a:chOff x="4629150" y="2057126"/>
            <a:chExt cx="4489410" cy="151413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048B2F3-DBCD-49B2-A0A3-BF0563AAB0D4}"/>
                </a:ext>
              </a:extLst>
            </p:cNvPr>
            <p:cNvCxnSpPr>
              <a:cxnSpLocks/>
            </p:cNvCxnSpPr>
            <p:nvPr/>
          </p:nvCxnSpPr>
          <p:spPr>
            <a:xfrm>
              <a:off x="4629150" y="2373810"/>
              <a:ext cx="4171950" cy="27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A5538A-1EA9-4DF5-85BA-CB9AEAF045BA}"/>
                </a:ext>
              </a:extLst>
            </p:cNvPr>
            <p:cNvSpPr txBox="1"/>
            <p:nvPr/>
          </p:nvSpPr>
          <p:spPr>
            <a:xfrm>
              <a:off x="5325228" y="2057126"/>
              <a:ext cx="37933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TeslaK40	GTX980	GTX1080	RTX2080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5A605E7-802E-4591-AF3C-1D7AF050DEC8}"/>
                </a:ext>
              </a:extLst>
            </p:cNvPr>
            <p:cNvCxnSpPr>
              <a:cxnSpLocks/>
            </p:cNvCxnSpPr>
            <p:nvPr/>
          </p:nvCxnSpPr>
          <p:spPr>
            <a:xfrm>
              <a:off x="5303901" y="2092626"/>
              <a:ext cx="0" cy="14103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468FC9-2411-4FBD-A9DF-06094032F1AD}"/>
                </a:ext>
              </a:extLst>
            </p:cNvPr>
            <p:cNvSpPr txBox="1"/>
            <p:nvPr/>
          </p:nvSpPr>
          <p:spPr>
            <a:xfrm>
              <a:off x="4665477" y="2401711"/>
              <a:ext cx="63842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Base</a:t>
              </a:r>
            </a:p>
            <a:p>
              <a:r>
                <a:rPr lang="en-US" sz="1400" dirty="0"/>
                <a:t>SG-8</a:t>
              </a:r>
            </a:p>
            <a:p>
              <a:r>
                <a:rPr lang="en-US" sz="1400" dirty="0"/>
                <a:t>SG-4</a:t>
              </a:r>
            </a:p>
            <a:p>
              <a:r>
                <a:rPr lang="en-US" sz="1400" dirty="0"/>
                <a:t>SG-2</a:t>
              </a:r>
            </a:p>
            <a:p>
              <a:r>
                <a:rPr lang="en-US" sz="1400" dirty="0"/>
                <a:t>SG-1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84A54CF-0E3E-406E-926C-E581592808B0}"/>
              </a:ext>
            </a:extLst>
          </p:cNvPr>
          <p:cNvSpPr txBox="1"/>
          <p:nvPr/>
        </p:nvSpPr>
        <p:spPr>
          <a:xfrm>
            <a:off x="5462769" y="2410618"/>
            <a:ext cx="4503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16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10A35B-EE7B-48F7-9830-70C3543214F1}"/>
              </a:ext>
            </a:extLst>
          </p:cNvPr>
          <p:cNvSpPr txBox="1"/>
          <p:nvPr/>
        </p:nvSpPr>
        <p:spPr>
          <a:xfrm>
            <a:off x="8236448" y="2421370"/>
            <a:ext cx="4503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16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02DFD1-CAA8-49E0-81AE-5F1A389F5D76}"/>
              </a:ext>
            </a:extLst>
          </p:cNvPr>
          <p:cNvSpPr txBox="1"/>
          <p:nvPr/>
        </p:nvSpPr>
        <p:spPr>
          <a:xfrm>
            <a:off x="6350866" y="2410618"/>
            <a:ext cx="4503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16</a:t>
            </a:r>
          </a:p>
          <a:p>
            <a:r>
              <a:rPr lang="en-US" sz="1400" dirty="0"/>
              <a:t>16</a:t>
            </a:r>
          </a:p>
          <a:p>
            <a:r>
              <a:rPr lang="en-US" sz="1400" dirty="0"/>
              <a:t>16</a:t>
            </a:r>
          </a:p>
          <a:p>
            <a:r>
              <a:rPr lang="en-US" sz="1400" dirty="0"/>
              <a:t>16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707067-940B-443F-9B69-EB46816F32BE}"/>
              </a:ext>
            </a:extLst>
          </p:cNvPr>
          <p:cNvSpPr txBox="1"/>
          <p:nvPr/>
        </p:nvSpPr>
        <p:spPr>
          <a:xfrm>
            <a:off x="7348351" y="2421369"/>
            <a:ext cx="4503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16</a:t>
            </a:r>
          </a:p>
          <a:p>
            <a:r>
              <a:rPr lang="en-US" sz="1400" dirty="0"/>
              <a:t>16</a:t>
            </a:r>
          </a:p>
          <a:p>
            <a:r>
              <a:rPr lang="en-US" sz="1400" dirty="0"/>
              <a:t>16</a:t>
            </a:r>
          </a:p>
          <a:p>
            <a:r>
              <a:rPr lang="en-US" sz="1400" dirty="0"/>
              <a:t>16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61AF28A-74B1-4418-B92D-E1726EB0C9B0}"/>
              </a:ext>
            </a:extLst>
          </p:cNvPr>
          <p:cNvSpPr/>
          <p:nvPr/>
        </p:nvSpPr>
        <p:spPr>
          <a:xfrm>
            <a:off x="5389030" y="2907219"/>
            <a:ext cx="462001" cy="59848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A5A9198-8DEF-4BE4-9ECD-B54BB984B8A6}"/>
              </a:ext>
            </a:extLst>
          </p:cNvPr>
          <p:cNvSpPr/>
          <p:nvPr/>
        </p:nvSpPr>
        <p:spPr>
          <a:xfrm>
            <a:off x="8208647" y="2930102"/>
            <a:ext cx="462001" cy="59848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02F519-1AE2-4E22-A05D-D28D766D09C2}"/>
              </a:ext>
            </a:extLst>
          </p:cNvPr>
          <p:cNvSpPr txBox="1"/>
          <p:nvPr/>
        </p:nvSpPr>
        <p:spPr>
          <a:xfrm>
            <a:off x="4310506" y="1526074"/>
            <a:ext cx="5039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 keys can be recovered in 100,000 samples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C680AF-76C6-4CD2-B43F-12A0746B2A88}"/>
              </a:ext>
            </a:extLst>
          </p:cNvPr>
          <p:cNvSpPr txBox="1"/>
          <p:nvPr/>
        </p:nvSpPr>
        <p:spPr>
          <a:xfrm>
            <a:off x="5462769" y="2372909"/>
            <a:ext cx="332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	           16		 16		 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F91F3-B4FA-40FF-86F6-3E60241C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0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8" grpId="0"/>
      <p:bldP spid="19" grpId="0"/>
      <p:bldP spid="20" grpId="0"/>
      <p:bldP spid="21" grpId="0"/>
      <p:bldP spid="22" grpId="0" animBg="1"/>
      <p:bldP spid="23" grpId="0" animBg="1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C514-EBA6-4410-A719-794C0C5F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8C43-778D-4462-A5D3-03F5E139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2189"/>
            <a:ext cx="8229600" cy="31164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GPUs have been widely used for performance acceleration</a:t>
            </a:r>
          </a:p>
          <a:p>
            <a:pPr lvl="1"/>
            <a:r>
              <a:rPr lang="en-US" dirty="0"/>
              <a:t>~10x speedup for AES encryption algorithm</a:t>
            </a:r>
          </a:p>
          <a:p>
            <a:r>
              <a:rPr lang="en-US" dirty="0"/>
              <a:t>Side channel attacks make the crypto algorithms vulnerable</a:t>
            </a:r>
          </a:p>
          <a:p>
            <a:pPr lvl="1"/>
            <a:r>
              <a:rPr lang="en-US" dirty="0"/>
              <a:t>Timing attacks</a:t>
            </a:r>
          </a:p>
          <a:p>
            <a:pPr lvl="1"/>
            <a:r>
              <a:rPr lang="en-US" dirty="0"/>
              <a:t>Access-driven cache attacks</a:t>
            </a:r>
          </a:p>
          <a:p>
            <a:r>
              <a:rPr lang="en-US" dirty="0"/>
              <a:t>Our work: Scatter and Gather (SG) approach</a:t>
            </a:r>
          </a:p>
          <a:p>
            <a:pPr lvl="1"/>
            <a:r>
              <a:rPr lang="en-US" dirty="0"/>
              <a:t>Goal: side-channel resistance &amp; high performance</a:t>
            </a:r>
          </a:p>
          <a:p>
            <a:pPr lvl="1"/>
            <a:r>
              <a:rPr lang="en-US" dirty="0"/>
              <a:t>Idea: reorganize the tables so that table lookups won’t leak key-related information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AF727-F4A1-4189-B29F-4EF50B01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40F0-5C28-43E2-BC4E-3C47A5D6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Side Channel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65FAAE-37C9-4FC2-9FAB-161BA9EE02BD}"/>
              </a:ext>
            </a:extLst>
          </p:cNvPr>
          <p:cNvSpPr txBox="1"/>
          <p:nvPr/>
        </p:nvSpPr>
        <p:spPr>
          <a:xfrm>
            <a:off x="1216916" y="1432976"/>
            <a:ext cx="60708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// Launch kernel with 32 threads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idx</a:t>
            </a:r>
            <a:r>
              <a:rPr lang="en-US" sz="1400" dirty="0">
                <a:latin typeface="Consolas" panose="020B0609020204030204" pitchFamily="49" charset="0"/>
              </a:rPr>
              <a:t>     = random[</a:t>
            </a:r>
            <a:r>
              <a:rPr lang="en-US" sz="1400" dirty="0" err="1">
                <a:latin typeface="Consolas" panose="020B0609020204030204" pitchFamily="49" charset="0"/>
              </a:rPr>
              <a:t>tid</a:t>
            </a:r>
            <a:r>
              <a:rPr lang="en-US" sz="1400" dirty="0">
                <a:latin typeface="Consolas" panose="020B0609020204030204" pitchFamily="49" charset="0"/>
              </a:rPr>
              <a:t>];      // Random indices (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0~31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start   = clock();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dummy   = input[</a:t>
            </a:r>
            <a:r>
              <a:rPr lang="en-US" sz="1400" dirty="0" err="1">
                <a:latin typeface="Consolas" panose="020B0609020204030204" pitchFamily="49" charset="0"/>
              </a:rPr>
              <a:t>idx</a:t>
            </a:r>
            <a:r>
              <a:rPr lang="en-US" sz="1400" dirty="0">
                <a:latin typeface="Consolas" panose="020B0609020204030204" pitchFamily="49" charset="0"/>
              </a:rPr>
              <a:t>] ;      // Load one byte per thread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dummy   ^= 0x1;		     // Wait for load to be finished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latency = clock() - start;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43AAAE-6B9D-4FD1-B387-E40728FC7B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" y="2748320"/>
          <a:ext cx="3144416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4355">
                  <a:extLst>
                    <a:ext uri="{9D8B030D-6E8A-4147-A177-3AD203B41FA5}">
                      <a16:colId xmlns:a16="http://schemas.microsoft.com/office/drawing/2014/main" val="37301232"/>
                    </a:ext>
                  </a:extLst>
                </a:gridCol>
                <a:gridCol w="1360061">
                  <a:extLst>
                    <a:ext uri="{9D8B030D-6E8A-4147-A177-3AD203B41FA5}">
                      <a16:colId xmlns:a16="http://schemas.microsoft.com/office/drawing/2014/main" val="3757102727"/>
                    </a:ext>
                  </a:extLst>
                </a:gridCol>
              </a:tblGrid>
              <a:tr h="295886">
                <a:tc>
                  <a:txBody>
                    <a:bodyPr/>
                    <a:lstStyle/>
                    <a:p>
                      <a:r>
                        <a:rPr lang="en-US" sz="1400" dirty="0"/>
                        <a:t>Index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713344"/>
                  </a:ext>
                </a:extLst>
              </a:tr>
              <a:tr h="29588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89570"/>
                  </a:ext>
                </a:extLst>
              </a:tr>
              <a:tr h="29588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140216"/>
                  </a:ext>
                </a:extLst>
              </a:tr>
              <a:tr h="29588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719986"/>
                  </a:ext>
                </a:extLst>
              </a:tr>
              <a:tr h="2958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0207"/>
                  </a:ext>
                </a:extLst>
              </a:tr>
              <a:tr h="29588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390570"/>
                  </a:ext>
                </a:extLst>
              </a:tr>
              <a:tr h="29588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481449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8110C8-3D37-4DED-9B8F-CCBB658B54D8}"/>
              </a:ext>
            </a:extLst>
          </p:cNvPr>
          <p:cNvSpPr/>
          <p:nvPr/>
        </p:nvSpPr>
        <p:spPr>
          <a:xfrm>
            <a:off x="3907413" y="3395348"/>
            <a:ext cx="4465493" cy="606904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cache line access ≠ constant access latency,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vulnerable to timing attacks!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633176-1B50-49C4-8199-7AD1343E39DE}"/>
              </a:ext>
            </a:extLst>
          </p:cNvPr>
          <p:cNvSpPr/>
          <p:nvPr/>
        </p:nvSpPr>
        <p:spPr>
          <a:xfrm>
            <a:off x="880813" y="1432977"/>
            <a:ext cx="6566466" cy="235444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22E28-1D4C-4097-92AD-D5BDD66EA6C6}"/>
              </a:ext>
            </a:extLst>
          </p:cNvPr>
          <p:cNvSpPr/>
          <p:nvPr/>
        </p:nvSpPr>
        <p:spPr>
          <a:xfrm>
            <a:off x="880811" y="1695796"/>
            <a:ext cx="6566466" cy="194079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31583-EC47-46C9-A652-3508BE04BD2A}"/>
              </a:ext>
            </a:extLst>
          </p:cNvPr>
          <p:cNvSpPr/>
          <p:nvPr/>
        </p:nvSpPr>
        <p:spPr>
          <a:xfrm>
            <a:off x="880813" y="2119566"/>
            <a:ext cx="6566467" cy="194079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251B4-014F-4F9E-91A0-607F998F4567}"/>
              </a:ext>
            </a:extLst>
          </p:cNvPr>
          <p:cNvSpPr txBox="1"/>
          <p:nvPr/>
        </p:nvSpPr>
        <p:spPr>
          <a:xfrm>
            <a:off x="457200" y="3036167"/>
            <a:ext cx="2686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0, 1, 2, …, 31	 (linear)	97 cycles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2938CF-3543-4847-86D0-87617BBDA7AD}"/>
              </a:ext>
            </a:extLst>
          </p:cNvPr>
          <p:cNvSpPr txBox="1"/>
          <p:nvPr/>
        </p:nvSpPr>
        <p:spPr>
          <a:xfrm>
            <a:off x="457200" y="3353712"/>
            <a:ext cx="2686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x, x, x, …, x (uniform) 	97 cycles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19054-87E1-4FC9-A630-557522CD7DFD}"/>
              </a:ext>
            </a:extLst>
          </p:cNvPr>
          <p:cNvSpPr txBox="1"/>
          <p:nvPr/>
        </p:nvSpPr>
        <p:spPr>
          <a:xfrm>
            <a:off x="457200" y="3661489"/>
            <a:ext cx="2686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Random_1			97 cycles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61F46C-79EC-4C4D-AA66-7A0C3E2E4C63}"/>
              </a:ext>
            </a:extLst>
          </p:cNvPr>
          <p:cNvSpPr txBox="1"/>
          <p:nvPr/>
        </p:nvSpPr>
        <p:spPr>
          <a:xfrm>
            <a:off x="457200" y="3972445"/>
            <a:ext cx="2686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Random_2			98 cycles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C6C1B2-B330-400C-8104-CD9F83001C3A}"/>
              </a:ext>
            </a:extLst>
          </p:cNvPr>
          <p:cNvSpPr txBox="1"/>
          <p:nvPr/>
        </p:nvSpPr>
        <p:spPr>
          <a:xfrm>
            <a:off x="457200" y="4266856"/>
            <a:ext cx="2686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Random_3			99 cycles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B034CF-058F-45C6-8E8A-65BFBDDFE218}"/>
              </a:ext>
            </a:extLst>
          </p:cNvPr>
          <p:cNvSpPr txBox="1"/>
          <p:nvPr/>
        </p:nvSpPr>
        <p:spPr>
          <a:xfrm>
            <a:off x="457200" y="4571248"/>
            <a:ext cx="2777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Random_4			100 cycles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A9A89B3-0162-4243-A591-19280158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0BAA63-B810-451D-B759-652BBE9E23F7}"/>
              </a:ext>
            </a:extLst>
          </p:cNvPr>
          <p:cNvGrpSpPr/>
          <p:nvPr/>
        </p:nvGrpSpPr>
        <p:grpSpPr>
          <a:xfrm>
            <a:off x="2247254" y="2126938"/>
            <a:ext cx="4752470" cy="837567"/>
            <a:chOff x="2266338" y="2126938"/>
            <a:chExt cx="4752470" cy="83756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6E42E2C-9F22-468D-BF18-8624C7634F1A}"/>
                </a:ext>
              </a:extLst>
            </p:cNvPr>
            <p:cNvSpPr/>
            <p:nvPr/>
          </p:nvSpPr>
          <p:spPr>
            <a:xfrm>
              <a:off x="4104132" y="2684624"/>
              <a:ext cx="2914676" cy="279881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Access the same cache line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1D44047-F2FD-499F-87FD-05F54F9C685E}"/>
                </a:ext>
              </a:extLst>
            </p:cNvPr>
            <p:cNvSpPr/>
            <p:nvPr/>
          </p:nvSpPr>
          <p:spPr>
            <a:xfrm>
              <a:off x="2266338" y="2126938"/>
              <a:ext cx="1035661" cy="210479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E47E5E7-A51C-453E-9DE8-CBE74BFFC1BA}"/>
                </a:ext>
              </a:extLst>
            </p:cNvPr>
            <p:cNvCxnSpPr>
              <a:cxnSpLocks/>
            </p:cNvCxnSpPr>
            <p:nvPr/>
          </p:nvCxnSpPr>
          <p:spPr>
            <a:xfrm>
              <a:off x="3301999" y="2337417"/>
              <a:ext cx="802133" cy="3131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633591E-0E5A-428A-9015-0B0D873E12C2}"/>
              </a:ext>
            </a:extLst>
          </p:cNvPr>
          <p:cNvSpPr txBox="1"/>
          <p:nvPr/>
        </p:nvSpPr>
        <p:spPr>
          <a:xfrm>
            <a:off x="367633" y="4873545"/>
            <a:ext cx="1676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Results on GTX 1080</a:t>
            </a:r>
          </a:p>
        </p:txBody>
      </p:sp>
    </p:spTree>
    <p:extLst>
      <p:ext uri="{BB962C8B-B14F-4D97-AF65-F5344CB8AC3E}">
        <p14:creationId xmlns:p14="http://schemas.microsoft.com/office/powerpoint/2010/main" val="245187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/>
      <p:bldP spid="11" grpId="0"/>
      <p:bldP spid="12" grpId="0"/>
      <p:bldP spid="13" grpId="0"/>
      <p:bldP spid="14" grpId="0"/>
      <p:bldP spid="15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FB7E-AD67-4BF3-B40C-8F9A6F8F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4BB6-B611-4310-9316-C9C79751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3404"/>
            <a:ext cx="8229600" cy="281121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Scatter-and-Gather (SG) Approach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Security Analysis</a:t>
            </a:r>
          </a:p>
          <a:p>
            <a:r>
              <a:rPr lang="en-US" dirty="0"/>
              <a:t>SG with Shared Memory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2E79D-DE41-478A-94F9-C649CC50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58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67CC-A947-4A9E-ACC5-57522F73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</p:spPr>
        <p:txBody>
          <a:bodyPr/>
          <a:lstStyle/>
          <a:p>
            <a:r>
              <a:rPr lang="en-US" dirty="0"/>
              <a:t>SG with Shared Memory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CA63E4-2A69-4F35-8D38-6E0F8AE1D971}"/>
              </a:ext>
            </a:extLst>
          </p:cNvPr>
          <p:cNvGrpSpPr/>
          <p:nvPr/>
        </p:nvGrpSpPr>
        <p:grpSpPr>
          <a:xfrm>
            <a:off x="464206" y="1705634"/>
            <a:ext cx="3692232" cy="2103938"/>
            <a:chOff x="464206" y="1705634"/>
            <a:chExt cx="3692232" cy="210393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FF4471-948E-4D3B-B132-319FF291B9C6}"/>
                </a:ext>
              </a:extLst>
            </p:cNvPr>
            <p:cNvSpPr/>
            <p:nvPr/>
          </p:nvSpPr>
          <p:spPr>
            <a:xfrm>
              <a:off x="603109" y="1706123"/>
              <a:ext cx="483108" cy="394744"/>
            </a:xfrm>
            <a:prstGeom prst="rect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0x0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02349BF-B6CF-41FF-997D-5326F5A0E2E6}"/>
                </a:ext>
              </a:extLst>
            </p:cNvPr>
            <p:cNvSpPr/>
            <p:nvPr/>
          </p:nvSpPr>
          <p:spPr>
            <a:xfrm>
              <a:off x="603109" y="2102027"/>
              <a:ext cx="483108" cy="394744"/>
            </a:xfrm>
            <a:prstGeom prst="rect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0x4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AE655EE-C798-48D1-8DC0-39A0939A1FA5}"/>
                </a:ext>
              </a:extLst>
            </p:cNvPr>
            <p:cNvSpPr/>
            <p:nvPr/>
          </p:nvSpPr>
          <p:spPr>
            <a:xfrm>
              <a:off x="603109" y="2496771"/>
              <a:ext cx="483108" cy="394744"/>
            </a:xfrm>
            <a:prstGeom prst="rect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0x8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64BE735-8F97-4CD3-A85D-8A08BC257748}"/>
                </a:ext>
              </a:extLst>
            </p:cNvPr>
            <p:cNvSpPr txBox="1"/>
            <p:nvPr/>
          </p:nvSpPr>
          <p:spPr>
            <a:xfrm>
              <a:off x="1092057" y="3440240"/>
              <a:ext cx="1687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Shared memory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CAAC02D-0526-4F0F-A21B-A07198A754B4}"/>
                </a:ext>
              </a:extLst>
            </p:cNvPr>
            <p:cNvSpPr txBox="1"/>
            <p:nvPr/>
          </p:nvSpPr>
          <p:spPr>
            <a:xfrm>
              <a:off x="464206" y="3038827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Bank 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13780A-06D9-49F5-AC77-B1AC8B8BEFA7}"/>
                </a:ext>
              </a:extLst>
            </p:cNvPr>
            <p:cNvSpPr/>
            <p:nvPr/>
          </p:nvSpPr>
          <p:spPr>
            <a:xfrm>
              <a:off x="1341711" y="1706123"/>
              <a:ext cx="483108" cy="394744"/>
            </a:xfrm>
            <a:prstGeom prst="rect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0x1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E38D3A6-4E19-4902-8CA8-AA1563B2AC9B}"/>
                </a:ext>
              </a:extLst>
            </p:cNvPr>
            <p:cNvSpPr/>
            <p:nvPr/>
          </p:nvSpPr>
          <p:spPr>
            <a:xfrm>
              <a:off x="1341711" y="2102027"/>
              <a:ext cx="483108" cy="394744"/>
            </a:xfrm>
            <a:prstGeom prst="rect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0x5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47E9BA2-9458-44E1-88B0-304656789F97}"/>
                </a:ext>
              </a:extLst>
            </p:cNvPr>
            <p:cNvSpPr/>
            <p:nvPr/>
          </p:nvSpPr>
          <p:spPr>
            <a:xfrm>
              <a:off x="1341711" y="2496771"/>
              <a:ext cx="483108" cy="394744"/>
            </a:xfrm>
            <a:prstGeom prst="rect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0x9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D9073AB-CD5B-465D-B585-7DCA429B9A90}"/>
                </a:ext>
              </a:extLst>
            </p:cNvPr>
            <p:cNvSpPr/>
            <p:nvPr/>
          </p:nvSpPr>
          <p:spPr>
            <a:xfrm>
              <a:off x="2102227" y="1706123"/>
              <a:ext cx="483108" cy="394744"/>
            </a:xfrm>
            <a:prstGeom prst="rect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0x2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E98875-F493-49FB-8662-D09CD9490AE0}"/>
                </a:ext>
              </a:extLst>
            </p:cNvPr>
            <p:cNvSpPr/>
            <p:nvPr/>
          </p:nvSpPr>
          <p:spPr>
            <a:xfrm>
              <a:off x="2102227" y="2102027"/>
              <a:ext cx="483108" cy="394744"/>
            </a:xfrm>
            <a:prstGeom prst="rect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0x6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068B99D-56A3-49C2-A623-77E481A6723C}"/>
                </a:ext>
              </a:extLst>
            </p:cNvPr>
            <p:cNvSpPr/>
            <p:nvPr/>
          </p:nvSpPr>
          <p:spPr>
            <a:xfrm>
              <a:off x="2102227" y="2496771"/>
              <a:ext cx="483108" cy="394744"/>
            </a:xfrm>
            <a:prstGeom prst="rect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0xA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79BDB23-EAC3-41F2-A812-201F83BC7A52}"/>
                </a:ext>
              </a:extLst>
            </p:cNvPr>
            <p:cNvSpPr/>
            <p:nvPr/>
          </p:nvSpPr>
          <p:spPr>
            <a:xfrm>
              <a:off x="2822232" y="1705634"/>
              <a:ext cx="483108" cy="394744"/>
            </a:xfrm>
            <a:prstGeom prst="rect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0x3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EA94B93-9F16-4D04-AC72-52E4873B7806}"/>
                </a:ext>
              </a:extLst>
            </p:cNvPr>
            <p:cNvSpPr/>
            <p:nvPr/>
          </p:nvSpPr>
          <p:spPr>
            <a:xfrm>
              <a:off x="2822232" y="2101538"/>
              <a:ext cx="483108" cy="394744"/>
            </a:xfrm>
            <a:prstGeom prst="rect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0x7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AC4D28F-8C8A-4D5D-A7E4-EF9F643AA99A}"/>
                </a:ext>
              </a:extLst>
            </p:cNvPr>
            <p:cNvSpPr/>
            <p:nvPr/>
          </p:nvSpPr>
          <p:spPr>
            <a:xfrm>
              <a:off x="2822232" y="2496771"/>
              <a:ext cx="483108" cy="394744"/>
            </a:xfrm>
            <a:prstGeom prst="rect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0xB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B016FDA-F196-4136-AE76-57D160E53833}"/>
                </a:ext>
              </a:extLst>
            </p:cNvPr>
            <p:cNvSpPr txBox="1"/>
            <p:nvPr/>
          </p:nvSpPr>
          <p:spPr>
            <a:xfrm>
              <a:off x="1175140" y="3038827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Bank 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3553E4E-669A-4D43-987C-91310C246B6E}"/>
                </a:ext>
              </a:extLst>
            </p:cNvPr>
            <p:cNvSpPr txBox="1"/>
            <p:nvPr/>
          </p:nvSpPr>
          <p:spPr>
            <a:xfrm>
              <a:off x="1935656" y="3041894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Bank 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DC84F88-3874-4294-9423-DDF204E3B5BC}"/>
                </a:ext>
              </a:extLst>
            </p:cNvPr>
            <p:cNvSpPr txBox="1"/>
            <p:nvPr/>
          </p:nvSpPr>
          <p:spPr>
            <a:xfrm>
              <a:off x="2666964" y="3042429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Bank 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4AB4B61-F6E3-4864-8062-8A2AE8AFA3FF}"/>
                </a:ext>
              </a:extLst>
            </p:cNvPr>
            <p:cNvSpPr txBox="1"/>
            <p:nvPr/>
          </p:nvSpPr>
          <p:spPr>
            <a:xfrm>
              <a:off x="3395524" y="1718340"/>
              <a:ext cx="76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Row 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81F57B4-261F-4DDA-B8A2-FC5843FE002B}"/>
                </a:ext>
              </a:extLst>
            </p:cNvPr>
            <p:cNvSpPr txBox="1"/>
            <p:nvPr/>
          </p:nvSpPr>
          <p:spPr>
            <a:xfrm>
              <a:off x="3395524" y="2100378"/>
              <a:ext cx="76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Row 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1B1163F-F748-4847-9A6E-6FCDDA419E18}"/>
                </a:ext>
              </a:extLst>
            </p:cNvPr>
            <p:cNvSpPr txBox="1"/>
            <p:nvPr/>
          </p:nvSpPr>
          <p:spPr>
            <a:xfrm>
              <a:off x="3395524" y="2522183"/>
              <a:ext cx="76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Row 2</a:t>
              </a: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E90694A-0F68-45C7-8EF7-DEAFD8F677FD}"/>
              </a:ext>
            </a:extLst>
          </p:cNvPr>
          <p:cNvSpPr/>
          <p:nvPr/>
        </p:nvSpPr>
        <p:spPr>
          <a:xfrm>
            <a:off x="476527" y="2111666"/>
            <a:ext cx="3634367" cy="382038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CB152B-E477-4848-826A-659D908C257A}"/>
              </a:ext>
            </a:extLst>
          </p:cNvPr>
          <p:cNvGrpSpPr/>
          <p:nvPr/>
        </p:nvGrpSpPr>
        <p:grpSpPr>
          <a:xfrm>
            <a:off x="4237476" y="2115268"/>
            <a:ext cx="4449324" cy="382038"/>
            <a:chOff x="4237476" y="2115268"/>
            <a:chExt cx="4449324" cy="382038"/>
          </a:xfrm>
        </p:grpSpPr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C1A83E73-DBE4-4702-8495-DEEE256214EF}"/>
                </a:ext>
              </a:extLst>
            </p:cNvPr>
            <p:cNvSpPr/>
            <p:nvPr/>
          </p:nvSpPr>
          <p:spPr>
            <a:xfrm>
              <a:off x="5052433" y="2115268"/>
              <a:ext cx="3634367" cy="382038"/>
            </a:xfrm>
            <a:prstGeom prst="round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 row access == Constant latency  </a:t>
              </a:r>
            </a:p>
          </p:txBody>
        </p:sp>
        <p:sp>
          <p:nvSpPr>
            <p:cNvPr id="142" name="Arrow: Down 141">
              <a:extLst>
                <a:ext uri="{FF2B5EF4-FFF2-40B4-BE49-F238E27FC236}">
                  <a16:creationId xmlns:a16="http://schemas.microsoft.com/office/drawing/2014/main" id="{E2BE5AA9-DAC8-404A-8F23-CBD93F60BC62}"/>
                </a:ext>
              </a:extLst>
            </p:cNvPr>
            <p:cNvSpPr/>
            <p:nvPr/>
          </p:nvSpPr>
          <p:spPr>
            <a:xfrm rot="16200000">
              <a:off x="4471294" y="1950549"/>
              <a:ext cx="243840" cy="711475"/>
            </a:xfrm>
            <a:prstGeom prst="downArrow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54FDC62-352B-400D-8D9F-35880FC94500}"/>
              </a:ext>
            </a:extLst>
          </p:cNvPr>
          <p:cNvGrpSpPr/>
          <p:nvPr/>
        </p:nvGrpSpPr>
        <p:grpSpPr>
          <a:xfrm>
            <a:off x="5507832" y="2691863"/>
            <a:ext cx="3090908" cy="1090398"/>
            <a:chOff x="5507832" y="2691863"/>
            <a:chExt cx="3090908" cy="1090398"/>
          </a:xfrm>
        </p:grpSpPr>
        <p:pic>
          <p:nvPicPr>
            <p:cNvPr id="143" name="Picture 2" descr="Related image">
              <a:extLst>
                <a:ext uri="{FF2B5EF4-FFF2-40B4-BE49-F238E27FC236}">
                  <a16:creationId xmlns:a16="http://schemas.microsoft.com/office/drawing/2014/main" id="{2D333505-20E5-4440-B617-B1438EF6A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2097" y="2691863"/>
              <a:ext cx="715487" cy="715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BF6480F-A830-489F-8DDB-32A2C08CE489}"/>
                </a:ext>
              </a:extLst>
            </p:cNvPr>
            <p:cNvSpPr/>
            <p:nvPr/>
          </p:nvSpPr>
          <p:spPr>
            <a:xfrm>
              <a:off x="5507832" y="3412929"/>
              <a:ext cx="30909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Confirmed with experiments!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1D087-6DA2-48D4-82E7-5862D410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3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B33C-13A0-4685-9408-F815B00C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</p:spPr>
        <p:txBody>
          <a:bodyPr/>
          <a:lstStyle/>
          <a:p>
            <a:r>
              <a:rPr lang="en-US" dirty="0"/>
              <a:t>SG with Shared Memory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C39BB88D-D5B5-438C-A528-8F01C00496B1}"/>
              </a:ext>
            </a:extLst>
          </p:cNvPr>
          <p:cNvSpPr/>
          <p:nvPr/>
        </p:nvSpPr>
        <p:spPr>
          <a:xfrm rot="16200000">
            <a:off x="2669517" y="2661303"/>
            <a:ext cx="243840" cy="543433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EB85689-CC7C-4BA6-986E-03CB3946A169}"/>
              </a:ext>
            </a:extLst>
          </p:cNvPr>
          <p:cNvGrpSpPr/>
          <p:nvPr/>
        </p:nvGrpSpPr>
        <p:grpSpPr>
          <a:xfrm>
            <a:off x="3272635" y="1691930"/>
            <a:ext cx="1483418" cy="332819"/>
            <a:chOff x="1074404" y="1660718"/>
            <a:chExt cx="1280848" cy="332819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577645F-3AD3-4508-BE74-37D5D5AE42F9}"/>
                </a:ext>
              </a:extLst>
            </p:cNvPr>
            <p:cNvCxnSpPr/>
            <p:nvPr/>
          </p:nvCxnSpPr>
          <p:spPr>
            <a:xfrm>
              <a:off x="1074404" y="1993537"/>
              <a:ext cx="128084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4ECDE66-206D-4548-AB87-AF3B357E47F2}"/>
                </a:ext>
              </a:extLst>
            </p:cNvPr>
            <p:cNvSpPr/>
            <p:nvPr/>
          </p:nvSpPr>
          <p:spPr>
            <a:xfrm>
              <a:off x="1102362" y="1660718"/>
              <a:ext cx="12528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1024 (256x4) bits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408050B-FDC4-4014-85D6-8923F8B011B5}"/>
              </a:ext>
            </a:extLst>
          </p:cNvPr>
          <p:cNvGrpSpPr/>
          <p:nvPr/>
        </p:nvGrpSpPr>
        <p:grpSpPr>
          <a:xfrm>
            <a:off x="3236006" y="2187374"/>
            <a:ext cx="1634102" cy="1975412"/>
            <a:chOff x="3236006" y="2187374"/>
            <a:chExt cx="1634102" cy="197541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7543459-69ED-4B98-A80E-5BFADD730A85}"/>
                </a:ext>
              </a:extLst>
            </p:cNvPr>
            <p:cNvSpPr/>
            <p:nvPr/>
          </p:nvSpPr>
          <p:spPr>
            <a:xfrm rot="16200000">
              <a:off x="3935170" y="1523490"/>
              <a:ext cx="156998" cy="14847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5B80C45-9F75-4827-9CE6-FEAEB27B67A8}"/>
                </a:ext>
              </a:extLst>
            </p:cNvPr>
            <p:cNvSpPr/>
            <p:nvPr/>
          </p:nvSpPr>
          <p:spPr>
            <a:xfrm rot="16200000">
              <a:off x="3935170" y="1743061"/>
              <a:ext cx="156998" cy="14847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102731-AA1E-4CE1-B52E-4008F063A04F}"/>
                </a:ext>
              </a:extLst>
            </p:cNvPr>
            <p:cNvSpPr/>
            <p:nvPr/>
          </p:nvSpPr>
          <p:spPr>
            <a:xfrm rot="16200000">
              <a:off x="3935170" y="1962108"/>
              <a:ext cx="156998" cy="14847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50810CD-1190-47C8-BDA1-C16B0E3F61D0}"/>
                </a:ext>
              </a:extLst>
            </p:cNvPr>
            <p:cNvSpPr/>
            <p:nvPr/>
          </p:nvSpPr>
          <p:spPr>
            <a:xfrm rot="16200000">
              <a:off x="3935170" y="2181679"/>
              <a:ext cx="156998" cy="14847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E7B1D0D-4917-4BB8-ABA3-56D9DF46D331}"/>
                </a:ext>
              </a:extLst>
            </p:cNvPr>
            <p:cNvSpPr/>
            <p:nvPr/>
          </p:nvSpPr>
          <p:spPr>
            <a:xfrm rot="16200000">
              <a:off x="3935170" y="2391055"/>
              <a:ext cx="156998" cy="14847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B58E030-77BF-45F5-AB0D-9E371D578081}"/>
                </a:ext>
              </a:extLst>
            </p:cNvPr>
            <p:cNvSpPr/>
            <p:nvPr/>
          </p:nvSpPr>
          <p:spPr>
            <a:xfrm rot="16200000">
              <a:off x="3935170" y="2610626"/>
              <a:ext cx="156998" cy="14847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F2A9309-4C25-4C5A-AFCD-50656A630519}"/>
                </a:ext>
              </a:extLst>
            </p:cNvPr>
            <p:cNvSpPr/>
            <p:nvPr/>
          </p:nvSpPr>
          <p:spPr>
            <a:xfrm rot="16200000">
              <a:off x="3935170" y="2829673"/>
              <a:ext cx="156998" cy="14847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D45C8C7-7FFF-41FD-9C34-16D351A78EFB}"/>
                </a:ext>
              </a:extLst>
            </p:cNvPr>
            <p:cNvSpPr/>
            <p:nvPr/>
          </p:nvSpPr>
          <p:spPr>
            <a:xfrm rot="16200000">
              <a:off x="3935170" y="3049244"/>
              <a:ext cx="156998" cy="14847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6B81B9-8FD6-4104-8604-2A5C081D4F67}"/>
                </a:ext>
              </a:extLst>
            </p:cNvPr>
            <p:cNvCxnSpPr>
              <a:cxnSpLocks/>
            </p:cNvCxnSpPr>
            <p:nvPr/>
          </p:nvCxnSpPr>
          <p:spPr>
            <a:xfrm>
              <a:off x="3435405" y="2192963"/>
              <a:ext cx="0" cy="1677165"/>
            </a:xfrm>
            <a:prstGeom prst="lin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56187F4-5C15-428F-903A-56520F3EB9E7}"/>
                </a:ext>
              </a:extLst>
            </p:cNvPr>
            <p:cNvCxnSpPr>
              <a:cxnSpLocks/>
            </p:cNvCxnSpPr>
            <p:nvPr/>
          </p:nvCxnSpPr>
          <p:spPr>
            <a:xfrm>
              <a:off x="3587805" y="2187375"/>
              <a:ext cx="0" cy="1677165"/>
            </a:xfrm>
            <a:prstGeom prst="lin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70C3D06-B236-4E54-8852-AD48857F271A}"/>
                </a:ext>
              </a:extLst>
            </p:cNvPr>
            <p:cNvCxnSpPr>
              <a:cxnSpLocks/>
            </p:cNvCxnSpPr>
            <p:nvPr/>
          </p:nvCxnSpPr>
          <p:spPr>
            <a:xfrm>
              <a:off x="3747825" y="2192963"/>
              <a:ext cx="0" cy="1677165"/>
            </a:xfrm>
            <a:prstGeom prst="lin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05F07BA-A15B-4235-9453-B3C1EA623FF5}"/>
                </a:ext>
              </a:extLst>
            </p:cNvPr>
            <p:cNvCxnSpPr>
              <a:cxnSpLocks/>
            </p:cNvCxnSpPr>
            <p:nvPr/>
          </p:nvCxnSpPr>
          <p:spPr>
            <a:xfrm>
              <a:off x="4563165" y="2187374"/>
              <a:ext cx="0" cy="1677165"/>
            </a:xfrm>
            <a:prstGeom prst="lin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8D058E2-BFB9-45F6-BEAB-8299C160B086}"/>
                </a:ext>
              </a:extLst>
            </p:cNvPr>
            <p:cNvSpPr/>
            <p:nvPr/>
          </p:nvSpPr>
          <p:spPr>
            <a:xfrm>
              <a:off x="3236006" y="3896360"/>
              <a:ext cx="39879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/>
                <a:t>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6559B58-2BA7-49F9-B6AB-C0D6414A4550}"/>
                </a:ext>
              </a:extLst>
            </p:cNvPr>
            <p:cNvSpPr/>
            <p:nvPr/>
          </p:nvSpPr>
          <p:spPr>
            <a:xfrm>
              <a:off x="3388406" y="3896360"/>
              <a:ext cx="39879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/>
                <a:t>1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D7DAB45-DAEA-43D8-AF95-ED40052C4038}"/>
                </a:ext>
              </a:extLst>
            </p:cNvPr>
            <p:cNvSpPr/>
            <p:nvPr/>
          </p:nvSpPr>
          <p:spPr>
            <a:xfrm>
              <a:off x="3551288" y="3896360"/>
              <a:ext cx="39879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/>
                <a:t>2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0BA7BF-06CC-470E-A478-AA18E036D6EA}"/>
                </a:ext>
              </a:extLst>
            </p:cNvPr>
            <p:cNvSpPr/>
            <p:nvPr/>
          </p:nvSpPr>
          <p:spPr>
            <a:xfrm>
              <a:off x="4471311" y="3901176"/>
              <a:ext cx="39879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/>
                <a:t>255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3147ECF-2048-482A-B129-F222416189CA}"/>
              </a:ext>
            </a:extLst>
          </p:cNvPr>
          <p:cNvSpPr txBox="1"/>
          <p:nvPr/>
        </p:nvSpPr>
        <p:spPr>
          <a:xfrm>
            <a:off x="3085504" y="4202772"/>
            <a:ext cx="222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Re-organized Table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8DC4F43-5BB2-47FF-BE4A-C8EFA7C48E61}"/>
              </a:ext>
            </a:extLst>
          </p:cNvPr>
          <p:cNvSpPr/>
          <p:nvPr/>
        </p:nvSpPr>
        <p:spPr>
          <a:xfrm>
            <a:off x="1030745" y="2155253"/>
            <a:ext cx="156998" cy="148477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913953B-0258-494F-88A5-FA236FCCCBC6}"/>
              </a:ext>
            </a:extLst>
          </p:cNvPr>
          <p:cNvSpPr/>
          <p:nvPr/>
        </p:nvSpPr>
        <p:spPr>
          <a:xfrm>
            <a:off x="1189606" y="2155253"/>
            <a:ext cx="156998" cy="148477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42B441E-E407-481D-A8E6-2A645C910336}"/>
              </a:ext>
            </a:extLst>
          </p:cNvPr>
          <p:cNvSpPr/>
          <p:nvPr/>
        </p:nvSpPr>
        <p:spPr>
          <a:xfrm>
            <a:off x="1350589" y="2155253"/>
            <a:ext cx="156998" cy="148477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FF70309-11F0-4D99-9F98-C7259E927429}"/>
              </a:ext>
            </a:extLst>
          </p:cNvPr>
          <p:cNvSpPr/>
          <p:nvPr/>
        </p:nvSpPr>
        <p:spPr>
          <a:xfrm>
            <a:off x="1509450" y="2155253"/>
            <a:ext cx="156998" cy="148477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2DF7AC6-7C01-4B4B-B23E-D403318A5706}"/>
              </a:ext>
            </a:extLst>
          </p:cNvPr>
          <p:cNvSpPr/>
          <p:nvPr/>
        </p:nvSpPr>
        <p:spPr>
          <a:xfrm>
            <a:off x="1666448" y="2155253"/>
            <a:ext cx="156998" cy="148477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2A07FA2-9059-4D2D-BE58-1CC6CBD39BC7}"/>
              </a:ext>
            </a:extLst>
          </p:cNvPr>
          <p:cNvSpPr/>
          <p:nvPr/>
        </p:nvSpPr>
        <p:spPr>
          <a:xfrm>
            <a:off x="1825309" y="2155253"/>
            <a:ext cx="156998" cy="148477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B006C1A-9B46-451D-BD65-0CEA7F188F1D}"/>
              </a:ext>
            </a:extLst>
          </p:cNvPr>
          <p:cNvSpPr/>
          <p:nvPr/>
        </p:nvSpPr>
        <p:spPr>
          <a:xfrm>
            <a:off x="1986292" y="2155253"/>
            <a:ext cx="156998" cy="148477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86BACBD-CE65-4771-A8D8-32E1213465C9}"/>
              </a:ext>
            </a:extLst>
          </p:cNvPr>
          <p:cNvSpPr/>
          <p:nvPr/>
        </p:nvSpPr>
        <p:spPr>
          <a:xfrm>
            <a:off x="2145153" y="2155253"/>
            <a:ext cx="156998" cy="148477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6C4BDE5-21E4-4D49-A8AA-E230064DE1CA}"/>
              </a:ext>
            </a:extLst>
          </p:cNvPr>
          <p:cNvGrpSpPr/>
          <p:nvPr/>
        </p:nvGrpSpPr>
        <p:grpSpPr>
          <a:xfrm>
            <a:off x="1030745" y="1686966"/>
            <a:ext cx="1280845" cy="332819"/>
            <a:chOff x="1074404" y="1660718"/>
            <a:chExt cx="1280848" cy="332819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BF7F5C5-81EF-47A8-B35A-183807F6E849}"/>
                </a:ext>
              </a:extLst>
            </p:cNvPr>
            <p:cNvCxnSpPr/>
            <p:nvPr/>
          </p:nvCxnSpPr>
          <p:spPr>
            <a:xfrm>
              <a:off x="1074404" y="1993537"/>
              <a:ext cx="128084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98D219C-A99E-4972-8A83-92E5A90B3F6E}"/>
                </a:ext>
              </a:extLst>
            </p:cNvPr>
            <p:cNvSpPr/>
            <p:nvPr/>
          </p:nvSpPr>
          <p:spPr>
            <a:xfrm>
              <a:off x="1282222" y="1660718"/>
              <a:ext cx="6751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32 bits</a:t>
              </a:r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153EF4DB-E4E5-480A-81A5-285E498ADCFC}"/>
              </a:ext>
            </a:extLst>
          </p:cNvPr>
          <p:cNvSpPr/>
          <p:nvPr/>
        </p:nvSpPr>
        <p:spPr>
          <a:xfrm>
            <a:off x="1030744" y="2155253"/>
            <a:ext cx="1280845" cy="148477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6" name="Right Brace 85">
            <a:extLst>
              <a:ext uri="{FF2B5EF4-FFF2-40B4-BE49-F238E27FC236}">
                <a16:creationId xmlns:a16="http://schemas.microsoft.com/office/drawing/2014/main" id="{0075CEB6-5F1C-48F6-B596-0FBB8DEE701B}"/>
              </a:ext>
            </a:extLst>
          </p:cNvPr>
          <p:cNvSpPr/>
          <p:nvPr/>
        </p:nvSpPr>
        <p:spPr>
          <a:xfrm rot="5400000">
            <a:off x="1064119" y="3651867"/>
            <a:ext cx="90248" cy="15699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40250E9-501A-4268-9C7C-CF8D24CB8B73}"/>
              </a:ext>
            </a:extLst>
          </p:cNvPr>
          <p:cNvSpPr/>
          <p:nvPr/>
        </p:nvSpPr>
        <p:spPr>
          <a:xfrm>
            <a:off x="817336" y="3735294"/>
            <a:ext cx="583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4 bits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0DE5D0C-02D0-4579-A77C-B0DB9C7D8AAA}"/>
              </a:ext>
            </a:extLst>
          </p:cNvPr>
          <p:cNvCxnSpPr>
            <a:cxnSpLocks/>
          </p:cNvCxnSpPr>
          <p:nvPr/>
        </p:nvCxnSpPr>
        <p:spPr>
          <a:xfrm>
            <a:off x="1043037" y="2306605"/>
            <a:ext cx="1268553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ED94448-1C15-4E1B-A6BD-73FED0D0D57C}"/>
              </a:ext>
            </a:extLst>
          </p:cNvPr>
          <p:cNvCxnSpPr>
            <a:cxnSpLocks/>
          </p:cNvCxnSpPr>
          <p:nvPr/>
        </p:nvCxnSpPr>
        <p:spPr>
          <a:xfrm>
            <a:off x="1043037" y="2457563"/>
            <a:ext cx="1268553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D0565DA-721A-4D55-BCC6-651E86A295B2}"/>
              </a:ext>
            </a:extLst>
          </p:cNvPr>
          <p:cNvCxnSpPr>
            <a:cxnSpLocks/>
          </p:cNvCxnSpPr>
          <p:nvPr/>
        </p:nvCxnSpPr>
        <p:spPr>
          <a:xfrm>
            <a:off x="1043037" y="2609963"/>
            <a:ext cx="1268553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9BB96A4C-F0A1-4673-81BD-8C2066130E43}"/>
              </a:ext>
            </a:extLst>
          </p:cNvPr>
          <p:cNvSpPr/>
          <p:nvPr/>
        </p:nvSpPr>
        <p:spPr>
          <a:xfrm>
            <a:off x="736582" y="2095785"/>
            <a:ext cx="3987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B7E902-4EC7-4528-8F17-284388143A34}"/>
              </a:ext>
            </a:extLst>
          </p:cNvPr>
          <p:cNvSpPr/>
          <p:nvPr/>
        </p:nvSpPr>
        <p:spPr>
          <a:xfrm>
            <a:off x="736362" y="2255728"/>
            <a:ext cx="3987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D13D30F-818F-4B9D-9FC0-B0F16062A4D0}"/>
              </a:ext>
            </a:extLst>
          </p:cNvPr>
          <p:cNvSpPr/>
          <p:nvPr/>
        </p:nvSpPr>
        <p:spPr>
          <a:xfrm>
            <a:off x="736363" y="2416962"/>
            <a:ext cx="3987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9184A1C-7A95-406E-A6A9-20884F222027}"/>
              </a:ext>
            </a:extLst>
          </p:cNvPr>
          <p:cNvSpPr/>
          <p:nvPr/>
        </p:nvSpPr>
        <p:spPr>
          <a:xfrm>
            <a:off x="748409" y="2690830"/>
            <a:ext cx="39879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.</a:t>
            </a:r>
          </a:p>
          <a:p>
            <a:r>
              <a:rPr lang="en-US" sz="1050" dirty="0"/>
              <a:t>.</a:t>
            </a:r>
          </a:p>
          <a:p>
            <a:r>
              <a:rPr lang="en-US" sz="1050" dirty="0"/>
              <a:t>.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980ADC2-B4AF-4750-9726-CBD7C3568CBF}"/>
              </a:ext>
            </a:extLst>
          </p:cNvPr>
          <p:cNvCxnSpPr>
            <a:cxnSpLocks/>
          </p:cNvCxnSpPr>
          <p:nvPr/>
        </p:nvCxnSpPr>
        <p:spPr>
          <a:xfrm>
            <a:off x="1030743" y="3493883"/>
            <a:ext cx="1268553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63F26C9-03EB-400B-AF2B-B20767510F37}"/>
              </a:ext>
            </a:extLst>
          </p:cNvPr>
          <p:cNvSpPr/>
          <p:nvPr/>
        </p:nvSpPr>
        <p:spPr>
          <a:xfrm>
            <a:off x="718294" y="3433591"/>
            <a:ext cx="3987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255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91BCC82-7611-4974-A544-665AEA8904C0}"/>
              </a:ext>
            </a:extLst>
          </p:cNvPr>
          <p:cNvSpPr/>
          <p:nvPr/>
        </p:nvSpPr>
        <p:spPr>
          <a:xfrm>
            <a:off x="143235" y="2617813"/>
            <a:ext cx="7098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256</a:t>
            </a:r>
          </a:p>
          <a:p>
            <a:r>
              <a:rPr lang="en-US" sz="1400" dirty="0"/>
              <a:t>entries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6741BC-B11C-404F-886D-1C79FF6F8B9E}"/>
              </a:ext>
            </a:extLst>
          </p:cNvPr>
          <p:cNvSpPr txBox="1"/>
          <p:nvPr/>
        </p:nvSpPr>
        <p:spPr>
          <a:xfrm>
            <a:off x="748409" y="4197801"/>
            <a:ext cx="222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Table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95091D-5A00-4D27-8DFE-3C0F58E5C805}"/>
              </a:ext>
            </a:extLst>
          </p:cNvPr>
          <p:cNvGrpSpPr/>
          <p:nvPr/>
        </p:nvGrpSpPr>
        <p:grpSpPr>
          <a:xfrm>
            <a:off x="5634782" y="1695069"/>
            <a:ext cx="2519164" cy="2862653"/>
            <a:chOff x="5634782" y="1695069"/>
            <a:chExt cx="2519164" cy="286265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376DC1A-7920-46AE-965B-29015688CA08}"/>
                </a:ext>
              </a:extLst>
            </p:cNvPr>
            <p:cNvSpPr txBox="1"/>
            <p:nvPr/>
          </p:nvSpPr>
          <p:spPr>
            <a:xfrm>
              <a:off x="5816854" y="4188390"/>
              <a:ext cx="1843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Shared memory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CF6B6E1-109B-4E33-B6E3-3CA190515C6A}"/>
                </a:ext>
              </a:extLst>
            </p:cNvPr>
            <p:cNvSpPr/>
            <p:nvPr/>
          </p:nvSpPr>
          <p:spPr>
            <a:xfrm rot="16200000">
              <a:off x="5593324" y="2248378"/>
              <a:ext cx="2044588" cy="16925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8A0F80F-2D2C-4318-8FE0-39E84347F0F3}"/>
                </a:ext>
              </a:extLst>
            </p:cNvPr>
            <p:cNvSpPr/>
            <p:nvPr/>
          </p:nvSpPr>
          <p:spPr>
            <a:xfrm>
              <a:off x="7514473" y="2053616"/>
              <a:ext cx="6323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Row 0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9D33BC6-D933-48AD-B96C-3C66A34AF812}"/>
                </a:ext>
              </a:extLst>
            </p:cNvPr>
            <p:cNvSpPr/>
            <p:nvPr/>
          </p:nvSpPr>
          <p:spPr>
            <a:xfrm>
              <a:off x="7521593" y="2308238"/>
              <a:ext cx="6323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Row 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30B11C8-3A92-4FF2-A3AE-99732287A575}"/>
                </a:ext>
              </a:extLst>
            </p:cNvPr>
            <p:cNvSpPr/>
            <p:nvPr/>
          </p:nvSpPr>
          <p:spPr>
            <a:xfrm>
              <a:off x="7514473" y="2529671"/>
              <a:ext cx="6323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Row 2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6A49940-57A8-4F8E-987D-DFE54C59D915}"/>
                </a:ext>
              </a:extLst>
            </p:cNvPr>
            <p:cNvSpPr/>
            <p:nvPr/>
          </p:nvSpPr>
          <p:spPr>
            <a:xfrm>
              <a:off x="7521593" y="2746856"/>
              <a:ext cx="6323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Row 3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DADE868-39B5-4E44-8871-9FCD3FCF9C8F}"/>
                </a:ext>
              </a:extLst>
            </p:cNvPr>
            <p:cNvSpPr/>
            <p:nvPr/>
          </p:nvSpPr>
          <p:spPr>
            <a:xfrm>
              <a:off x="7521593" y="2963453"/>
              <a:ext cx="6323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Row 4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87AA60E-5464-4041-9E45-85E5F6E4F715}"/>
                </a:ext>
              </a:extLst>
            </p:cNvPr>
            <p:cNvSpPr/>
            <p:nvPr/>
          </p:nvSpPr>
          <p:spPr>
            <a:xfrm>
              <a:off x="7521593" y="3175803"/>
              <a:ext cx="6323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Row 5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4813399-AE43-4DFC-A7E3-581A32995F34}"/>
                </a:ext>
              </a:extLst>
            </p:cNvPr>
            <p:cNvSpPr/>
            <p:nvPr/>
          </p:nvSpPr>
          <p:spPr>
            <a:xfrm>
              <a:off x="7514473" y="3397236"/>
              <a:ext cx="6323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Row 6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187B3D4-5479-4EE7-A41A-489EA195CC6E}"/>
                </a:ext>
              </a:extLst>
            </p:cNvPr>
            <p:cNvSpPr/>
            <p:nvPr/>
          </p:nvSpPr>
          <p:spPr>
            <a:xfrm>
              <a:off x="7521593" y="3614421"/>
              <a:ext cx="6323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Row 7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15182C0-898D-4D56-8150-5307B312E1BD}"/>
                </a:ext>
              </a:extLst>
            </p:cNvPr>
            <p:cNvSpPr/>
            <p:nvPr/>
          </p:nvSpPr>
          <p:spPr>
            <a:xfrm>
              <a:off x="5634782" y="1695069"/>
              <a:ext cx="20810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Assume 128-byte row size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F6944-6A11-42B2-9EBA-72A74FD4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95062E-6 L 0.28628 0.0003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0717-D4EE-4904-B19F-34599F2E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 to Timing Attacks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A5ADC5-A90C-45D2-823B-70882733C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461761"/>
              </p:ext>
            </p:extLst>
          </p:nvPr>
        </p:nvGraphicFramePr>
        <p:xfrm>
          <a:off x="152303" y="1744630"/>
          <a:ext cx="4066903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1725">
                  <a:extLst>
                    <a:ext uri="{9D8B030D-6E8A-4147-A177-3AD203B41FA5}">
                      <a16:colId xmlns:a16="http://schemas.microsoft.com/office/drawing/2014/main" val="37301232"/>
                    </a:ext>
                  </a:extLst>
                </a:gridCol>
                <a:gridCol w="1218229">
                  <a:extLst>
                    <a:ext uri="{9D8B030D-6E8A-4147-A177-3AD203B41FA5}">
                      <a16:colId xmlns:a16="http://schemas.microsoft.com/office/drawing/2014/main" val="3757102727"/>
                    </a:ext>
                  </a:extLst>
                </a:gridCol>
                <a:gridCol w="1115723">
                  <a:extLst>
                    <a:ext uri="{9D8B030D-6E8A-4147-A177-3AD203B41FA5}">
                      <a16:colId xmlns:a16="http://schemas.microsoft.com/office/drawing/2014/main" val="3092138332"/>
                    </a:ext>
                  </a:extLst>
                </a:gridCol>
                <a:gridCol w="781226">
                  <a:extLst>
                    <a:ext uri="{9D8B030D-6E8A-4147-A177-3AD203B41FA5}">
                      <a16:colId xmlns:a16="http://schemas.microsoft.com/office/drawing/2014/main" val="3298376411"/>
                    </a:ext>
                  </a:extLst>
                </a:gridCol>
              </a:tblGrid>
              <a:tr h="295886">
                <a:tc>
                  <a:txBody>
                    <a:bodyPr/>
                    <a:lstStyle/>
                    <a:p>
                      <a:r>
                        <a:rPr lang="en-US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Shared mem row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SG-x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713344"/>
                  </a:ext>
                </a:extLst>
              </a:tr>
              <a:tr h="295886">
                <a:tc>
                  <a:txBody>
                    <a:bodyPr/>
                    <a:lstStyle/>
                    <a:p>
                      <a:r>
                        <a:rPr lang="en-US" sz="1400" dirty="0"/>
                        <a:t>Tesla K40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Kepler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256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SG-8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89570"/>
                  </a:ext>
                </a:extLst>
              </a:tr>
              <a:tr h="295886">
                <a:tc>
                  <a:txBody>
                    <a:bodyPr/>
                    <a:lstStyle/>
                    <a:p>
                      <a:r>
                        <a:rPr lang="en-US" sz="1400" dirty="0"/>
                        <a:t>GTX 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Maxwell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SG-4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140216"/>
                  </a:ext>
                </a:extLst>
              </a:tr>
              <a:tr h="295886">
                <a:tc>
                  <a:txBody>
                    <a:bodyPr/>
                    <a:lstStyle/>
                    <a:p>
                      <a:r>
                        <a:rPr lang="en-US" sz="1400" dirty="0"/>
                        <a:t>GTX 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Pascal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SG-4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719986"/>
                  </a:ext>
                </a:extLst>
              </a:tr>
              <a:tr h="295886">
                <a:tc>
                  <a:txBody>
                    <a:bodyPr/>
                    <a:lstStyle/>
                    <a:p>
                      <a:r>
                        <a:rPr lang="en-US" sz="1400" dirty="0"/>
                        <a:t>RTX 2080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SG-4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390570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9A7B0F-E12C-4CCA-85EE-0B32AB28CD74}"/>
              </a:ext>
            </a:extLst>
          </p:cNvPr>
          <p:cNvSpPr/>
          <p:nvPr/>
        </p:nvSpPr>
        <p:spPr>
          <a:xfrm>
            <a:off x="1742344" y="4198511"/>
            <a:ext cx="5438269" cy="36058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SG with shared memory is resistant to timing attacks!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EB0CB2-717F-4DFD-BC73-7C3088C8C187}"/>
              </a:ext>
            </a:extLst>
          </p:cNvPr>
          <p:cNvGrpSpPr/>
          <p:nvPr/>
        </p:nvGrpSpPr>
        <p:grpSpPr>
          <a:xfrm>
            <a:off x="4629150" y="2057126"/>
            <a:ext cx="4489410" cy="1514136"/>
            <a:chOff x="4629150" y="2057126"/>
            <a:chExt cx="4489410" cy="151413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048B2F3-DBCD-49B2-A0A3-BF0563AAB0D4}"/>
                </a:ext>
              </a:extLst>
            </p:cNvPr>
            <p:cNvCxnSpPr>
              <a:cxnSpLocks/>
            </p:cNvCxnSpPr>
            <p:nvPr/>
          </p:nvCxnSpPr>
          <p:spPr>
            <a:xfrm>
              <a:off x="4629150" y="2373810"/>
              <a:ext cx="4171950" cy="27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A5538A-1EA9-4DF5-85BA-CB9AEAF045BA}"/>
                </a:ext>
              </a:extLst>
            </p:cNvPr>
            <p:cNvSpPr txBox="1"/>
            <p:nvPr/>
          </p:nvSpPr>
          <p:spPr>
            <a:xfrm>
              <a:off x="5325228" y="2057126"/>
              <a:ext cx="37933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TeslaK40	GTX980	GTX1080	RTX2080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5A605E7-802E-4591-AF3C-1D7AF050DEC8}"/>
                </a:ext>
              </a:extLst>
            </p:cNvPr>
            <p:cNvCxnSpPr>
              <a:cxnSpLocks/>
            </p:cNvCxnSpPr>
            <p:nvPr/>
          </p:nvCxnSpPr>
          <p:spPr>
            <a:xfrm>
              <a:off x="5303901" y="2092626"/>
              <a:ext cx="0" cy="14103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468FC9-2411-4FBD-A9DF-06094032F1AD}"/>
                </a:ext>
              </a:extLst>
            </p:cNvPr>
            <p:cNvSpPr txBox="1"/>
            <p:nvPr/>
          </p:nvSpPr>
          <p:spPr>
            <a:xfrm>
              <a:off x="4665477" y="2401711"/>
              <a:ext cx="63842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Base</a:t>
              </a:r>
            </a:p>
            <a:p>
              <a:r>
                <a:rPr lang="en-US" sz="1400" dirty="0"/>
                <a:t>SG-8</a:t>
              </a:r>
            </a:p>
            <a:p>
              <a:r>
                <a:rPr lang="en-US" sz="1400" dirty="0"/>
                <a:t>SG-4</a:t>
              </a:r>
            </a:p>
            <a:p>
              <a:r>
                <a:rPr lang="en-US" sz="1400" dirty="0"/>
                <a:t>SG-2</a:t>
              </a:r>
            </a:p>
            <a:p>
              <a:r>
                <a:rPr lang="en-US" sz="1400" dirty="0"/>
                <a:t>SG-1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84A54CF-0E3E-406E-926C-E581592808B0}"/>
              </a:ext>
            </a:extLst>
          </p:cNvPr>
          <p:cNvSpPr txBox="1"/>
          <p:nvPr/>
        </p:nvSpPr>
        <p:spPr>
          <a:xfrm>
            <a:off x="5462769" y="2410618"/>
            <a:ext cx="4503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10A35B-EE7B-48F7-9830-70C3543214F1}"/>
              </a:ext>
            </a:extLst>
          </p:cNvPr>
          <p:cNvSpPr txBox="1"/>
          <p:nvPr/>
        </p:nvSpPr>
        <p:spPr>
          <a:xfrm>
            <a:off x="8236448" y="2421370"/>
            <a:ext cx="4503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16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02DFD1-CAA8-49E0-81AE-5F1A389F5D76}"/>
              </a:ext>
            </a:extLst>
          </p:cNvPr>
          <p:cNvSpPr txBox="1"/>
          <p:nvPr/>
        </p:nvSpPr>
        <p:spPr>
          <a:xfrm>
            <a:off x="6350866" y="2410618"/>
            <a:ext cx="4503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15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707067-940B-443F-9B69-EB46816F32BE}"/>
              </a:ext>
            </a:extLst>
          </p:cNvPr>
          <p:cNvSpPr txBox="1"/>
          <p:nvPr/>
        </p:nvSpPr>
        <p:spPr>
          <a:xfrm>
            <a:off x="7348351" y="2421369"/>
            <a:ext cx="4503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14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  <a:p>
            <a:r>
              <a:rPr lang="en-US" sz="1400" dirty="0"/>
              <a:t>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61AF28A-74B1-4418-B92D-E1726EB0C9B0}"/>
              </a:ext>
            </a:extLst>
          </p:cNvPr>
          <p:cNvSpPr/>
          <p:nvPr/>
        </p:nvSpPr>
        <p:spPr>
          <a:xfrm>
            <a:off x="5389030" y="2682895"/>
            <a:ext cx="496289" cy="82281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A5A9198-8DEF-4BE4-9ECD-B54BB984B8A6}"/>
              </a:ext>
            </a:extLst>
          </p:cNvPr>
          <p:cNvSpPr/>
          <p:nvPr/>
        </p:nvSpPr>
        <p:spPr>
          <a:xfrm>
            <a:off x="5885319" y="2897566"/>
            <a:ext cx="2801481" cy="59848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02F519-1AE2-4E22-A05D-D28D766D09C2}"/>
              </a:ext>
            </a:extLst>
          </p:cNvPr>
          <p:cNvSpPr txBox="1"/>
          <p:nvPr/>
        </p:nvSpPr>
        <p:spPr>
          <a:xfrm>
            <a:off x="4343400" y="1554228"/>
            <a:ext cx="4881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 keys can be recovered in 100,000 samples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17CA01-9BB9-4C58-930B-4325BBF06818}"/>
              </a:ext>
            </a:extLst>
          </p:cNvPr>
          <p:cNvSpPr txBox="1"/>
          <p:nvPr/>
        </p:nvSpPr>
        <p:spPr>
          <a:xfrm>
            <a:off x="5452321" y="2380362"/>
            <a:ext cx="332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	           16		  16		 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A5EC6-E02E-43E9-BD5C-FFA873E5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/>
      <p:bldP spid="19" grpId="0"/>
      <p:bldP spid="20" grpId="0"/>
      <p:bldP spid="21" grpId="0"/>
      <p:bldP spid="22" grpId="0" animBg="1"/>
      <p:bldP spid="23" grpId="0" animBg="1"/>
      <p:bldP spid="24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6ED8-1CEB-44E7-A74C-F37E205C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Resistance to Access-Driven Cache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F18B-24CF-4584-8399-2838468CF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8867"/>
            <a:ext cx="8229600" cy="2655755"/>
          </a:xfrm>
        </p:spPr>
        <p:txBody>
          <a:bodyPr/>
          <a:lstStyle/>
          <a:p>
            <a:r>
              <a:rPr lang="en-US" dirty="0"/>
              <a:t>Yes!</a:t>
            </a:r>
          </a:p>
          <a:p>
            <a:pPr lvl="1"/>
            <a:r>
              <a:rPr lang="en-US" dirty="0"/>
              <a:t>Shared memory cannot be evicted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19270-9492-40C2-8DB7-A4D3638F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46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FB7E-AD67-4BF3-B40C-8F9A6F8F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4BB6-B611-4310-9316-C9C79751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3404"/>
            <a:ext cx="8229600" cy="281121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Scatter-and-Gather (SG) Approach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Security Analysis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SG with Shared Memory</a:t>
            </a:r>
          </a:p>
          <a:p>
            <a:r>
              <a:rPr lang="en-US" dirty="0"/>
              <a:t>Evaluation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2DD36-A443-4218-9D4D-A9C7B93B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13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D72F-26F9-44A3-8B24-C7FF0BEC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DA82-ADEA-4DB7-AD4B-26F21F299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5760"/>
            <a:ext cx="8229600" cy="2958862"/>
          </a:xfrm>
        </p:spPr>
        <p:txBody>
          <a:bodyPr/>
          <a:lstStyle/>
          <a:p>
            <a:r>
              <a:rPr lang="en-US" dirty="0"/>
              <a:t>AES: 128-bit ECB mode</a:t>
            </a:r>
          </a:p>
          <a:p>
            <a:r>
              <a:rPr lang="en-US" dirty="0"/>
              <a:t>Baseline: OpenSSL ported to CUDA</a:t>
            </a:r>
          </a:p>
          <a:p>
            <a:r>
              <a:rPr lang="en-US" dirty="0"/>
              <a:t>4 NVIDIA GPUs:</a:t>
            </a:r>
          </a:p>
          <a:p>
            <a:pPr lvl="1"/>
            <a:r>
              <a:rPr lang="en-US" dirty="0"/>
              <a:t>Tesla K40 (Kepler), GTX 980 (Maxwell), GTX 1080 (Pascal), RTX 2080 (Turing)</a:t>
            </a:r>
          </a:p>
          <a:p>
            <a:r>
              <a:rPr lang="en-US" dirty="0"/>
              <a:t>Open source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sz="2000" dirty="0">
                <a:hlinkClick r:id="rId2"/>
              </a:rPr>
              <a:t>https://github.com/zhenlin36/scatter_gather_aes_cuda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F8020-02DC-4147-ADB9-84DC0D85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29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01FA-6FF8-4446-BC54-085028A7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GTX 1080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51A6-0764-4325-889E-CE6679BD5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667126"/>
            <a:ext cx="4673600" cy="126047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Baseline: OpenSSL</a:t>
            </a:r>
          </a:p>
          <a:p>
            <a:r>
              <a:rPr lang="en-US" dirty="0" err="1"/>
              <a:t>SG_last</a:t>
            </a:r>
            <a:r>
              <a:rPr lang="en-US" dirty="0"/>
              <a:t>: SG for last round</a:t>
            </a:r>
          </a:p>
          <a:p>
            <a:r>
              <a:rPr lang="en-US" dirty="0" err="1"/>
              <a:t>SG_all</a:t>
            </a:r>
            <a:r>
              <a:rPr lang="en-US" dirty="0"/>
              <a:t>: SG for all 10 rounds</a:t>
            </a:r>
          </a:p>
          <a:p>
            <a:r>
              <a:rPr lang="en-US" b="1" dirty="0" err="1"/>
              <a:t>SG_first+last</a:t>
            </a:r>
            <a:r>
              <a:rPr lang="en-US" b="1" dirty="0"/>
              <a:t>: SG for first and last round</a:t>
            </a:r>
          </a:p>
          <a:p>
            <a:pPr lvl="1"/>
            <a:r>
              <a:rPr lang="en-US" b="1" dirty="0"/>
              <a:t>All known attacks target first or last round</a:t>
            </a:r>
          </a:p>
          <a:p>
            <a:pPr lvl="1"/>
            <a:r>
              <a:rPr lang="en-US" b="1" dirty="0"/>
              <a:t>Similar performance compared to baseline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9D1D4-0DD4-473F-A4C3-E236469D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FCDAF9-2986-4561-A06E-88E008BFBB31}"/>
              </a:ext>
            </a:extLst>
          </p:cNvPr>
          <p:cNvSpPr txBox="1">
            <a:spLocks/>
          </p:cNvSpPr>
          <p:nvPr/>
        </p:nvSpPr>
        <p:spPr bwMode="auto">
          <a:xfrm>
            <a:off x="4199466" y="3672154"/>
            <a:ext cx="4673600" cy="1260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Shared memory has higher performance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4DE040A-C557-44E9-B3A7-BE5F974E2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331889"/>
              </p:ext>
            </p:extLst>
          </p:nvPr>
        </p:nvGraphicFramePr>
        <p:xfrm>
          <a:off x="309966" y="1408977"/>
          <a:ext cx="3990814" cy="2100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A25B602-108B-406C-A80F-98368F93E4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873372"/>
              </p:ext>
            </p:extLst>
          </p:nvPr>
        </p:nvGraphicFramePr>
        <p:xfrm>
          <a:off x="4572000" y="1294108"/>
          <a:ext cx="4473692" cy="2215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882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Graphic spid="9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9120-20A4-401A-99A9-E1874594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C84DDA-54A3-485A-B0A1-A5967E797B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124210"/>
              </p:ext>
            </p:extLst>
          </p:nvPr>
        </p:nvGraphicFramePr>
        <p:xfrm>
          <a:off x="1889760" y="1695450"/>
          <a:ext cx="551688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8960">
                  <a:extLst>
                    <a:ext uri="{9D8B030D-6E8A-4147-A177-3AD203B41FA5}">
                      <a16:colId xmlns:a16="http://schemas.microsoft.com/office/drawing/2014/main" val="3654240489"/>
                    </a:ext>
                  </a:extLst>
                </a:gridCol>
                <a:gridCol w="1838960">
                  <a:extLst>
                    <a:ext uri="{9D8B030D-6E8A-4147-A177-3AD203B41FA5}">
                      <a16:colId xmlns:a16="http://schemas.microsoft.com/office/drawing/2014/main" val="2324337705"/>
                    </a:ext>
                  </a:extLst>
                </a:gridCol>
                <a:gridCol w="1838960">
                  <a:extLst>
                    <a:ext uri="{9D8B030D-6E8A-4147-A177-3AD203B41FA5}">
                      <a16:colId xmlns:a16="http://schemas.microsoft.com/office/drawing/2014/main" val="560899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SG_first+last</a:t>
                      </a:r>
                      <a:r>
                        <a:rPr lang="en-US" dirty="0"/>
                        <a:t> 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Baseline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6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Tesla K40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 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6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GTX 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152 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09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GTX 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 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00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RTX 2080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261 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30646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C888D56-B3D1-4832-874A-ECF0D8B9A3C4}"/>
              </a:ext>
            </a:extLst>
          </p:cNvPr>
          <p:cNvSpPr/>
          <p:nvPr/>
        </p:nvSpPr>
        <p:spPr>
          <a:xfrm>
            <a:off x="2032000" y="4283749"/>
            <a:ext cx="5580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inLibertineT"/>
              </a:rPr>
              <a:t>Intel Xeon CPU (E5-1607) with build in AES instructions: 27 Gbps throughput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2B58A2-12C4-4E02-80CA-816A47BC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2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FB7E-AD67-4BF3-B40C-8F9A6F8F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4BB6-B611-4310-9316-C9C79751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3404"/>
            <a:ext cx="8229600" cy="281121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dirty="0"/>
              <a:t>Background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Scatter-and-Gather (SG) Approach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Security Analysis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SG with Shared Memory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99CA9-7B49-4FE4-9737-4FC39C1D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9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FB7E-AD67-4BF3-B40C-8F9A6F8F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4BB6-B611-4310-9316-C9C79751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3404"/>
            <a:ext cx="8229600" cy="281121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Scatter-and-Gather (SG) Approach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Security Analysis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SG with Shared Memory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491D1-C32A-4A10-B4C6-B98E1D1F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7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DF82-29DA-4451-A7AA-F671A25A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2D897-B7D0-4A09-8D57-9D8460BEE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27200"/>
            <a:ext cx="8229600" cy="2867422"/>
          </a:xfrm>
        </p:spPr>
        <p:txBody>
          <a:bodyPr>
            <a:normAutofit/>
          </a:bodyPr>
          <a:lstStyle/>
          <a:p>
            <a:r>
              <a:rPr lang="en-US" dirty="0"/>
              <a:t>Side channel attacks make GPU vulnerable</a:t>
            </a:r>
          </a:p>
          <a:p>
            <a:r>
              <a:rPr lang="en-US" dirty="0"/>
              <a:t>SG approach reorganizes the tables so that the key-dependent information becomes not observable </a:t>
            </a:r>
          </a:p>
          <a:p>
            <a:r>
              <a:rPr lang="en-US" dirty="0"/>
              <a:t>A new side channel on GPU L1 data cache</a:t>
            </a:r>
          </a:p>
          <a:p>
            <a:r>
              <a:rPr lang="en-US" dirty="0"/>
              <a:t>SG with shared memory is resistant to side channels</a:t>
            </a:r>
          </a:p>
          <a:p>
            <a:r>
              <a:rPr lang="en-US" dirty="0"/>
              <a:t>High performance using </a:t>
            </a:r>
            <a:r>
              <a:rPr lang="en-US" dirty="0" err="1"/>
              <a:t>SG_first+last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A46FF-77ED-41F4-B049-9E057953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9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9CBF-2CF4-4FF1-8DDA-8ADA7C98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20" y="2259965"/>
            <a:ext cx="8229600" cy="801290"/>
          </a:xfrm>
        </p:spPr>
        <p:txBody>
          <a:bodyPr/>
          <a:lstStyle/>
          <a:p>
            <a:r>
              <a:rPr lang="en-US" dirty="0"/>
              <a:t>Thanks &amp;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F96514-6C2E-49AA-841A-B651A702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7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9F65-6790-4B28-8A16-F3D74A34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Table-Based AES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7D9BE-8067-4C9B-8BF9-6628D7FDB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285726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Sbox</a:t>
            </a:r>
            <a:r>
              <a:rPr lang="en-US" dirty="0"/>
              <a:t> AES: original implementation</a:t>
            </a:r>
          </a:p>
          <a:p>
            <a:pPr lvl="1"/>
            <a:r>
              <a:rPr lang="en-US" dirty="0"/>
              <a:t>All rounds: 8-bit memory accesses</a:t>
            </a:r>
          </a:p>
          <a:p>
            <a:r>
              <a:rPr lang="en-US" dirty="0"/>
              <a:t>T-table AES: optimized for 32-bit processors (OpenSSL)</a:t>
            </a:r>
          </a:p>
          <a:p>
            <a:pPr lvl="1"/>
            <a:r>
              <a:rPr lang="en-US" dirty="0"/>
              <a:t>First 9 rounds: 32-bit memory accesses</a:t>
            </a:r>
          </a:p>
          <a:p>
            <a:pPr lvl="1"/>
            <a:r>
              <a:rPr lang="en-US" dirty="0"/>
              <a:t>Last round: 8-bit memory accesses</a:t>
            </a:r>
          </a:p>
          <a:p>
            <a:r>
              <a:rPr lang="en-US" dirty="0"/>
              <a:t>SG-based AES: expensive for 32-bit memory accesses</a:t>
            </a:r>
          </a:p>
          <a:p>
            <a:pPr lvl="1"/>
            <a:r>
              <a:rPr lang="en-US" dirty="0"/>
              <a:t>First 9 rounds: SG-based </a:t>
            </a:r>
            <a:r>
              <a:rPr lang="en-US" dirty="0" err="1"/>
              <a:t>Sbox</a:t>
            </a:r>
            <a:endParaRPr lang="en-US" dirty="0"/>
          </a:p>
          <a:p>
            <a:pPr lvl="1"/>
            <a:r>
              <a:rPr lang="en-US" dirty="0"/>
              <a:t>Last round: SG-based T-table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61FD9-D1C0-4B6F-B7ED-A207FC47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3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40F0-5C28-43E2-BC4E-3C47A5D6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Side Channel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65FAAE-37C9-4FC2-9FAB-161BA9EE02BD}"/>
              </a:ext>
            </a:extLst>
          </p:cNvPr>
          <p:cNvSpPr txBox="1"/>
          <p:nvPr/>
        </p:nvSpPr>
        <p:spPr>
          <a:xfrm>
            <a:off x="1216916" y="1432976"/>
            <a:ext cx="56509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// Launch kernel with 32 threads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idx</a:t>
            </a:r>
            <a:r>
              <a:rPr lang="en-US" sz="1400" dirty="0">
                <a:latin typeface="Consolas" panose="020B0609020204030204" pitchFamily="49" charset="0"/>
              </a:rPr>
              <a:t>     = random[</a:t>
            </a:r>
            <a:r>
              <a:rPr lang="en-US" sz="1400" dirty="0" err="1">
                <a:latin typeface="Consolas" panose="020B0609020204030204" pitchFamily="49" charset="0"/>
              </a:rPr>
              <a:t>tid</a:t>
            </a:r>
            <a:r>
              <a:rPr lang="en-US" sz="1400" dirty="0">
                <a:latin typeface="Consolas" panose="020B0609020204030204" pitchFamily="49" charset="0"/>
              </a:rPr>
              <a:t>];      // Random indices (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0~31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start   = clock();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dummy   = input[</a:t>
            </a:r>
            <a:r>
              <a:rPr lang="en-US" sz="1400" dirty="0" err="1">
                <a:latin typeface="Consolas" panose="020B0609020204030204" pitchFamily="49" charset="0"/>
              </a:rPr>
              <a:t>idx</a:t>
            </a:r>
            <a:r>
              <a:rPr lang="en-US" sz="1400" dirty="0">
                <a:latin typeface="Consolas" panose="020B0609020204030204" pitchFamily="49" charset="0"/>
              </a:rPr>
              <a:t>] ^ 0x1; // Load one byte per thread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latency = clock() - start;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43AAAE-6B9D-4FD1-B387-E40728FC7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072752"/>
              </p:ext>
            </p:extLst>
          </p:nvPr>
        </p:nvGraphicFramePr>
        <p:xfrm>
          <a:off x="457200" y="2748320"/>
          <a:ext cx="3144416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4355">
                  <a:extLst>
                    <a:ext uri="{9D8B030D-6E8A-4147-A177-3AD203B41FA5}">
                      <a16:colId xmlns:a16="http://schemas.microsoft.com/office/drawing/2014/main" val="37301232"/>
                    </a:ext>
                  </a:extLst>
                </a:gridCol>
                <a:gridCol w="1360061">
                  <a:extLst>
                    <a:ext uri="{9D8B030D-6E8A-4147-A177-3AD203B41FA5}">
                      <a16:colId xmlns:a16="http://schemas.microsoft.com/office/drawing/2014/main" val="3757102727"/>
                    </a:ext>
                  </a:extLst>
                </a:gridCol>
              </a:tblGrid>
              <a:tr h="295886">
                <a:tc>
                  <a:txBody>
                    <a:bodyPr/>
                    <a:lstStyle/>
                    <a:p>
                      <a:r>
                        <a:rPr lang="en-US" sz="1400" dirty="0"/>
                        <a:t>Index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713344"/>
                  </a:ext>
                </a:extLst>
              </a:tr>
              <a:tr h="29588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89570"/>
                  </a:ext>
                </a:extLst>
              </a:tr>
              <a:tr h="29588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140216"/>
                  </a:ext>
                </a:extLst>
              </a:tr>
              <a:tr h="29588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719986"/>
                  </a:ext>
                </a:extLst>
              </a:tr>
              <a:tr h="2958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0207"/>
                  </a:ext>
                </a:extLst>
              </a:tr>
              <a:tr h="29588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390570"/>
                  </a:ext>
                </a:extLst>
              </a:tr>
              <a:tr h="29588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481449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8110C8-3D37-4DED-9B8F-CCBB658B54D8}"/>
              </a:ext>
            </a:extLst>
          </p:cNvPr>
          <p:cNvSpPr/>
          <p:nvPr/>
        </p:nvSpPr>
        <p:spPr>
          <a:xfrm>
            <a:off x="3907413" y="2940545"/>
            <a:ext cx="4465493" cy="606904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cache line access ≠ constant access latency,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fixing the coalescing is not sufficient!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633176-1B50-49C4-8199-7AD1343E39DE}"/>
              </a:ext>
            </a:extLst>
          </p:cNvPr>
          <p:cNvSpPr/>
          <p:nvPr/>
        </p:nvSpPr>
        <p:spPr>
          <a:xfrm>
            <a:off x="880813" y="1432977"/>
            <a:ext cx="6566466" cy="235444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22E28-1D4C-4097-92AD-D5BDD66EA6C6}"/>
              </a:ext>
            </a:extLst>
          </p:cNvPr>
          <p:cNvSpPr/>
          <p:nvPr/>
        </p:nvSpPr>
        <p:spPr>
          <a:xfrm>
            <a:off x="880812" y="1701962"/>
            <a:ext cx="6566466" cy="194079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31583-EC47-46C9-A652-3508BE04BD2A}"/>
              </a:ext>
            </a:extLst>
          </p:cNvPr>
          <p:cNvSpPr/>
          <p:nvPr/>
        </p:nvSpPr>
        <p:spPr>
          <a:xfrm>
            <a:off x="880812" y="2133570"/>
            <a:ext cx="6566467" cy="194079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251B4-014F-4F9E-91A0-607F998F4567}"/>
              </a:ext>
            </a:extLst>
          </p:cNvPr>
          <p:cNvSpPr txBox="1"/>
          <p:nvPr/>
        </p:nvSpPr>
        <p:spPr>
          <a:xfrm>
            <a:off x="457200" y="3036167"/>
            <a:ext cx="2686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0, 1, 2, …, 31	 (linear)	97 cycles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2938CF-3543-4847-86D0-87617BBDA7AD}"/>
              </a:ext>
            </a:extLst>
          </p:cNvPr>
          <p:cNvSpPr txBox="1"/>
          <p:nvPr/>
        </p:nvSpPr>
        <p:spPr>
          <a:xfrm>
            <a:off x="457200" y="3353712"/>
            <a:ext cx="2686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x, x, x, …, x (uniform) 	97 cycles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19054-87E1-4FC9-A630-557522CD7DFD}"/>
              </a:ext>
            </a:extLst>
          </p:cNvPr>
          <p:cNvSpPr txBox="1"/>
          <p:nvPr/>
        </p:nvSpPr>
        <p:spPr>
          <a:xfrm>
            <a:off x="457200" y="3661489"/>
            <a:ext cx="2686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Random_1			97 cycles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61F46C-79EC-4C4D-AA66-7A0C3E2E4C63}"/>
              </a:ext>
            </a:extLst>
          </p:cNvPr>
          <p:cNvSpPr txBox="1"/>
          <p:nvPr/>
        </p:nvSpPr>
        <p:spPr>
          <a:xfrm>
            <a:off x="457200" y="3972445"/>
            <a:ext cx="2686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Random_2			98 cycles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C6C1B2-B330-400C-8104-CD9F83001C3A}"/>
              </a:ext>
            </a:extLst>
          </p:cNvPr>
          <p:cNvSpPr txBox="1"/>
          <p:nvPr/>
        </p:nvSpPr>
        <p:spPr>
          <a:xfrm>
            <a:off x="457200" y="4266856"/>
            <a:ext cx="2686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Random_3			99 cycles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B034CF-058F-45C6-8E8A-65BFBDDFE218}"/>
              </a:ext>
            </a:extLst>
          </p:cNvPr>
          <p:cNvSpPr txBox="1"/>
          <p:nvPr/>
        </p:nvSpPr>
        <p:spPr>
          <a:xfrm>
            <a:off x="457200" y="4571248"/>
            <a:ext cx="2777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Random_4			100 cycles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FDDD23-8272-47D7-94C3-0FC348D58420}"/>
              </a:ext>
            </a:extLst>
          </p:cNvPr>
          <p:cNvSpPr txBox="1"/>
          <p:nvPr/>
        </p:nvSpPr>
        <p:spPr>
          <a:xfrm>
            <a:off x="3601616" y="3664668"/>
            <a:ext cx="3890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4,4,</a:t>
            </a:r>
            <a:r>
              <a:rPr lang="en-US" sz="1200" dirty="0">
                <a:solidFill>
                  <a:srgbClr val="FF0000"/>
                </a:solidFill>
              </a:rPr>
              <a:t>8</a:t>
            </a:r>
            <a:r>
              <a:rPr lang="en-US" sz="1200" dirty="0"/>
              <a:t>,4,4,4,4,</a:t>
            </a:r>
            <a:r>
              <a:rPr lang="en-US" sz="1200" dirty="0">
                <a:solidFill>
                  <a:srgbClr val="FF0000"/>
                </a:solidFill>
              </a:rPr>
              <a:t>8</a:t>
            </a:r>
            <a:r>
              <a:rPr lang="en-US" sz="1200" dirty="0"/>
              <a:t>,4,4,4,</a:t>
            </a:r>
            <a:r>
              <a:rPr lang="en-US" sz="1200" dirty="0">
                <a:solidFill>
                  <a:srgbClr val="FF0000"/>
                </a:solidFill>
              </a:rPr>
              <a:t>8</a:t>
            </a:r>
            <a:r>
              <a:rPr lang="en-US" sz="1200" dirty="0"/>
              <a:t>,4,4,4,4,</a:t>
            </a:r>
            <a:r>
              <a:rPr lang="en-US" sz="1200" dirty="0">
                <a:solidFill>
                  <a:srgbClr val="FF0000"/>
                </a:solidFill>
              </a:rPr>
              <a:t>8</a:t>
            </a:r>
            <a:r>
              <a:rPr lang="en-US" sz="1200" dirty="0"/>
              <a:t>,4,4,4,4,</a:t>
            </a:r>
            <a:r>
              <a:rPr lang="en-US" sz="1200" dirty="0">
                <a:solidFill>
                  <a:srgbClr val="FF0000"/>
                </a:solidFill>
              </a:rPr>
              <a:t>8</a:t>
            </a:r>
            <a:r>
              <a:rPr lang="en-US" sz="1200" dirty="0"/>
              <a:t>,4,4,4,4,4,</a:t>
            </a:r>
            <a:r>
              <a:rPr lang="en-US" sz="1200" dirty="0">
                <a:solidFill>
                  <a:srgbClr val="FF0000"/>
                </a:solidFill>
              </a:rPr>
              <a:t>8</a:t>
            </a:r>
            <a:r>
              <a:rPr lang="en-US" sz="1200" dirty="0"/>
              <a:t>,4,4,4,4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A77238-C340-4B32-A8B1-C0D6A2EE3016}"/>
              </a:ext>
            </a:extLst>
          </p:cNvPr>
          <p:cNvSpPr txBox="1"/>
          <p:nvPr/>
        </p:nvSpPr>
        <p:spPr>
          <a:xfrm>
            <a:off x="3579576" y="3989717"/>
            <a:ext cx="5540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0,1,2,3,4,5,6,7,8,9,10,11,12,13,14,15,16,17,18,19,20,</a:t>
            </a:r>
            <a:r>
              <a:rPr lang="en-US" sz="1200" dirty="0">
                <a:solidFill>
                  <a:srgbClr val="FF0000"/>
                </a:solidFill>
              </a:rPr>
              <a:t>4</a:t>
            </a:r>
            <a:r>
              <a:rPr lang="en-US" sz="1200" dirty="0"/>
              <a:t>,22,23,24,25,26,27,28,29,30,31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D67C7F-B0B0-4ACF-ABE0-703508DF1DFF}"/>
              </a:ext>
            </a:extLst>
          </p:cNvPr>
          <p:cNvSpPr txBox="1"/>
          <p:nvPr/>
        </p:nvSpPr>
        <p:spPr>
          <a:xfrm>
            <a:off x="3579575" y="4308167"/>
            <a:ext cx="5540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11,8,5,29,5,1,0,19,25,13,2,19,15,28,28,10,27,30,14,0,3,6,20,23,5,3,21,15,17,27,30,28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E70992-DEAE-45BF-B180-59AF4E1A1990}"/>
              </a:ext>
            </a:extLst>
          </p:cNvPr>
          <p:cNvSpPr/>
          <p:nvPr/>
        </p:nvSpPr>
        <p:spPr>
          <a:xfrm>
            <a:off x="3579575" y="4611829"/>
            <a:ext cx="54973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3,6,11,6,25,0,6,30,25,11,28,29,9,0,7,10,8,29,14,24,11,26,8,7,27,13,24,23,4,17,10,7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A9A89B3-0162-4243-A591-19280158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0BAA63-B810-451D-B759-652BBE9E23F7}"/>
              </a:ext>
            </a:extLst>
          </p:cNvPr>
          <p:cNvGrpSpPr/>
          <p:nvPr/>
        </p:nvGrpSpPr>
        <p:grpSpPr>
          <a:xfrm>
            <a:off x="2266338" y="2126938"/>
            <a:ext cx="5009670" cy="643497"/>
            <a:chOff x="2266338" y="2126938"/>
            <a:chExt cx="5009670" cy="64349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6E42E2C-9F22-468D-BF18-8624C7634F1A}"/>
                </a:ext>
              </a:extLst>
            </p:cNvPr>
            <p:cNvSpPr/>
            <p:nvPr/>
          </p:nvSpPr>
          <p:spPr>
            <a:xfrm>
              <a:off x="4361332" y="2490554"/>
              <a:ext cx="2914676" cy="279881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Access the same cache line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1D44047-F2FD-499F-87FD-05F54F9C685E}"/>
                </a:ext>
              </a:extLst>
            </p:cNvPr>
            <p:cNvSpPr/>
            <p:nvPr/>
          </p:nvSpPr>
          <p:spPr>
            <a:xfrm>
              <a:off x="2266338" y="2126938"/>
              <a:ext cx="1035661" cy="210479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E47E5E7-A51C-453E-9DE8-CBE74BFFC1BA}"/>
                </a:ext>
              </a:extLst>
            </p:cNvPr>
            <p:cNvCxnSpPr/>
            <p:nvPr/>
          </p:nvCxnSpPr>
          <p:spPr>
            <a:xfrm>
              <a:off x="3301999" y="2337417"/>
              <a:ext cx="1059333" cy="1531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633591E-0E5A-428A-9015-0B0D873E12C2}"/>
              </a:ext>
            </a:extLst>
          </p:cNvPr>
          <p:cNvSpPr txBox="1"/>
          <p:nvPr/>
        </p:nvSpPr>
        <p:spPr>
          <a:xfrm>
            <a:off x="790414" y="4967207"/>
            <a:ext cx="271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based on GTX 1080</a:t>
            </a:r>
          </a:p>
        </p:txBody>
      </p:sp>
    </p:spTree>
    <p:extLst>
      <p:ext uri="{BB962C8B-B14F-4D97-AF65-F5344CB8AC3E}">
        <p14:creationId xmlns:p14="http://schemas.microsoft.com/office/powerpoint/2010/main" val="4908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/>
      <p:bldP spid="11" grpId="0"/>
      <p:bldP spid="12" grpId="0"/>
      <p:bldP spid="13" grpId="0"/>
      <p:bldP spid="14" grpId="0"/>
      <p:bldP spid="15" grpId="0"/>
      <p:bldP spid="7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FB7E-AD67-4BF3-B40C-8F9A6F8F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4BB6-B611-4310-9316-C9C79751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3404"/>
            <a:ext cx="8229600" cy="281121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Memory coalescing </a:t>
            </a:r>
          </a:p>
          <a:p>
            <a:pPr lvl="1"/>
            <a:r>
              <a:rPr lang="en-US" dirty="0"/>
              <a:t>Bank conflict</a:t>
            </a:r>
          </a:p>
          <a:p>
            <a:pPr lvl="1"/>
            <a:r>
              <a:rPr lang="en-US" dirty="0"/>
              <a:t>AES Implementation on GPUs</a:t>
            </a:r>
          </a:p>
          <a:p>
            <a:pPr lvl="1"/>
            <a:r>
              <a:rPr lang="en-US" dirty="0"/>
              <a:t>Timing attacks</a:t>
            </a:r>
          </a:p>
          <a:p>
            <a:pPr lvl="1"/>
            <a:r>
              <a:rPr lang="en-US" dirty="0"/>
              <a:t>Access-driven cache attacks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215C4-41E6-4719-8FDB-5DED3470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0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67CC-A947-4A9E-ACC5-57522F73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</p:spPr>
        <p:txBody>
          <a:bodyPr/>
          <a:lstStyle/>
          <a:p>
            <a:r>
              <a:rPr lang="en-US" dirty="0"/>
              <a:t>Memory Coalescing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0A329E-6264-4E8E-8211-EB344BBF2B65}"/>
              </a:ext>
            </a:extLst>
          </p:cNvPr>
          <p:cNvGrpSpPr/>
          <p:nvPr/>
        </p:nvGrpSpPr>
        <p:grpSpPr>
          <a:xfrm>
            <a:off x="3015344" y="1636811"/>
            <a:ext cx="1687197" cy="2180577"/>
            <a:chOff x="3015344" y="1636811"/>
            <a:chExt cx="1687197" cy="21805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1A0D10-8A75-47A3-96DC-0A2CE6F576FA}"/>
                </a:ext>
              </a:extLst>
            </p:cNvPr>
            <p:cNvSpPr/>
            <p:nvPr/>
          </p:nvSpPr>
          <p:spPr>
            <a:xfrm>
              <a:off x="3582402" y="1636811"/>
              <a:ext cx="426720" cy="173735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0B3B84-60E3-414B-A8AC-BF4A01B090A6}"/>
                </a:ext>
              </a:extLst>
            </p:cNvPr>
            <p:cNvSpPr txBox="1"/>
            <p:nvPr/>
          </p:nvSpPr>
          <p:spPr>
            <a:xfrm>
              <a:off x="3015344" y="3448056"/>
              <a:ext cx="1687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Coalescing unit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90435C9-114A-46C8-BBB9-902099838BB0}"/>
              </a:ext>
            </a:extLst>
          </p:cNvPr>
          <p:cNvSpPr txBox="1"/>
          <p:nvPr/>
        </p:nvSpPr>
        <p:spPr>
          <a:xfrm>
            <a:off x="2008302" y="2164595"/>
            <a:ext cx="83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0x2 Line 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F54ED2-8E17-4DF3-AFAD-2B9F53389EDF}"/>
              </a:ext>
            </a:extLst>
          </p:cNvPr>
          <p:cNvSpPr txBox="1"/>
          <p:nvPr/>
        </p:nvSpPr>
        <p:spPr>
          <a:xfrm>
            <a:off x="1998593" y="2394178"/>
            <a:ext cx="846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0x7 Line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E22652-E99E-4BA0-86BB-9F7982E63A69}"/>
              </a:ext>
            </a:extLst>
          </p:cNvPr>
          <p:cNvSpPr txBox="1"/>
          <p:nvPr/>
        </p:nvSpPr>
        <p:spPr>
          <a:xfrm>
            <a:off x="1998593" y="2600788"/>
            <a:ext cx="830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0xB Line 2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F6821B0C-F12A-41F9-8B27-BBDE521DFEAF}"/>
              </a:ext>
            </a:extLst>
          </p:cNvPr>
          <p:cNvSpPr/>
          <p:nvPr/>
        </p:nvSpPr>
        <p:spPr>
          <a:xfrm>
            <a:off x="2845155" y="2323246"/>
            <a:ext cx="557258" cy="2012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1C03A3-1612-4780-B804-9BF81856DA41}"/>
              </a:ext>
            </a:extLst>
          </p:cNvPr>
          <p:cNvGrpSpPr/>
          <p:nvPr/>
        </p:nvGrpSpPr>
        <p:grpSpPr>
          <a:xfrm>
            <a:off x="4966759" y="1806266"/>
            <a:ext cx="2936352" cy="2030170"/>
            <a:chOff x="4966759" y="1806266"/>
            <a:chExt cx="2936352" cy="203017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64BE735-8F97-4CD3-A85D-8A08BC257748}"/>
                </a:ext>
              </a:extLst>
            </p:cNvPr>
            <p:cNvSpPr txBox="1"/>
            <p:nvPr/>
          </p:nvSpPr>
          <p:spPr>
            <a:xfrm>
              <a:off x="5093948" y="3467104"/>
              <a:ext cx="1687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L1 data cache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ABF664-1813-492C-A35D-6B3EF0461C99}"/>
                </a:ext>
              </a:extLst>
            </p:cNvPr>
            <p:cNvGrpSpPr/>
            <p:nvPr/>
          </p:nvGrpSpPr>
          <p:grpSpPr>
            <a:xfrm>
              <a:off x="4966759" y="1806266"/>
              <a:ext cx="2936352" cy="1403292"/>
              <a:chOff x="4966759" y="1806266"/>
              <a:chExt cx="2936352" cy="140329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3FF4471-948E-4D3B-B132-319FF291B9C6}"/>
                  </a:ext>
                </a:extLst>
              </p:cNvPr>
              <p:cNvSpPr/>
              <p:nvPr/>
            </p:nvSpPr>
            <p:spPr>
              <a:xfrm>
                <a:off x="4966759" y="1853231"/>
                <a:ext cx="483108" cy="394744"/>
              </a:xfrm>
              <a:prstGeom prst="rect">
                <a:avLst/>
              </a:prstGeom>
              <a:noFill/>
              <a:ln w="1905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0x0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9271700-E75D-4A8B-B368-0505CD522157}"/>
                  </a:ext>
                </a:extLst>
              </p:cNvPr>
              <p:cNvSpPr/>
              <p:nvPr/>
            </p:nvSpPr>
            <p:spPr>
              <a:xfrm>
                <a:off x="5449867" y="1853231"/>
                <a:ext cx="483108" cy="394744"/>
              </a:xfrm>
              <a:prstGeom prst="rect">
                <a:avLst/>
              </a:prstGeom>
              <a:noFill/>
              <a:ln w="1905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0x1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3F0D3D9-3388-4CF5-B566-057BBAE44953}"/>
                  </a:ext>
                </a:extLst>
              </p:cNvPr>
              <p:cNvSpPr/>
              <p:nvPr/>
            </p:nvSpPr>
            <p:spPr>
              <a:xfrm>
                <a:off x="5932975" y="1852542"/>
                <a:ext cx="483108" cy="394744"/>
              </a:xfrm>
              <a:prstGeom prst="rect">
                <a:avLst/>
              </a:prstGeom>
              <a:noFill/>
              <a:ln w="1905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0x2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F0812B1-2B65-45AD-AB4B-A2BC461DCBEC}"/>
                  </a:ext>
                </a:extLst>
              </p:cNvPr>
              <p:cNvSpPr/>
              <p:nvPr/>
            </p:nvSpPr>
            <p:spPr>
              <a:xfrm>
                <a:off x="6420655" y="1852542"/>
                <a:ext cx="483108" cy="394744"/>
              </a:xfrm>
              <a:prstGeom prst="rect">
                <a:avLst/>
              </a:prstGeom>
              <a:noFill/>
              <a:ln w="1905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0x3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02349BF-B6CF-41FF-997D-5326F5A0E2E6}"/>
                  </a:ext>
                </a:extLst>
              </p:cNvPr>
              <p:cNvSpPr/>
              <p:nvPr/>
            </p:nvSpPr>
            <p:spPr>
              <a:xfrm>
                <a:off x="4966759" y="2327855"/>
                <a:ext cx="483108" cy="394744"/>
              </a:xfrm>
              <a:prstGeom prst="rect">
                <a:avLst/>
              </a:prstGeom>
              <a:noFill/>
              <a:ln w="1905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0x4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508068C-2B57-4B5C-A834-ECD06F3E1D17}"/>
                  </a:ext>
                </a:extLst>
              </p:cNvPr>
              <p:cNvSpPr/>
              <p:nvPr/>
            </p:nvSpPr>
            <p:spPr>
              <a:xfrm>
                <a:off x="5449867" y="2327855"/>
                <a:ext cx="483108" cy="394744"/>
              </a:xfrm>
              <a:prstGeom prst="rect">
                <a:avLst/>
              </a:prstGeom>
              <a:noFill/>
              <a:ln w="1905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0x5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33A9157-48F6-4C43-9876-46B618798497}"/>
                  </a:ext>
                </a:extLst>
              </p:cNvPr>
              <p:cNvSpPr/>
              <p:nvPr/>
            </p:nvSpPr>
            <p:spPr>
              <a:xfrm>
                <a:off x="5932975" y="2327166"/>
                <a:ext cx="483108" cy="394744"/>
              </a:xfrm>
              <a:prstGeom prst="rect">
                <a:avLst/>
              </a:prstGeom>
              <a:noFill/>
              <a:ln w="1905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0x6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5803447-DB34-4FBA-9396-A7D2EC3383FB}"/>
                  </a:ext>
                </a:extLst>
              </p:cNvPr>
              <p:cNvSpPr/>
              <p:nvPr/>
            </p:nvSpPr>
            <p:spPr>
              <a:xfrm>
                <a:off x="6420655" y="2327166"/>
                <a:ext cx="483108" cy="394744"/>
              </a:xfrm>
              <a:prstGeom prst="rect">
                <a:avLst/>
              </a:prstGeom>
              <a:noFill/>
              <a:ln w="1905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0x7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AE655EE-C798-48D1-8DC0-39A0939A1FA5}"/>
                  </a:ext>
                </a:extLst>
              </p:cNvPr>
              <p:cNvSpPr/>
              <p:nvPr/>
            </p:nvSpPr>
            <p:spPr>
              <a:xfrm>
                <a:off x="4971331" y="2781949"/>
                <a:ext cx="483108" cy="394744"/>
              </a:xfrm>
              <a:prstGeom prst="rect">
                <a:avLst/>
              </a:prstGeom>
              <a:noFill/>
              <a:ln w="1905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0x8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63D50BC-6BDA-461E-9207-150DC413C4DF}"/>
                  </a:ext>
                </a:extLst>
              </p:cNvPr>
              <p:cNvSpPr/>
              <p:nvPr/>
            </p:nvSpPr>
            <p:spPr>
              <a:xfrm>
                <a:off x="5454439" y="2781949"/>
                <a:ext cx="483108" cy="394744"/>
              </a:xfrm>
              <a:prstGeom prst="rect">
                <a:avLst/>
              </a:prstGeom>
              <a:noFill/>
              <a:ln w="1905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0x9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DA67F74-271E-4C1B-A4C6-7B1F6037FE04}"/>
                  </a:ext>
                </a:extLst>
              </p:cNvPr>
              <p:cNvSpPr/>
              <p:nvPr/>
            </p:nvSpPr>
            <p:spPr>
              <a:xfrm>
                <a:off x="5937547" y="2781260"/>
                <a:ext cx="483108" cy="394744"/>
              </a:xfrm>
              <a:prstGeom prst="rect">
                <a:avLst/>
              </a:prstGeom>
              <a:noFill/>
              <a:ln w="1905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0xA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06D9937-3728-4A1A-82F7-B629D168EBB8}"/>
                  </a:ext>
                </a:extLst>
              </p:cNvPr>
              <p:cNvSpPr/>
              <p:nvPr/>
            </p:nvSpPr>
            <p:spPr>
              <a:xfrm>
                <a:off x="6425227" y="2781260"/>
                <a:ext cx="483108" cy="394744"/>
              </a:xfrm>
              <a:prstGeom prst="rect">
                <a:avLst/>
              </a:prstGeom>
              <a:noFill/>
              <a:ln w="1905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0xB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CAAC02D-0526-4F0F-A21B-A07198A754B4}"/>
                  </a:ext>
                </a:extLst>
              </p:cNvPr>
              <p:cNvSpPr txBox="1"/>
              <p:nvPr/>
            </p:nvSpPr>
            <p:spPr>
              <a:xfrm>
                <a:off x="7160600" y="1806266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 0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98ED12D-94D5-407D-8879-977B213C1533}"/>
                  </a:ext>
                </a:extLst>
              </p:cNvPr>
              <p:cNvSpPr txBox="1"/>
              <p:nvPr/>
            </p:nvSpPr>
            <p:spPr>
              <a:xfrm>
                <a:off x="7160600" y="2323246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 1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81E0A6-AFAF-4189-93D0-1E94697E151A}"/>
                  </a:ext>
                </a:extLst>
              </p:cNvPr>
              <p:cNvSpPr txBox="1"/>
              <p:nvPr/>
            </p:nvSpPr>
            <p:spPr>
              <a:xfrm>
                <a:off x="7160600" y="2840226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 2</a:t>
                </a:r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ACE86823-9D64-4ACF-BBC2-2335DC293F9D}"/>
              </a:ext>
            </a:extLst>
          </p:cNvPr>
          <p:cNvSpPr/>
          <p:nvPr/>
        </p:nvSpPr>
        <p:spPr>
          <a:xfrm>
            <a:off x="4966759" y="2331051"/>
            <a:ext cx="483108" cy="394744"/>
          </a:xfrm>
          <a:prstGeom prst="rect">
            <a:avLst/>
          </a:prstGeom>
          <a:solidFill>
            <a:srgbClr val="4F81BD">
              <a:alpha val="41961"/>
            </a:srgb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41F6B3-8834-4B98-9B2E-DE790C285788}"/>
              </a:ext>
            </a:extLst>
          </p:cNvPr>
          <p:cNvSpPr/>
          <p:nvPr/>
        </p:nvSpPr>
        <p:spPr>
          <a:xfrm>
            <a:off x="5927160" y="1859730"/>
            <a:ext cx="483108" cy="394744"/>
          </a:xfrm>
          <a:prstGeom prst="rect">
            <a:avLst/>
          </a:prstGeom>
          <a:solidFill>
            <a:srgbClr val="4F81BD">
              <a:alpha val="41961"/>
            </a:srgb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029E45C-FCBF-47E0-8AB5-15CBBD4660D6}"/>
              </a:ext>
            </a:extLst>
          </p:cNvPr>
          <p:cNvSpPr/>
          <p:nvPr/>
        </p:nvSpPr>
        <p:spPr>
          <a:xfrm>
            <a:off x="6431366" y="2318667"/>
            <a:ext cx="483108" cy="394744"/>
          </a:xfrm>
          <a:prstGeom prst="rect">
            <a:avLst/>
          </a:prstGeom>
          <a:solidFill>
            <a:srgbClr val="4F81BD">
              <a:alpha val="41961"/>
            </a:srgb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BF4EB5F-6B77-49C3-89BD-7C3027813C25}"/>
              </a:ext>
            </a:extLst>
          </p:cNvPr>
          <p:cNvSpPr/>
          <p:nvPr/>
        </p:nvSpPr>
        <p:spPr>
          <a:xfrm>
            <a:off x="6421154" y="2772072"/>
            <a:ext cx="483108" cy="394744"/>
          </a:xfrm>
          <a:prstGeom prst="rect">
            <a:avLst/>
          </a:prstGeom>
          <a:solidFill>
            <a:srgbClr val="4F81BD">
              <a:alpha val="41961"/>
            </a:srgb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D4DC26-ED10-4885-AABC-4F44EC6E441E}"/>
              </a:ext>
            </a:extLst>
          </p:cNvPr>
          <p:cNvGrpSpPr/>
          <p:nvPr/>
        </p:nvGrpSpPr>
        <p:grpSpPr>
          <a:xfrm>
            <a:off x="4030363" y="2093662"/>
            <a:ext cx="914482" cy="448578"/>
            <a:chOff x="4030363" y="2093662"/>
            <a:chExt cx="914482" cy="448578"/>
          </a:xfrm>
        </p:grpSpPr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36D9B3DA-D2A1-4356-9CE2-BB0A0F397B10}"/>
                </a:ext>
              </a:extLst>
            </p:cNvPr>
            <p:cNvSpPr/>
            <p:nvPr/>
          </p:nvSpPr>
          <p:spPr>
            <a:xfrm>
              <a:off x="4149370" y="2340948"/>
              <a:ext cx="557258" cy="20129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B312327-BB92-43DB-908D-12DC3DEBB5BF}"/>
                </a:ext>
              </a:extLst>
            </p:cNvPr>
            <p:cNvSpPr txBox="1"/>
            <p:nvPr/>
          </p:nvSpPr>
          <p:spPr>
            <a:xfrm>
              <a:off x="4030363" y="2093662"/>
              <a:ext cx="91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Line 0, 1, 2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939F5BE-CE36-463F-A3BC-877BC5AC669A}"/>
              </a:ext>
            </a:extLst>
          </p:cNvPr>
          <p:cNvSpPr txBox="1"/>
          <p:nvPr/>
        </p:nvSpPr>
        <p:spPr>
          <a:xfrm>
            <a:off x="1998593" y="1970287"/>
            <a:ext cx="98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0x4 Line 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3C9703-E1D6-4AEA-BB18-EFC27EC8B42C}"/>
              </a:ext>
            </a:extLst>
          </p:cNvPr>
          <p:cNvGrpSpPr/>
          <p:nvPr/>
        </p:nvGrpSpPr>
        <p:grpSpPr>
          <a:xfrm>
            <a:off x="609666" y="1927099"/>
            <a:ext cx="1420918" cy="1375699"/>
            <a:chOff x="609666" y="1927099"/>
            <a:chExt cx="1420918" cy="137569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2EC17AF-89FC-4581-B067-E40C06A1816B}"/>
                </a:ext>
              </a:extLst>
            </p:cNvPr>
            <p:cNvGrpSpPr/>
            <p:nvPr/>
          </p:nvGrpSpPr>
          <p:grpSpPr>
            <a:xfrm>
              <a:off x="1200160" y="2120772"/>
              <a:ext cx="830424" cy="608230"/>
              <a:chOff x="681135" y="1937346"/>
              <a:chExt cx="830424" cy="608230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ABA8E95-7265-4DBA-9FE0-734C681C4ADA}"/>
                  </a:ext>
                </a:extLst>
              </p:cNvPr>
              <p:cNvCxnSpPr/>
              <p:nvPr/>
            </p:nvCxnSpPr>
            <p:spPr>
              <a:xfrm>
                <a:off x="681135" y="1937346"/>
                <a:ext cx="8304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6521BA30-4D1A-4A91-A654-9B57E2051977}"/>
                  </a:ext>
                </a:extLst>
              </p:cNvPr>
              <p:cNvCxnSpPr/>
              <p:nvPr/>
            </p:nvCxnSpPr>
            <p:spPr>
              <a:xfrm>
                <a:off x="681135" y="2139820"/>
                <a:ext cx="8304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27EFB92-8D78-4B16-A40D-D9120F570CBA}"/>
                  </a:ext>
                </a:extLst>
              </p:cNvPr>
              <p:cNvCxnSpPr/>
              <p:nvPr/>
            </p:nvCxnSpPr>
            <p:spPr>
              <a:xfrm>
                <a:off x="681135" y="2341112"/>
                <a:ext cx="8304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85BE276-B733-466B-B961-E2B950CCDF9C}"/>
                  </a:ext>
                </a:extLst>
              </p:cNvPr>
              <p:cNvCxnSpPr/>
              <p:nvPr/>
            </p:nvCxnSpPr>
            <p:spPr>
              <a:xfrm>
                <a:off x="681135" y="2545576"/>
                <a:ext cx="8304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EE108E-1DAF-4FCE-A4FF-03B5488EA963}"/>
                </a:ext>
              </a:extLst>
            </p:cNvPr>
            <p:cNvSpPr txBox="1"/>
            <p:nvPr/>
          </p:nvSpPr>
          <p:spPr>
            <a:xfrm>
              <a:off x="1268161" y="2933466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Warp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EA4F78D-6757-4521-A3E7-6E36C0E9D6FC}"/>
                </a:ext>
              </a:extLst>
            </p:cNvPr>
            <p:cNvSpPr txBox="1"/>
            <p:nvPr/>
          </p:nvSpPr>
          <p:spPr>
            <a:xfrm>
              <a:off x="616971" y="1927099"/>
              <a:ext cx="602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tid</a:t>
              </a:r>
              <a:r>
                <a:rPr lang="en-US" sz="1600" dirty="0"/>
                <a:t> 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0F4EFC-1557-420B-A673-6CCFE4225893}"/>
                </a:ext>
              </a:extLst>
            </p:cNvPr>
            <p:cNvSpPr txBox="1"/>
            <p:nvPr/>
          </p:nvSpPr>
          <p:spPr>
            <a:xfrm>
              <a:off x="609666" y="2172594"/>
              <a:ext cx="602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tid</a:t>
              </a:r>
              <a:r>
                <a:rPr lang="en-US" sz="1600" dirty="0"/>
                <a:t> 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7D4D17B-C6A9-4031-8148-11427A7A384A}"/>
                </a:ext>
              </a:extLst>
            </p:cNvPr>
            <p:cNvSpPr txBox="1"/>
            <p:nvPr/>
          </p:nvSpPr>
          <p:spPr>
            <a:xfrm>
              <a:off x="612580" y="2399926"/>
              <a:ext cx="602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tid</a:t>
              </a:r>
              <a:r>
                <a:rPr lang="en-US" sz="1600" dirty="0"/>
                <a:t> 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68AB624-73EB-4B0A-9A6C-BFEC1B46416C}"/>
                </a:ext>
              </a:extLst>
            </p:cNvPr>
            <p:cNvSpPr txBox="1"/>
            <p:nvPr/>
          </p:nvSpPr>
          <p:spPr>
            <a:xfrm>
              <a:off x="616280" y="2608094"/>
              <a:ext cx="602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tid</a:t>
              </a:r>
              <a:r>
                <a:rPr lang="en-US" sz="1600" dirty="0"/>
                <a:t> 3</a:t>
              </a:r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3EAECE2-2060-4481-B113-8345F5BF772D}"/>
              </a:ext>
            </a:extLst>
          </p:cNvPr>
          <p:cNvSpPr/>
          <p:nvPr/>
        </p:nvSpPr>
        <p:spPr>
          <a:xfrm>
            <a:off x="809261" y="4219791"/>
            <a:ext cx="7350936" cy="45959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Different addresses -&gt; different # cache lines -&gt; different access latency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BF46066-E1B6-4FF9-B38F-FC10EB94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6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 animBg="1"/>
      <p:bldP spid="50" grpId="0" animBg="1"/>
      <p:bldP spid="51" grpId="0" animBg="1"/>
      <p:bldP spid="52" grpId="0" animBg="1"/>
      <p:bldP spid="53" grpId="0" animBg="1"/>
      <p:bldP spid="55" grpId="0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67CC-A947-4A9E-ACC5-57522F73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</p:spPr>
        <p:txBody>
          <a:bodyPr/>
          <a:lstStyle/>
          <a:p>
            <a:r>
              <a:rPr lang="en-US" dirty="0"/>
              <a:t>Bank Conflict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9490D2-2F78-4FD3-9CE1-8315D66CEAC0}"/>
              </a:ext>
            </a:extLst>
          </p:cNvPr>
          <p:cNvGrpSpPr/>
          <p:nvPr/>
        </p:nvGrpSpPr>
        <p:grpSpPr>
          <a:xfrm>
            <a:off x="2195828" y="1884923"/>
            <a:ext cx="989628" cy="922624"/>
            <a:chOff x="1334788" y="1830679"/>
            <a:chExt cx="989628" cy="92262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1F71239-291C-4275-973F-147FB428C8F5}"/>
                </a:ext>
              </a:extLst>
            </p:cNvPr>
            <p:cNvSpPr txBox="1"/>
            <p:nvPr/>
          </p:nvSpPr>
          <p:spPr>
            <a:xfrm>
              <a:off x="1334788" y="1830679"/>
              <a:ext cx="9896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0x4 Bank 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0435C9-114A-46C8-BBB9-902099838BB0}"/>
                </a:ext>
              </a:extLst>
            </p:cNvPr>
            <p:cNvSpPr txBox="1"/>
            <p:nvPr/>
          </p:nvSpPr>
          <p:spPr>
            <a:xfrm>
              <a:off x="1344497" y="2040111"/>
              <a:ext cx="9580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0x2 Bank 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F54ED2-8E17-4DF3-AFAD-2B9F53389EDF}"/>
                </a:ext>
              </a:extLst>
            </p:cNvPr>
            <p:cNvSpPr txBox="1"/>
            <p:nvPr/>
          </p:nvSpPr>
          <p:spPr>
            <a:xfrm>
              <a:off x="1334788" y="2269694"/>
              <a:ext cx="8890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0x7 Bank 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E22652-E99E-4BA0-86BB-9F7982E63A69}"/>
                </a:ext>
              </a:extLst>
            </p:cNvPr>
            <p:cNvSpPr txBox="1"/>
            <p:nvPr/>
          </p:nvSpPr>
          <p:spPr>
            <a:xfrm>
              <a:off x="1334788" y="2476304"/>
              <a:ext cx="946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0xB Bank 3</a:t>
              </a:r>
            </a:p>
          </p:txBody>
        </p:sp>
      </p:grp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36D9B3DA-D2A1-4356-9CE2-BB0A0F397B10}"/>
              </a:ext>
            </a:extLst>
          </p:cNvPr>
          <p:cNvSpPr/>
          <p:nvPr/>
        </p:nvSpPr>
        <p:spPr>
          <a:xfrm>
            <a:off x="3162403" y="2237148"/>
            <a:ext cx="557258" cy="2012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2A46D-0062-44EC-8E6B-66F71438EADE}"/>
              </a:ext>
            </a:extLst>
          </p:cNvPr>
          <p:cNvGrpSpPr/>
          <p:nvPr/>
        </p:nvGrpSpPr>
        <p:grpSpPr>
          <a:xfrm>
            <a:off x="3936129" y="1755861"/>
            <a:ext cx="2700583" cy="1191837"/>
            <a:chOff x="3075089" y="1701617"/>
            <a:chExt cx="2700583" cy="119183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CE86823-9D64-4ACF-BBC2-2335DC293F9D}"/>
                </a:ext>
              </a:extLst>
            </p:cNvPr>
            <p:cNvSpPr/>
            <p:nvPr/>
          </p:nvSpPr>
          <p:spPr>
            <a:xfrm>
              <a:off x="5292564" y="2498710"/>
              <a:ext cx="483108" cy="394744"/>
            </a:xfrm>
            <a:prstGeom prst="rect">
              <a:avLst/>
            </a:prstGeom>
            <a:solidFill>
              <a:srgbClr val="4F81BD">
                <a:alpha val="41961"/>
              </a:srgbClr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141F6B3-8834-4B98-9B2E-DE790C285788}"/>
                </a:ext>
              </a:extLst>
            </p:cNvPr>
            <p:cNvSpPr/>
            <p:nvPr/>
          </p:nvSpPr>
          <p:spPr>
            <a:xfrm>
              <a:off x="5284514" y="2100378"/>
              <a:ext cx="483108" cy="394744"/>
            </a:xfrm>
            <a:prstGeom prst="rect">
              <a:avLst/>
            </a:prstGeom>
            <a:solidFill>
              <a:srgbClr val="4F81BD">
                <a:alpha val="41961"/>
              </a:srgbClr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BF4EB5F-6B77-49C3-89BD-7C3027813C25}"/>
                </a:ext>
              </a:extLst>
            </p:cNvPr>
            <p:cNvSpPr/>
            <p:nvPr/>
          </p:nvSpPr>
          <p:spPr>
            <a:xfrm>
              <a:off x="3075089" y="2092438"/>
              <a:ext cx="483108" cy="394744"/>
            </a:xfrm>
            <a:prstGeom prst="rect">
              <a:avLst/>
            </a:prstGeom>
            <a:solidFill>
              <a:srgbClr val="4F81BD">
                <a:alpha val="41961"/>
              </a:srgbClr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029E45C-FCBF-47E0-8AB5-15CBBD4660D6}"/>
                </a:ext>
              </a:extLst>
            </p:cNvPr>
            <p:cNvSpPr/>
            <p:nvPr/>
          </p:nvSpPr>
          <p:spPr>
            <a:xfrm>
              <a:off x="4569794" y="1701617"/>
              <a:ext cx="483108" cy="394744"/>
            </a:xfrm>
            <a:prstGeom prst="rect">
              <a:avLst/>
            </a:prstGeom>
            <a:solidFill>
              <a:srgbClr val="4F81BD">
                <a:alpha val="41961"/>
              </a:srgbClr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3FF4471-948E-4D3B-B132-319FF291B9C6}"/>
              </a:ext>
            </a:extLst>
          </p:cNvPr>
          <p:cNvSpPr/>
          <p:nvPr/>
        </p:nvSpPr>
        <p:spPr>
          <a:xfrm>
            <a:off x="3936129" y="1760367"/>
            <a:ext cx="483108" cy="394744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0x0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2349BF-B6CF-41FF-997D-5326F5A0E2E6}"/>
              </a:ext>
            </a:extLst>
          </p:cNvPr>
          <p:cNvSpPr/>
          <p:nvPr/>
        </p:nvSpPr>
        <p:spPr>
          <a:xfrm>
            <a:off x="3936129" y="2156271"/>
            <a:ext cx="483108" cy="394744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0x4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E655EE-C798-48D1-8DC0-39A0939A1FA5}"/>
              </a:ext>
            </a:extLst>
          </p:cNvPr>
          <p:cNvSpPr/>
          <p:nvPr/>
        </p:nvSpPr>
        <p:spPr>
          <a:xfrm>
            <a:off x="3936129" y="2551015"/>
            <a:ext cx="483108" cy="394744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0x8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4BE735-8F97-4CD3-A85D-8A08BC257748}"/>
              </a:ext>
            </a:extLst>
          </p:cNvPr>
          <p:cNvSpPr txBox="1"/>
          <p:nvPr/>
        </p:nvSpPr>
        <p:spPr>
          <a:xfrm>
            <a:off x="4480810" y="3408159"/>
            <a:ext cx="168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memory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AAC02D-0526-4F0F-A21B-A07198A754B4}"/>
              </a:ext>
            </a:extLst>
          </p:cNvPr>
          <p:cNvSpPr txBox="1"/>
          <p:nvPr/>
        </p:nvSpPr>
        <p:spPr>
          <a:xfrm>
            <a:off x="3797226" y="309307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Bank 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13780A-06D9-49F5-AC77-B1AC8B8BEFA7}"/>
              </a:ext>
            </a:extLst>
          </p:cNvPr>
          <p:cNvSpPr/>
          <p:nvPr/>
        </p:nvSpPr>
        <p:spPr>
          <a:xfrm>
            <a:off x="4674731" y="1760367"/>
            <a:ext cx="483108" cy="394744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0x1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38D3A6-4E19-4902-8CA8-AA1563B2AC9B}"/>
              </a:ext>
            </a:extLst>
          </p:cNvPr>
          <p:cNvSpPr/>
          <p:nvPr/>
        </p:nvSpPr>
        <p:spPr>
          <a:xfrm>
            <a:off x="4674731" y="2156271"/>
            <a:ext cx="483108" cy="394744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0x5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7E9BA2-9458-44E1-88B0-304656789F97}"/>
              </a:ext>
            </a:extLst>
          </p:cNvPr>
          <p:cNvSpPr/>
          <p:nvPr/>
        </p:nvSpPr>
        <p:spPr>
          <a:xfrm>
            <a:off x="4674731" y="2551015"/>
            <a:ext cx="483108" cy="394744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0x9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D9073AB-CD5B-465D-B585-7DCA429B9A90}"/>
              </a:ext>
            </a:extLst>
          </p:cNvPr>
          <p:cNvSpPr/>
          <p:nvPr/>
        </p:nvSpPr>
        <p:spPr>
          <a:xfrm>
            <a:off x="5435247" y="1760367"/>
            <a:ext cx="483108" cy="394744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0x2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1E98875-F493-49FB-8662-D09CD9490AE0}"/>
              </a:ext>
            </a:extLst>
          </p:cNvPr>
          <p:cNvSpPr/>
          <p:nvPr/>
        </p:nvSpPr>
        <p:spPr>
          <a:xfrm>
            <a:off x="5435247" y="2156271"/>
            <a:ext cx="483108" cy="394744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0x6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68B99D-56A3-49C2-A623-77E481A6723C}"/>
              </a:ext>
            </a:extLst>
          </p:cNvPr>
          <p:cNvSpPr/>
          <p:nvPr/>
        </p:nvSpPr>
        <p:spPr>
          <a:xfrm>
            <a:off x="5435247" y="2551015"/>
            <a:ext cx="483108" cy="394744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0xA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9BDB23-EAC3-41F2-A812-201F83BC7A52}"/>
              </a:ext>
            </a:extLst>
          </p:cNvPr>
          <p:cNvSpPr/>
          <p:nvPr/>
        </p:nvSpPr>
        <p:spPr>
          <a:xfrm>
            <a:off x="6155252" y="1759878"/>
            <a:ext cx="483108" cy="394744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0x3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A94B93-9F16-4D04-AC72-52E4873B7806}"/>
              </a:ext>
            </a:extLst>
          </p:cNvPr>
          <p:cNvSpPr/>
          <p:nvPr/>
        </p:nvSpPr>
        <p:spPr>
          <a:xfrm>
            <a:off x="6155252" y="2155782"/>
            <a:ext cx="483108" cy="394744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0x7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C4D28F-8C8A-4D5D-A7E4-EF9F643AA99A}"/>
              </a:ext>
            </a:extLst>
          </p:cNvPr>
          <p:cNvSpPr/>
          <p:nvPr/>
        </p:nvSpPr>
        <p:spPr>
          <a:xfrm>
            <a:off x="6155252" y="2551015"/>
            <a:ext cx="483108" cy="394744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0xB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B016FDA-F196-4136-AE76-57D160E53833}"/>
              </a:ext>
            </a:extLst>
          </p:cNvPr>
          <p:cNvSpPr txBox="1"/>
          <p:nvPr/>
        </p:nvSpPr>
        <p:spPr>
          <a:xfrm>
            <a:off x="4508160" y="309307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Bank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553E4E-669A-4D43-987C-91310C246B6E}"/>
              </a:ext>
            </a:extLst>
          </p:cNvPr>
          <p:cNvSpPr txBox="1"/>
          <p:nvPr/>
        </p:nvSpPr>
        <p:spPr>
          <a:xfrm>
            <a:off x="5268676" y="309613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Bank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C84F88-3874-4294-9423-DDF204E3B5BC}"/>
              </a:ext>
            </a:extLst>
          </p:cNvPr>
          <p:cNvSpPr txBox="1"/>
          <p:nvPr/>
        </p:nvSpPr>
        <p:spPr>
          <a:xfrm>
            <a:off x="5999984" y="309667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Bank 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B7E34B-B41E-459D-A618-6F491EF6D902}"/>
              </a:ext>
            </a:extLst>
          </p:cNvPr>
          <p:cNvGrpSpPr/>
          <p:nvPr/>
        </p:nvGrpSpPr>
        <p:grpSpPr>
          <a:xfrm>
            <a:off x="6638056" y="2301367"/>
            <a:ext cx="1830219" cy="646331"/>
            <a:chOff x="5777016" y="2247123"/>
            <a:chExt cx="1830219" cy="64633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0F065C9-7F71-4656-99D0-1A88F7E70094}"/>
                </a:ext>
              </a:extLst>
            </p:cNvPr>
            <p:cNvSpPr txBox="1"/>
            <p:nvPr/>
          </p:nvSpPr>
          <p:spPr>
            <a:xfrm>
              <a:off x="5976128" y="2247123"/>
              <a:ext cx="16311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Two-way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bank conflict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8D8D9A-D163-4138-986C-9F7BBC8F2447}"/>
                </a:ext>
              </a:extLst>
            </p:cNvPr>
            <p:cNvCxnSpPr>
              <a:cxnSpLocks/>
            </p:cNvCxnSpPr>
            <p:nvPr/>
          </p:nvCxnSpPr>
          <p:spPr>
            <a:xfrm>
              <a:off x="5777016" y="2324614"/>
              <a:ext cx="238349" cy="197080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5911209-0C7F-4293-AB7E-D38315655907}"/>
                </a:ext>
              </a:extLst>
            </p:cNvPr>
            <p:cNvCxnSpPr>
              <a:cxnSpLocks/>
            </p:cNvCxnSpPr>
            <p:nvPr/>
          </p:nvCxnSpPr>
          <p:spPr>
            <a:xfrm>
              <a:off x="5777320" y="2701702"/>
              <a:ext cx="226743" cy="0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5B83D10-CDC6-4B69-AE82-2B75020E4D9C}"/>
              </a:ext>
            </a:extLst>
          </p:cNvPr>
          <p:cNvGrpSpPr/>
          <p:nvPr/>
        </p:nvGrpSpPr>
        <p:grpSpPr>
          <a:xfrm>
            <a:off x="882486" y="1849553"/>
            <a:ext cx="1345333" cy="1383005"/>
            <a:chOff x="21446" y="1795309"/>
            <a:chExt cx="1345333" cy="138300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2EC17AF-89FC-4581-B067-E40C06A1816B}"/>
                </a:ext>
              </a:extLst>
            </p:cNvPr>
            <p:cNvGrpSpPr/>
            <p:nvPr/>
          </p:nvGrpSpPr>
          <p:grpSpPr>
            <a:xfrm>
              <a:off x="536355" y="1996288"/>
              <a:ext cx="830424" cy="608230"/>
              <a:chOff x="681135" y="1937346"/>
              <a:chExt cx="830424" cy="608230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ABA8E95-7265-4DBA-9FE0-734C681C4ADA}"/>
                  </a:ext>
                </a:extLst>
              </p:cNvPr>
              <p:cNvCxnSpPr/>
              <p:nvPr/>
            </p:nvCxnSpPr>
            <p:spPr>
              <a:xfrm>
                <a:off x="681135" y="1937346"/>
                <a:ext cx="8304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6521BA30-4D1A-4A91-A654-9B57E2051977}"/>
                  </a:ext>
                </a:extLst>
              </p:cNvPr>
              <p:cNvCxnSpPr/>
              <p:nvPr/>
            </p:nvCxnSpPr>
            <p:spPr>
              <a:xfrm>
                <a:off x="681135" y="2139820"/>
                <a:ext cx="8304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27EFB92-8D78-4B16-A40D-D9120F570CBA}"/>
                  </a:ext>
                </a:extLst>
              </p:cNvPr>
              <p:cNvCxnSpPr/>
              <p:nvPr/>
            </p:nvCxnSpPr>
            <p:spPr>
              <a:xfrm>
                <a:off x="681135" y="2341112"/>
                <a:ext cx="8304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85BE276-B733-466B-B961-E2B950CCDF9C}"/>
                  </a:ext>
                </a:extLst>
              </p:cNvPr>
              <p:cNvCxnSpPr/>
              <p:nvPr/>
            </p:nvCxnSpPr>
            <p:spPr>
              <a:xfrm>
                <a:off x="681135" y="2545576"/>
                <a:ext cx="8304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EE108E-1DAF-4FCE-A4FF-03B5488EA963}"/>
                </a:ext>
              </a:extLst>
            </p:cNvPr>
            <p:cNvSpPr txBox="1"/>
            <p:nvPr/>
          </p:nvSpPr>
          <p:spPr>
            <a:xfrm>
              <a:off x="604356" y="2808982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Warp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AF66F86-1CB0-4F7F-96DE-8602ED28BCF6}"/>
                </a:ext>
              </a:extLst>
            </p:cNvPr>
            <p:cNvSpPr txBox="1"/>
            <p:nvPr/>
          </p:nvSpPr>
          <p:spPr>
            <a:xfrm>
              <a:off x="28751" y="1795309"/>
              <a:ext cx="602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tid</a:t>
              </a:r>
              <a:r>
                <a:rPr lang="en-US" sz="1600" dirty="0"/>
                <a:t> 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CCD8E31-79F6-400B-9E5E-2B370EBBFDA6}"/>
                </a:ext>
              </a:extLst>
            </p:cNvPr>
            <p:cNvSpPr txBox="1"/>
            <p:nvPr/>
          </p:nvSpPr>
          <p:spPr>
            <a:xfrm>
              <a:off x="21446" y="2040804"/>
              <a:ext cx="602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tid</a:t>
              </a:r>
              <a:r>
                <a:rPr lang="en-US" sz="1600" dirty="0"/>
                <a:t> 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BC2C67F-1C17-4188-B1E9-93F7535A57BC}"/>
                </a:ext>
              </a:extLst>
            </p:cNvPr>
            <p:cNvSpPr txBox="1"/>
            <p:nvPr/>
          </p:nvSpPr>
          <p:spPr>
            <a:xfrm>
              <a:off x="24360" y="2268136"/>
              <a:ext cx="602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tid</a:t>
              </a:r>
              <a:r>
                <a:rPr lang="en-US" sz="1600" dirty="0"/>
                <a:t> 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03BDB6F-2C84-4ADE-8650-E4B1D77FC35B}"/>
                </a:ext>
              </a:extLst>
            </p:cNvPr>
            <p:cNvSpPr txBox="1"/>
            <p:nvPr/>
          </p:nvSpPr>
          <p:spPr>
            <a:xfrm>
              <a:off x="28060" y="2476304"/>
              <a:ext cx="602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tid</a:t>
              </a:r>
              <a:r>
                <a:rPr lang="en-US" sz="1600" dirty="0"/>
                <a:t> 3</a:t>
              </a:r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5CFF98D-A208-42DB-B680-6FDB0A229152}"/>
              </a:ext>
            </a:extLst>
          </p:cNvPr>
          <p:cNvSpPr/>
          <p:nvPr/>
        </p:nvSpPr>
        <p:spPr>
          <a:xfrm>
            <a:off x="887028" y="4144563"/>
            <a:ext cx="7122336" cy="45959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Different addresses -&gt; different # bank conflicts -&gt; different access latency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ED2A5-2BCB-4B69-8C46-F27F6BDD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7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2CC9-E455-4B53-8315-28D86101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Implementation on GPUs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0362B-5F09-4F8D-A1BF-7A3EE57FE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918222"/>
          </a:xfrm>
        </p:spPr>
        <p:txBody>
          <a:bodyPr/>
          <a:lstStyle/>
          <a:p>
            <a:r>
              <a:rPr lang="en-US" dirty="0"/>
              <a:t>Symmetric-key block-cipher algorithm, AES-128</a:t>
            </a:r>
          </a:p>
          <a:p>
            <a:r>
              <a:rPr lang="en-US" dirty="0"/>
              <a:t>Each thread encrypts a 128-bit block, 10 rounds</a:t>
            </a:r>
          </a:p>
          <a:p>
            <a:r>
              <a:rPr lang="en-US" dirty="0"/>
              <a:t>OpenSSL implementation based on table lookups</a:t>
            </a:r>
          </a:p>
          <a:p>
            <a:pPr lvl="1"/>
            <a:r>
              <a:rPr lang="en-US" dirty="0"/>
              <a:t>Small tables, can fit in L1 cache or shared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3727E-AC8F-4483-B6EB-8BD7FAA1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7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87E6-98E5-4387-B0D9-B646AF3A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Attacks on GPUs [Jiang’16]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1C095-8027-4706-8FAF-4D42F1E1A1CD}"/>
              </a:ext>
            </a:extLst>
          </p:cNvPr>
          <p:cNvSpPr txBox="1"/>
          <p:nvPr/>
        </p:nvSpPr>
        <p:spPr>
          <a:xfrm>
            <a:off x="3813387" y="4756853"/>
            <a:ext cx="4525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Jiang et al., A complete key recovery timing attack on a GPU, HPCA’16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7FE539D-1E8F-4C82-B843-6127F3507D31}"/>
                  </a:ext>
                </a:extLst>
              </p:cNvPr>
              <p:cNvSpPr/>
              <p:nvPr/>
            </p:nvSpPr>
            <p:spPr>
              <a:xfrm>
                <a:off x="3191583" y="1572985"/>
                <a:ext cx="2573333" cy="482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𝑡𝑖𝑑</m:t>
                        </m:r>
                      </m:sup>
                    </m:sSubSup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𝑡𝑖𝑑</m:t>
                            </m:r>
                          </m:sup>
                        </m:sSubSup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7FE539D-1E8F-4C82-B843-6127F3507D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583" y="1572985"/>
                <a:ext cx="2573333" cy="482696"/>
              </a:xfrm>
              <a:prstGeom prst="rect">
                <a:avLst/>
              </a:prstGeom>
              <a:blipFill>
                <a:blip r:embed="rId2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CE6C30-C548-48F7-B091-7C84871DF15E}"/>
              </a:ext>
            </a:extLst>
          </p:cNvPr>
          <p:cNvCxnSpPr>
            <a:cxnSpLocks/>
          </p:cNvCxnSpPr>
          <p:nvPr/>
        </p:nvCxnSpPr>
        <p:spPr>
          <a:xfrm>
            <a:off x="9905863" y="1901466"/>
            <a:ext cx="555696" cy="299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EDA5030-5289-49BC-88F4-30CE5D5933FA}"/>
              </a:ext>
            </a:extLst>
          </p:cNvPr>
          <p:cNvSpPr txBox="1"/>
          <p:nvPr/>
        </p:nvSpPr>
        <p:spPr>
          <a:xfrm>
            <a:off x="911165" y="1583501"/>
            <a:ext cx="2054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Last round: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6533CA0-C15E-4A29-B200-268EB88F955C}"/>
              </a:ext>
            </a:extLst>
          </p:cNvPr>
          <p:cNvSpPr/>
          <p:nvPr/>
        </p:nvSpPr>
        <p:spPr>
          <a:xfrm>
            <a:off x="4123658" y="1592366"/>
            <a:ext cx="866632" cy="4595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14A0E7-6949-41CF-A70E-B5892016D18A}"/>
              </a:ext>
            </a:extLst>
          </p:cNvPr>
          <p:cNvGrpSpPr/>
          <p:nvPr/>
        </p:nvGrpSpPr>
        <p:grpSpPr>
          <a:xfrm>
            <a:off x="1666607" y="3005957"/>
            <a:ext cx="870823" cy="937382"/>
            <a:chOff x="1666607" y="3005957"/>
            <a:chExt cx="870823" cy="93738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DDD2600-A406-4343-B103-08EEB9E76B94}"/>
                </a:ext>
              </a:extLst>
            </p:cNvPr>
            <p:cNvSpPr txBox="1"/>
            <p:nvPr/>
          </p:nvSpPr>
          <p:spPr>
            <a:xfrm>
              <a:off x="1681249" y="3005957"/>
              <a:ext cx="8561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Addr0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ADB2558-5730-4775-A9E3-051799EC3592}"/>
                </a:ext>
              </a:extLst>
            </p:cNvPr>
            <p:cNvSpPr txBox="1"/>
            <p:nvPr/>
          </p:nvSpPr>
          <p:spPr>
            <a:xfrm>
              <a:off x="1685965" y="3208834"/>
              <a:ext cx="757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Addr1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B62A536-746B-41AF-9F7C-0AC7DE2CB49C}"/>
                </a:ext>
              </a:extLst>
            </p:cNvPr>
            <p:cNvSpPr txBox="1"/>
            <p:nvPr/>
          </p:nvSpPr>
          <p:spPr>
            <a:xfrm>
              <a:off x="1666607" y="3604785"/>
              <a:ext cx="8304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Addr31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DD49423-58A4-4F9B-85CF-2CDB1757724E}"/>
              </a:ext>
            </a:extLst>
          </p:cNvPr>
          <p:cNvSpPr txBox="1"/>
          <p:nvPr/>
        </p:nvSpPr>
        <p:spPr>
          <a:xfrm>
            <a:off x="4374004" y="3193445"/>
            <a:ext cx="2278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 ~ 8 (1024/128) cache line accesses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B6420D-9809-44DE-BEAD-E2943F71E717}"/>
              </a:ext>
            </a:extLst>
          </p:cNvPr>
          <p:cNvSpPr txBox="1"/>
          <p:nvPr/>
        </p:nvSpPr>
        <p:spPr>
          <a:xfrm>
            <a:off x="4266698" y="4125772"/>
            <a:ext cx="350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Assume 128-byte cache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27AB231-1047-4137-97E1-D30F246BE828}"/>
                  </a:ext>
                </a:extLst>
              </p:cNvPr>
              <p:cNvSpPr/>
              <p:nvPr/>
            </p:nvSpPr>
            <p:spPr>
              <a:xfrm>
                <a:off x="949086" y="2725148"/>
                <a:ext cx="597215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𝑡𝑖𝑑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27AB231-1047-4137-97E1-D30F246BE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86" y="2725148"/>
                <a:ext cx="597215" cy="395621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48562B76-2C3B-4BF7-8FE9-DD583C5A437A}"/>
              </a:ext>
            </a:extLst>
          </p:cNvPr>
          <p:cNvGrpSpPr/>
          <p:nvPr/>
        </p:nvGrpSpPr>
        <p:grpSpPr>
          <a:xfrm>
            <a:off x="2338706" y="2926107"/>
            <a:ext cx="1927992" cy="1146253"/>
            <a:chOff x="2338706" y="2926107"/>
            <a:chExt cx="1927992" cy="114625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74A5A10-673D-4AFE-89AC-A06FCBF77963}"/>
                </a:ext>
              </a:extLst>
            </p:cNvPr>
            <p:cNvSpPr/>
            <p:nvPr/>
          </p:nvSpPr>
          <p:spPr>
            <a:xfrm>
              <a:off x="2955720" y="2926107"/>
              <a:ext cx="602121" cy="11462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Coalescing unit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336B08E8-F73C-4A12-AE32-9D9C06173FBC}"/>
                </a:ext>
              </a:extLst>
            </p:cNvPr>
            <p:cNvSpPr/>
            <p:nvPr/>
          </p:nvSpPr>
          <p:spPr>
            <a:xfrm>
              <a:off x="3736256" y="3320715"/>
              <a:ext cx="530442" cy="39595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AFD50498-06F4-434A-BCD1-8A036ACF347A}"/>
                </a:ext>
              </a:extLst>
            </p:cNvPr>
            <p:cNvSpPr/>
            <p:nvPr/>
          </p:nvSpPr>
          <p:spPr>
            <a:xfrm>
              <a:off x="2338706" y="3301259"/>
              <a:ext cx="518573" cy="39595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4E582A3-EC96-47FB-AB24-1FFB57A9E223}"/>
              </a:ext>
            </a:extLst>
          </p:cNvPr>
          <p:cNvSpPr/>
          <p:nvPr/>
        </p:nvSpPr>
        <p:spPr>
          <a:xfrm>
            <a:off x="6494315" y="3299320"/>
            <a:ext cx="530442" cy="3959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E55591-98F4-4D7B-A071-68C6DAC3D35D}"/>
              </a:ext>
            </a:extLst>
          </p:cNvPr>
          <p:cNvSpPr txBox="1"/>
          <p:nvPr/>
        </p:nvSpPr>
        <p:spPr>
          <a:xfrm>
            <a:off x="7024757" y="3151438"/>
            <a:ext cx="2278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Different access</a:t>
            </a:r>
          </a:p>
          <a:p>
            <a:r>
              <a:rPr lang="en-US" sz="2000" dirty="0"/>
              <a:t>latency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A5F85D-6672-433D-A09E-4C48C2C62B42}"/>
              </a:ext>
            </a:extLst>
          </p:cNvPr>
          <p:cNvGrpSpPr/>
          <p:nvPr/>
        </p:nvGrpSpPr>
        <p:grpSpPr>
          <a:xfrm>
            <a:off x="234711" y="2982161"/>
            <a:ext cx="1464255" cy="961178"/>
            <a:chOff x="234711" y="2982161"/>
            <a:chExt cx="1464255" cy="96117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2759524-99F3-4292-AD48-AFCB70931EEF}"/>
                </a:ext>
              </a:extLst>
            </p:cNvPr>
            <p:cNvGrpSpPr/>
            <p:nvPr/>
          </p:nvGrpSpPr>
          <p:grpSpPr>
            <a:xfrm>
              <a:off x="868542" y="3165832"/>
              <a:ext cx="830424" cy="627809"/>
              <a:chOff x="828343" y="4130261"/>
              <a:chExt cx="830424" cy="627809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6AB4361-446F-4F9B-BC30-BFC8035E1A3A}"/>
                  </a:ext>
                </a:extLst>
              </p:cNvPr>
              <p:cNvGrpSpPr/>
              <p:nvPr/>
            </p:nvGrpSpPr>
            <p:grpSpPr>
              <a:xfrm>
                <a:off x="828343" y="4130261"/>
                <a:ext cx="830424" cy="608230"/>
                <a:chOff x="681135" y="1937346"/>
                <a:chExt cx="830424" cy="608230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F230575E-E111-4336-886F-CFCA52BFFC22}"/>
                    </a:ext>
                  </a:extLst>
                </p:cNvPr>
                <p:cNvCxnSpPr/>
                <p:nvPr/>
              </p:nvCxnSpPr>
              <p:spPr>
                <a:xfrm>
                  <a:off x="681135" y="1937346"/>
                  <a:ext cx="83042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B2ACFB11-4A1F-4210-99D2-5686235F4FE0}"/>
                    </a:ext>
                  </a:extLst>
                </p:cNvPr>
                <p:cNvCxnSpPr/>
                <p:nvPr/>
              </p:nvCxnSpPr>
              <p:spPr>
                <a:xfrm>
                  <a:off x="681135" y="2139820"/>
                  <a:ext cx="83042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312B389E-C2D3-4C68-BF9F-F88E327F384C}"/>
                    </a:ext>
                  </a:extLst>
                </p:cNvPr>
                <p:cNvCxnSpPr/>
                <p:nvPr/>
              </p:nvCxnSpPr>
              <p:spPr>
                <a:xfrm>
                  <a:off x="681135" y="2545576"/>
                  <a:ext cx="83042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C7EA9DB-674D-48AB-851F-53A6FDAAF706}"/>
                  </a:ext>
                </a:extLst>
              </p:cNvPr>
              <p:cNvSpPr txBox="1"/>
              <p:nvPr/>
            </p:nvSpPr>
            <p:spPr>
              <a:xfrm rot="5400000">
                <a:off x="1030745" y="4373029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. . .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9B7A353-3FD2-46F4-88FB-1C276977AFBF}"/>
                </a:ext>
              </a:extLst>
            </p:cNvPr>
            <p:cNvSpPr txBox="1"/>
            <p:nvPr/>
          </p:nvSpPr>
          <p:spPr>
            <a:xfrm>
              <a:off x="293312" y="2982161"/>
              <a:ext cx="602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tid</a:t>
              </a:r>
              <a:r>
                <a:rPr lang="en-US" sz="1600" dirty="0"/>
                <a:t> 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9E156F7-C6D2-447C-ADED-FF2541F5C38D}"/>
                </a:ext>
              </a:extLst>
            </p:cNvPr>
            <p:cNvSpPr txBox="1"/>
            <p:nvPr/>
          </p:nvSpPr>
          <p:spPr>
            <a:xfrm>
              <a:off x="293312" y="3199029"/>
              <a:ext cx="602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tid</a:t>
              </a:r>
              <a:r>
                <a:rPr lang="en-US" sz="1600" dirty="0"/>
                <a:t> 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A179D0E-FBF3-4FA0-8A98-524ED0EF39BE}"/>
                </a:ext>
              </a:extLst>
            </p:cNvPr>
            <p:cNvSpPr txBox="1"/>
            <p:nvPr/>
          </p:nvSpPr>
          <p:spPr>
            <a:xfrm>
              <a:off x="234711" y="3604785"/>
              <a:ext cx="6617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tid</a:t>
              </a:r>
              <a:r>
                <a:rPr lang="en-US" sz="1600" dirty="0"/>
                <a:t> 31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59FC1D3-AF75-4E7C-B853-A9FA95B0D115}"/>
              </a:ext>
            </a:extLst>
          </p:cNvPr>
          <p:cNvGrpSpPr/>
          <p:nvPr/>
        </p:nvGrpSpPr>
        <p:grpSpPr>
          <a:xfrm>
            <a:off x="5764916" y="1427928"/>
            <a:ext cx="3178177" cy="426912"/>
            <a:chOff x="5764916" y="1427928"/>
            <a:chExt cx="3178177" cy="4269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413813C-1130-41C0-A63F-5E5AC6951238}"/>
                    </a:ext>
                  </a:extLst>
                </p:cNvPr>
                <p:cNvSpPr/>
                <p:nvPr/>
              </p:nvSpPr>
              <p:spPr>
                <a:xfrm>
                  <a:off x="5764916" y="1427928"/>
                  <a:ext cx="609975" cy="426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𝑡𝑖𝑑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413813C-1130-41C0-A63F-5E5AC69512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4916" y="1427928"/>
                  <a:ext cx="609975" cy="426912"/>
                </a:xfrm>
                <a:prstGeom prst="rect">
                  <a:avLst/>
                </a:prstGeom>
                <a:blipFill>
                  <a:blip r:embed="rId8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BBB0A32-BA15-4743-AD85-D99344CC1C0C}"/>
                </a:ext>
              </a:extLst>
            </p:cNvPr>
            <p:cNvSpPr txBox="1"/>
            <p:nvPr/>
          </p:nvSpPr>
          <p:spPr>
            <a:xfrm>
              <a:off x="6332806" y="1443419"/>
              <a:ext cx="26102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Ciphertext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C85A7AA-24B6-46DE-998D-0522F8ED2D80}"/>
              </a:ext>
            </a:extLst>
          </p:cNvPr>
          <p:cNvGrpSpPr/>
          <p:nvPr/>
        </p:nvGrpSpPr>
        <p:grpSpPr>
          <a:xfrm>
            <a:off x="5771012" y="1745567"/>
            <a:ext cx="3181974" cy="400110"/>
            <a:chOff x="5771012" y="1745567"/>
            <a:chExt cx="3181974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4572C73-2A40-44CE-966D-80E9CAA99DD2}"/>
                    </a:ext>
                  </a:extLst>
                </p:cNvPr>
                <p:cNvSpPr/>
                <p:nvPr/>
              </p:nvSpPr>
              <p:spPr>
                <a:xfrm>
                  <a:off x="5771012" y="1754363"/>
                  <a:ext cx="451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4572C73-2A40-44CE-966D-80E9CAA99D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012" y="1754363"/>
                  <a:ext cx="45121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A99AA13-E88A-42F0-8963-768E87DFDC50}"/>
                </a:ext>
              </a:extLst>
            </p:cNvPr>
            <p:cNvSpPr txBox="1"/>
            <p:nvPr/>
          </p:nvSpPr>
          <p:spPr>
            <a:xfrm>
              <a:off x="6342699" y="1745567"/>
              <a:ext cx="26102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T-table, 1024-byte size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586164D-6F62-4C9C-92D2-9BC82C6D1E82}"/>
              </a:ext>
            </a:extLst>
          </p:cNvPr>
          <p:cNvGrpSpPr/>
          <p:nvPr/>
        </p:nvGrpSpPr>
        <p:grpSpPr>
          <a:xfrm>
            <a:off x="5777676" y="2062209"/>
            <a:ext cx="3185203" cy="410816"/>
            <a:chOff x="5777676" y="2062209"/>
            <a:chExt cx="3185203" cy="4108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A91557A-05DF-4B94-8C90-7F803EE49609}"/>
                    </a:ext>
                  </a:extLst>
                </p:cNvPr>
                <p:cNvSpPr/>
                <p:nvPr/>
              </p:nvSpPr>
              <p:spPr>
                <a:xfrm>
                  <a:off x="5777676" y="2062209"/>
                  <a:ext cx="597215" cy="3956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𝑡𝑖𝑑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A91557A-05DF-4B94-8C90-7F803EE496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676" y="2062209"/>
                  <a:ext cx="597215" cy="395621"/>
                </a:xfrm>
                <a:prstGeom prst="rect">
                  <a:avLst/>
                </a:prstGeom>
                <a:blipFill>
                  <a:blip r:embed="rId10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E405006-A184-4F5E-8BCC-2574CF55202C}"/>
                </a:ext>
              </a:extLst>
            </p:cNvPr>
            <p:cNvSpPr txBox="1"/>
            <p:nvPr/>
          </p:nvSpPr>
          <p:spPr>
            <a:xfrm>
              <a:off x="6352592" y="2072915"/>
              <a:ext cx="26102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Input text of last round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A6FF4-1022-473E-A7F9-4853685382FF}"/>
              </a:ext>
            </a:extLst>
          </p:cNvPr>
          <p:cNvGrpSpPr/>
          <p:nvPr/>
        </p:nvGrpSpPr>
        <p:grpSpPr>
          <a:xfrm>
            <a:off x="5771012" y="2370236"/>
            <a:ext cx="1757609" cy="413965"/>
            <a:chOff x="5771012" y="2370236"/>
            <a:chExt cx="1757609" cy="4139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FDC400F-80E5-4BF8-BECA-DA317E5D6BAC}"/>
                    </a:ext>
                  </a:extLst>
                </p:cNvPr>
                <p:cNvSpPr/>
                <p:nvPr/>
              </p:nvSpPr>
              <p:spPr>
                <a:xfrm>
                  <a:off x="5771012" y="2370236"/>
                  <a:ext cx="437556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FDC400F-80E5-4BF8-BECA-DA317E5D6B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012" y="2370236"/>
                  <a:ext cx="437556" cy="391646"/>
                </a:xfrm>
                <a:prstGeom prst="rect">
                  <a:avLst/>
                </a:prstGeom>
                <a:blipFill>
                  <a:blip r:embed="rId11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AD966D-54EA-4C36-A700-5C9A98901564}"/>
                </a:ext>
              </a:extLst>
            </p:cNvPr>
            <p:cNvSpPr/>
            <p:nvPr/>
          </p:nvSpPr>
          <p:spPr>
            <a:xfrm>
              <a:off x="6368560" y="2414869"/>
              <a:ext cx="11600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Round key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D099D-4053-466B-A795-CC90DB3B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4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7" grpId="0"/>
      <p:bldP spid="58" grpId="0"/>
      <p:bldP spid="59" grpId="0"/>
      <p:bldP spid="61" grpId="0" animBg="1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27E5-6C6D-44BF-99C3-2867110D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27" y="8888"/>
            <a:ext cx="844899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Timing Attacks on GPUs [Jiang’16]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17F20F-AC72-4AC9-8DD7-9C9D8EAB7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3266" y="3867682"/>
            <a:ext cx="863853" cy="810964"/>
          </a:xfrm>
        </p:spPr>
      </p:pic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4340A984-6950-4E7B-9A99-8072ADC69A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7120" y="3824235"/>
            <a:ext cx="960113" cy="960113"/>
          </a:xfrm>
          <a:prstGeom prst="rect">
            <a:avLst/>
          </a:prstGeom>
        </p:spPr>
      </p:pic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66C27603-07B3-4FDA-A2D7-A16B1FFFC7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01500" y="1179368"/>
            <a:ext cx="1111238" cy="1111238"/>
          </a:xfrm>
          <a:prstGeom prst="rect">
            <a:avLst/>
          </a:prstGeom>
        </p:spPr>
      </p:pic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481026D5-10EF-47C3-8B19-2C327619AD24}"/>
              </a:ext>
            </a:extLst>
          </p:cNvPr>
          <p:cNvSpPr/>
          <p:nvPr/>
        </p:nvSpPr>
        <p:spPr>
          <a:xfrm flipV="1">
            <a:off x="797256" y="2043470"/>
            <a:ext cx="486945" cy="178076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4FBCA79F-8D64-4675-A2AB-F80AEC3AC661}"/>
              </a:ext>
            </a:extLst>
          </p:cNvPr>
          <p:cNvSpPr/>
          <p:nvPr/>
        </p:nvSpPr>
        <p:spPr>
          <a:xfrm rot="10800000" flipV="1">
            <a:off x="2429446" y="2043469"/>
            <a:ext cx="486945" cy="178076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0" name="Graphic 19" descr="Gears">
            <a:extLst>
              <a:ext uri="{FF2B5EF4-FFF2-40B4-BE49-F238E27FC236}">
                <a16:creationId xmlns:a16="http://schemas.microsoft.com/office/drawing/2014/main" id="{C11E41C5-16A5-40E8-ACB1-5FCF3C6060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23966" y="1420512"/>
            <a:ext cx="685800" cy="685800"/>
          </a:xfrm>
          <a:prstGeom prst="rect">
            <a:avLst/>
          </a:prstGeom>
        </p:spPr>
      </p:pic>
      <p:pic>
        <p:nvPicPr>
          <p:cNvPr id="22" name="Graphic 21" descr="Document">
            <a:extLst>
              <a:ext uri="{FF2B5EF4-FFF2-40B4-BE49-F238E27FC236}">
                <a16:creationId xmlns:a16="http://schemas.microsoft.com/office/drawing/2014/main" id="{818E3EB2-E8BA-47ED-9233-1D76C0A1AE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70726" y="3223792"/>
            <a:ext cx="685800" cy="685800"/>
          </a:xfrm>
          <a:prstGeom prst="rect">
            <a:avLst/>
          </a:prstGeom>
        </p:spPr>
      </p:pic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3C074CF2-9DB5-46C5-89FB-54523E094A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88112" y="3223792"/>
            <a:ext cx="685800" cy="685800"/>
          </a:xfrm>
          <a:prstGeom prst="rect">
            <a:avLst/>
          </a:prstGeom>
        </p:spPr>
      </p:pic>
      <p:pic>
        <p:nvPicPr>
          <p:cNvPr id="25" name="Graphic 24" descr="Clock">
            <a:extLst>
              <a:ext uri="{FF2B5EF4-FFF2-40B4-BE49-F238E27FC236}">
                <a16:creationId xmlns:a16="http://schemas.microsoft.com/office/drawing/2014/main" id="{DD3C6D1C-3A95-4BFB-A368-983BC32FD87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27963" y="3928469"/>
            <a:ext cx="743775" cy="718722"/>
          </a:xfrm>
          <a:prstGeom prst="rect">
            <a:avLst/>
          </a:prstGeom>
        </p:spPr>
      </p:pic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119E88A-40E4-49D7-BF3B-9F71CBC4A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378774"/>
              </p:ext>
            </p:extLst>
          </p:nvPr>
        </p:nvGraphicFramePr>
        <p:xfrm>
          <a:off x="4071739" y="1392086"/>
          <a:ext cx="4656329" cy="17145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7151">
                  <a:extLst>
                    <a:ext uri="{9D8B030D-6E8A-4147-A177-3AD203B41FA5}">
                      <a16:colId xmlns:a16="http://schemas.microsoft.com/office/drawing/2014/main" val="1569990298"/>
                    </a:ext>
                  </a:extLst>
                </a:gridCol>
                <a:gridCol w="1560845">
                  <a:extLst>
                    <a:ext uri="{9D8B030D-6E8A-4147-A177-3AD203B41FA5}">
                      <a16:colId xmlns:a16="http://schemas.microsoft.com/office/drawing/2014/main" val="1611618201"/>
                    </a:ext>
                  </a:extLst>
                </a:gridCol>
                <a:gridCol w="1688333">
                  <a:extLst>
                    <a:ext uri="{9D8B030D-6E8A-4147-A177-3AD203B41FA5}">
                      <a16:colId xmlns:a16="http://schemas.microsoft.com/office/drawing/2014/main" val="152900839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Plaintexts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Ciphertexts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Time duration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3833646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600321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8065845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7329841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469113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F359E89-4469-4D29-864A-BE573A28D793}"/>
              </a:ext>
            </a:extLst>
          </p:cNvPr>
          <p:cNvSpPr txBox="1"/>
          <p:nvPr/>
        </p:nvSpPr>
        <p:spPr>
          <a:xfrm>
            <a:off x="4067300" y="172033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Plaintext #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2A9062-07A0-48F5-A47C-14E8FF346704}"/>
              </a:ext>
            </a:extLst>
          </p:cNvPr>
          <p:cNvSpPr txBox="1"/>
          <p:nvPr/>
        </p:nvSpPr>
        <p:spPr>
          <a:xfrm>
            <a:off x="7402082" y="171271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time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5742C7-C1B6-4247-9823-35120357118B}"/>
              </a:ext>
            </a:extLst>
          </p:cNvPr>
          <p:cNvSpPr txBox="1"/>
          <p:nvPr/>
        </p:nvSpPr>
        <p:spPr>
          <a:xfrm>
            <a:off x="3124810" y="4611222"/>
            <a:ext cx="106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time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start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3D83BC-834A-4B98-8135-6E3E32123DCA}"/>
              </a:ext>
            </a:extLst>
          </p:cNvPr>
          <p:cNvSpPr txBox="1"/>
          <p:nvPr/>
        </p:nvSpPr>
        <p:spPr>
          <a:xfrm>
            <a:off x="4003673" y="4611222"/>
            <a:ext cx="198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time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stop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time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339A05-69B6-495A-8754-92F635043358}"/>
              </a:ext>
            </a:extLst>
          </p:cNvPr>
          <p:cNvSpPr txBox="1"/>
          <p:nvPr/>
        </p:nvSpPr>
        <p:spPr>
          <a:xfrm>
            <a:off x="4064867" y="20888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Plaintext #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EBD7A9-19A7-48BB-B9EE-E6414C75E180}"/>
              </a:ext>
            </a:extLst>
          </p:cNvPr>
          <p:cNvSpPr txBox="1"/>
          <p:nvPr/>
        </p:nvSpPr>
        <p:spPr>
          <a:xfrm>
            <a:off x="7399649" y="2081266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time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B258D7-07C3-4EED-8D4B-E75E016955E1}"/>
              </a:ext>
            </a:extLst>
          </p:cNvPr>
          <p:cNvSpPr txBox="1"/>
          <p:nvPr/>
        </p:nvSpPr>
        <p:spPr>
          <a:xfrm>
            <a:off x="4064867" y="241501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Plaintext #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7D8285-9B86-455F-903A-16D52F30AFA3}"/>
              </a:ext>
            </a:extLst>
          </p:cNvPr>
          <p:cNvSpPr txBox="1"/>
          <p:nvPr/>
        </p:nvSpPr>
        <p:spPr>
          <a:xfrm>
            <a:off x="7399649" y="240739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time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4528CB-2663-4E69-9005-299D3D571435}"/>
              </a:ext>
            </a:extLst>
          </p:cNvPr>
          <p:cNvSpPr txBox="1"/>
          <p:nvPr/>
        </p:nvSpPr>
        <p:spPr>
          <a:xfrm>
            <a:off x="4062701" y="27533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936A7D-4B1A-445F-A1BC-119148D642DF}"/>
              </a:ext>
            </a:extLst>
          </p:cNvPr>
          <p:cNvSpPr txBox="1"/>
          <p:nvPr/>
        </p:nvSpPr>
        <p:spPr>
          <a:xfrm>
            <a:off x="7397482" y="27457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EA9194-A8BA-4E22-B118-3934ED869D39}"/>
              </a:ext>
            </a:extLst>
          </p:cNvPr>
          <p:cNvSpPr txBox="1"/>
          <p:nvPr/>
        </p:nvSpPr>
        <p:spPr>
          <a:xfrm>
            <a:off x="1270726" y="4611195"/>
            <a:ext cx="109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Attacker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8EE38E-1C56-4C55-873D-62A7208ECF87}"/>
              </a:ext>
            </a:extLst>
          </p:cNvPr>
          <p:cNvSpPr txBox="1"/>
          <p:nvPr/>
        </p:nvSpPr>
        <p:spPr>
          <a:xfrm>
            <a:off x="1231050" y="1042889"/>
            <a:ext cx="9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Server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0BF615-D2F5-48E3-BF83-07765DA4DAFA}"/>
              </a:ext>
            </a:extLst>
          </p:cNvPr>
          <p:cNvSpPr txBox="1"/>
          <p:nvPr/>
        </p:nvSpPr>
        <p:spPr>
          <a:xfrm>
            <a:off x="5457178" y="172033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Ciphertext #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0C42D4-579F-48BF-87ED-F5A499ED8B06}"/>
              </a:ext>
            </a:extLst>
          </p:cNvPr>
          <p:cNvSpPr txBox="1"/>
          <p:nvPr/>
        </p:nvSpPr>
        <p:spPr>
          <a:xfrm>
            <a:off x="5454745" y="208888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Ciphertext #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9343CB-5440-4E74-83B1-1E56E37506D3}"/>
              </a:ext>
            </a:extLst>
          </p:cNvPr>
          <p:cNvSpPr txBox="1"/>
          <p:nvPr/>
        </p:nvSpPr>
        <p:spPr>
          <a:xfrm>
            <a:off x="5454745" y="2415019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Ciphertext #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6925A5-BCF1-4EB9-8B37-A7DA4EA891B8}"/>
              </a:ext>
            </a:extLst>
          </p:cNvPr>
          <p:cNvSpPr txBox="1"/>
          <p:nvPr/>
        </p:nvSpPr>
        <p:spPr>
          <a:xfrm>
            <a:off x="5452578" y="27533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7CC78EE-047C-4582-A7BE-8C32C8780069}"/>
              </a:ext>
            </a:extLst>
          </p:cNvPr>
          <p:cNvSpPr/>
          <p:nvPr/>
        </p:nvSpPr>
        <p:spPr>
          <a:xfrm>
            <a:off x="5357241" y="1275379"/>
            <a:ext cx="3370828" cy="19484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78A93C7-A215-48B3-9DE4-07365DC7ED0B}"/>
              </a:ext>
            </a:extLst>
          </p:cNvPr>
          <p:cNvSpPr/>
          <p:nvPr/>
        </p:nvSpPr>
        <p:spPr>
          <a:xfrm>
            <a:off x="6055898" y="3987619"/>
            <a:ext cx="2133600" cy="55214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DF2E34-2709-4D17-A5A0-026D70F20BF5}"/>
              </a:ext>
            </a:extLst>
          </p:cNvPr>
          <p:cNvSpPr txBox="1"/>
          <p:nvPr/>
        </p:nvSpPr>
        <p:spPr>
          <a:xfrm>
            <a:off x="6127463" y="4083630"/>
            <a:ext cx="184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, K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, … ,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5088DE-160A-4707-8237-16E080E40382}"/>
              </a:ext>
            </a:extLst>
          </p:cNvPr>
          <p:cNvSpPr txBox="1"/>
          <p:nvPr/>
        </p:nvSpPr>
        <p:spPr>
          <a:xfrm>
            <a:off x="7373143" y="4106186"/>
            <a:ext cx="39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D274F3-AB5D-4DFE-9FD1-3FF513A43EC7}"/>
              </a:ext>
            </a:extLst>
          </p:cNvPr>
          <p:cNvSpPr txBox="1"/>
          <p:nvPr/>
        </p:nvSpPr>
        <p:spPr>
          <a:xfrm>
            <a:off x="7592272" y="4083326"/>
            <a:ext cx="76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…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A2CC88-9C54-4721-9EE5-99563EDB2F0F}"/>
              </a:ext>
            </a:extLst>
          </p:cNvPr>
          <p:cNvSpPr txBox="1"/>
          <p:nvPr/>
        </p:nvSpPr>
        <p:spPr>
          <a:xfrm>
            <a:off x="6345450" y="4568338"/>
            <a:ext cx="162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Key guesses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111019-62CF-4957-A2DC-CED1077964B7}"/>
              </a:ext>
            </a:extLst>
          </p:cNvPr>
          <p:cNvSpPr/>
          <p:nvPr/>
        </p:nvSpPr>
        <p:spPr>
          <a:xfrm>
            <a:off x="7246137" y="3909342"/>
            <a:ext cx="582653" cy="685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A535C5-DA77-45BC-87D8-C576C5D1F180}"/>
              </a:ext>
            </a:extLst>
          </p:cNvPr>
          <p:cNvSpPr txBox="1"/>
          <p:nvPr/>
        </p:nvSpPr>
        <p:spPr>
          <a:xfrm>
            <a:off x="7616228" y="3579648"/>
            <a:ext cx="145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Correct Key</a:t>
            </a:r>
          </a:p>
        </p:txBody>
      </p:sp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5EC29770-49FF-42C9-A614-1238793A6C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347757" y="1420512"/>
            <a:ext cx="486945" cy="48694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745B2A4A-E208-4D87-B959-8774D59032E8}"/>
              </a:ext>
            </a:extLst>
          </p:cNvPr>
          <p:cNvSpPr/>
          <p:nvPr/>
        </p:nvSpPr>
        <p:spPr>
          <a:xfrm>
            <a:off x="7401723" y="3291616"/>
            <a:ext cx="226782" cy="54626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B082AA-E785-4A26-BDE7-040671C22ADF}"/>
              </a:ext>
            </a:extLst>
          </p:cNvPr>
          <p:cNvSpPr txBox="1"/>
          <p:nvPr/>
        </p:nvSpPr>
        <p:spPr>
          <a:xfrm>
            <a:off x="6055898" y="361828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Correct Key??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263E35-5AC4-4A2B-B76E-AF2AB714D0EE}"/>
              </a:ext>
            </a:extLst>
          </p:cNvPr>
          <p:cNvSpPr txBox="1"/>
          <p:nvPr/>
        </p:nvSpPr>
        <p:spPr>
          <a:xfrm>
            <a:off x="146916" y="759593"/>
            <a:ext cx="7837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G. Kadam, “</a:t>
            </a:r>
            <a:r>
              <a:rPr lang="en-US" sz="1200" dirty="0" err="1"/>
              <a:t>RCoal</a:t>
            </a:r>
            <a:r>
              <a:rPr lang="en-US" sz="1200" dirty="0"/>
              <a:t>: Mitigating GPU Timing Attack via </a:t>
            </a:r>
            <a:r>
              <a:rPr lang="en-US" sz="1200" dirty="0" err="1"/>
              <a:t>Subwarp</a:t>
            </a:r>
            <a:r>
              <a:rPr lang="en-US" sz="1200" dirty="0"/>
              <a:t>-based Randomized Coalescing Techniques”, HPCA’18 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C79A91A-A8F7-4C84-9F29-B6B675AB63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44" y="1440974"/>
            <a:ext cx="1078589" cy="62558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DFF7C2-B3E1-4BBF-8BAA-EB8EB4F2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B470-24F1-6744-BE88-730898E97D2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5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B3D2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9" grpId="0" animBg="1"/>
      <p:bldP spid="19" grpId="1" animBg="1"/>
      <p:bldP spid="27" grpId="0"/>
      <p:bldP spid="28" grpId="0"/>
      <p:bldP spid="29" grpId="0"/>
      <p:bldP spid="29" grpId="1"/>
      <p:bldP spid="30" grpId="0"/>
      <p:bldP spid="30" grpId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4" grpId="0" animBg="1"/>
      <p:bldP spid="45" grpId="0"/>
      <p:bldP spid="46" grpId="0"/>
      <p:bldP spid="46" grpId="1"/>
      <p:bldP spid="47" grpId="0"/>
      <p:bldP spid="48" grpId="0"/>
      <p:bldP spid="6" grpId="0" animBg="1"/>
      <p:bldP spid="50" grpId="0"/>
      <p:bldP spid="10" grpId="0" animBg="1"/>
      <p:bldP spid="49" grpId="0"/>
      <p:bldP spid="49" grpId="1"/>
    </p:bldLst>
  </p:timing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formal_presentation_powerpoint_2">
  <a:themeElements>
    <a:clrScheme name="Custom WM">
      <a:dk1>
        <a:sysClr val="windowText" lastClr="000000"/>
      </a:dk1>
      <a:lt1>
        <a:sysClr val="window" lastClr="FFFFFF"/>
      </a:lt1>
      <a:dk2>
        <a:srgbClr val="B9975B"/>
      </a:dk2>
      <a:lt2>
        <a:srgbClr val="EEECE1"/>
      </a:lt2>
      <a:accent1>
        <a:srgbClr val="115740"/>
      </a:accent1>
      <a:accent2>
        <a:srgbClr val="D0D3D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6600"/>
      </a:hlink>
      <a:folHlink>
        <a:srgbClr val="0066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ncstate-ppt-template-16x9-horizontal-left-brick</Template>
  <TotalTime>7714</TotalTime>
  <Words>1736</Words>
  <Application>Microsoft Office PowerPoint</Application>
  <PresentationFormat>On-screen Show (16:9)</PresentationFormat>
  <Paragraphs>626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Avenir Next Regular</vt:lpstr>
      <vt:lpstr>CMBX12</vt:lpstr>
      <vt:lpstr>LinLibertineT</vt:lpstr>
      <vt:lpstr>Arial</vt:lpstr>
      <vt:lpstr>Calibri</vt:lpstr>
      <vt:lpstr>Cambria Math</vt:lpstr>
      <vt:lpstr>Consolas</vt:lpstr>
      <vt:lpstr>NCStateU-horizontal-left-logo</vt:lpstr>
      <vt:lpstr>informal_presentation_powerpoint_2</vt:lpstr>
      <vt:lpstr>Scatter-and-Gather Revisited:  High-Performance Side-Channel-Resistant AES on GPUs</vt:lpstr>
      <vt:lpstr>Introduction </vt:lpstr>
      <vt:lpstr>Outline</vt:lpstr>
      <vt:lpstr>Outline</vt:lpstr>
      <vt:lpstr>Memory Coalescing</vt:lpstr>
      <vt:lpstr>Bank Conflict</vt:lpstr>
      <vt:lpstr>AES Implementation on GPUs</vt:lpstr>
      <vt:lpstr>Timing Attacks on GPUs [Jiang’16]</vt:lpstr>
      <vt:lpstr>Timing Attacks on GPUs [Jiang’16]</vt:lpstr>
      <vt:lpstr>Timing Attacks on GPUs [Jiang’16]</vt:lpstr>
      <vt:lpstr>Access-Driven Cache Attacks</vt:lpstr>
      <vt:lpstr>Outline</vt:lpstr>
      <vt:lpstr>Scatter-and-Gather (SG) Approach</vt:lpstr>
      <vt:lpstr>Motivation</vt:lpstr>
      <vt:lpstr>Scatter-and-Gather (SG) Approach</vt:lpstr>
      <vt:lpstr>For Different Cache Line Sizes</vt:lpstr>
      <vt:lpstr>Outline</vt:lpstr>
      <vt:lpstr>Resistance to Access-Driven Cache Attacks</vt:lpstr>
      <vt:lpstr>Resistance to Cache Timing Attacks</vt:lpstr>
      <vt:lpstr>A New Side Channel</vt:lpstr>
      <vt:lpstr>Outline</vt:lpstr>
      <vt:lpstr>SG with Shared Memory</vt:lpstr>
      <vt:lpstr>SG with Shared Memory</vt:lpstr>
      <vt:lpstr>Resistance to Timing Attacks</vt:lpstr>
      <vt:lpstr>Resistance to Access-Driven Cache Attacks</vt:lpstr>
      <vt:lpstr>Outline</vt:lpstr>
      <vt:lpstr>Methodology</vt:lpstr>
      <vt:lpstr>Results on GTX 1080</vt:lpstr>
      <vt:lpstr>Overall Performance</vt:lpstr>
      <vt:lpstr>Outline</vt:lpstr>
      <vt:lpstr>Conclusions</vt:lpstr>
      <vt:lpstr>Thanks &amp; Questions</vt:lpstr>
      <vt:lpstr>Table-Based AES Implementations</vt:lpstr>
      <vt:lpstr>A New Side Channel</vt:lpstr>
    </vt:vector>
  </TitlesOfParts>
  <Company>NC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Scatter-and-Gather Revisited:  High-Performance Side-Channel-Resistant AES on GPUs</dc:title>
  <dc:creator>linz</dc:creator>
  <cp:lastModifiedBy> </cp:lastModifiedBy>
  <cp:revision>569</cp:revision>
  <dcterms:created xsi:type="dcterms:W3CDTF">2019-04-04T19:44:47Z</dcterms:created>
  <dcterms:modified xsi:type="dcterms:W3CDTF">2019-04-14T02:36:33Z</dcterms:modified>
</cp:coreProperties>
</file>