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4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  <p:sldMasterId id="2147483676" r:id="rId2"/>
    <p:sldMasterId id="2147483663" r:id="rId3"/>
  </p:sldMasterIdLst>
  <p:notesMasterIdLst>
    <p:notesMasterId r:id="rId9"/>
  </p:notesMasterIdLst>
  <p:handoutMasterIdLst>
    <p:handoutMasterId r:id="rId10"/>
  </p:handoutMasterIdLst>
  <p:sldIdLst>
    <p:sldId id="256" r:id="rId4"/>
    <p:sldId id="422" r:id="rId5"/>
    <p:sldId id="465" r:id="rId6"/>
    <p:sldId id="423" r:id="rId7"/>
    <p:sldId id="467" r:id="rId8"/>
  </p:sldIdLst>
  <p:sldSz cx="9144000" cy="6858000" type="letter"/>
  <p:notesSz cx="6985000" cy="92837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accent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accent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accent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accent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accent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accent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accent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accent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accent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15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3">
          <p15:clr>
            <a:srgbClr val="A4A3A4"/>
          </p15:clr>
        </p15:guide>
        <p15:guide id="2" pos="22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A11FD"/>
    <a:srgbClr val="009900"/>
    <a:srgbClr val="8901F3"/>
    <a:srgbClr val="00A091"/>
    <a:srgbClr val="51DC00"/>
    <a:srgbClr val="000000"/>
    <a:srgbClr val="CC3399"/>
    <a:srgbClr val="0082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730" autoAdjust="0"/>
    <p:restoredTop sz="90525" autoAdjust="0"/>
  </p:normalViewPr>
  <p:slideViewPr>
    <p:cSldViewPr>
      <p:cViewPr>
        <p:scale>
          <a:sx n="100" d="100"/>
          <a:sy n="100" d="100"/>
        </p:scale>
        <p:origin x="352" y="88"/>
      </p:cViewPr>
      <p:guideLst>
        <p:guide orient="horz" pos="2160"/>
        <p:guide pos="15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2840"/>
    </p:cViewPr>
  </p:sorterViewPr>
  <p:notesViewPr>
    <p:cSldViewPr>
      <p:cViewPr varScale="1">
        <p:scale>
          <a:sx n="84" d="100"/>
          <a:sy n="84" d="100"/>
        </p:scale>
        <p:origin x="-1932" y="-84"/>
      </p:cViewPr>
      <p:guideLst>
        <p:guide orient="horz" pos="2923"/>
        <p:guide pos="22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7556365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9038" y="598488"/>
            <a:ext cx="4622800" cy="3467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25493" y="4408146"/>
            <a:ext cx="6019711" cy="417766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3520" tIns="45939" rIns="93520" bIns="4593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we want this to be in font 11 and justify.</a:t>
            </a:r>
          </a:p>
        </p:txBody>
      </p:sp>
    </p:spTree>
    <p:extLst>
      <p:ext uri="{BB962C8B-B14F-4D97-AF65-F5344CB8AC3E}">
        <p14:creationId xmlns:p14="http://schemas.microsoft.com/office/powerpoint/2010/main" val="193473374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just" rtl="0" eaLnBrk="0" fontAlgn="base" hangingPunct="0">
      <a:lnSpc>
        <a:spcPct val="90000"/>
      </a:lnSpc>
      <a:spcBef>
        <a:spcPct val="4000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>
            <a:noFill/>
          </a:ln>
        </p:spPr>
        <p:txBody>
          <a:bodyPr/>
          <a:lstStyle/>
          <a:p>
            <a:endParaRPr lang="en-US" dirty="0" smtClean="0"/>
          </a:p>
        </p:txBody>
      </p:sp>
      <p:sp>
        <p:nvSpPr>
          <p:cNvPr id="56323" name="Rectangle 3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641054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723154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230547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53942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98236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E0CC70-9BD5-7543-A524-72E5137DC4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E0CC70-9BD5-7543-A524-72E5137DC4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E0CC70-9BD5-7543-A524-72E5137DC4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8450" y="304800"/>
            <a:ext cx="2038350" cy="30035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04800"/>
            <a:ext cx="5962650" cy="30035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E0CC70-9BD5-7543-A524-72E5137DC4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153400" cy="4222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533400" y="914400"/>
            <a:ext cx="8153400" cy="239395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E0CC70-9BD5-7543-A524-72E5137DC4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E0CC70-9BD5-7543-A524-72E5137DC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526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D6FB8-7834-7D49-B54B-F715DBAE5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4587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D6FB8-7834-7D49-B54B-F715DBAE5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2161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D6FB8-7834-7D49-B54B-F715DBAE5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8436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D6FB8-7834-7D49-B54B-F715DBAE5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5525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D6FB8-7834-7D49-B54B-F715DBAE5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150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E0CC70-9BD5-7543-A524-72E5137DC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2936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D6FB8-7834-7D49-B54B-F715DBAE5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890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D6FB8-7834-7D49-B54B-F715DBAE5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0552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D6FB8-7834-7D49-B54B-F715DBAE5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5823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D6FB8-7834-7D49-B54B-F715DBAE5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3166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D6FB8-7834-7D49-B54B-F715DBAE5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6768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D6FB8-7834-7D49-B54B-F715DBAE5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517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D9223-CC43-4007-8255-F9F13EA03B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8072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D9223-CC43-4007-8255-F9F13EA03B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3763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D9223-CC43-4007-8255-F9F13EA03B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7326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D9223-CC43-4007-8255-F9F13EA03B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2958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E0CC70-9BD5-7543-A524-72E5137DC4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D9223-CC43-4007-8255-F9F13EA03B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8371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D9223-CC43-4007-8255-F9F13EA03B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47698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D9223-CC43-4007-8255-F9F13EA03B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44421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D9223-CC43-4007-8255-F9F13EA03B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70296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D9223-CC43-4007-8255-F9F13EA03B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26708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D9223-CC43-4007-8255-F9F13EA03B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39811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D9223-CC43-4007-8255-F9F13EA03B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277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E0CC70-9BD5-7543-A524-72E5137DC4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914400"/>
            <a:ext cx="4000500" cy="2393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914400"/>
            <a:ext cx="4000500" cy="2393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E0CC70-9BD5-7543-A524-72E5137DC4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E0CC70-9BD5-7543-A524-72E5137DC4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E0CC70-9BD5-7543-A524-72E5137DC4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E0CC70-9BD5-7543-A524-72E5137DC4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E0CC70-9BD5-7543-A524-72E5137DC4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5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4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6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9.xml"/><Relationship Id="rId5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2.xml"/><Relationship Id="rId8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04800"/>
            <a:ext cx="8153400" cy="422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Title goes here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914400"/>
            <a:ext cx="8153400" cy="23939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/>
              <a:t>This is our 1st Level Bullet</a:t>
            </a:r>
          </a:p>
          <a:p>
            <a:pPr lvl="1"/>
            <a:r>
              <a:rPr lang="en-US" dirty="0" smtClean="0"/>
              <a:t>this is our 2nd level bullet</a:t>
            </a:r>
          </a:p>
          <a:p>
            <a:pPr lvl="2"/>
            <a:r>
              <a:rPr lang="en-US" dirty="0" smtClean="0"/>
              <a:t>this is our 3rd level bullet</a:t>
            </a:r>
          </a:p>
          <a:p>
            <a:pPr lvl="0"/>
            <a:r>
              <a:rPr lang="en-US" dirty="0" smtClean="0"/>
              <a:t>This is our next 1st Level Bullet</a:t>
            </a:r>
          </a:p>
          <a:p>
            <a:pPr lvl="1"/>
            <a:r>
              <a:rPr lang="en-US" dirty="0" smtClean="0"/>
              <a:t>this is our 2nd level bullet</a:t>
            </a:r>
          </a:p>
          <a:p>
            <a:pPr lvl="2"/>
            <a:r>
              <a:rPr lang="en-US" dirty="0" smtClean="0"/>
              <a:t>this is our 3rd level bullet</a:t>
            </a:r>
          </a:p>
        </p:txBody>
      </p:sp>
      <p:sp>
        <p:nvSpPr>
          <p:cNvPr id="1030" name="Line 6"/>
          <p:cNvSpPr>
            <a:spLocks noChangeShapeType="1"/>
          </p:cNvSpPr>
          <p:nvPr/>
        </p:nvSpPr>
        <p:spPr bwMode="auto">
          <a:xfrm>
            <a:off x="533400" y="685800"/>
            <a:ext cx="8153400" cy="0"/>
          </a:xfrm>
          <a:prstGeom prst="line">
            <a:avLst/>
          </a:prstGeom>
          <a:noFill/>
          <a:ln w="57150" cmpd="thickThin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E0CC70-9BD5-7543-A524-72E5137DC4F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75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2pPr>
      <a:lvl3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3pPr>
      <a:lvl4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4pPr>
      <a:lvl5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5pPr>
      <a:lvl6pPr marL="457200"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6pPr>
      <a:lvl7pPr marL="914400"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7pPr>
      <a:lvl8pPr marL="1371600"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8pPr>
      <a:lvl9pPr marL="1828800"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9pPr>
    </p:titleStyle>
    <p:bodyStyle>
      <a:lvl1pPr marL="287338" indent="-287338" algn="l" rtl="0" eaLnBrk="0" fontAlgn="base" hangingPunct="0">
        <a:lnSpc>
          <a:spcPct val="90000"/>
        </a:lnSpc>
        <a:spcBef>
          <a:spcPct val="65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q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1363" indent="-246063" algn="l" rtl="0" eaLnBrk="0" fontAlgn="base" hangingPunct="0">
        <a:lnSpc>
          <a:spcPct val="85000"/>
        </a:lnSpc>
        <a:spcBef>
          <a:spcPct val="40000"/>
        </a:spcBef>
        <a:spcAft>
          <a:spcPct val="0"/>
        </a:spcAft>
        <a:buClr>
          <a:schemeClr val="accent1"/>
        </a:buClr>
        <a:buSzPct val="75000"/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6175" indent="-176213" algn="l" rtl="0" eaLnBrk="0" fontAlgn="base" hangingPunct="0">
        <a:lnSpc>
          <a:spcPct val="85000"/>
        </a:lnSpc>
        <a:spcBef>
          <a:spcPct val="40000"/>
        </a:spcBef>
        <a:spcAft>
          <a:spcPct val="0"/>
        </a:spcAft>
        <a:buClr>
          <a:schemeClr val="accent1"/>
        </a:buClr>
        <a:buSzPct val="100000"/>
        <a:buChar char="-"/>
        <a:defRPr>
          <a:solidFill>
            <a:schemeClr val="tx1"/>
          </a:solidFill>
          <a:latin typeface="+mn-lt"/>
        </a:defRPr>
      </a:lvl3pPr>
      <a:lvl4pPr marL="1714500" indent="-3429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171700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628900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3086100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543300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4000500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D6FB8-7834-7D49-B54B-F715DBAE5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390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4D9223-CC43-4007-8255-F9F13EA03B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067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notesSlide" Target="../notesSlides/notesSlide2.xml"/><Relationship Id="rId5" Type="http://schemas.openxmlformats.org/officeDocument/2006/relationships/hyperlink" Target="http://www.cs.wm.edu/~adwait" TargetMode="External"/><Relationship Id="rId6" Type="http://schemas.openxmlformats.org/officeDocument/2006/relationships/hyperlink" Target="http://faculty.cse.tamu.edu/ejkim/" TargetMode="External"/><Relationship Id="rId7" Type="http://schemas.openxmlformats.org/officeDocument/2006/relationships/image" Target="../media/image1.JPG"/><Relationship Id="rId8" Type="http://schemas.openxmlformats.org/officeDocument/2006/relationships/image" Target="../media/image2.tiff"/><Relationship Id="rId1" Type="http://schemas.openxmlformats.org/officeDocument/2006/relationships/tags" Target="../tags/tag1.xml"/><Relationship Id="rId2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notesSlide" Target="../notesSlides/notesSlide3.xml"/><Relationship Id="rId1" Type="http://schemas.openxmlformats.org/officeDocument/2006/relationships/tags" Target="../tags/tag3.xml"/><Relationship Id="rId2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notesSlide" Target="../notesSlides/notesSlide4.xml"/><Relationship Id="rId1" Type="http://schemas.openxmlformats.org/officeDocument/2006/relationships/tags" Target="../tags/tag5.xml"/><Relationship Id="rId2" Type="http://schemas.openxmlformats.org/officeDocument/2006/relationships/tags" Target="../tags/tag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notesSlide" Target="../notesSlides/notesSlide5.xml"/><Relationship Id="rId1" Type="http://schemas.openxmlformats.org/officeDocument/2006/relationships/tags" Target="../tags/tag7.xml"/><Relationship Id="rId2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99920" y="1050079"/>
            <a:ext cx="5879815" cy="4549579"/>
          </a:xfrm>
          <a:noFill/>
        </p:spPr>
        <p:txBody>
          <a:bodyPr wrap="none" anchor="ctr"/>
          <a:lstStyle/>
          <a:p>
            <a:pPr algn="ctr"/>
            <a:r>
              <a:rPr lang="en-US" sz="4800" dirty="0" smtClean="0">
                <a:solidFill>
                  <a:srgbClr val="00B050"/>
                </a:solidFill>
              </a:rPr>
              <a:t>Min-Move 2018</a:t>
            </a: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4800" dirty="0"/>
              <a:t/>
            </a:r>
            <a:br>
              <a:rPr lang="en-US" sz="4800" dirty="0"/>
            </a:br>
            <a:r>
              <a:rPr lang="en-US" sz="4800" dirty="0" smtClean="0"/>
              <a:t>2nd Workshop on </a:t>
            </a:r>
            <a:br>
              <a:rPr lang="en-US" sz="4800" dirty="0" smtClean="0"/>
            </a:br>
            <a:r>
              <a:rPr lang="en-US" sz="4800" dirty="0" smtClean="0"/>
              <a:t>Hardware/Software </a:t>
            </a:r>
            <a:br>
              <a:rPr lang="en-US" sz="4800" dirty="0" smtClean="0"/>
            </a:br>
            <a:r>
              <a:rPr lang="en-US" sz="4800" dirty="0" smtClean="0"/>
              <a:t>Techniques for</a:t>
            </a:r>
            <a:br>
              <a:rPr lang="en-US" sz="4800" dirty="0" smtClean="0"/>
            </a:br>
            <a:r>
              <a:rPr lang="en-US" sz="4800" dirty="0" smtClean="0"/>
              <a:t>Minimizing </a:t>
            </a:r>
            <a:br>
              <a:rPr lang="en-US" sz="4800" dirty="0" smtClean="0"/>
            </a:br>
            <a:r>
              <a:rPr lang="en-US" sz="4800" dirty="0" smtClean="0"/>
              <a:t>Data Movement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304800" y="152400"/>
            <a:ext cx="8153400" cy="479747"/>
          </a:xfrm>
        </p:spPr>
        <p:txBody>
          <a:bodyPr/>
          <a:lstStyle/>
          <a:p>
            <a:r>
              <a:rPr lang="en-US" altLang="zh-CN" sz="3200" dirty="0" smtClean="0"/>
              <a:t>Organizers</a:t>
            </a:r>
            <a:endParaRPr lang="en-US" altLang="zh-CN" sz="3200" dirty="0"/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152400" y="838200"/>
            <a:ext cx="7543800" cy="8105809"/>
          </a:xfrm>
        </p:spPr>
        <p:txBody>
          <a:bodyPr/>
          <a:lstStyle/>
          <a:p>
            <a:r>
              <a:rPr lang="en-US" altLang="zh-CN" b="1" dirty="0" smtClean="0"/>
              <a:t> Adwait Jog</a:t>
            </a:r>
          </a:p>
          <a:p>
            <a:pPr lvl="1"/>
            <a:r>
              <a:rPr lang="en-US" sz="2400" i="1" dirty="0" smtClean="0"/>
              <a:t>Assistant Professor</a:t>
            </a:r>
            <a:r>
              <a:rPr lang="en-US" sz="2400" i="1" dirty="0"/>
              <a:t> </a:t>
            </a:r>
            <a:r>
              <a:rPr lang="en-US" sz="2400" i="1" dirty="0" smtClean="0"/>
              <a:t>(William &amp; Mary)</a:t>
            </a:r>
          </a:p>
          <a:p>
            <a:pPr lvl="1"/>
            <a:r>
              <a:rPr lang="en-US" sz="2400" dirty="0" smtClean="0"/>
              <a:t>Computer Architecture, GPUs</a:t>
            </a:r>
            <a:r>
              <a:rPr lang="en-US" sz="2400" dirty="0"/>
              <a:t>	</a:t>
            </a:r>
            <a:endParaRPr lang="en-US" sz="2400" dirty="0" smtClean="0"/>
          </a:p>
          <a:p>
            <a:pPr lvl="1"/>
            <a:r>
              <a:rPr lang="en-US" sz="2400" dirty="0" smtClean="0"/>
              <a:t> </a:t>
            </a:r>
            <a:r>
              <a:rPr lang="en-US" sz="2400" dirty="0" smtClean="0">
                <a:hlinkClick r:id="rId5"/>
              </a:rPr>
              <a:t>www.cs.wm.edu</a:t>
            </a:r>
            <a:r>
              <a:rPr lang="en-US" sz="2400" dirty="0">
                <a:hlinkClick r:id="rId5"/>
              </a:rPr>
              <a:t>/~</a:t>
            </a:r>
            <a:r>
              <a:rPr lang="en-US" sz="2400" dirty="0" smtClean="0">
                <a:hlinkClick r:id="rId5"/>
              </a:rPr>
              <a:t>adwait</a:t>
            </a:r>
            <a:endParaRPr lang="en-US" sz="2400" dirty="0" smtClean="0"/>
          </a:p>
          <a:p>
            <a:pPr lvl="1"/>
            <a:r>
              <a:rPr lang="en-US" altLang="zh-CN" sz="2400" dirty="0" smtClean="0"/>
              <a:t> Also local arrangements co-chair for            </a:t>
            </a:r>
            <a:r>
              <a:rPr lang="en-US" altLang="zh-CN" sz="2400" smtClean="0"/>
              <a:t>ASPLOS </a:t>
            </a:r>
            <a:endParaRPr lang="en-US" altLang="zh-CN" sz="2400" b="1" dirty="0" smtClean="0"/>
          </a:p>
          <a:p>
            <a:r>
              <a:rPr lang="en-US" altLang="zh-CN" b="1" dirty="0" smtClean="0"/>
              <a:t> EJ Kim</a:t>
            </a:r>
          </a:p>
          <a:p>
            <a:pPr lvl="1"/>
            <a:r>
              <a:rPr lang="en-US" sz="2400" i="1" dirty="0" smtClean="0"/>
              <a:t>Associate Professor</a:t>
            </a:r>
            <a:r>
              <a:rPr lang="en-US" sz="2400" i="1" dirty="0"/>
              <a:t>, </a:t>
            </a:r>
            <a:r>
              <a:rPr lang="en-US" sz="2400" i="1" dirty="0" smtClean="0"/>
              <a:t>Texas A&amp;M University</a:t>
            </a:r>
            <a:endParaRPr lang="en-US" sz="2400" i="1" dirty="0"/>
          </a:p>
          <a:p>
            <a:pPr lvl="1"/>
            <a:r>
              <a:rPr lang="en-US" sz="2400" dirty="0"/>
              <a:t>Computer Architecture, </a:t>
            </a:r>
            <a:r>
              <a:rPr lang="en-US" sz="2400" dirty="0" smtClean="0"/>
              <a:t>Interconnects, Performance Evaluation</a:t>
            </a:r>
          </a:p>
          <a:p>
            <a:pPr lvl="1"/>
            <a:r>
              <a:rPr lang="en-US" sz="2400" dirty="0">
                <a:hlinkClick r:id="rId6"/>
              </a:rPr>
              <a:t>http://</a:t>
            </a:r>
            <a:r>
              <a:rPr lang="en-US" sz="2400" dirty="0" smtClean="0">
                <a:hlinkClick r:id="rId6"/>
              </a:rPr>
              <a:t>faculty.cse.tamu.edu/ejkim/</a:t>
            </a:r>
            <a:endParaRPr lang="en-US" sz="2400" dirty="0" smtClean="0"/>
          </a:p>
          <a:p>
            <a:pPr lvl="1"/>
            <a:endParaRPr lang="en-US" sz="2800" dirty="0"/>
          </a:p>
          <a:p>
            <a:endParaRPr lang="en-US" altLang="zh-CN" sz="3200" b="1" dirty="0" smtClean="0"/>
          </a:p>
          <a:p>
            <a:pPr lvl="1"/>
            <a:endParaRPr lang="en-US" altLang="zh-CN" sz="2400" b="1" dirty="0"/>
          </a:p>
          <a:p>
            <a:endParaRPr lang="en-US" altLang="zh-CN" sz="3200" dirty="0"/>
          </a:p>
          <a:p>
            <a:endParaRPr lang="en-US" altLang="zh-CN" sz="32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E0CC70-9BD5-7543-A524-72E5137DC4FD}" type="slidenum">
              <a:rPr lang="en-US" smtClean="0"/>
              <a:t>2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1009691"/>
            <a:ext cx="1981200" cy="1981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61200" y="3789343"/>
            <a:ext cx="17780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716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304800" y="152400"/>
            <a:ext cx="8153400" cy="479747"/>
          </a:xfrm>
        </p:spPr>
        <p:txBody>
          <a:bodyPr/>
          <a:lstStyle/>
          <a:p>
            <a:r>
              <a:rPr lang="en-US" altLang="zh-CN" sz="3200" dirty="0" smtClean="0"/>
              <a:t>Scope</a:t>
            </a:r>
            <a:endParaRPr lang="en-US" altLang="zh-CN" sz="3200" dirty="0"/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533400" y="746647"/>
            <a:ext cx="8153400" cy="6012928"/>
          </a:xfrm>
        </p:spPr>
        <p:txBody>
          <a:bodyPr/>
          <a:lstStyle/>
          <a:p>
            <a:r>
              <a:rPr lang="en-US" sz="2800" b="1" dirty="0">
                <a:solidFill>
                  <a:srgbClr val="333333"/>
                </a:solidFill>
                <a:latin typeface="Helvetica Neue" charset="0"/>
              </a:rPr>
              <a:t>Any idea/technique that can help in reducing the data movement is appropriate for this workshop. Some topics (but not limited to) are:</a:t>
            </a:r>
          </a:p>
          <a:p>
            <a:pPr>
              <a:buFont typeface="Arial" charset="0"/>
              <a:buChar char="•"/>
            </a:pPr>
            <a:r>
              <a:rPr lang="en-US" sz="1800" i="1" dirty="0" smtClean="0">
                <a:latin typeface="+mj-lt"/>
              </a:rPr>
              <a:t>Near Data Processing </a:t>
            </a:r>
            <a:r>
              <a:rPr lang="en-US" sz="1800" dirty="0">
                <a:latin typeface="+mj-lt"/>
              </a:rPr>
              <a:t>(e.g., near caches or memory or storage devices)</a:t>
            </a:r>
          </a:p>
          <a:p>
            <a:pPr>
              <a:buFont typeface="Arial" charset="0"/>
              <a:buChar char="•"/>
            </a:pPr>
            <a:r>
              <a:rPr lang="en-US" sz="1800" dirty="0">
                <a:latin typeface="+mj-lt"/>
              </a:rPr>
              <a:t>In-Memory Computing (e.g., in caches or memory or storage devices)</a:t>
            </a:r>
          </a:p>
          <a:p>
            <a:pPr>
              <a:buFont typeface="Arial" charset="0"/>
              <a:buChar char="•"/>
            </a:pPr>
            <a:r>
              <a:rPr lang="en-US" sz="1800" dirty="0">
                <a:latin typeface="+mj-lt"/>
              </a:rPr>
              <a:t>Approximate Computing (e.g., load value approximations)</a:t>
            </a:r>
          </a:p>
          <a:p>
            <a:pPr>
              <a:buFont typeface="Arial" charset="0"/>
              <a:buChar char="•"/>
            </a:pPr>
            <a:r>
              <a:rPr lang="en-US" sz="1800" dirty="0">
                <a:latin typeface="+mj-lt"/>
              </a:rPr>
              <a:t>Cache/DRAM Locality Optimizations</a:t>
            </a:r>
          </a:p>
          <a:p>
            <a:pPr>
              <a:buFont typeface="Arial" charset="0"/>
              <a:buChar char="•"/>
            </a:pPr>
            <a:r>
              <a:rPr lang="en-US" sz="1800" dirty="0">
                <a:latin typeface="+mj-lt"/>
              </a:rPr>
              <a:t>Data Compression Techniques</a:t>
            </a:r>
          </a:p>
          <a:p>
            <a:pPr>
              <a:buFont typeface="Arial" charset="0"/>
              <a:buChar char="•"/>
            </a:pPr>
            <a:r>
              <a:rPr lang="en-US" sz="1800" dirty="0">
                <a:latin typeface="+mj-lt"/>
              </a:rPr>
              <a:t>Emerging Memory Technologies (e.g., STT-RAM, </a:t>
            </a:r>
            <a:r>
              <a:rPr lang="en-US" sz="1800" dirty="0" err="1">
                <a:latin typeface="+mj-lt"/>
              </a:rPr>
              <a:t>Memristor</a:t>
            </a:r>
            <a:r>
              <a:rPr lang="en-US" sz="1800" dirty="0">
                <a:latin typeface="+mj-lt"/>
              </a:rPr>
              <a:t>)</a:t>
            </a:r>
          </a:p>
          <a:p>
            <a:pPr>
              <a:buFont typeface="Arial" charset="0"/>
              <a:buChar char="•"/>
            </a:pPr>
            <a:r>
              <a:rPr lang="en-US" sz="1800" dirty="0">
                <a:latin typeface="+mj-lt"/>
              </a:rPr>
              <a:t>Non Von-Neumann Architectures (e.g., Quantum Architectures, Automata Processor)</a:t>
            </a:r>
          </a:p>
          <a:p>
            <a:pPr>
              <a:buFont typeface="Arial" charset="0"/>
              <a:buChar char="•"/>
            </a:pPr>
            <a:r>
              <a:rPr lang="en-US" sz="1800" dirty="0">
                <a:latin typeface="+mj-lt"/>
              </a:rPr>
              <a:t>Interconnection Architectures (e.g., on-chip, off-chip, Ethernet, interposer system, flexible interconnects for FPGA)</a:t>
            </a:r>
          </a:p>
          <a:p>
            <a:pPr>
              <a:buFont typeface="Arial" charset="0"/>
              <a:buChar char="•"/>
            </a:pPr>
            <a:r>
              <a:rPr lang="en-US" sz="1800" dirty="0">
                <a:latin typeface="+mj-lt"/>
              </a:rPr>
              <a:t>Programming and Language Support for Minimizing Data </a:t>
            </a:r>
            <a:r>
              <a:rPr lang="en-US" sz="1800" dirty="0" smtClean="0">
                <a:latin typeface="+mj-lt"/>
              </a:rPr>
              <a:t>Movement</a:t>
            </a:r>
            <a:endParaRPr lang="en-US" sz="1800" dirty="0">
              <a:latin typeface="+mj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E0CC70-9BD5-7543-A524-72E5137DC4F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9168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52400" y="152400"/>
            <a:ext cx="8153400" cy="422275"/>
          </a:xfrm>
        </p:spPr>
        <p:txBody>
          <a:bodyPr/>
          <a:lstStyle/>
          <a:p>
            <a:r>
              <a:rPr lang="en-US" altLang="zh-CN" dirty="0" smtClean="0"/>
              <a:t>Program Committee</a:t>
            </a:r>
            <a:endParaRPr lang="en-US" altLang="zh-CN" dirty="0"/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304800" y="838200"/>
            <a:ext cx="8610600" cy="6108339"/>
          </a:xfrm>
        </p:spPr>
        <p:txBody>
          <a:bodyPr/>
          <a:lstStyle/>
          <a:p>
            <a:r>
              <a:rPr lang="en-US" dirty="0" err="1"/>
              <a:t>Niladrish</a:t>
            </a:r>
            <a:r>
              <a:rPr lang="en-US" dirty="0"/>
              <a:t> Chatterjee (</a:t>
            </a:r>
            <a:r>
              <a:rPr lang="en-US" dirty="0" err="1"/>
              <a:t>Nvidia</a:t>
            </a:r>
            <a:r>
              <a:rPr lang="en-US" dirty="0"/>
              <a:t>)</a:t>
            </a:r>
          </a:p>
          <a:p>
            <a:r>
              <a:rPr lang="en-US" dirty="0" err="1"/>
              <a:t>Reetuparna</a:t>
            </a:r>
            <a:r>
              <a:rPr lang="en-US" dirty="0"/>
              <a:t> Das (</a:t>
            </a:r>
            <a:r>
              <a:rPr lang="en-US" dirty="0" err="1"/>
              <a:t>UMich</a:t>
            </a:r>
            <a:r>
              <a:rPr lang="en-US" dirty="0"/>
              <a:t>)</a:t>
            </a:r>
          </a:p>
          <a:p>
            <a:r>
              <a:rPr lang="en-US" dirty="0" err="1"/>
              <a:t>Myoungsoo</a:t>
            </a:r>
            <a:r>
              <a:rPr lang="en-US" dirty="0"/>
              <a:t> Jung (</a:t>
            </a:r>
            <a:r>
              <a:rPr lang="en-US" dirty="0" err="1"/>
              <a:t>Yonsei</a:t>
            </a:r>
            <a:r>
              <a:rPr lang="en-US" dirty="0"/>
              <a:t>)</a:t>
            </a:r>
          </a:p>
          <a:p>
            <a:r>
              <a:rPr lang="en-US" dirty="0"/>
              <a:t>David </a:t>
            </a:r>
            <a:r>
              <a:rPr lang="en-US" dirty="0" err="1"/>
              <a:t>Kaeli</a:t>
            </a:r>
            <a:r>
              <a:rPr lang="en-US" dirty="0"/>
              <a:t> (Northeastern)</a:t>
            </a:r>
          </a:p>
          <a:p>
            <a:r>
              <a:rPr lang="en-US" dirty="0"/>
              <a:t>Onur Kayiran (AMD Research)</a:t>
            </a:r>
          </a:p>
          <a:p>
            <a:r>
              <a:rPr lang="en-US" dirty="0" err="1"/>
              <a:t>Aasheesh</a:t>
            </a:r>
            <a:r>
              <a:rPr lang="en-US" dirty="0"/>
              <a:t> </a:t>
            </a:r>
            <a:r>
              <a:rPr lang="en-US" dirty="0" err="1"/>
              <a:t>Kolli</a:t>
            </a:r>
            <a:r>
              <a:rPr lang="en-US" dirty="0"/>
              <a:t> (VMWare and Penn State)</a:t>
            </a:r>
          </a:p>
          <a:p>
            <a:r>
              <a:rPr lang="en-US" dirty="0" err="1"/>
              <a:t>Asit</a:t>
            </a:r>
            <a:r>
              <a:rPr lang="en-US" dirty="0"/>
              <a:t> Mishra (Intel)</a:t>
            </a:r>
          </a:p>
          <a:p>
            <a:r>
              <a:rPr lang="en-US" dirty="0" err="1"/>
              <a:t>Yoonho</a:t>
            </a:r>
            <a:r>
              <a:rPr lang="en-US" dirty="0"/>
              <a:t> Park (IBM)</a:t>
            </a:r>
          </a:p>
          <a:p>
            <a:r>
              <a:rPr lang="en-US" dirty="0"/>
              <a:t>Gennady </a:t>
            </a:r>
            <a:r>
              <a:rPr lang="en-US" dirty="0" err="1"/>
              <a:t>Pekhimenko</a:t>
            </a:r>
            <a:r>
              <a:rPr lang="en-US" dirty="0"/>
              <a:t> (</a:t>
            </a:r>
            <a:r>
              <a:rPr lang="en-US" dirty="0" err="1"/>
              <a:t>UToronto</a:t>
            </a:r>
            <a:r>
              <a:rPr lang="en-US" dirty="0"/>
              <a:t>)</a:t>
            </a:r>
          </a:p>
          <a:p>
            <a:r>
              <a:rPr lang="en-US" dirty="0"/>
              <a:t>Lawrence </a:t>
            </a:r>
            <a:r>
              <a:rPr lang="en-US" dirty="0" err="1"/>
              <a:t>Rauchwerger</a:t>
            </a:r>
            <a:r>
              <a:rPr lang="en-US" dirty="0"/>
              <a:t> (Texas </a:t>
            </a:r>
            <a:r>
              <a:rPr lang="en-US" dirty="0" smtClean="0"/>
              <a:t>A&amp;M</a:t>
            </a:r>
            <a:r>
              <a:rPr lang="en-US" dirty="0"/>
              <a:t>)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E0CC70-9BD5-7543-A524-72E5137DC4FD}" type="slidenum">
              <a:rPr lang="en-US" b="1" smtClean="0"/>
              <a:t>4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729262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52400" y="152400"/>
            <a:ext cx="8153400" cy="479747"/>
          </a:xfrm>
        </p:spPr>
        <p:txBody>
          <a:bodyPr/>
          <a:lstStyle/>
          <a:p>
            <a:r>
              <a:rPr lang="en-US" altLang="zh-CN" sz="3200" dirty="0" smtClean="0"/>
              <a:t>Highlights of the Workshop</a:t>
            </a:r>
            <a:endParaRPr lang="en-US" altLang="zh-CN" sz="3200" dirty="0"/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304800" y="990600"/>
            <a:ext cx="8610600" cy="4892621"/>
          </a:xfrm>
        </p:spPr>
        <p:txBody>
          <a:bodyPr/>
          <a:lstStyle/>
          <a:p>
            <a:r>
              <a:rPr lang="en-US" sz="2800" dirty="0" smtClean="0"/>
              <a:t>Keynotes from</a:t>
            </a:r>
          </a:p>
          <a:p>
            <a:pPr lvl="1"/>
            <a:r>
              <a:rPr lang="en-US" sz="2400" dirty="0" smtClean="0"/>
              <a:t> Rajeev </a:t>
            </a:r>
            <a:r>
              <a:rPr lang="en-US" sz="2400" dirty="0" err="1" smtClean="0"/>
              <a:t>Balasubramonian</a:t>
            </a:r>
            <a:r>
              <a:rPr lang="en-US" sz="2400" smtClean="0"/>
              <a:t> </a:t>
            </a:r>
            <a:r>
              <a:rPr lang="en-US" sz="2400" smtClean="0"/>
              <a:t>(Utah)</a:t>
            </a:r>
            <a:endParaRPr lang="en-US" sz="2400" dirty="0" smtClean="0"/>
          </a:p>
          <a:p>
            <a:pPr lvl="1"/>
            <a:r>
              <a:rPr lang="en-US" sz="2400" dirty="0" smtClean="0"/>
              <a:t> </a:t>
            </a:r>
            <a:r>
              <a:rPr lang="en-US" sz="2400" dirty="0" err="1" smtClean="0"/>
              <a:t>Reetuparna</a:t>
            </a:r>
            <a:r>
              <a:rPr lang="en-US" sz="2400" dirty="0" smtClean="0"/>
              <a:t> Das (Michigan)</a:t>
            </a:r>
          </a:p>
          <a:p>
            <a:pPr lvl="1"/>
            <a:r>
              <a:rPr lang="en-US" sz="2400" dirty="0" smtClean="0"/>
              <a:t> Alessandro </a:t>
            </a:r>
            <a:r>
              <a:rPr lang="en-US" sz="2400" dirty="0" err="1" smtClean="0"/>
              <a:t>Morari</a:t>
            </a:r>
            <a:r>
              <a:rPr lang="en-US" sz="2400" dirty="0" smtClean="0"/>
              <a:t> (IBM)</a:t>
            </a:r>
          </a:p>
          <a:p>
            <a:pPr lvl="1"/>
            <a:endParaRPr lang="en-US" sz="2400" dirty="0" smtClean="0"/>
          </a:p>
          <a:p>
            <a:r>
              <a:rPr lang="en-US" sz="2800" dirty="0" smtClean="0"/>
              <a:t>Peer-Reviewed Workshop Paper </a:t>
            </a:r>
            <a:r>
              <a:rPr lang="en-US" sz="2800" i="1" dirty="0" smtClean="0"/>
              <a:t>(received three reviews)</a:t>
            </a:r>
            <a:endParaRPr lang="en-US" i="1" dirty="0" smtClean="0"/>
          </a:p>
          <a:p>
            <a:pPr lvl="1"/>
            <a:r>
              <a:rPr lang="en-US" sz="2400" dirty="0"/>
              <a:t>An Extensible Scheduler for the </a:t>
            </a:r>
            <a:r>
              <a:rPr lang="en-US" sz="2400" dirty="0" err="1"/>
              <a:t>OpenLambda</a:t>
            </a:r>
            <a:r>
              <a:rPr lang="en-US" sz="2400" dirty="0"/>
              <a:t> </a:t>
            </a:r>
            <a:r>
              <a:rPr lang="en-US" sz="2400" dirty="0" err="1"/>
              <a:t>FaaS</a:t>
            </a:r>
            <a:r>
              <a:rPr lang="en-US" sz="2400" dirty="0"/>
              <a:t> Platform  </a:t>
            </a:r>
            <a:endParaRPr lang="en-US" sz="2400" dirty="0" smtClean="0"/>
          </a:p>
          <a:p>
            <a:pPr lvl="2"/>
            <a:r>
              <a:rPr lang="en-US" sz="2200" dirty="0" smtClean="0"/>
              <a:t>Authors: </a:t>
            </a:r>
            <a:r>
              <a:rPr lang="en-US" sz="2400" dirty="0"/>
              <a:t>Gustavo </a:t>
            </a:r>
            <a:r>
              <a:rPr lang="en-US" sz="2400" dirty="0" err="1"/>
              <a:t>Totoy</a:t>
            </a:r>
            <a:r>
              <a:rPr lang="en-US" sz="2400" dirty="0"/>
              <a:t>, Edwin </a:t>
            </a:r>
            <a:r>
              <a:rPr lang="en-US" sz="2400" dirty="0" err="1"/>
              <a:t>Boza</a:t>
            </a:r>
            <a:r>
              <a:rPr lang="en-US" sz="2400" dirty="0"/>
              <a:t>, </a:t>
            </a:r>
            <a:r>
              <a:rPr lang="en-US" sz="2400" dirty="0" smtClean="0"/>
              <a:t>and Cristina Abad (ESPOL, </a:t>
            </a:r>
            <a:r>
              <a:rPr lang="en-US" sz="2400" dirty="0" err="1" smtClean="0"/>
              <a:t>Eucador</a:t>
            </a:r>
            <a:r>
              <a:rPr lang="en-US" sz="2400" dirty="0" smtClean="0"/>
              <a:t>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E0CC70-9BD5-7543-A524-72E5137DC4FD}" type="slidenum">
              <a:rPr lang="en-US" b="1" smtClean="0"/>
              <a:t>5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130914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mjicse431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mjicse43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accent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accent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mjicse43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jicse43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jicse43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jicse43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jicse43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jicse43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jicse43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22728</TotalTime>
  <Pages>47</Pages>
  <Words>236</Words>
  <Application>Microsoft Macintosh PowerPoint</Application>
  <PresentationFormat>Letter Paper (8.5x11 in)</PresentationFormat>
  <Paragraphs>49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</vt:i4>
      </vt:variant>
    </vt:vector>
  </HeadingPairs>
  <TitlesOfParts>
    <vt:vector size="16" baseType="lpstr">
      <vt:lpstr>Arial</vt:lpstr>
      <vt:lpstr>Calibri</vt:lpstr>
      <vt:lpstr>Calibri Light</vt:lpstr>
      <vt:lpstr>Helvetica Neue</vt:lpstr>
      <vt:lpstr>Monotype Sorts</vt:lpstr>
      <vt:lpstr>Times New Roman</vt:lpstr>
      <vt:lpstr>Wingdings</vt:lpstr>
      <vt:lpstr>宋体</vt:lpstr>
      <vt:lpstr>mjicse431</vt:lpstr>
      <vt:lpstr>1_Custom Design</vt:lpstr>
      <vt:lpstr>Custom Design</vt:lpstr>
      <vt:lpstr>Min-Move 2018  2nd Workshop on  Hardware/Software  Techniques for Minimizing  Data Movement</vt:lpstr>
      <vt:lpstr>Organizers</vt:lpstr>
      <vt:lpstr>Scope</vt:lpstr>
      <vt:lpstr>Program Committee</vt:lpstr>
      <vt:lpstr>Highlights of the Workshop</vt:lpstr>
    </vt:vector>
  </TitlesOfParts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431. Computer Architecture</dc:title>
  <dc:subject>Lecture 01</dc:subject>
  <dc:creator>Janie Irwin</dc:creator>
  <cp:lastModifiedBy>Jog, Adwait</cp:lastModifiedBy>
  <cp:revision>893</cp:revision>
  <cp:lastPrinted>1997-08-27T08:28:34Z</cp:lastPrinted>
  <dcterms:created xsi:type="dcterms:W3CDTF">1997-08-19T16:58:46Z</dcterms:created>
  <dcterms:modified xsi:type="dcterms:W3CDTF">2018-03-24T12:45:01Z</dcterms:modified>
</cp:coreProperties>
</file>