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41" r:id="rId1"/>
    <p:sldMasterId id="2147483949" r:id="rId2"/>
    <p:sldMasterId id="2147483961" r:id="rId3"/>
    <p:sldMasterId id="2147483973" r:id="rId4"/>
  </p:sldMasterIdLst>
  <p:notesMasterIdLst>
    <p:notesMasterId r:id="rId40"/>
  </p:notesMasterIdLst>
  <p:handoutMasterIdLst>
    <p:handoutMasterId r:id="rId41"/>
  </p:handoutMasterIdLst>
  <p:sldIdLst>
    <p:sldId id="2097" r:id="rId5"/>
    <p:sldId id="2286" r:id="rId6"/>
    <p:sldId id="2185" r:id="rId7"/>
    <p:sldId id="2189" r:id="rId8"/>
    <p:sldId id="2284" r:id="rId9"/>
    <p:sldId id="2287" r:id="rId10"/>
    <p:sldId id="2181" r:id="rId11"/>
    <p:sldId id="2294" r:id="rId12"/>
    <p:sldId id="2295" r:id="rId13"/>
    <p:sldId id="2262" r:id="rId14"/>
    <p:sldId id="2311" r:id="rId15"/>
    <p:sldId id="2312" r:id="rId16"/>
    <p:sldId id="2297" r:id="rId17"/>
    <p:sldId id="2183" r:id="rId18"/>
    <p:sldId id="2214" r:id="rId19"/>
    <p:sldId id="2264" r:id="rId20"/>
    <p:sldId id="2276" r:id="rId21"/>
    <p:sldId id="2299" r:id="rId22"/>
    <p:sldId id="2301" r:id="rId23"/>
    <p:sldId id="2315" r:id="rId24"/>
    <p:sldId id="2300" r:id="rId25"/>
    <p:sldId id="2302" r:id="rId26"/>
    <p:sldId id="2304" r:id="rId27"/>
    <p:sldId id="2305" r:id="rId28"/>
    <p:sldId id="2306" r:id="rId29"/>
    <p:sldId id="2298" r:id="rId30"/>
    <p:sldId id="2307" r:id="rId31"/>
    <p:sldId id="2308" r:id="rId32"/>
    <p:sldId id="2310" r:id="rId33"/>
    <p:sldId id="2309" r:id="rId34"/>
    <p:sldId id="2277" r:id="rId35"/>
    <p:sldId id="2208" r:id="rId36"/>
    <p:sldId id="2167" r:id="rId37"/>
    <p:sldId id="2313" r:id="rId38"/>
    <p:sldId id="2303" r:id="rId39"/>
  </p:sldIdLst>
  <p:sldSz cx="9144000" cy="5143500" type="screen16x9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an, Ammar Ahmad" initials="AAA" lastIdx="1" clrIdx="0">
    <p:extLst>
      <p:ext uri="{19B8F6BF-5375-455C-9EA6-DF929625EA0E}">
        <p15:presenceInfo xmlns:p15="http://schemas.microsoft.com/office/powerpoint/2012/main" userId="fc646a68-97e2-4ed2-93d6-89f62dd5d3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D052B"/>
    <a:srgbClr val="008F00"/>
    <a:srgbClr val="F6F8FF"/>
    <a:srgbClr val="FFFF99"/>
    <a:srgbClr val="3AC01A"/>
    <a:srgbClr val="69E74B"/>
    <a:srgbClr val="FF00FF"/>
    <a:srgbClr val="D6009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5" autoAdjust="0"/>
    <p:restoredTop sz="83673" autoAdjust="0"/>
  </p:normalViewPr>
  <p:slideViewPr>
    <p:cSldViewPr>
      <p:cViewPr varScale="1">
        <p:scale>
          <a:sx n="70" d="100"/>
          <a:sy n="70" d="100"/>
        </p:scale>
        <p:origin x="1396" y="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936" y="-120"/>
      </p:cViewPr>
      <p:guideLst>
        <p:guide orient="horz" pos="2923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378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137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t" anchorCtr="0" compatLnSpc="1">
            <a:prstTxWarp prst="textNoShape">
              <a:avLst/>
            </a:prstTxWarp>
          </a:bodyPr>
          <a:lstStyle>
            <a:lvl1pPr algn="l" defTabSz="929760" eaLnBrk="0" hangingPunct="0">
              <a:defRPr sz="13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65379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864" y="0"/>
            <a:ext cx="3027136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t" anchorCtr="0" compatLnSpc="1">
            <a:prstTxWarp prst="textNoShape">
              <a:avLst/>
            </a:prstTxWarp>
          </a:bodyPr>
          <a:lstStyle>
            <a:lvl1pPr algn="r" defTabSz="929760" eaLnBrk="0" hangingPunct="0">
              <a:defRPr sz="13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65380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29"/>
            <a:ext cx="3027137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b" anchorCtr="0" compatLnSpc="1">
            <a:prstTxWarp prst="textNoShape">
              <a:avLst/>
            </a:prstTxWarp>
          </a:bodyPr>
          <a:lstStyle>
            <a:lvl1pPr algn="l" defTabSz="929760" eaLnBrk="0" hangingPunct="0">
              <a:defRPr sz="13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65381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864" y="8820129"/>
            <a:ext cx="3027136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b" anchorCtr="0" compatLnSpc="1">
            <a:prstTxWarp prst="textNoShape">
              <a:avLst/>
            </a:prstTxWarp>
          </a:bodyPr>
          <a:lstStyle>
            <a:lvl1pPr algn="r" defTabSz="929760" eaLnBrk="0" hangingPunct="0">
              <a:defRPr sz="1300" b="0"/>
            </a:lvl1pPr>
          </a:lstStyle>
          <a:p>
            <a:pPr>
              <a:defRPr/>
            </a:pPr>
            <a:fld id="{3749E3D7-144B-45AB-A43E-EFB84A939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344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137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t" anchorCtr="0" compatLnSpc="1">
            <a:prstTxWarp prst="textNoShape">
              <a:avLst/>
            </a:prstTxWarp>
          </a:bodyPr>
          <a:lstStyle>
            <a:lvl1pPr algn="l" defTabSz="929760" eaLnBrk="0" hangingPunct="0">
              <a:defRPr sz="13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864" y="0"/>
            <a:ext cx="3027136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t" anchorCtr="0" compatLnSpc="1">
            <a:prstTxWarp prst="textNoShape">
              <a:avLst/>
            </a:prstTxWarp>
          </a:bodyPr>
          <a:lstStyle>
            <a:lvl1pPr algn="r" defTabSz="929760" eaLnBrk="0" hangingPunct="0">
              <a:defRPr sz="13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2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163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727" y="4408530"/>
            <a:ext cx="5123546" cy="41782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29"/>
            <a:ext cx="3027137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b" anchorCtr="0" compatLnSpc="1">
            <a:prstTxWarp prst="textNoShape">
              <a:avLst/>
            </a:prstTxWarp>
          </a:bodyPr>
          <a:lstStyle>
            <a:lvl1pPr algn="l" defTabSz="929760" eaLnBrk="0" hangingPunct="0">
              <a:defRPr sz="13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864" y="8820129"/>
            <a:ext cx="3027136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b" anchorCtr="0" compatLnSpc="1">
            <a:prstTxWarp prst="textNoShape">
              <a:avLst/>
            </a:prstTxWarp>
          </a:bodyPr>
          <a:lstStyle>
            <a:lvl1pPr algn="r" defTabSz="929760" eaLnBrk="0" hangingPunct="0">
              <a:defRPr sz="1300" b="0"/>
            </a:lvl1pPr>
          </a:lstStyle>
          <a:p>
            <a:pPr>
              <a:defRPr/>
            </a:pPr>
            <a:fld id="{1DEAF90F-3EA9-43EF-825C-876F9E96E4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499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35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21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15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7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60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50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1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15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99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4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6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15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6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10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55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6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6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31197"/>
            <a:ext cx="8206530" cy="11372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557" name="Rectangle 2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909464" y="3079866"/>
            <a:ext cx="3898669" cy="1314450"/>
          </a:xfrm>
        </p:spPr>
        <p:txBody>
          <a:bodyPr/>
          <a:lstStyle>
            <a:lvl1pPr marL="0" indent="0" algn="ctr">
              <a:buFontTx/>
              <a:buNone/>
              <a:defRPr sz="16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0" y="5087682"/>
            <a:ext cx="9144000" cy="55841"/>
          </a:xfrm>
          <a:prstGeom prst="rect">
            <a:avLst/>
          </a:prstGeom>
          <a:solidFill>
            <a:schemeClr val="tx2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rgbClr val="CD052B"/>
              </a:solidFill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304" y="32290"/>
            <a:ext cx="2391311" cy="8475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239"/>
            <a:ext cx="1673219" cy="10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5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E911-F28B-45FC-B648-9F8682B7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543B-79F1-4DDB-98AD-0EF41B456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2677E-06E5-4116-ABC8-8F81C13CB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87083-6960-4EEA-983D-43239BAB0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0D7EE-4732-421E-8390-378663494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1EFFC-6027-47E2-B913-FE340DA5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2D4-3A3B-41D9-8607-1DE07D8C31B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B8001-7A6C-4F13-B8F5-68A64F23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664E4-5C4E-458B-B041-DFF79E92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5B27-4AFA-4FAA-A2C5-73097CC0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7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6390-6474-4084-A35E-E971C907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7DD8B-2300-4847-83BE-F451E185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2D4-3A3B-41D9-8607-1DE07D8C31B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479B5-C4F7-4450-B047-114F19A4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F90D8-268F-4934-B7F2-70B72812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5B27-4AFA-4FAA-A2C5-73097CC0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4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7220-C9CC-4C23-A802-C35D03CD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2D4-3A3B-41D9-8607-1DE07D8C31B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A90A1-E8E4-43CD-A34C-F45F9B79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DC6AF-EFAE-4C20-AA0B-5FD22E8B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5B27-4AFA-4FAA-A2C5-73097CC0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17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A182-FF1D-4635-B4AF-F11BA48C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FC589-BAB6-49AE-825E-31B74CB3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897E3-0534-4A83-97D1-959D5E3FD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3F89C-E2CA-43F1-A0CD-609E8223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2D4-3A3B-41D9-8607-1DE07D8C31B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A16C3-8C5F-4FA9-A9E9-12FBAC96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BB0A4-1671-43D2-879E-8B9CF443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5B27-4AFA-4FAA-A2C5-73097CC0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32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10AA-A470-4BA4-996D-8DFFC6A9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CFE3E-F734-4DDE-96EB-0A9BFD23E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CBFBB-2E3B-4035-8B03-7451C709F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134CD-0ECC-4783-898B-01FEA645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2D4-3A3B-41D9-8607-1DE07D8C31B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302CD-C172-4A32-A1EE-343A55A3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6423B-9674-4A88-9A5D-41590C09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5B27-4AFA-4FAA-A2C5-73097CC0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2CFF-B0BF-4855-9AF7-164BAC6F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E3CAB-6383-4F01-AD0D-9C5324A1B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124E-ACC3-4260-80FA-1265306A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2D4-3A3B-41D9-8607-1DE07D8C31B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A031E-C4D1-404C-8454-4EB35ED5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66170-B50E-455D-98F3-2D056D5C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5B27-4AFA-4FAA-A2C5-73097CC0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4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D49C8-1D84-4A63-AF8A-DD927CE27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30BF4-DFA8-45F3-9720-F4EC0152E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F1273-7064-459B-B543-59549197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2D4-3A3B-41D9-8607-1DE07D8C31B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466DB-27AE-446E-AB03-08FF93C9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4E337-5EEC-4711-9920-448C9C53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5B27-4AFA-4FAA-A2C5-73097CC0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84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D2E7-DFAA-4659-8AE9-283F4BE8E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7B02E-F412-4A86-A89F-807636402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9077C-D242-436C-B9BD-0A708076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29EE-A80A-4CD6-B0F6-811378069C7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17CC4-ED43-4B69-99FB-B7988909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DEB20-362E-4262-8CF9-8190C0E9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D9F7-8D99-450C-AFAA-9981538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81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FD0C-6328-42B4-9586-50338BD0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6C45-B18C-4F33-BD21-DF9AC4AB6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7462-456C-41F3-9096-ACFB57DF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29EE-A80A-4CD6-B0F6-811378069C7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F4E5-D972-47B2-834D-FEAB3209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AD273-7FAE-4D12-A161-377EBA71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D9F7-8D99-450C-AFAA-9981538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17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8388-4546-40D6-92D3-024CDA9C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472D9-D330-45BB-9A5A-0DB310A5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A0131-EBF2-434C-91BC-C00E0263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29EE-A80A-4CD6-B0F6-811378069C7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FC75A-5079-4A91-B76A-3476EEFF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91DD9-CB2E-4AB3-AE47-94DFC102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D9F7-8D99-450C-AFAA-9981538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12" y="904011"/>
            <a:ext cx="7867996" cy="3828011"/>
          </a:xfr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179024"/>
            <a:ext cx="8096595" cy="579576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9576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D00E-26E9-48B9-A65C-3E2D1D19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7CF7-89C2-484C-9DB5-45C086FEF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C0EF4-5E42-40A5-B9AC-284DC41D3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62ACB-9ED5-4628-991E-659EB7C6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29EE-A80A-4CD6-B0F6-811378069C7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92B4B-BEF1-4F2E-B797-E9B31271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EDA6A-913F-4592-9AF0-B4A9ED2D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D9F7-8D99-450C-AFAA-9981538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32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AB2E-D66C-4AA3-8A25-F242B983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C926-B7EB-4EB3-8998-3F9A8496C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CD2A3-74CF-4F3E-B005-8BC1B7BF8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7673F-F44F-4FBB-B2A5-67D204051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CDC8E-2E1C-4400-B3C8-EBDD46101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5423D-01E0-4DEF-BE42-4E104612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29EE-A80A-4CD6-B0F6-811378069C7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8DF23-9DE1-427B-82B8-62B800D1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EAF5E-32EB-4751-92EE-3745CDEA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D9F7-8D99-450C-AFAA-9981538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7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F864-9902-4FEB-9341-834DC8E5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AB541-88B5-45E2-AD41-0838286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29EE-A80A-4CD6-B0F6-811378069C7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82AAF-CE75-47E1-B6EE-068573FC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02769-9530-491C-BFFE-BB2E173D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D9F7-8D99-450C-AFAA-9981538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494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618C5-4344-45D5-B359-3C213595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29EE-A80A-4CD6-B0F6-811378069C7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47684-7AB8-47B0-965C-5FFF8E10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C7BC1-4419-4B26-966D-FA02799F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D9F7-8D99-450C-AFAA-9981538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9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527A-F7AE-4CB1-B142-8C7E77E2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1951-0846-4DEE-8FC9-0826209EB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DEFE5-9111-4F67-ACB6-9A4947E64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2A2D8-ED84-4A39-BE89-E0C64793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29EE-A80A-4CD6-B0F6-811378069C7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878B8-6396-4B1A-A735-26E5701D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69C83-9484-4F14-B001-D3D9D5E4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D9F7-8D99-450C-AFAA-9981538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4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CA4C-ADB7-4B1A-A54E-A5A2CD16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27572-6C68-4BE1-93AC-F3A274A26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2A985-FD10-49D5-A467-2A5622585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B4515-0E79-452D-B177-A67A00AF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29EE-A80A-4CD6-B0F6-811378069C7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53B18-AA90-440F-B90B-A00AD7F8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D99D-AACD-440A-9395-046E7E22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D9F7-8D99-450C-AFAA-9981538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6FD8-2FB9-48DE-956A-6762D363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0FA7C-452E-49DD-AE1B-D98416A02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7C35-1BB0-4FDC-91DD-8C60DE43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29EE-A80A-4CD6-B0F6-811378069C7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C8EA-D912-4714-822D-C1BBEBC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65ABB-FAB4-4B84-87AB-D91D3BD6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D9F7-8D99-450C-AFAA-9981538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95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CF2D4-712C-4BF5-BA92-FD08EC51D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CD7A2-674D-41AE-A270-626F9E325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E41CD-8509-493D-9A63-164C5A3B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29EE-A80A-4CD6-B0F6-811378069C7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6C3B0-04D8-4AF2-B23F-D955679C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35D1D-C2DF-4AC1-9BB7-6FF7CDAE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D9F7-8D99-450C-AFAA-9981538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099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701F-58EF-4B3D-A8D7-9FED1EBD7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5A7A7-EDD2-4975-BA93-557DD341E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E77F6-96E7-442D-9B83-7E8605BC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8610-5935-4D35-A1F7-6FBD80D9CF3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742FC-A058-4ED2-A781-4CE9CC40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54B50-84A7-4DAB-9A3A-7EB13C41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8E6B-4F9D-4303-8881-67BE301D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363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C688-521C-4C1E-B84F-5C0E6F17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C93C-B052-4127-ADA1-8B4EEFF0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53458-663A-4A17-8133-310D7093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8610-5935-4D35-A1F7-6FBD80D9CF3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7877E-3AFD-44C4-8FBD-001D0302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53CE4-4F6C-4331-9215-057137BB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8E6B-4F9D-4303-8881-67BE301D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338" y="897780"/>
            <a:ext cx="3922222" cy="383424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4009"/>
            <a:ext cx="3810000" cy="382801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665" y="206322"/>
            <a:ext cx="8121535" cy="57334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en-US" sz="28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26096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7BDE-9749-47E2-AC8D-1E365F2C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54154-9257-409F-B6DF-F63223B04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139C7-B274-422E-A40B-65D650F8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8610-5935-4D35-A1F7-6FBD80D9CF3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29928-6F83-41EB-95B8-AF0C9083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3C5C2-368C-4C71-BA72-9A2A1D75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8E6B-4F9D-4303-8881-67BE301D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237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190C-92A0-4E80-A1FB-42FC03C0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6560-CCAA-4D67-9BE7-52D4AA2E2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86F5D-9CA5-4955-9893-13C3711F9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59049-44C0-438A-B5C5-A3280376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8610-5935-4D35-A1F7-6FBD80D9CF3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A301D-ED62-4FCA-9EC7-31C5A075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024C1-28A0-4CA9-8616-F10378A6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8E6B-4F9D-4303-8881-67BE301D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23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6A52-6941-4BEB-8C49-D93A87EE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8CAA3-C851-4128-9194-F24EF0AF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2019A-8AAA-40D4-B071-80862D753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4EBBD-6390-41DF-9083-15AB0743D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F8821-FB64-4692-8034-FEB89A19E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EB580-114F-41C2-BA7C-FD93741A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8610-5935-4D35-A1F7-6FBD80D9CF3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8AF15-99B9-49B6-96C2-9674F29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B7155-9F22-4FC3-9BD2-6E985ADB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8E6B-4F9D-4303-8881-67BE301D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961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C335-7AAE-45A5-97C2-D99B6720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1CED4-CFBC-4502-8A7C-75D1C61D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8610-5935-4D35-A1F7-6FBD80D9CF3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7D773-CAAE-4ACE-B074-613E3B45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924E4-26FA-4278-AF81-C798EE14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8E6B-4F9D-4303-8881-67BE301D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322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FAEC4-86FF-4AE6-986B-471BAC9E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8610-5935-4D35-A1F7-6FBD80D9CF3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EECF1-4F69-45D9-9BC7-AFD61D3B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50976-2E5E-43AE-935F-0CA89E86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8E6B-4F9D-4303-8881-67BE301D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583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81F0-2FAA-4DC6-B324-C53781C6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B3F85-19A9-4C2D-89FD-23BF3CA4A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781E6-854E-4EF0-97D5-9DF2FDEBE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D2886-FA3C-481A-9B3C-DE431E06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8610-5935-4D35-A1F7-6FBD80D9CF3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488B9-0313-42D6-BC21-409DC473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E19A2-497E-40A8-942E-CA9964BD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8E6B-4F9D-4303-8881-67BE301D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91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A8A3-DD42-43AA-8DC2-EFBA6868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D8326-17B7-43B2-99A6-9FFA7125D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6658B-E6B7-4DF5-B433-86B7FB4BF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2E45E-F1D4-40EC-873D-D2BF044C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8610-5935-4D35-A1F7-6FBD80D9CF3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D77D7-4013-4447-BB25-49954054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1F3C7-CDBD-46D5-8027-EE54E726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8E6B-4F9D-4303-8881-67BE301D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372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4144-00AE-49EC-8E30-513922DD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5FA31-0A9A-4A6C-A550-E1CB8BE55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D3626-95E1-46ED-9936-D4399FAA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8610-5935-4D35-A1F7-6FBD80D9CF3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C16B7-8F9C-4C2D-97E8-C52E7D31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72BEF-E943-4B32-9C71-EF701A37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8E6B-4F9D-4303-8881-67BE301D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109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53332-537B-4F23-825A-4EE19AB96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06C00-FB8C-4483-8D71-EDF5E7250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6FF2-EFF2-4185-A570-D0FE3AA3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8610-5935-4D35-A1F7-6FBD80D9CF3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3C7EF-A4BF-4F6E-AAA3-A9D226A0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97A69-5347-451E-B6CA-59C4AFEB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8E6B-4F9D-4303-8881-67BE301D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206346"/>
            <a:ext cx="8096596" cy="5795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en-US" sz="28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181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5979"/>
            <a:ext cx="8229600" cy="51735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2"/>
            <a:ext cx="4038600" cy="163949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67"/>
            <a:ext cx="4038600" cy="164068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178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6337-2A43-404B-BC81-584A0E8F7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6E1E9-2B54-4C3A-89AB-BD50DF872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DDB99-6D3E-4E75-9C77-C759D47D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2D4-3A3B-41D9-8607-1DE07D8C31B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057B2-B04D-4569-BB80-036C3FB8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C12F4-A11B-4C8D-BF73-89A4F67B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5B27-4AFA-4FAA-A2C5-73097CC0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0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7E40-38F4-44A7-9300-D10810DD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B66E-56BB-4A82-BC50-C1A9AF3C7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B88BC-06FA-47AC-9D15-EADC64B9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2D4-3A3B-41D9-8607-1DE07D8C31B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B9FFD-7B45-417E-B7BC-67D449B2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514C-0FAE-4BAA-84C1-83E23C1E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5B27-4AFA-4FAA-A2C5-73097CC0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DAB1-BC55-44E6-BDED-C0C18F01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15036-EA87-45C4-8D3D-721D838A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3EFF6-76E5-4B98-9A99-D5670F90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2D4-3A3B-41D9-8607-1DE07D8C31B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5C08-C67A-4D77-972B-BAC4C233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59B13-994A-4AD6-B9CA-4BA762AD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5B27-4AFA-4FAA-A2C5-73097CC0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3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31A2-0C9B-4839-A2B2-81C59CFD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D57E5-A440-4183-8174-1BD4FE715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E283A-A133-4D5B-AFCB-983C9765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A8B78-FECE-40B3-B1A3-CCF147DC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2D4-3A3B-41D9-8607-1DE07D8C31B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19B4A-6006-4561-A808-A6445F0F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173DB-F80E-4725-A36E-1310FF3E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5B27-4AFA-4FAA-A2C5-73097CC0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2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ibd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1" y="4979058"/>
            <a:ext cx="551332" cy="15943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0" y="4983850"/>
            <a:ext cx="9144000" cy="172627"/>
          </a:xfrm>
          <a:prstGeom prst="rect">
            <a:avLst/>
          </a:prstGeom>
          <a:solidFill>
            <a:schemeClr val="tx2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 txBox="1">
            <a:spLocks noChangeArrowheads="1"/>
          </p:cNvSpPr>
          <p:nvPr userDrawn="1"/>
        </p:nvSpPr>
        <p:spPr bwMode="auto">
          <a:xfrm>
            <a:off x="0" y="5018901"/>
            <a:ext cx="9144000" cy="955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000" b="1" kern="1200">
                <a:solidFill>
                  <a:srgbClr val="FFFFFF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aseline="0" dirty="0"/>
              <a:t> GPGPU ‘19</a:t>
            </a:r>
            <a:endParaRPr lang="en-US" dirty="0"/>
          </a:p>
        </p:txBody>
      </p:sp>
      <p:sp>
        <p:nvSpPr>
          <p:cNvPr id="4096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773084"/>
            <a:ext cx="7867996" cy="394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24"/>
            <a:ext cx="9144000" cy="55841"/>
          </a:xfrm>
          <a:prstGeom prst="rect">
            <a:avLst/>
          </a:prstGeom>
          <a:solidFill>
            <a:schemeClr val="tx2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rgbClr val="CD052B"/>
              </a:solidFill>
              <a:latin typeface="Calibri"/>
            </a:endParaRPr>
          </a:p>
        </p:txBody>
      </p:sp>
      <p:sp>
        <p:nvSpPr>
          <p:cNvPr id="21" name="Rectangle 21"/>
          <p:cNvSpPr txBox="1">
            <a:spLocks noChangeArrowheads="1"/>
          </p:cNvSpPr>
          <p:nvPr userDrawn="1"/>
        </p:nvSpPr>
        <p:spPr bwMode="auto">
          <a:xfrm>
            <a:off x="8543973" y="4969892"/>
            <a:ext cx="600075" cy="1609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rgbClr val="FFFFFF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138377F-5938-4BA9-803E-C530EB23E9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21"/>
          <p:cNvSpPr txBox="1">
            <a:spLocks noChangeArrowheads="1"/>
          </p:cNvSpPr>
          <p:nvPr userDrawn="1"/>
        </p:nvSpPr>
        <p:spPr bwMode="auto">
          <a:xfrm>
            <a:off x="-47864" y="5014843"/>
            <a:ext cx="2757162" cy="17240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000" b="1" kern="1200">
                <a:solidFill>
                  <a:srgbClr val="FFFFFF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200" dirty="0"/>
              <a:t>Network Based Computing</a:t>
            </a:r>
            <a:r>
              <a:rPr lang="en-US" sz="1200" baseline="0" dirty="0"/>
              <a:t>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4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lang="en-US" sz="1800" dirty="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34D1E-293D-4BB1-9223-2E075D82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3BB2B-3EB5-4BD6-8B8A-E5F0FB9B6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897F0-9553-4BAC-8BAB-FA1AB9A01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C2D4-3A3B-41D9-8607-1DE07D8C31B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FF14-44E4-4725-B177-66CEAEC9A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4568-36D1-4BF1-BCB9-E292771B2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5B27-4AFA-4FAA-A2C5-73097CC0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3E01B-E3AD-4DA7-AD43-9E349E1F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A0354-EB76-4E31-8174-CF75D7E11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DDE6F-ED21-4561-9574-DBEABCF29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29EE-A80A-4CD6-B0F6-811378069C7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7712-5D7D-49FA-A2A1-6171D8B57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GPGPU ‘19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FB74-A62F-4AF0-9899-374AB312B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D9F7-8D99-450C-AFAA-9981538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7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CA8DA-C176-455A-A853-8E704728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B58E-5C50-43AC-9C16-9CA40A94D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8DC08-A8B5-48F0-A4E4-998A282B2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08610-5935-4D35-A1F7-6FBD80D9CF3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F6F28-1DCB-47D0-9A94-A8E9D7232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22320-EAF3-48D0-A88F-A31257ABE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8E6B-4F9D-4303-8881-67BE301D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0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nda@cse.ohio-state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n-demand.gputechconf.com/gtc/2017/presentation/s7285-nikolay-sakharnykh-unified-memory-on-pascal-and-volta.pdf" TargetMode="External"/><Relationship Id="rId4" Type="http://schemas.openxmlformats.org/officeDocument/2006/relationships/image" Target="../media/image11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vapich.cse.ohio-state.edu/benchmark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panda@cse.ohio-state.ed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op500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nowlab.cse.ohio-state.edu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nvidia.com/unified-memory-in-cuda-6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blogs.nvidia.com/unified-memory-in-cuda-6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>
          <a:xfrm>
            <a:off x="313767" y="1300539"/>
            <a:ext cx="8542305" cy="966411"/>
          </a:xfrm>
        </p:spPr>
        <p:txBody>
          <a:bodyPr/>
          <a:lstStyle/>
          <a:p>
            <a:r>
              <a:rPr lang="en-US" sz="2400" dirty="0"/>
              <a:t>Characterizing CUDA Unified Memory (UM)-Aware MPI Designs on Modern GPU Architectures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9" name="Subtitle 6"/>
          <p:cNvSpPr>
            <a:spLocks noGrp="1"/>
          </p:cNvSpPr>
          <p:nvPr>
            <p:ph type="subTitle" sz="quarter" idx="1"/>
          </p:nvPr>
        </p:nvSpPr>
        <p:spPr>
          <a:xfrm>
            <a:off x="1" y="3028951"/>
            <a:ext cx="8830232" cy="53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u="sng" dirty="0"/>
              <a:t>Karthik Vadambacheri Manian</a:t>
            </a:r>
            <a:r>
              <a:rPr lang="en-US" b="0" dirty="0"/>
              <a:t>, Ammar Ahmad Awan, Amit Ruhela, Ching-Hsiang Chu</a:t>
            </a:r>
            <a:r>
              <a:rPr lang="en-US" dirty="0"/>
              <a:t>, </a:t>
            </a:r>
            <a:r>
              <a:rPr lang="en-US" b="0" dirty="0"/>
              <a:t>Hari Subramoni, and Dhabaleswar K. Panda</a:t>
            </a:r>
            <a:endParaRPr lang="en-US" b="0" dirty="0">
              <a:solidFill>
                <a:srgbClr val="008F00"/>
              </a:solidFill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endParaRPr lang="en-US" b="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b="0" dirty="0">
                <a:solidFill>
                  <a:schemeClr val="bg2"/>
                </a:solidFill>
              </a:rPr>
              <a:t>Network Based Computing Laboratory (NBCL)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b="0" dirty="0"/>
              <a:t>Dept. of Computer Science and Engineering 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b="0" dirty="0"/>
              <a:t>The Ohio State University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b="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{vadambacherimanian.1,awan.10,ruhela.2,chu.368,subramoni.1,panda.2}@osu.edu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03464" y="2419350"/>
            <a:ext cx="7137071" cy="88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dirty="0">
                <a:solidFill>
                  <a:srgbClr val="008F00"/>
                </a:solidFill>
                <a:latin typeface="Calibri" pitchFamily="34" charset="0"/>
              </a:rPr>
              <a:t>Presentation at GPGPU ‘19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-1462527" y="885041"/>
            <a:ext cx="184666" cy="4154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endParaRPr lang="en-US" sz="1800" dirty="0">
              <a:latin typeface="+mj-lt"/>
              <a:cs typeface="Arial" pitchFamily="34" charset="0"/>
              <a:hlinkClick r:id="rId3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F6F445-74F1-457E-88AE-29AD71986433}"/>
              </a:ext>
            </a:extLst>
          </p:cNvPr>
          <p:cNvSpPr/>
          <p:nvPr/>
        </p:nvSpPr>
        <p:spPr bwMode="auto">
          <a:xfrm>
            <a:off x="0" y="0"/>
            <a:ext cx="1828800" cy="966411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969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29D640-0AF0-6645-A36E-FED5ABC1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112" y="730275"/>
            <a:ext cx="7867996" cy="3828011"/>
          </a:xfrm>
        </p:spPr>
        <p:txBody>
          <a:bodyPr/>
          <a:lstStyle/>
          <a:p>
            <a:r>
              <a:rPr lang="en-US" sz="2400" dirty="0"/>
              <a:t>GPU page faulting hardware support introduced in Pascal/Volta</a:t>
            </a:r>
          </a:p>
          <a:p>
            <a:pPr lvl="1"/>
            <a:r>
              <a:rPr lang="en-US" sz="2200" dirty="0"/>
              <a:t>Only faulting pages need to be migrated on-demand</a:t>
            </a:r>
          </a:p>
          <a:p>
            <a:r>
              <a:rPr lang="en-US" sz="2400" dirty="0"/>
              <a:t>Hardware access counters makes only the most needed pages migrated on-demand</a:t>
            </a:r>
          </a:p>
          <a:p>
            <a:r>
              <a:rPr lang="en-US" sz="2400" dirty="0"/>
              <a:t> On IBM Power systems, new Address Translation Services (ATS) allows a GPU to access CPU’s page table directly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D11BA5-C89E-E84F-A653-0A046C46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1864"/>
            <a:ext cx="8610600" cy="579576"/>
          </a:xfrm>
        </p:spPr>
        <p:txBody>
          <a:bodyPr/>
          <a:lstStyle/>
          <a:p>
            <a:r>
              <a:rPr lang="en-US" sz="2600" dirty="0"/>
              <a:t>Enhanced H/W Support for Unified Memory on Pascal/Volta</a:t>
            </a:r>
          </a:p>
        </p:txBody>
      </p:sp>
    </p:spTree>
    <p:extLst>
      <p:ext uri="{BB962C8B-B14F-4D97-AF65-F5344CB8AC3E}">
        <p14:creationId xmlns:p14="http://schemas.microsoft.com/office/powerpoint/2010/main" val="135182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29D640-0AF0-6645-A36E-FED5ABC1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112" y="538251"/>
            <a:ext cx="7867996" cy="3828011"/>
          </a:xfrm>
        </p:spPr>
        <p:txBody>
          <a:bodyPr/>
          <a:lstStyle/>
          <a:p>
            <a:r>
              <a:rPr lang="en-US" sz="2400" dirty="0"/>
              <a:t>Hints like </a:t>
            </a:r>
            <a:r>
              <a:rPr lang="en-US" sz="2400" b="1" dirty="0" err="1"/>
              <a:t>cudaMemAdvise</a:t>
            </a:r>
            <a:r>
              <a:rPr lang="en-US" sz="2400" dirty="0"/>
              <a:t> and </a:t>
            </a:r>
            <a:r>
              <a:rPr lang="en-US" sz="2400" b="1" dirty="0" err="1"/>
              <a:t>cudaMemPrefetchAsync</a:t>
            </a:r>
            <a:r>
              <a:rPr lang="en-US" sz="2400" dirty="0"/>
              <a:t>() are very useful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D11BA5-C89E-E84F-A653-0A046C46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1864"/>
            <a:ext cx="8610600" cy="579576"/>
          </a:xfrm>
        </p:spPr>
        <p:txBody>
          <a:bodyPr/>
          <a:lstStyle/>
          <a:p>
            <a:r>
              <a:rPr lang="en-US" sz="2600" dirty="0"/>
              <a:t>Enhanced API Support for Unified Memory on Pascal/Volta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46D6DF-7115-41E2-AB8A-CEB27DFF652A}"/>
              </a:ext>
            </a:extLst>
          </p:cNvPr>
          <p:cNvGrpSpPr/>
          <p:nvPr/>
        </p:nvGrpSpPr>
        <p:grpSpPr>
          <a:xfrm>
            <a:off x="74306" y="1587246"/>
            <a:ext cx="9002177" cy="2958924"/>
            <a:chOff x="0" y="1967562"/>
            <a:chExt cx="9076483" cy="24414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EC12B9-5B4D-DC4A-94DC-37BC1072E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0" y="1967562"/>
              <a:ext cx="4809283" cy="2441448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6802D51-6E10-804A-A194-32A1293E2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967562"/>
              <a:ext cx="4364688" cy="243804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79B17B6-49ED-FB43-A3A2-CA7074962A2D}"/>
              </a:ext>
            </a:extLst>
          </p:cNvPr>
          <p:cNvSpPr/>
          <p:nvPr/>
        </p:nvSpPr>
        <p:spPr>
          <a:xfrm>
            <a:off x="74306" y="4681335"/>
            <a:ext cx="90696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Courtesy: </a:t>
            </a:r>
            <a:r>
              <a:rPr lang="en-US" sz="12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http://on-demand.gputechconf.com/gtc/2017/presentation/s7285-nikolay-sakharnykh-unified-memory-on-pascal-and-volta.pdf</a:t>
            </a:r>
            <a:r>
              <a:rPr lang="en-US" sz="12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867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666750"/>
            <a:ext cx="8096595" cy="3828011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The substantial improvement in UM performance in latest Pascal/Volta GPUs motivates one to:</a:t>
            </a:r>
          </a:p>
          <a:p>
            <a:pPr lvl="1"/>
            <a:r>
              <a:rPr lang="en-US" sz="2200" dirty="0"/>
              <a:t>Explore whether UM-Aware designs in MVAPICH2 done for Kepler era are still valid for Pascal/Volta?</a:t>
            </a:r>
          </a:p>
          <a:p>
            <a:pPr lvl="2"/>
            <a:r>
              <a:rPr lang="en-US" sz="2000" dirty="0"/>
              <a:t>A thorough UM-Aware MPI library characterization will get the answer</a:t>
            </a:r>
          </a:p>
          <a:p>
            <a:pPr marL="0" indent="0">
              <a:buNone/>
            </a:pPr>
            <a:endParaRPr lang="en-US" sz="2400" i="1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79024"/>
            <a:ext cx="8096595" cy="579576"/>
          </a:xfrm>
        </p:spPr>
        <p:txBody>
          <a:bodyPr/>
          <a:lstStyle/>
          <a:p>
            <a:r>
              <a:rPr lang="en-US" dirty="0">
                <a:solidFill>
                  <a:srgbClr val="CD052B"/>
                </a:solidFill>
              </a:rPr>
              <a:t>Time to Revisit UM-Aware Designs in MVAPICH2?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971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3112" y="784142"/>
            <a:ext cx="7867996" cy="3785650"/>
          </a:xfrm>
        </p:spPr>
        <p:txBody>
          <a:bodyPr/>
          <a:lstStyle/>
          <a:p>
            <a:r>
              <a:rPr lang="en-US" sz="2400" dirty="0">
                <a:solidFill>
                  <a:schemeClr val="accent3"/>
                </a:solidFill>
              </a:rPr>
              <a:t>Introduction</a:t>
            </a:r>
            <a:endParaRPr lang="en-US" sz="2200" dirty="0"/>
          </a:p>
          <a:p>
            <a:r>
              <a:rPr lang="en-US" sz="2400" dirty="0">
                <a:solidFill>
                  <a:schemeClr val="accent3"/>
                </a:solidFill>
              </a:rPr>
              <a:t>Motivation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Research Challenges</a:t>
            </a:r>
          </a:p>
          <a:p>
            <a:r>
              <a:rPr lang="en-US" sz="2400" dirty="0"/>
              <a:t>UM-Aware MPI Performance Characterization</a:t>
            </a:r>
          </a:p>
          <a:p>
            <a:r>
              <a:rPr lang="en-US" sz="2400" dirty="0"/>
              <a:t>Conclusion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79024"/>
            <a:ext cx="8096595" cy="588306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7899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i="1" dirty="0">
                <a:solidFill>
                  <a:srgbClr val="008F00"/>
                </a:solidFill>
              </a:rPr>
              <a:t>How can UM-Aware MPI runtimes deal with diverse GPU architectures and maintain efficient and high-performance designs for UM data movement across GPU generations?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Challenge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03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4"/>
          <p:cNvSpPr>
            <a:spLocks noGrp="1"/>
          </p:cNvSpPr>
          <p:nvPr>
            <p:ph type="title"/>
          </p:nvPr>
        </p:nvSpPr>
        <p:spPr>
          <a:xfrm>
            <a:off x="103076" y="56761"/>
            <a:ext cx="8851704" cy="506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Research Challenges</a:t>
            </a:r>
          </a:p>
        </p:txBody>
      </p:sp>
      <p:pic>
        <p:nvPicPr>
          <p:cNvPr id="24" name="Picture 23" descr="confused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7743" y="3632183"/>
            <a:ext cx="744232" cy="1360019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4456176" y="3886036"/>
            <a:ext cx="4267200" cy="1064202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0" dirty="0">
                <a:solidFill>
                  <a:srgbClr val="FF0000"/>
                </a:solidFill>
                <a:latin typeface="Calibri"/>
              </a:rPr>
              <a:t>Let’s characterize the performance of UM-Aware MPI</a:t>
            </a:r>
          </a:p>
        </p:txBody>
      </p:sp>
      <p:sp>
        <p:nvSpPr>
          <p:cNvPr id="18" name="Cloud Callout 17"/>
          <p:cNvSpPr/>
          <p:nvPr/>
        </p:nvSpPr>
        <p:spPr bwMode="auto">
          <a:xfrm>
            <a:off x="103076" y="2013897"/>
            <a:ext cx="2745015" cy="1690477"/>
          </a:xfrm>
          <a:prstGeom prst="cloudCallout">
            <a:avLst>
              <a:gd name="adj1" fmla="val 59853"/>
              <a:gd name="adj2" fmla="val 47688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defTabSz="457200" eaLnBrk="0" fontAlgn="auto" hangingPunct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b="0" kern="0" dirty="0">
                <a:solidFill>
                  <a:prstClr val="black"/>
                </a:solidFill>
                <a:latin typeface="Calibri"/>
                <a:cs typeface="Calibri"/>
              </a:rPr>
              <a:t>What is the fundamental H/W changes in Volta over Kepler </a:t>
            </a:r>
            <a:r>
              <a:rPr lang="en-US" altLang="zh-CN" b="0" kern="0" dirty="0" err="1">
                <a:solidFill>
                  <a:prstClr val="black"/>
                </a:solidFill>
                <a:latin typeface="Calibri"/>
                <a:cs typeface="Calibri"/>
              </a:rPr>
              <a:t>wrt</a:t>
            </a:r>
            <a:r>
              <a:rPr lang="en-US" altLang="zh-CN" b="0" kern="0" dirty="0">
                <a:solidFill>
                  <a:prstClr val="black"/>
                </a:solidFill>
                <a:latin typeface="Calibri"/>
                <a:cs typeface="Calibri"/>
              </a:rPr>
              <a:t> UM performance?</a:t>
            </a:r>
          </a:p>
        </p:txBody>
      </p:sp>
      <p:sp>
        <p:nvSpPr>
          <p:cNvPr id="20" name="Cloud Callout 19"/>
          <p:cNvSpPr/>
          <p:nvPr/>
        </p:nvSpPr>
        <p:spPr bwMode="auto">
          <a:xfrm>
            <a:off x="60960" y="510671"/>
            <a:ext cx="2929205" cy="1665270"/>
          </a:xfrm>
          <a:prstGeom prst="cloudCallout">
            <a:avLst>
              <a:gd name="adj1" fmla="val 65682"/>
              <a:gd name="adj2" fmla="val 128631"/>
            </a:avLst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457200" eaLnBrk="0" fontAlgn="auto" latinLnBrk="0" hangingPunct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kern="0" dirty="0">
                <a:solidFill>
                  <a:prstClr val="black"/>
                </a:solidFill>
                <a:latin typeface="Calibri"/>
              </a:rPr>
              <a:t>Does the UM designs done during Kepler era still valid for Volta/Pascal GPUs?</a:t>
            </a:r>
          </a:p>
        </p:txBody>
      </p:sp>
      <p:sp>
        <p:nvSpPr>
          <p:cNvPr id="19" name="Cloud Callout 18"/>
          <p:cNvSpPr/>
          <p:nvPr/>
        </p:nvSpPr>
        <p:spPr bwMode="auto">
          <a:xfrm>
            <a:off x="2307640" y="401048"/>
            <a:ext cx="2828804" cy="1779147"/>
          </a:xfrm>
          <a:prstGeom prst="cloudCallout">
            <a:avLst>
              <a:gd name="adj1" fmla="val -10612"/>
              <a:gd name="adj2" fmla="val 125379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457200" eaLnBrk="0" fontAlgn="auto" latinLnBrk="0" hangingPunct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kern="0" dirty="0">
                <a:solidFill>
                  <a:prstClr val="black"/>
                </a:solidFill>
                <a:latin typeface="Calibri"/>
              </a:rPr>
              <a:t>Can the performance of UM aware MPI be characterized completely?</a:t>
            </a:r>
          </a:p>
        </p:txBody>
      </p:sp>
      <p:sp>
        <p:nvSpPr>
          <p:cNvPr id="21" name="Cloud Callout 20"/>
          <p:cNvSpPr/>
          <p:nvPr/>
        </p:nvSpPr>
        <p:spPr bwMode="auto">
          <a:xfrm>
            <a:off x="4479305" y="256128"/>
            <a:ext cx="2571200" cy="1665270"/>
          </a:xfrm>
          <a:prstGeom prst="cloudCallout">
            <a:avLst>
              <a:gd name="adj1" fmla="val -84368"/>
              <a:gd name="adj2" fmla="val 152620"/>
            </a:avLst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chemeClr val="accent3"/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457200" eaLnBrk="0" fontAlgn="auto" latinLnBrk="0" hangingPunct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kern="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</a:rPr>
              <a:t>      How advances in UM need to be dealt with in the context of MPI on different GPUs?</a:t>
            </a:r>
          </a:p>
        </p:txBody>
      </p:sp>
    </p:spTree>
    <p:extLst>
      <p:ext uri="{BB962C8B-B14F-4D97-AF65-F5344CB8AC3E}">
        <p14:creationId xmlns:p14="http://schemas.microsoft.com/office/powerpoint/2010/main" val="21626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0" grpId="0" animBg="1"/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3112" y="784142"/>
            <a:ext cx="7867996" cy="3785650"/>
          </a:xfrm>
        </p:spPr>
        <p:txBody>
          <a:bodyPr/>
          <a:lstStyle/>
          <a:p>
            <a:r>
              <a:rPr lang="en-US" sz="2400" dirty="0">
                <a:solidFill>
                  <a:schemeClr val="accent3"/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Motivation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Research Challenges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UM-Aware MPI Performance Characterization</a:t>
            </a:r>
          </a:p>
          <a:p>
            <a:r>
              <a:rPr lang="en-US" sz="2400" dirty="0"/>
              <a:t>Conclusion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79024"/>
            <a:ext cx="8096595" cy="588306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07066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CEA859-E1D2-C843-89AA-FC13EB63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112" y="547395"/>
            <a:ext cx="7867996" cy="3828011"/>
          </a:xfrm>
        </p:spPr>
        <p:txBody>
          <a:bodyPr/>
          <a:lstStyle/>
          <a:p>
            <a:r>
              <a:rPr lang="en-US" sz="2000" dirty="0"/>
              <a:t>Experiments were performed on a local cluster containing three generations of GPUs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Kepler K-80</a:t>
            </a:r>
            <a:r>
              <a:rPr lang="en-US" sz="2000" dirty="0"/>
              <a:t> hosted on a node containing 2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Intel Broadwell</a:t>
            </a:r>
            <a:r>
              <a:rPr lang="en-US" sz="2000" dirty="0"/>
              <a:t> E5 v2680 processors running at 2.4 GHz with 125 GB RAM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Pascal P100</a:t>
            </a:r>
            <a:r>
              <a:rPr lang="en-US" sz="2000" dirty="0"/>
              <a:t> hosted on a node containing 2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Intel Haswell</a:t>
            </a:r>
            <a:r>
              <a:rPr lang="en-US" sz="2000" dirty="0"/>
              <a:t> E5-2687W processors running at 3.1 GHz with 62 GB RAM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Volta V100</a:t>
            </a:r>
            <a:r>
              <a:rPr lang="en-US" sz="2000" dirty="0"/>
              <a:t> are hosted on following systems:</a:t>
            </a:r>
          </a:p>
          <a:p>
            <a:pPr marL="1257300" lvl="2" indent="-400050">
              <a:buFont typeface="+mj-lt"/>
              <a:buAutoNum type="romanLcPeriod"/>
            </a:pPr>
            <a:r>
              <a:rPr lang="en-US" sz="2000" dirty="0"/>
              <a:t>A node containing 2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Intel Haswell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/>
              <a:t>E5-2687W processors running at 3.1 GHz with 62 GB RAM</a:t>
            </a:r>
          </a:p>
          <a:p>
            <a:pPr marL="1257300" lvl="2" indent="-400050">
              <a:buFont typeface="+mj-lt"/>
              <a:buAutoNum type="romanLcPeriod"/>
            </a:pPr>
            <a:r>
              <a:rPr lang="en-US" sz="2000" dirty="0"/>
              <a:t>A node containing 2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POWER9</a:t>
            </a:r>
            <a:r>
              <a:rPr lang="en-US" sz="2000" dirty="0"/>
              <a:t> processors running at 3.8 GHz each connected to 2 V100s using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NVLink2</a:t>
            </a:r>
            <a:r>
              <a:rPr lang="en-US" sz="2000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B41331-AD55-E247-A59E-712B9F11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Platforms</a:t>
            </a:r>
          </a:p>
        </p:txBody>
      </p:sp>
    </p:spTree>
    <p:extLst>
      <p:ext uri="{BB962C8B-B14F-4D97-AF65-F5344CB8AC3E}">
        <p14:creationId xmlns:p14="http://schemas.microsoft.com/office/powerpoint/2010/main" val="225428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CEA859-E1D2-C843-89AA-FC13EB63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112" y="629691"/>
            <a:ext cx="7867996" cy="3828011"/>
          </a:xfrm>
        </p:spPr>
        <p:txBody>
          <a:bodyPr/>
          <a:lstStyle/>
          <a:p>
            <a:r>
              <a:rPr lang="en-US" sz="2200" dirty="0"/>
              <a:t>Experiments were conducted using OSU Micro Benchmark (OMB) suite* of benchmarks.</a:t>
            </a:r>
          </a:p>
          <a:p>
            <a:r>
              <a:rPr lang="en-US" sz="2200" dirty="0"/>
              <a:t>OMB suite contains benchmarks for analyzing the following types of MPI operations:</a:t>
            </a:r>
          </a:p>
          <a:p>
            <a:pPr lvl="1"/>
            <a:r>
              <a:rPr lang="en-US" sz="2200" dirty="0"/>
              <a:t>Point to Point</a:t>
            </a:r>
          </a:p>
          <a:p>
            <a:pPr lvl="1"/>
            <a:r>
              <a:rPr lang="en-US" sz="2200" dirty="0"/>
              <a:t>Collectives</a:t>
            </a:r>
          </a:p>
          <a:p>
            <a:pPr lvl="1"/>
            <a:r>
              <a:rPr lang="en-US" sz="2200" dirty="0"/>
              <a:t>One-sided</a:t>
            </a:r>
          </a:p>
          <a:p>
            <a:r>
              <a:rPr lang="en-US" sz="2200" dirty="0"/>
              <a:t>‘</a:t>
            </a:r>
            <a:r>
              <a:rPr lang="en-US" sz="2200" dirty="0" err="1"/>
              <a:t>osu_latency</a:t>
            </a:r>
            <a:r>
              <a:rPr lang="en-US" sz="2200" dirty="0"/>
              <a:t>’ benchmark is chosen from the OMB suite* for UM characterization study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B41331-AD55-E247-A59E-712B9F11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3304"/>
            <a:ext cx="8096595" cy="579576"/>
          </a:xfrm>
        </p:spPr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4" name="Shape 87">
            <a:extLst>
              <a:ext uri="{FF2B5EF4-FFF2-40B4-BE49-F238E27FC236}">
                <a16:creationId xmlns:a16="http://schemas.microsoft.com/office/drawing/2014/main" id="{72F60E80-3043-46F5-BD57-2A81DF90C200}"/>
              </a:ext>
            </a:extLst>
          </p:cNvPr>
          <p:cNvSpPr txBox="1"/>
          <p:nvPr/>
        </p:nvSpPr>
        <p:spPr>
          <a:xfrm>
            <a:off x="41376" y="4575795"/>
            <a:ext cx="5673624" cy="384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 </a:t>
            </a:r>
            <a:r>
              <a:rPr lang="en-US" sz="1400" b="0" dirty="0" err="1">
                <a:solidFill>
                  <a:schemeClr val="bg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OSUMicrobenchmarks</a:t>
            </a:r>
            <a:r>
              <a:rPr lang="en-US" sz="1400" b="0" dirty="0">
                <a:solidFill>
                  <a:schemeClr val="bg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http://mvapich.cse.ohio-state.edu/benchmarks/</a:t>
            </a:r>
            <a:endParaRPr lang="en-GB" sz="1400" dirty="0">
              <a:solidFill>
                <a:schemeClr val="bg1">
                  <a:lumMod val="60000"/>
                  <a:lumOff val="40000"/>
                </a:schemeClr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7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CEA859-E1D2-C843-89AA-FC13EB63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‘</a:t>
            </a:r>
            <a:r>
              <a:rPr lang="en-US" sz="2600" dirty="0" err="1"/>
              <a:t>osu_latency</a:t>
            </a:r>
            <a:r>
              <a:rPr lang="en-US" sz="2600" dirty="0"/>
              <a:t>’ benchmark measures latency by sending messages in a </a:t>
            </a:r>
            <a:r>
              <a:rPr lang="en-US" sz="2600" dirty="0" err="1"/>
              <a:t>pingpong</a:t>
            </a:r>
            <a:r>
              <a:rPr lang="en-US" sz="2600" dirty="0"/>
              <a:t> fashion on a UM buffer </a:t>
            </a:r>
          </a:p>
          <a:p>
            <a:r>
              <a:rPr lang="en-US" sz="2600" dirty="0"/>
              <a:t>It sets the effective location of UM buffer as ‘Host’ by default</a:t>
            </a:r>
          </a:p>
          <a:p>
            <a:r>
              <a:rPr lang="en-US" sz="2600" dirty="0"/>
              <a:t>Not much useful in characterizing the UM Aware MPI designs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B41331-AD55-E247-A59E-712B9F11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Setup: OMB</a:t>
            </a:r>
          </a:p>
        </p:txBody>
      </p:sp>
    </p:spTree>
    <p:extLst>
      <p:ext uri="{BB962C8B-B14F-4D97-AF65-F5344CB8AC3E}">
        <p14:creationId xmlns:p14="http://schemas.microsoft.com/office/powerpoint/2010/main" val="354980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3112" y="784142"/>
            <a:ext cx="7867996" cy="3785650"/>
          </a:xfrm>
        </p:spPr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Introduction</a:t>
            </a:r>
          </a:p>
          <a:p>
            <a:r>
              <a:rPr lang="en-US" sz="2400" dirty="0"/>
              <a:t>Motivation</a:t>
            </a:r>
          </a:p>
          <a:p>
            <a:r>
              <a:rPr lang="en-US" sz="2400" dirty="0"/>
              <a:t>Research Challenges</a:t>
            </a:r>
          </a:p>
          <a:p>
            <a:r>
              <a:rPr lang="en-US" sz="2400" dirty="0"/>
              <a:t>UM-Aware MPI Performance Characterization</a:t>
            </a:r>
          </a:p>
          <a:p>
            <a:r>
              <a:rPr lang="en-US" sz="2400" dirty="0"/>
              <a:t>Conclusion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79024"/>
            <a:ext cx="8096595" cy="588306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6542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CEA859-E1D2-C843-89AA-FC13EB63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OMB is modified to make the effective location of UM buffer as ‘Device’ </a:t>
            </a:r>
          </a:p>
          <a:p>
            <a:r>
              <a:rPr lang="en-US" sz="2400" dirty="0"/>
              <a:t>Achieved by launching a sender-side CUDA kernel during every </a:t>
            </a:r>
            <a:r>
              <a:rPr lang="en-US" sz="2400" dirty="0" err="1"/>
              <a:t>pingpong</a:t>
            </a:r>
            <a:r>
              <a:rPr lang="en-US" sz="2400" dirty="0"/>
              <a:t> iteration</a:t>
            </a:r>
          </a:p>
          <a:p>
            <a:r>
              <a:rPr lang="en-US" sz="2400" dirty="0"/>
              <a:t>The CUDA kernel also modifies the UM buffer during every CUDA kernel launch </a:t>
            </a:r>
          </a:p>
          <a:p>
            <a:r>
              <a:rPr lang="en-US" sz="2400" dirty="0"/>
              <a:t>More successful in characterizing the UM Aware MPI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B41331-AD55-E247-A59E-712B9F11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Setup: MOMB</a:t>
            </a:r>
          </a:p>
        </p:txBody>
      </p:sp>
    </p:spTree>
    <p:extLst>
      <p:ext uri="{BB962C8B-B14F-4D97-AF65-F5344CB8AC3E}">
        <p14:creationId xmlns:p14="http://schemas.microsoft.com/office/powerpoint/2010/main" val="3398025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CEA859-E1D2-C843-89AA-FC13EB63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Both the benchmarks are evaluated for:</a:t>
            </a:r>
          </a:p>
          <a:p>
            <a:pPr lvl="1"/>
            <a:r>
              <a:rPr lang="en-US" sz="2000" dirty="0"/>
              <a:t>Host to Host transfer (HH)</a:t>
            </a:r>
          </a:p>
          <a:p>
            <a:pPr lvl="1"/>
            <a:r>
              <a:rPr lang="en-US" sz="2000" dirty="0"/>
              <a:t>Device to Device transfer (DD)</a:t>
            </a:r>
          </a:p>
          <a:p>
            <a:pPr lvl="1"/>
            <a:r>
              <a:rPr lang="en-US" sz="2000" dirty="0"/>
              <a:t>Unified (Managed) to Unified (Managed) buffer transfer (MM)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200" dirty="0"/>
              <a:t>Benchmark performance is evaluated using:</a:t>
            </a:r>
          </a:p>
          <a:p>
            <a:pPr lvl="1"/>
            <a:r>
              <a:rPr lang="en-US" sz="2000" dirty="0"/>
              <a:t> MVAPICH2-GDR &amp; </a:t>
            </a:r>
            <a:r>
              <a:rPr lang="en-US" sz="2000" dirty="0" err="1"/>
              <a:t>OpenMPI</a:t>
            </a:r>
            <a:r>
              <a:rPr lang="en-US" sz="2000" dirty="0"/>
              <a:t> (Intel systems)</a:t>
            </a:r>
          </a:p>
          <a:p>
            <a:pPr lvl="1"/>
            <a:r>
              <a:rPr lang="en-US" sz="2000" dirty="0"/>
              <a:t>Spectrum MPI (IBM Power systems)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B41331-AD55-E247-A59E-712B9F11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2643664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ECA043-9DF7-48BA-B61B-D7E4BF78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UM-Aware MPI Characterization on V100 with OMB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84F8A7A-36F5-4B92-A885-FA8D9B834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78814"/>
            <a:ext cx="4204618" cy="2811029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B2598C3-68AE-483E-89C0-6B7D2036AD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584" y="1178814"/>
            <a:ext cx="4235376" cy="281102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EACDDEC-FA51-4CD3-9FC2-2125D2C792B6}"/>
              </a:ext>
            </a:extLst>
          </p:cNvPr>
          <p:cNvSpPr/>
          <p:nvPr/>
        </p:nvSpPr>
        <p:spPr>
          <a:xfrm>
            <a:off x="1731475" y="3989081"/>
            <a:ext cx="1351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MVAPICH2-GDR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E829C0-5D3A-4CBA-B53D-39BB9347ACDB}"/>
              </a:ext>
            </a:extLst>
          </p:cNvPr>
          <p:cNvSpPr/>
          <p:nvPr/>
        </p:nvSpPr>
        <p:spPr>
          <a:xfrm>
            <a:off x="5737923" y="3970793"/>
            <a:ext cx="2028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dirty="0" err="1">
                <a:latin typeface="+mn-lt"/>
              </a:rPr>
              <a:t>OpenMPI</a:t>
            </a:r>
            <a:r>
              <a:rPr lang="en-US" sz="1400" b="0" dirty="0">
                <a:latin typeface="+mn-lt"/>
              </a:rPr>
              <a:t> (w/ UCX CUDA)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94E5B6-035D-4DAF-887F-989494C46607}"/>
              </a:ext>
            </a:extLst>
          </p:cNvPr>
          <p:cNvSpPr/>
          <p:nvPr/>
        </p:nvSpPr>
        <p:spPr>
          <a:xfrm>
            <a:off x="800100" y="4434089"/>
            <a:ext cx="7734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+mn-lt"/>
              </a:rPr>
              <a:t>MM and HH overlap in both these graphs shows OMB’s improper characterization of UM</a:t>
            </a:r>
          </a:p>
        </p:txBody>
      </p:sp>
    </p:spTree>
    <p:extLst>
      <p:ext uri="{BB962C8B-B14F-4D97-AF65-F5344CB8AC3E}">
        <p14:creationId xmlns:p14="http://schemas.microsoft.com/office/powerpoint/2010/main" val="2626679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70615-C92C-45AF-AB41-5D661D7CA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05980"/>
            <a:ext cx="4104558" cy="27352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DECA043-9DF7-48BA-B61B-D7E4BF78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UM-Aware MPI Characterization on K80 with MOMB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EEDD1D-0881-432A-BF18-6AE08F17DF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33" y="1105980"/>
            <a:ext cx="4124495" cy="27352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B92618-D1FB-4A7A-B661-27E7C67E6818}"/>
              </a:ext>
            </a:extLst>
          </p:cNvPr>
          <p:cNvSpPr/>
          <p:nvPr/>
        </p:nvSpPr>
        <p:spPr>
          <a:xfrm>
            <a:off x="1681445" y="3822954"/>
            <a:ext cx="1351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MVAPICH2-GDR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10586-E531-4BF9-867E-C355658F814C}"/>
              </a:ext>
            </a:extLst>
          </p:cNvPr>
          <p:cNvSpPr/>
          <p:nvPr/>
        </p:nvSpPr>
        <p:spPr>
          <a:xfrm>
            <a:off x="5796131" y="3832098"/>
            <a:ext cx="2028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dirty="0" err="1">
                <a:latin typeface="+mn-lt"/>
              </a:rPr>
              <a:t>OpenMPI</a:t>
            </a:r>
            <a:r>
              <a:rPr lang="en-US" sz="1400" b="0" dirty="0">
                <a:latin typeface="+mn-lt"/>
              </a:rPr>
              <a:t> (w/ UCX CUDA)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278828-9FA8-4AD5-971E-2ED30711BAFB}"/>
              </a:ext>
            </a:extLst>
          </p:cNvPr>
          <p:cNvSpPr/>
          <p:nvPr/>
        </p:nvSpPr>
        <p:spPr>
          <a:xfrm>
            <a:off x="267843" y="4434089"/>
            <a:ext cx="86083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+mn-lt"/>
              </a:rPr>
              <a:t>Proper characterization of UM on K80 using MOMB: UM performance is worse than device memory</a:t>
            </a:r>
          </a:p>
        </p:txBody>
      </p:sp>
    </p:spTree>
    <p:extLst>
      <p:ext uri="{BB962C8B-B14F-4D97-AF65-F5344CB8AC3E}">
        <p14:creationId xmlns:p14="http://schemas.microsoft.com/office/powerpoint/2010/main" val="109847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534BF-5390-43CC-8FC7-46342E047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8438"/>
            <a:ext cx="4114800" cy="273987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DECA043-9DF7-48BA-B61B-D7E4BF78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9024"/>
            <a:ext cx="8303514" cy="579576"/>
          </a:xfrm>
        </p:spPr>
        <p:txBody>
          <a:bodyPr/>
          <a:lstStyle/>
          <a:p>
            <a:r>
              <a:rPr lang="en-US" dirty="0"/>
              <a:t>UM-Aware MPI Characterization on V100 with MOMB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857FC-5DF9-4955-B7D7-95506AE84C36}"/>
              </a:ext>
            </a:extLst>
          </p:cNvPr>
          <p:cNvCxnSpPr>
            <a:cxnSpLocks/>
          </p:cNvCxnSpPr>
          <p:nvPr/>
        </p:nvCxnSpPr>
        <p:spPr bwMode="auto">
          <a:xfrm>
            <a:off x="304800" y="3949165"/>
            <a:ext cx="411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D593ED5-248E-4325-811E-67CB804B0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053" y="1218448"/>
            <a:ext cx="4128147" cy="273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EC695E5-4077-4ECD-97B3-34E1BCF61F28}"/>
              </a:ext>
            </a:extLst>
          </p:cNvPr>
          <p:cNvSpPr/>
          <p:nvPr/>
        </p:nvSpPr>
        <p:spPr>
          <a:xfrm>
            <a:off x="1681445" y="3960114"/>
            <a:ext cx="1351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MVAPICH2-GDR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9F67CF-4AB5-4293-BB8B-8C835FE58EE0}"/>
              </a:ext>
            </a:extLst>
          </p:cNvPr>
          <p:cNvSpPr/>
          <p:nvPr/>
        </p:nvSpPr>
        <p:spPr>
          <a:xfrm>
            <a:off x="5796131" y="3950970"/>
            <a:ext cx="2028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dirty="0" err="1">
                <a:latin typeface="+mn-lt"/>
              </a:rPr>
              <a:t>OpenMPI</a:t>
            </a:r>
            <a:r>
              <a:rPr lang="en-US" sz="1400" b="0" dirty="0">
                <a:latin typeface="+mn-lt"/>
              </a:rPr>
              <a:t> (w/ UCX CUDA)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38AC3F-BDE7-42E5-8A65-2AE460A1F712}"/>
              </a:ext>
            </a:extLst>
          </p:cNvPr>
          <p:cNvSpPr/>
          <p:nvPr/>
        </p:nvSpPr>
        <p:spPr>
          <a:xfrm>
            <a:off x="210122" y="4434089"/>
            <a:ext cx="87237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+mn-lt"/>
              </a:rPr>
              <a:t>Proper characterization of UM on V100 using MOMB: UM performance is on par with device memory</a:t>
            </a:r>
          </a:p>
        </p:txBody>
      </p:sp>
    </p:spTree>
    <p:extLst>
      <p:ext uri="{BB962C8B-B14F-4D97-AF65-F5344CB8AC3E}">
        <p14:creationId xmlns:p14="http://schemas.microsoft.com/office/powerpoint/2010/main" val="2891354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8B224C-0E9B-4231-B428-A802070CF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" y="1447503"/>
            <a:ext cx="2709721" cy="179480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DECA043-9DF7-48BA-B61B-D7E4BF78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UM-Aware MPI Characterization on V100 + Power9 + </a:t>
            </a:r>
            <a:r>
              <a:rPr lang="en-US" sz="2400" dirty="0" err="1"/>
              <a:t>NVLink</a:t>
            </a:r>
            <a:r>
              <a:rPr lang="en-US" sz="2400" dirty="0"/>
              <a:t> with MOMB (Power Systems)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E9CB4-4D74-485A-A101-0AD576DC8E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257" y="1413510"/>
            <a:ext cx="2763271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7BEE3D-7F8C-43EE-BCE1-BF38B8C882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60" y="1447503"/>
            <a:ext cx="2696566" cy="17948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6DB68E-5AE9-4776-9E86-7B59202590ED}"/>
              </a:ext>
            </a:extLst>
          </p:cNvPr>
          <p:cNvSpPr/>
          <p:nvPr/>
        </p:nvSpPr>
        <p:spPr>
          <a:xfrm>
            <a:off x="965738" y="3233166"/>
            <a:ext cx="1351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MVAPICH2-GDR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ACCE12-2778-4B8B-AD76-FB441BD0002C}"/>
              </a:ext>
            </a:extLst>
          </p:cNvPr>
          <p:cNvSpPr/>
          <p:nvPr/>
        </p:nvSpPr>
        <p:spPr>
          <a:xfrm>
            <a:off x="3557651" y="3235452"/>
            <a:ext cx="2028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dirty="0" err="1">
                <a:latin typeface="+mn-lt"/>
              </a:rPr>
              <a:t>OpenMPI</a:t>
            </a:r>
            <a:r>
              <a:rPr lang="en-US" sz="1400" b="0" dirty="0">
                <a:latin typeface="+mn-lt"/>
              </a:rPr>
              <a:t> (w/ UCX CUDA)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C4220-FAB7-4301-9A8D-B3B84388798A}"/>
              </a:ext>
            </a:extLst>
          </p:cNvPr>
          <p:cNvSpPr/>
          <p:nvPr/>
        </p:nvSpPr>
        <p:spPr>
          <a:xfrm>
            <a:off x="6913164" y="3241548"/>
            <a:ext cx="12186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Spectrum MPI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3C3DC-2837-4A01-AFC2-EABB22CA094C}"/>
              </a:ext>
            </a:extLst>
          </p:cNvPr>
          <p:cNvSpPr/>
          <p:nvPr/>
        </p:nvSpPr>
        <p:spPr>
          <a:xfrm>
            <a:off x="210122" y="3839729"/>
            <a:ext cx="87237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+mn-lt"/>
              </a:rPr>
              <a:t>Proper characterization of UM on V100 using MOMB: UM performance is better than device memory</a:t>
            </a:r>
          </a:p>
        </p:txBody>
      </p:sp>
    </p:spTree>
    <p:extLst>
      <p:ext uri="{BB962C8B-B14F-4D97-AF65-F5344CB8AC3E}">
        <p14:creationId xmlns:p14="http://schemas.microsoft.com/office/powerpoint/2010/main" val="3533721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D732869-8386-4BBA-A20A-1D5666743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206684"/>
              </p:ext>
            </p:extLst>
          </p:nvPr>
        </p:nvGraphicFramePr>
        <p:xfrm>
          <a:off x="651066" y="1672019"/>
          <a:ext cx="78676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913">
                  <a:extLst>
                    <a:ext uri="{9D8B030D-6E8A-4147-A177-3AD203B41FA5}">
                      <a16:colId xmlns:a16="http://schemas.microsoft.com/office/drawing/2014/main" val="428272842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960810116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3854041438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1754112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Host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 Page Faults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 Page Faults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 X86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282800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25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 X86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0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05003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8D11BA5-C89E-E84F-A653-0A046C46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1864"/>
            <a:ext cx="8610600" cy="579576"/>
          </a:xfrm>
        </p:spPr>
        <p:txBody>
          <a:bodyPr/>
          <a:lstStyle/>
          <a:p>
            <a:r>
              <a:rPr lang="en-US" dirty="0"/>
              <a:t>Let’s Dig Deeper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DD7CB-268C-4C58-B3BC-7A231BC82B74}"/>
              </a:ext>
            </a:extLst>
          </p:cNvPr>
          <p:cNvSpPr txBox="1"/>
          <p:nvPr/>
        </p:nvSpPr>
        <p:spPr bwMode="auto">
          <a:xfrm>
            <a:off x="2563177" y="1232135"/>
            <a:ext cx="4050983" cy="4025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120000"/>
              </a:lnSpc>
              <a:defRPr sz="108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rgbClr val="000000"/>
                </a:solidFill>
              </a:rPr>
              <a:t>Page Faults while running MOMB</a:t>
            </a:r>
            <a:endParaRPr lang="en-US" sz="1800" dirty="0">
              <a:solidFill>
                <a:srgbClr val="000000"/>
              </a:solidFill>
              <a:cs typeface="Arial" pitchFamily="34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044312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4C4B8-92C7-4FA0-AB47-5D57E07A9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29" y="971650"/>
            <a:ext cx="5593792" cy="37337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DECA043-9DF7-48BA-B61B-D7E4BF78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From Enhanced UM Support on K80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8032C1-EFE1-4CC0-BEF6-D53DA25C06C3}"/>
              </a:ext>
            </a:extLst>
          </p:cNvPr>
          <p:cNvGrpSpPr/>
          <p:nvPr/>
        </p:nvGrpSpPr>
        <p:grpSpPr>
          <a:xfrm>
            <a:off x="5925621" y="1078723"/>
            <a:ext cx="506924" cy="670067"/>
            <a:chOff x="7022901" y="1078723"/>
            <a:chExt cx="506924" cy="670067"/>
          </a:xfrm>
        </p:grpSpPr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02994ECE-93B7-4431-9D4C-37E909C37C29}"/>
                </a:ext>
              </a:extLst>
            </p:cNvPr>
            <p:cNvSpPr/>
            <p:nvPr/>
          </p:nvSpPr>
          <p:spPr bwMode="auto">
            <a:xfrm flipH="1">
              <a:off x="7211014" y="1362091"/>
              <a:ext cx="88945" cy="386699"/>
            </a:xfrm>
            <a:prstGeom prst="downArrow">
              <a:avLst/>
            </a:prstGeom>
            <a:solidFill>
              <a:schemeClr val="accent2"/>
            </a:solidFill>
            <a:ln w="12700" cap="sq">
              <a:solidFill>
                <a:schemeClr val="tx1">
                  <a:alpha val="2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8" name="文本框 1">
              <a:extLst>
                <a:ext uri="{FF2B5EF4-FFF2-40B4-BE49-F238E27FC236}">
                  <a16:creationId xmlns:a16="http://schemas.microsoft.com/office/drawing/2014/main" id="{867B7704-D4D9-4CB1-9044-F9ECEC66753B}"/>
                </a:ext>
              </a:extLst>
            </p:cNvPr>
            <p:cNvSpPr txBox="1"/>
            <p:nvPr/>
          </p:nvSpPr>
          <p:spPr bwMode="auto">
            <a:xfrm>
              <a:off x="7022901" y="1078723"/>
              <a:ext cx="506924" cy="283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R="0" algn="l" defTabSz="914400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zh-CN" sz="1200" kern="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4.2</a:t>
              </a:r>
              <a:r>
                <a:rPr kumimoji="1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7568C2E-F09C-4375-86CA-35EAC085EB30}"/>
              </a:ext>
            </a:extLst>
          </p:cNvPr>
          <p:cNvSpPr/>
          <p:nvPr/>
        </p:nvSpPr>
        <p:spPr>
          <a:xfrm>
            <a:off x="6934200" y="1910030"/>
            <a:ext cx="18657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+mn-lt"/>
              </a:rPr>
              <a:t>Enhanced UM designs certainly improved performance during Kepler era.</a:t>
            </a:r>
          </a:p>
        </p:txBody>
      </p:sp>
    </p:spTree>
    <p:extLst>
      <p:ext uri="{BB962C8B-B14F-4D97-AF65-F5344CB8AC3E}">
        <p14:creationId xmlns:p14="http://schemas.microsoft.com/office/powerpoint/2010/main" val="1712030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2A15C-558F-4C46-A826-2C37B7DC5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92" y="954496"/>
            <a:ext cx="5484568" cy="364601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DECA043-9DF7-48BA-B61B-D7E4BF78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From Enhanced UM Support on V100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D749A-A37B-4C7B-9EC2-EA0FBAAAE435}"/>
              </a:ext>
            </a:extLst>
          </p:cNvPr>
          <p:cNvGrpSpPr/>
          <p:nvPr/>
        </p:nvGrpSpPr>
        <p:grpSpPr>
          <a:xfrm>
            <a:off x="6391965" y="1069579"/>
            <a:ext cx="506924" cy="670067"/>
            <a:chOff x="7022901" y="1078723"/>
            <a:chExt cx="506924" cy="670067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EE2355CC-AA2B-4A83-A759-0DF0E8177408}"/>
                </a:ext>
              </a:extLst>
            </p:cNvPr>
            <p:cNvSpPr/>
            <p:nvPr/>
          </p:nvSpPr>
          <p:spPr bwMode="auto">
            <a:xfrm flipH="1">
              <a:off x="7211014" y="1362091"/>
              <a:ext cx="88945" cy="386699"/>
            </a:xfrm>
            <a:prstGeom prst="downArrow">
              <a:avLst/>
            </a:prstGeom>
            <a:solidFill>
              <a:schemeClr val="accent2"/>
            </a:solidFill>
            <a:ln w="12700" cap="sq">
              <a:solidFill>
                <a:schemeClr val="tx1">
                  <a:alpha val="2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9" name="文本框 1">
              <a:extLst>
                <a:ext uri="{FF2B5EF4-FFF2-40B4-BE49-F238E27FC236}">
                  <a16:creationId xmlns:a16="http://schemas.microsoft.com/office/drawing/2014/main" id="{0E78A942-8756-44AE-AA4C-D749868485CD}"/>
                </a:ext>
              </a:extLst>
            </p:cNvPr>
            <p:cNvSpPr txBox="1"/>
            <p:nvPr/>
          </p:nvSpPr>
          <p:spPr bwMode="auto">
            <a:xfrm>
              <a:off x="7022901" y="1078723"/>
              <a:ext cx="506924" cy="283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R="0" algn="l" defTabSz="914400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zh-CN" sz="1200" kern="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4.2</a:t>
              </a:r>
              <a:r>
                <a:rPr kumimoji="1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081C268-1B31-408B-AA4E-78AE1BDF6E75}"/>
              </a:ext>
            </a:extLst>
          </p:cNvPr>
          <p:cNvSpPr/>
          <p:nvPr/>
        </p:nvSpPr>
        <p:spPr>
          <a:xfrm>
            <a:off x="7096104" y="1910030"/>
            <a:ext cx="15906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+mn-lt"/>
              </a:rPr>
              <a:t>The enhanced UM designs from Kepler era still provides benefits for Volta GPUs!!</a:t>
            </a:r>
          </a:p>
        </p:txBody>
      </p:sp>
    </p:spTree>
    <p:extLst>
      <p:ext uri="{BB962C8B-B14F-4D97-AF65-F5344CB8AC3E}">
        <p14:creationId xmlns:p14="http://schemas.microsoft.com/office/powerpoint/2010/main" val="2742552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5E201C-CB7A-4861-92AC-358599B04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17" y="1130430"/>
            <a:ext cx="5343902" cy="348240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DECA043-9DF7-48BA-B61B-D7E4BF78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Gains From Enhanced UM Support on V100 + Power9 + </a:t>
            </a:r>
            <a:r>
              <a:rPr lang="en-US" sz="2300" dirty="0" err="1"/>
              <a:t>NVLink</a:t>
            </a:r>
            <a:r>
              <a:rPr lang="en-US" sz="2300" dirty="0"/>
              <a:t> (Power Systems)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C6964-AA9C-4A35-9B4E-D38540C7AE79}"/>
              </a:ext>
            </a:extLst>
          </p:cNvPr>
          <p:cNvSpPr/>
          <p:nvPr/>
        </p:nvSpPr>
        <p:spPr>
          <a:xfrm>
            <a:off x="7096104" y="1910030"/>
            <a:ext cx="1666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enhanced UM designs provides benefits for Volta GPUs on Power systems too!!</a:t>
            </a:r>
          </a:p>
        </p:txBody>
      </p:sp>
    </p:spTree>
    <p:extLst>
      <p:ext uri="{BB962C8B-B14F-4D97-AF65-F5344CB8AC3E}">
        <p14:creationId xmlns:p14="http://schemas.microsoft.com/office/powerpoint/2010/main" val="78949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666750"/>
            <a:ext cx="5897235" cy="3828011"/>
          </a:xfrm>
        </p:spPr>
        <p:txBody>
          <a:bodyPr>
            <a:noAutofit/>
          </a:bodyPr>
          <a:lstStyle/>
          <a:p>
            <a:endParaRPr lang="en-US" sz="2400" i="1" dirty="0"/>
          </a:p>
          <a:p>
            <a:r>
              <a:rPr lang="en-US" sz="2400" i="1" dirty="0"/>
              <a:t>GPUs are growing faster in the HPC arena</a:t>
            </a:r>
          </a:p>
          <a:p>
            <a:endParaRPr lang="en-US" sz="2400" i="1" dirty="0"/>
          </a:p>
          <a:p>
            <a:r>
              <a:rPr lang="en-US" sz="2400" i="1" dirty="0"/>
              <a:t>NVIDIA GPUs - main driving force for</a:t>
            </a:r>
          </a:p>
          <a:p>
            <a:pPr lvl="1"/>
            <a:r>
              <a:rPr lang="en-US" sz="2200" i="1" dirty="0"/>
              <a:t> Accelerating traditional HPC applications</a:t>
            </a:r>
          </a:p>
          <a:p>
            <a:pPr lvl="1"/>
            <a:r>
              <a:rPr lang="en-US" sz="2200" i="1" dirty="0"/>
              <a:t> Accelerating AI thru faster training of Deep Neural Networks (DNNs)</a:t>
            </a:r>
            <a:endParaRPr lang="en-US" sz="2000" b="1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GPUs in HPC</a:t>
            </a:r>
          </a:p>
        </p:txBody>
      </p:sp>
      <p:sp>
        <p:nvSpPr>
          <p:cNvPr id="6" name="Rectangle 5"/>
          <p:cNvSpPr/>
          <p:nvPr/>
        </p:nvSpPr>
        <p:spPr>
          <a:xfrm>
            <a:off x="6547885" y="4665875"/>
            <a:ext cx="2752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0070C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https://www.top500.org (Nov ‘18)</a:t>
            </a:r>
            <a:endParaRPr lang="en-US" sz="14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F47465-DD07-4E2A-AD28-E61BCA6C35B0}"/>
              </a:ext>
            </a:extLst>
          </p:cNvPr>
          <p:cNvSpPr/>
          <p:nvPr/>
        </p:nvSpPr>
        <p:spPr>
          <a:xfrm>
            <a:off x="6913167" y="220055"/>
            <a:ext cx="1790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Accelerator/CP Family</a:t>
            </a:r>
          </a:p>
          <a:p>
            <a:pPr algn="ctr"/>
            <a:r>
              <a:rPr lang="en-US" sz="1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 Performance Share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823761-13D5-41FB-8C72-40078044E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917" y="687324"/>
            <a:ext cx="2004803" cy="19793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180C43-768C-42FF-8F70-FA10A65BD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098" y="2786178"/>
            <a:ext cx="1238314" cy="187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3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2D4842-F1B3-4DE3-AE53-7D21BC323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81" y="1013618"/>
            <a:ext cx="5675566" cy="379138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DECA043-9DF7-48BA-B61B-D7E4BF78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9024"/>
            <a:ext cx="8839200" cy="579576"/>
          </a:xfrm>
        </p:spPr>
        <p:txBody>
          <a:bodyPr/>
          <a:lstStyle/>
          <a:p>
            <a:r>
              <a:rPr lang="en-US" sz="2400" dirty="0"/>
              <a:t>Gains from Enhanced UM Support on V100: MVAPICH2 Vs </a:t>
            </a:r>
            <a:r>
              <a:rPr lang="en-US" sz="2400" dirty="0" err="1"/>
              <a:t>OpenMPI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FED00D-21AB-4F51-A3EC-5F0C6A5D941D}"/>
              </a:ext>
            </a:extLst>
          </p:cNvPr>
          <p:cNvGrpSpPr/>
          <p:nvPr/>
        </p:nvGrpSpPr>
        <p:grpSpPr>
          <a:xfrm>
            <a:off x="6153433" y="1276350"/>
            <a:ext cx="506924" cy="598901"/>
            <a:chOff x="7012969" y="1285494"/>
            <a:chExt cx="506924" cy="598901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0A3EF67C-3338-4200-A5B6-BABAF573E65D}"/>
                </a:ext>
              </a:extLst>
            </p:cNvPr>
            <p:cNvSpPr/>
            <p:nvPr/>
          </p:nvSpPr>
          <p:spPr bwMode="auto">
            <a:xfrm flipH="1">
              <a:off x="7181088" y="1601027"/>
              <a:ext cx="134110" cy="283368"/>
            </a:xfrm>
            <a:prstGeom prst="downArrow">
              <a:avLst/>
            </a:prstGeom>
            <a:solidFill>
              <a:schemeClr val="accent2"/>
            </a:solidFill>
            <a:ln w="12700" cap="sq">
              <a:solidFill>
                <a:schemeClr val="tx1">
                  <a:alpha val="2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9" name="文本框 1">
              <a:extLst>
                <a:ext uri="{FF2B5EF4-FFF2-40B4-BE49-F238E27FC236}">
                  <a16:creationId xmlns:a16="http://schemas.microsoft.com/office/drawing/2014/main" id="{99EFAF51-8826-4C6E-B37C-0070E071E30B}"/>
                </a:ext>
              </a:extLst>
            </p:cNvPr>
            <p:cNvSpPr txBox="1"/>
            <p:nvPr/>
          </p:nvSpPr>
          <p:spPr bwMode="auto">
            <a:xfrm>
              <a:off x="7012969" y="1285494"/>
              <a:ext cx="506924" cy="283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R="0" algn="l" defTabSz="914400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zh-CN" sz="1200" kern="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2.8</a:t>
              </a:r>
              <a:r>
                <a:rPr kumimoji="1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F7C7F-7C2C-4C25-A2ED-8E19138172C8}"/>
              </a:ext>
            </a:extLst>
          </p:cNvPr>
          <p:cNvSpPr/>
          <p:nvPr/>
        </p:nvSpPr>
        <p:spPr>
          <a:xfrm>
            <a:off x="7096104" y="1910030"/>
            <a:ext cx="15906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+mn-lt"/>
              </a:rPr>
              <a:t>The enhanced UM designs in MVAPICH2 fares better than </a:t>
            </a:r>
            <a:r>
              <a:rPr lang="en-US" i="1" dirty="0" err="1">
                <a:latin typeface="+mn-lt"/>
              </a:rPr>
              <a:t>OpenMPI</a:t>
            </a:r>
            <a:endParaRPr lang="en-US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5225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3112" y="784142"/>
            <a:ext cx="7867996" cy="3785650"/>
          </a:xfrm>
        </p:spPr>
        <p:txBody>
          <a:bodyPr/>
          <a:lstStyle/>
          <a:p>
            <a:r>
              <a:rPr lang="en-US" sz="2400" dirty="0">
                <a:solidFill>
                  <a:schemeClr val="accent3"/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Background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Research Challenges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UM-Aware MPI Performance Characterization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79024"/>
            <a:ext cx="8096595" cy="588306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95133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666750"/>
            <a:ext cx="8686800" cy="3828011"/>
          </a:xfrm>
        </p:spPr>
        <p:txBody>
          <a:bodyPr/>
          <a:lstStyle/>
          <a:p>
            <a:r>
              <a:rPr lang="en-US" sz="2200" dirty="0"/>
              <a:t>Hardware support for UM in latest Pascal/Volta GPUs greatly improved the UM performance</a:t>
            </a:r>
          </a:p>
          <a:p>
            <a:r>
              <a:rPr lang="en-US" sz="2200" dirty="0"/>
              <a:t>This does not mean that the UM aware designs conceived in MPI libraries during Kepler era are not valid any more</a:t>
            </a:r>
          </a:p>
          <a:p>
            <a:r>
              <a:rPr lang="en-US" sz="2200" dirty="0"/>
              <a:t>The conducted UM characterization study clearly shows that previous UM aware designs still improve the UM performance of latest Pascal/Volta GPUs</a:t>
            </a:r>
          </a:p>
          <a:p>
            <a:r>
              <a:rPr lang="en-US" sz="2200" dirty="0"/>
              <a:t>MVAPICH2-OPT containing enhanced UM aware designs outperforms regular MVAPICH2-GDR by 4.2x and </a:t>
            </a:r>
            <a:r>
              <a:rPr lang="en-US" sz="2200" dirty="0" err="1"/>
              <a:t>OpenMPI</a:t>
            </a:r>
            <a:r>
              <a:rPr lang="en-US" sz="2200" dirty="0"/>
              <a:t> by 2.8x for Intel Systems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8510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891" y="79531"/>
            <a:ext cx="8096596" cy="5795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j-lt"/>
              </a:rPr>
              <a:t>Thank You!</a:t>
            </a:r>
          </a:p>
        </p:txBody>
      </p:sp>
      <p:sp>
        <p:nvSpPr>
          <p:cNvPr id="5" name="矩形 4"/>
          <p:cNvSpPr/>
          <p:nvPr/>
        </p:nvSpPr>
        <p:spPr>
          <a:xfrm>
            <a:off x="2286000" y="21028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zh-CN" sz="1800" b="0" dirty="0">
                <a:latin typeface="Calibri"/>
                <a:ea typeface="宋体" pitchFamily="2" charset="-122"/>
                <a:cs typeface="Calibri"/>
              </a:rPr>
              <a:t>Network-Based Computing Laboratory</a:t>
            </a:r>
          </a:p>
          <a:p>
            <a:pPr algn="ctr">
              <a:buFontTx/>
              <a:buNone/>
            </a:pPr>
            <a:r>
              <a:rPr lang="en-US" altLang="zh-CN" sz="1800" b="0" dirty="0">
                <a:solidFill>
                  <a:schemeClr val="hlink"/>
                </a:solidFill>
                <a:latin typeface="Calibri"/>
                <a:ea typeface="宋体" pitchFamily="2" charset="-122"/>
                <a:cs typeface="Calibri"/>
                <a:hlinkClick r:id="rId3"/>
              </a:rPr>
              <a:t>http://nowlab.cse.ohio-state.edu</a:t>
            </a:r>
            <a:r>
              <a:rPr lang="en-US" altLang="zh-CN" sz="1800" b="0" dirty="0">
                <a:solidFill>
                  <a:schemeClr val="hlink"/>
                </a:solidFill>
                <a:ea typeface="宋体" pitchFamily="2" charset="-122"/>
                <a:hlinkClick r:id="rId3"/>
              </a:rPr>
              <a:t>/</a:t>
            </a:r>
            <a:endParaRPr lang="en-US" altLang="zh-CN" sz="1800" b="0" dirty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121" name="Rectangle 3"/>
          <p:cNvSpPr txBox="1">
            <a:spLocks noChangeArrowheads="1"/>
          </p:cNvSpPr>
          <p:nvPr/>
        </p:nvSpPr>
        <p:spPr>
          <a:xfrm>
            <a:off x="743989" y="1187958"/>
            <a:ext cx="7772400" cy="411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24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sz="1600" b="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{vadambacherimanian.1,awan.10,ruhela.2,chu.368,subramoni.1,panda.2}@osu.edu</a:t>
            </a:r>
            <a:endParaRPr lang="en-US" altLang="zh-CN" sz="1600" dirty="0">
              <a:ea typeface="宋体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33437" y="3400417"/>
            <a:ext cx="3477126" cy="1544561"/>
            <a:chOff x="19167" y="3097058"/>
            <a:chExt cx="4682259" cy="1786640"/>
          </a:xfrm>
        </p:grpSpPr>
        <p:sp>
          <p:nvSpPr>
            <p:cNvPr id="122" name="Rectangle 114"/>
            <p:cNvSpPr>
              <a:spLocks noChangeArrowheads="1"/>
            </p:cNvSpPr>
            <p:nvPr/>
          </p:nvSpPr>
          <p:spPr bwMode="auto">
            <a:xfrm>
              <a:off x="19167" y="4250553"/>
              <a:ext cx="4682259" cy="633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b="0" dirty="0">
                  <a:latin typeface="Calibri"/>
                  <a:ea typeface="宋体" pitchFamily="2" charset="-122"/>
                  <a:cs typeface="Calibri"/>
                </a:rPr>
                <a:t>The High-Performance MPI/PGAS Project</a:t>
              </a:r>
            </a:p>
            <a:p>
              <a:pPr algn="ctr"/>
              <a:r>
                <a:rPr lang="en-US" altLang="zh-CN" sz="1100" b="0" u="sng" dirty="0">
                  <a:solidFill>
                    <a:schemeClr val="hlink"/>
                  </a:solidFill>
                  <a:latin typeface="Calibri"/>
                  <a:ea typeface="宋体" pitchFamily="2" charset="-122"/>
                  <a:cs typeface="Calibri"/>
                </a:rPr>
                <a:t>http://mvapich.cse.ohio-state.edu/</a:t>
              </a:r>
              <a:endParaRPr lang="zh-CN" altLang="en-US" sz="1100" b="0" u="sng" dirty="0">
                <a:solidFill>
                  <a:schemeClr val="hlink"/>
                </a:solidFill>
                <a:latin typeface="Calibri"/>
                <a:ea typeface="宋体" pitchFamily="2" charset="-122"/>
                <a:cs typeface="Calibri"/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17" y="3097058"/>
              <a:ext cx="2880119" cy="102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0090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3702" y="2242566"/>
            <a:ext cx="8096596" cy="5795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j-lt"/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417028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1A53DF-2A09-47A5-B9C4-1BAE5019B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97" y="910590"/>
            <a:ext cx="4953000" cy="329800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DECA043-9DF7-48BA-B61B-D7E4BF78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MVAPICH2-GDR Vs </a:t>
            </a:r>
            <a:r>
              <a:rPr lang="en-US" sz="2400" dirty="0" err="1"/>
              <a:t>OpenMPI</a:t>
            </a:r>
            <a:r>
              <a:rPr lang="en-US" sz="2400" dirty="0"/>
              <a:t>: Pure Device Buffer Performance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34FAB-EB7D-43D6-B1AE-70C0C72F308C}"/>
              </a:ext>
            </a:extLst>
          </p:cNvPr>
          <p:cNvSpPr/>
          <p:nvPr/>
        </p:nvSpPr>
        <p:spPr>
          <a:xfrm>
            <a:off x="3216984" y="4207831"/>
            <a:ext cx="22722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MVAPICH2-GDR vs </a:t>
            </a:r>
            <a:r>
              <a:rPr lang="en-US" sz="1400" b="0" dirty="0" err="1">
                <a:latin typeface="+mn-lt"/>
              </a:rPr>
              <a:t>OpenMPI</a:t>
            </a:r>
            <a:endParaRPr lang="en-US" sz="1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631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0204" y="666750"/>
            <a:ext cx="8401396" cy="3828011"/>
          </a:xfrm>
        </p:spPr>
        <p:txBody>
          <a:bodyPr/>
          <a:lstStyle/>
          <a:p>
            <a:endParaRPr lang="en-US" sz="24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Managed/Unified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53A11-12E8-489A-869A-B47A105B1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88" y="1171967"/>
            <a:ext cx="5746808" cy="32519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3D84C0-9FBC-437D-A268-FFFACC302B93}"/>
              </a:ext>
            </a:extLst>
          </p:cNvPr>
          <p:cNvSpPr/>
          <p:nvPr/>
        </p:nvSpPr>
        <p:spPr>
          <a:xfrm>
            <a:off x="7615729" y="4441256"/>
            <a:ext cx="1511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70C0"/>
                </a:solidFill>
                <a:latin typeface="+mn-lt"/>
                <a:hlinkClick r:id="rId3"/>
              </a:rPr>
              <a:t>Courtesy: NVIDIA developer blogs</a:t>
            </a:r>
            <a:endParaRPr lang="en-US" sz="1400" b="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4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0204" y="593598"/>
            <a:ext cx="8553796" cy="3828011"/>
          </a:xfrm>
        </p:spPr>
        <p:txBody>
          <a:bodyPr/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Managed/Unified Memory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DEE80-5ECD-4F2D-97F9-B56C53B2B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80" y="1173174"/>
            <a:ext cx="6586239" cy="29201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D30FCC-872D-4D52-AB83-9ED46CA49870}"/>
              </a:ext>
            </a:extLst>
          </p:cNvPr>
          <p:cNvSpPr/>
          <p:nvPr/>
        </p:nvSpPr>
        <p:spPr>
          <a:xfrm>
            <a:off x="7467600" y="4312963"/>
            <a:ext cx="1511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70C0"/>
                </a:solidFill>
                <a:latin typeface="+mn-lt"/>
                <a:hlinkClick r:id="rId4"/>
              </a:rPr>
              <a:t>Courtesy: NVIDIA developer blogs</a:t>
            </a:r>
            <a:endParaRPr lang="en-US" sz="1400" b="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931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0204" y="685038"/>
            <a:ext cx="8553796" cy="4370878"/>
          </a:xfrm>
        </p:spPr>
        <p:txBody>
          <a:bodyPr/>
          <a:lstStyle/>
          <a:p>
            <a:r>
              <a:rPr lang="en-US" sz="2400" dirty="0"/>
              <a:t>Popular parallel programming model to harness the power of nodes in a clusters</a:t>
            </a:r>
          </a:p>
          <a:p>
            <a:r>
              <a:rPr lang="en-US" sz="2400" dirty="0"/>
              <a:t>Data is explicitly sent by one process and received by another process in a cooperative fashion.</a:t>
            </a:r>
          </a:p>
          <a:p>
            <a:r>
              <a:rPr lang="en-US" sz="2400" dirty="0"/>
              <a:t>MPI libraries can be</a:t>
            </a:r>
          </a:p>
          <a:p>
            <a:pPr lvl="1"/>
            <a:r>
              <a:rPr lang="en-US" sz="1800" dirty="0"/>
              <a:t>CUDA Aware</a:t>
            </a:r>
          </a:p>
          <a:p>
            <a:pPr lvl="1"/>
            <a:r>
              <a:rPr lang="en-US" sz="1800" dirty="0"/>
              <a:t>UM Aware	</a:t>
            </a:r>
            <a:endParaRPr lang="en-US" sz="22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79024"/>
            <a:ext cx="8096595" cy="579576"/>
          </a:xfrm>
        </p:spPr>
        <p:txBody>
          <a:bodyPr/>
          <a:lstStyle/>
          <a:p>
            <a:r>
              <a:rPr lang="en-US" dirty="0"/>
              <a:t>Message Passing Interface (MPI)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011A14-DB7A-4D56-8BBB-5A93E920E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2376678"/>
            <a:ext cx="39814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2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3112" y="784142"/>
            <a:ext cx="7867996" cy="3785650"/>
          </a:xfrm>
        </p:spPr>
        <p:txBody>
          <a:bodyPr/>
          <a:lstStyle/>
          <a:p>
            <a:r>
              <a:rPr lang="en-US" sz="2400" dirty="0">
                <a:solidFill>
                  <a:schemeClr val="accent3"/>
                </a:solidFill>
              </a:rPr>
              <a:t>Introduction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Motivation</a:t>
            </a:r>
          </a:p>
          <a:p>
            <a:r>
              <a:rPr lang="en-US" sz="2400" dirty="0"/>
              <a:t>Research Challenges</a:t>
            </a:r>
          </a:p>
          <a:p>
            <a:r>
              <a:rPr lang="en-US" sz="2400" dirty="0"/>
              <a:t>UM-Aware MPI Performance Characterization</a:t>
            </a:r>
          </a:p>
          <a:p>
            <a:r>
              <a:rPr lang="en-US" sz="2400" dirty="0"/>
              <a:t>Conclusion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79024"/>
            <a:ext cx="8096595" cy="588306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8735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666750"/>
            <a:ext cx="8096595" cy="3828011"/>
          </a:xfrm>
        </p:spPr>
        <p:txBody>
          <a:bodyPr>
            <a:noAutofit/>
          </a:bodyPr>
          <a:lstStyle/>
          <a:p>
            <a:endParaRPr lang="en-GB" sz="2400" dirty="0"/>
          </a:p>
          <a:p>
            <a:r>
              <a:rPr lang="en-GB" sz="2400" dirty="0"/>
              <a:t>CUDA Unified Memory(UM) =&gt; no memory pin down</a:t>
            </a:r>
          </a:p>
          <a:p>
            <a:pPr lvl="1"/>
            <a:r>
              <a:rPr lang="en-GB" sz="2400" dirty="0">
                <a:solidFill>
                  <a:srgbClr val="FF0000"/>
                </a:solidFill>
              </a:rPr>
              <a:t>No IPC support for intra-node communication </a:t>
            </a:r>
          </a:p>
          <a:p>
            <a:pPr lvl="1"/>
            <a:r>
              <a:rPr lang="en-GB" sz="2400" dirty="0">
                <a:solidFill>
                  <a:srgbClr val="FF0000"/>
                </a:solidFill>
              </a:rPr>
              <a:t>No GDR support for Inter-node communication</a:t>
            </a:r>
          </a:p>
          <a:p>
            <a:r>
              <a:rPr lang="en-GB" sz="2400" dirty="0">
                <a:solidFill>
                  <a:srgbClr val="000000"/>
                </a:solidFill>
              </a:rPr>
              <a:t>Initial and basic support in MVAPICH2-GDR MPI library</a:t>
            </a:r>
          </a:p>
          <a:p>
            <a:pPr lvl="1"/>
            <a:r>
              <a:rPr lang="en-GB" sz="2200" dirty="0">
                <a:solidFill>
                  <a:srgbClr val="000000"/>
                </a:solidFill>
              </a:rPr>
              <a:t>For both intra- and inter-nodes use “pipeline through” host memory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79024"/>
            <a:ext cx="8096595" cy="579576"/>
          </a:xfrm>
        </p:spPr>
        <p:txBody>
          <a:bodyPr/>
          <a:lstStyle/>
          <a:p>
            <a:r>
              <a:rPr lang="en-US" dirty="0">
                <a:solidFill>
                  <a:srgbClr val="CD052B"/>
                </a:solidFill>
              </a:rPr>
              <a:t>Basic Unified Memory (UM) Awareness in MPI</a:t>
            </a:r>
            <a:br>
              <a:rPr lang="en-US" dirty="0">
                <a:solidFill>
                  <a:srgbClr val="CD052B"/>
                </a:solidFill>
              </a:rPr>
            </a:br>
            <a:endParaRPr lang="en-US" sz="28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72A21DA2-0984-4A93-909C-5D74A9D8A955}"/>
              </a:ext>
            </a:extLst>
          </p:cNvPr>
          <p:cNvSpPr txBox="1"/>
          <p:nvPr/>
        </p:nvSpPr>
        <p:spPr>
          <a:xfrm>
            <a:off x="41376" y="4347194"/>
            <a:ext cx="5418600" cy="720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dirty="0" err="1">
                <a:solidFill>
                  <a:schemeClr val="bg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D.Banerjee</a:t>
            </a:r>
            <a:r>
              <a:rPr lang="en-GB" sz="1100" dirty="0">
                <a:solidFill>
                  <a:schemeClr val="bg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, K. Hamidouche, and D. K Panda, CUDA Designing High Performance Communication Runtime for GPU Managed Memory: Early Experiences, GPGPU-9</a:t>
            </a:r>
            <a:r>
              <a:rPr lang="en-GB" sz="1100" dirty="0">
                <a:solidFill>
                  <a:schemeClr val="bg1">
                    <a:lumMod val="60000"/>
                    <a:lumOff val="40000"/>
                  </a:schemeClr>
                </a:solidFill>
                <a:highlight>
                  <a:srgbClr val="FFFFFF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277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666750"/>
            <a:ext cx="8096595" cy="3828011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Designs are motivated due to the </a:t>
            </a:r>
            <a:r>
              <a:rPr lang="en-US" sz="2400" b="1" dirty="0">
                <a:solidFill>
                  <a:srgbClr val="FF0000"/>
                </a:solidFill>
              </a:rPr>
              <a:t>poor UM performance on Kepler series of NVIDIA GPUs</a:t>
            </a:r>
            <a:endParaRPr lang="en-GB" sz="26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GB" sz="2400" dirty="0">
              <a:solidFill>
                <a:srgbClr val="FF0000"/>
              </a:solidFill>
            </a:endParaRPr>
          </a:p>
          <a:p>
            <a:pPr lvl="1"/>
            <a:endParaRPr lang="en-GB" sz="2200" dirty="0"/>
          </a:p>
          <a:p>
            <a:pPr marL="0" indent="0">
              <a:buNone/>
            </a:pPr>
            <a:endParaRPr lang="en-US" sz="2400" i="1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79024"/>
            <a:ext cx="8096595" cy="579576"/>
          </a:xfrm>
        </p:spPr>
        <p:txBody>
          <a:bodyPr/>
          <a:lstStyle/>
          <a:p>
            <a:r>
              <a:rPr lang="en-US" dirty="0">
                <a:solidFill>
                  <a:srgbClr val="CD052B"/>
                </a:solidFill>
              </a:rPr>
              <a:t>Enhanced Support for UM Awareness in MVAPICH2</a:t>
            </a:r>
            <a:br>
              <a:rPr lang="en-US" dirty="0">
                <a:solidFill>
                  <a:srgbClr val="CD052B"/>
                </a:solidFill>
              </a:rPr>
            </a:br>
            <a:endParaRPr lang="en-US" sz="28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72A21DA2-0984-4A93-909C-5D74A9D8A955}"/>
              </a:ext>
            </a:extLst>
          </p:cNvPr>
          <p:cNvSpPr txBox="1"/>
          <p:nvPr/>
        </p:nvSpPr>
        <p:spPr>
          <a:xfrm>
            <a:off x="41376" y="4347194"/>
            <a:ext cx="5418600" cy="720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dirty="0">
                <a:solidFill>
                  <a:schemeClr val="bg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K. Hamidouche, A. Awan, A. Venkatesh, and D. K Panda, CUDA M3: Designing Efficient CUDA Managed Memory-aware MPI by Exploiting GDR and IPC, HiPC ‘16</a:t>
            </a:r>
            <a:r>
              <a:rPr lang="en-GB" sz="1100" dirty="0">
                <a:solidFill>
                  <a:schemeClr val="bg1">
                    <a:lumMod val="60000"/>
                    <a:lumOff val="40000"/>
                  </a:schemeClr>
                </a:solidFill>
                <a:highlight>
                  <a:srgbClr val="FFFFFF"/>
                </a:highlight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24BCC-964F-4B2B-9A01-5ACD1D6C7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4" y="748740"/>
            <a:ext cx="8859791" cy="236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32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hyperlink" Target="mailto:panda@cse.ohio-state.edu" TargetMode="External"/></Relationships>
</file>

<file path=ppt/theme/theme1.xml><?xml version="1.0" encoding="utf-8"?>
<a:theme xmlns:a="http://schemas.openxmlformats.org/drawingml/2006/main" name="1_Contemporary">
  <a:themeElements>
    <a:clrScheme name="">
      <a:dk1>
        <a:srgbClr val="000000"/>
      </a:dk1>
      <a:lt1>
        <a:srgbClr val="000066"/>
      </a:lt1>
      <a:dk2>
        <a:srgbClr val="CD052B"/>
      </a:dk2>
      <a:lt2>
        <a:srgbClr val="000000"/>
      </a:lt2>
      <a:accent1>
        <a:srgbClr val="009999"/>
      </a:accent1>
      <a:accent2>
        <a:srgbClr val="FF9933"/>
      </a:accent2>
      <a:accent3>
        <a:srgbClr val="AAAAB8"/>
      </a:accent3>
      <a:accent4>
        <a:srgbClr val="000000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>
            <a:lumMod val="60000"/>
            <a:lumOff val="40000"/>
          </a:schemeClr>
        </a:solidFill>
        <a:ln w="12700" cap="sq">
          <a:solidFill>
            <a:schemeClr val="tx1">
              <a:alpha val="25000"/>
            </a:schemeClr>
          </a:solidFill>
          <a:miter lim="800000"/>
          <a:headEnd type="none" w="sm" len="sm"/>
          <a:tailEnd type="none" w="sm" len="sm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 anchor="ctr">
        <a:noAutofit/>
      </a:bodyPr>
      <a:lstStyle>
        <a:defPPr algn="ctr" eaLnBrk="0" hangingPunct="0">
          <a:lnSpc>
            <a:spcPct val="110000"/>
          </a:lnSpc>
          <a:spcBef>
            <a:spcPct val="20000"/>
          </a:spcBef>
          <a:defRPr dirty="0" err="1" smtClean="0">
            <a:solidFill>
              <a:schemeClr val="tx1">
                <a:lumMod val="95000"/>
                <a:lumOff val="5000"/>
              </a:schemeClr>
            </a:solidFill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 bwMode="auto">
        <a:noFill/>
        <a:ln w="12700" cap="sq">
          <a:noFill/>
          <a:miter lim="800000"/>
          <a:headEnd type="none" w="sm" len="sm"/>
          <a:tailEnd type="none" w="sm" len="sm"/>
        </a:ln>
      </a:spPr>
      <a:bodyPr wrap="square">
        <a:spAutoFit/>
      </a:bodyPr>
      <a:lstStyle>
        <a:defPPr algn="ctr" eaLnBrk="0" hangingPunct="0">
          <a:lnSpc>
            <a:spcPct val="120000"/>
          </a:lnSpc>
          <a:defRPr sz="1800" dirty="0" smtClean="0">
            <a:latin typeface="+mj-lt"/>
            <a:cs typeface="Arial" pitchFamily="34" charset="0"/>
            <a:hlinkClick xmlns:r="http://schemas.openxmlformats.org/officeDocument/2006/relationships" r:id="rId1"/>
          </a:defRPr>
        </a:defPPr>
      </a:lstStyle>
    </a:tx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54687</TotalTime>
  <Words>1392</Words>
  <Application>Microsoft Office PowerPoint</Application>
  <PresentationFormat>On-screen Show (16:9)</PresentationFormat>
  <Paragraphs>214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Comic Sans MS</vt:lpstr>
      <vt:lpstr>Times New Roman</vt:lpstr>
      <vt:lpstr>Wingdings</vt:lpstr>
      <vt:lpstr>1_Contemporary</vt:lpstr>
      <vt:lpstr>Custom Design</vt:lpstr>
      <vt:lpstr>1_Custom Design</vt:lpstr>
      <vt:lpstr>2_Custom Design</vt:lpstr>
      <vt:lpstr>Characterizing CUDA Unified Memory (UM)-Aware MPI Designs on Modern GPU Architectures </vt:lpstr>
      <vt:lpstr>Agenda</vt:lpstr>
      <vt:lpstr>GPUs in HPC</vt:lpstr>
      <vt:lpstr>Managed/Unified Memory</vt:lpstr>
      <vt:lpstr>Managed/Unified Memory (Contd)</vt:lpstr>
      <vt:lpstr>Message Passing Interface (MPI)</vt:lpstr>
      <vt:lpstr>Agenda</vt:lpstr>
      <vt:lpstr>Basic Unified Memory (UM) Awareness in MPI </vt:lpstr>
      <vt:lpstr>Enhanced Support for UM Awareness in MVAPICH2 </vt:lpstr>
      <vt:lpstr>Enhanced H/W Support for Unified Memory on Pascal/Volta</vt:lpstr>
      <vt:lpstr>Enhanced API Support for Unified Memory on Pascal/Volta</vt:lpstr>
      <vt:lpstr>Time to Revisit UM-Aware Designs in MVAPICH2?</vt:lpstr>
      <vt:lpstr>Agenda</vt:lpstr>
      <vt:lpstr>Broad Challenge</vt:lpstr>
      <vt:lpstr>Research Challenges</vt:lpstr>
      <vt:lpstr>Agenda</vt:lpstr>
      <vt:lpstr>Evaluation Platforms</vt:lpstr>
      <vt:lpstr>Experimental Setup</vt:lpstr>
      <vt:lpstr>Experimental Setup: OMB</vt:lpstr>
      <vt:lpstr>Experimental Setup: MOMB</vt:lpstr>
      <vt:lpstr>Experimental design</vt:lpstr>
      <vt:lpstr>UM-Aware MPI Characterization on V100 with OMB</vt:lpstr>
      <vt:lpstr>UM-Aware MPI Characterization on K80 with MOMB</vt:lpstr>
      <vt:lpstr>UM-Aware MPI Characterization on V100 with MOMB</vt:lpstr>
      <vt:lpstr>UM-Aware MPI Characterization on V100 + Power9 + NVLink with MOMB (Power Systems)</vt:lpstr>
      <vt:lpstr>Let’s Dig Deeper</vt:lpstr>
      <vt:lpstr>Gains From Enhanced UM Support on K80</vt:lpstr>
      <vt:lpstr>Gains From Enhanced UM Support on V100</vt:lpstr>
      <vt:lpstr>Gains From Enhanced UM Support on V100 + Power9 + NVLink (Power Systems)</vt:lpstr>
      <vt:lpstr>Gains from Enhanced UM Support on V100: MVAPICH2 Vs OpenMPI</vt:lpstr>
      <vt:lpstr>Agenda</vt:lpstr>
      <vt:lpstr>Conclusion</vt:lpstr>
      <vt:lpstr>Thank You!</vt:lpstr>
      <vt:lpstr>Backup Slides</vt:lpstr>
      <vt:lpstr>MVAPICH2-GDR Vs OpenMPI: Pure Device Buffer Performance</vt:lpstr>
    </vt:vector>
  </TitlesOfParts>
  <Manager/>
  <Company>OSU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Libraries and Middleware for Exascale Systems</dc:title>
  <dc:subject>Presentation Slides</dc:subject>
  <dc:creator>D. K. Panda</dc:creator>
  <cp:keywords/>
  <dc:description/>
  <cp:lastModifiedBy>Karthik Vadambacheri Manian</cp:lastModifiedBy>
  <cp:revision>13060</cp:revision>
  <cp:lastPrinted>1998-10-01T16:18:06Z</cp:lastPrinted>
  <dcterms:created xsi:type="dcterms:W3CDTF">2011-06-18T13:55:27Z</dcterms:created>
  <dcterms:modified xsi:type="dcterms:W3CDTF">2019-04-13T19:51:41Z</dcterms:modified>
  <cp:category/>
</cp:coreProperties>
</file>