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25" r:id="rId2"/>
    <p:sldId id="323" r:id="rId3"/>
    <p:sldId id="328" r:id="rId4"/>
    <p:sldId id="329" r:id="rId5"/>
    <p:sldId id="33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648">
          <p15:clr>
            <a:srgbClr val="A4A3A4"/>
          </p15:clr>
        </p15:guide>
        <p15:guide id="4" pos="5616">
          <p15:clr>
            <a:srgbClr val="A4A3A4"/>
          </p15:clr>
        </p15:guide>
        <p15:guide id="5" orient="horz" pos="1296">
          <p15:clr>
            <a:srgbClr val="A4A3A4"/>
          </p15:clr>
        </p15:guide>
        <p15:guide id="6" orient="horz" pos="1584">
          <p15:clr>
            <a:srgbClr val="A4A3A4"/>
          </p15:clr>
        </p15:guide>
        <p15:guide id="7" orient="horz" pos="2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E152"/>
    <a:srgbClr val="FFD9D9"/>
    <a:srgbClr val="7EDC7E"/>
    <a:srgbClr val="EAF1FA"/>
    <a:srgbClr val="C5D9F1"/>
    <a:srgbClr val="DAE7F6"/>
    <a:srgbClr val="FF5050"/>
    <a:srgbClr val="B2E4C9"/>
    <a:srgbClr val="E7E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558" autoAdjust="0"/>
  </p:normalViewPr>
  <p:slideViewPr>
    <p:cSldViewPr showGuides="1">
      <p:cViewPr varScale="1">
        <p:scale>
          <a:sx n="75" d="100"/>
          <a:sy n="75" d="100"/>
        </p:scale>
        <p:origin x="-2312" y="-112"/>
      </p:cViewPr>
      <p:guideLst>
        <p:guide orient="horz" pos="2160"/>
        <p:guide orient="horz" pos="3648"/>
        <p:guide orient="horz" pos="1296"/>
        <p:guide orient="horz" pos="1584"/>
        <p:guide orient="horz" pos="2688"/>
        <p:guide pos="2880"/>
        <p:guide pos="5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89584-A358-4058-95EB-5D1EF534BAEE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E93FB-9CD4-4352-B173-B3EF0817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1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In this work we observe that different bottlenecks and imbalances in execution leave different GPU resources idle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Our goal in this work is employ these idle resources to accelerate different bottlenecks in execution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In order to do this we propose to employ light-weight helper threads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However, there are some key challenges that need to be addressed to enable helper threading in GPUs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propose a new framework CABA that effectively addresses these challenges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framework is flexible enough to be applied to a wide range of use case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In this work, the apply the framework to enable flexible data compression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find that CABA shows that improves the performance of a wide range of GPGPU applications evaluated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E93FB-9CD4-4352-B173-B3EF0817C4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0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start by</a:t>
            </a:r>
            <a:r>
              <a:rPr lang="en-US" baseline="0" dirty="0" smtClean="0"/>
              <a:t> summarizing</a:t>
            </a:r>
            <a:r>
              <a:rPr lang="en-US" dirty="0" smtClean="0"/>
              <a:t> our work in a nutshell.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5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start by</a:t>
            </a:r>
            <a:r>
              <a:rPr lang="en-US" baseline="0" dirty="0" smtClean="0"/>
              <a:t> summarizing</a:t>
            </a:r>
            <a:r>
              <a:rPr lang="en-US" dirty="0" smtClean="0"/>
              <a:t> our work in a nutshell.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5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47800" y="1981200"/>
            <a:ext cx="6477000" cy="1828800"/>
          </a:xfrm>
        </p:spPr>
        <p:txBody>
          <a:bodyPr anchor="b"/>
          <a:lstStyle>
            <a:lvl1pPr algn="ctr"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Candara" pitchFamily="34" charset="0"/>
              </a:defRPr>
            </a:lvl1pPr>
          </a:lstStyle>
          <a:p>
            <a:fld id="{2785AC36-7215-4B64-9140-66D50608D0AA}" type="datetime1">
              <a:rPr lang="en-US" smtClean="0"/>
              <a:t>6/24/15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FECB9F-1D6C-412D-901B-E31CC0E813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9554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45336" y="-9554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6150-17A9-478E-9843-EFAFEB188850}" type="datetime1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096000"/>
            <a:ext cx="685800" cy="487168"/>
          </a:xfrm>
          <a:prstGeom prst="rect">
            <a:avLst/>
          </a:prstGeom>
        </p:spPr>
        <p:txBody>
          <a:bodyPr/>
          <a:lstStyle/>
          <a:p>
            <a:fld id="{7CFECB9F-1D6C-412D-901B-E31CC0E81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EF23485-36CC-4CD8-B28B-49890A574C13}" type="datetime1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7CFECB9F-1D6C-412D-901B-E31CC0E813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fld id="{975D0804-2ADA-42AE-A13A-B3964CB450DF}" type="datetime1">
              <a:rPr lang="en-US" smtClean="0"/>
              <a:t>6/24/15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i="1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172200"/>
            <a:ext cx="6858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fld id="{E4C25FB6-0C19-4CE9-A9C3-EE47C070B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11E7-1474-481F-BCAD-A93D0F80551B}" type="datetime1">
              <a:rPr lang="en-US" smtClean="0"/>
              <a:t>6/24/15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CFECB9F-1D6C-412D-901B-E31CC0E813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43701C-15F4-4AF9-A36A-7EFD8053135B}" type="datetime1">
              <a:rPr lang="en-US" smtClean="0"/>
              <a:t>6/24/15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172200"/>
            <a:ext cx="6858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fld id="{E4C25FB6-0C19-4CE9-A9C3-EE47C070B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A7F2DD-C0C2-4D1E-ABEA-8888E1F18CCE}" type="datetime1">
              <a:rPr lang="en-US" smtClean="0"/>
              <a:t>6/24/15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8458200" y="6172200"/>
            <a:ext cx="6858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fld id="{E4C25FB6-0C19-4CE9-A9C3-EE47C070B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itchFamily="34" charset="0"/>
              </a:defRPr>
            </a:lvl1pPr>
          </a:lstStyle>
          <a:p>
            <a:fld id="{1C6A6DE0-4263-45BF-8D0C-93B8D4C21A3C}" type="datetime1">
              <a:rPr lang="en-US" smtClean="0"/>
              <a:t>6/24/15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172200"/>
            <a:ext cx="6858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fld id="{E4C25FB6-0C19-4CE9-A9C3-EE47C070B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945-A4BC-4AC8-856D-EDA96EC04BF5}" type="datetime1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172200"/>
            <a:ext cx="6858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fld id="{E4C25FB6-0C19-4CE9-A9C3-EE47C070B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7E8D-1CB2-49DB-B1A9-5891D428E592}" type="datetime1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096000"/>
            <a:ext cx="685800" cy="487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FECB9F-1D6C-412D-901B-E31CC0E8136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Candara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256F6EB-6D1C-430F-9C27-74DE45E60070}" type="datetime1">
              <a:rPr lang="en-US" smtClean="0"/>
              <a:t>6/24/15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7CFECB9F-1D6C-412D-901B-E31CC0E813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F0F17C-7FD6-45D5-82B8-7F8F2DD88AB9}" type="datetime1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-381000" y="125730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09600" y="1256029"/>
            <a:ext cx="533400" cy="9969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143000" y="1256030"/>
            <a:ext cx="7620000" cy="9969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172200"/>
            <a:ext cx="6858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fld id="{E4C25FB6-0C19-4CE9-A9C3-EE47C070B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i="1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su_logo.png"/>
          <p:cNvPicPr>
            <a:picLocks noChangeAspect="1"/>
          </p:cNvPicPr>
          <p:nvPr/>
        </p:nvPicPr>
        <p:blipFill>
          <a:blip r:embed="rId3" cstate="print"/>
          <a:srcRect b="22975"/>
          <a:stretch>
            <a:fillRect/>
          </a:stretch>
        </p:blipFill>
        <p:spPr>
          <a:xfrm>
            <a:off x="6631193" y="5411266"/>
            <a:ext cx="2286000" cy="1420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787" y="113321"/>
            <a:ext cx="8382000" cy="36576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B050"/>
                </a:solidFill>
                <a:latin typeface="+mj-lt"/>
              </a:rPr>
              <a:t>A Case for Core-Assisted Bottleneck Acceleration in GPUs</a:t>
            </a:r>
            <a:r>
              <a:rPr lang="en-US" cap="none" dirty="0" smtClean="0">
                <a:latin typeface="+mj-lt"/>
              </a:rPr>
              <a:t/>
            </a:r>
            <a:br>
              <a:rPr lang="en-US" cap="none" dirty="0" smtClean="0">
                <a:latin typeface="+mj-lt"/>
              </a:rPr>
            </a:br>
            <a:r>
              <a:rPr lang="en-US" sz="3600" i="1" cap="none" dirty="0" smtClean="0">
                <a:latin typeface="+mj-lt"/>
              </a:rPr>
              <a:t>Enabling Flexible Data Compression </a:t>
            </a:r>
            <a:br>
              <a:rPr lang="en-US" sz="3600" i="1" cap="none" dirty="0" smtClean="0">
                <a:latin typeface="+mj-lt"/>
              </a:rPr>
            </a:br>
            <a:r>
              <a:rPr lang="en-US" sz="3600" i="1" cap="none" dirty="0" smtClean="0">
                <a:latin typeface="+mj-lt"/>
              </a:rPr>
              <a:t>with Assist Warps </a:t>
            </a:r>
            <a:endParaRPr lang="en-US" sz="3600" i="1" cap="none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74" y="3736048"/>
            <a:ext cx="91366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Nandita Vijaykumar 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Gennady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Pekhimenko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Adwait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 Jog, Abhishek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Bhowmick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Rachata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Ausavarangnirun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, Chita Das,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Mahmut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Kandemir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, Todd C. Mowry, Onur Mutlu</a:t>
            </a:r>
          </a:p>
        </p:txBody>
      </p:sp>
      <p:pic>
        <p:nvPicPr>
          <p:cNvPr id="11" name="Picture 10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5932116"/>
            <a:ext cx="1981200" cy="573241"/>
          </a:xfrm>
          <a:prstGeom prst="rect">
            <a:avLst/>
          </a:prstGeom>
        </p:spPr>
      </p:pic>
      <p:pic>
        <p:nvPicPr>
          <p:cNvPr id="12" name="Picture 11" descr="cmu.jpg"/>
          <p:cNvPicPr>
            <a:picLocks noChangeAspect="1"/>
          </p:cNvPicPr>
          <p:nvPr/>
        </p:nvPicPr>
        <p:blipFill>
          <a:blip r:embed="rId5" cstate="print"/>
          <a:srcRect t="21333" b="21333"/>
          <a:stretch>
            <a:fillRect/>
          </a:stretch>
        </p:blipFill>
        <p:spPr>
          <a:xfrm>
            <a:off x="2667000" y="5854726"/>
            <a:ext cx="3576692" cy="74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6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i="0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Imbalances in execution </a:t>
            </a:r>
            <a:r>
              <a:rPr lang="en-US" sz="3200" i="0" dirty="0" smtClean="0">
                <a:solidFill>
                  <a:schemeClr val="tx1">
                    <a:lumMod val="50000"/>
                  </a:schemeClr>
                </a:solidFill>
                <a:latin typeface="Tw Cen MT" panose="020B0602020104020603" pitchFamily="34" charset="0"/>
              </a:rPr>
              <a:t>leave GPU resources underutilized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81054" y="2857644"/>
            <a:ext cx="3172138" cy="2725138"/>
          </a:xfrm>
          <a:prstGeom prst="roundRect">
            <a:avLst/>
          </a:prstGeom>
          <a:solidFill>
            <a:schemeClr val="bg1"/>
          </a:solidFill>
          <a:ln w="57150"/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Cores"/>
          <p:cNvGrpSpPr/>
          <p:nvPr/>
        </p:nvGrpSpPr>
        <p:grpSpPr>
          <a:xfrm>
            <a:off x="4029792" y="3244760"/>
            <a:ext cx="1140348" cy="2179542"/>
            <a:chOff x="4469131" y="2228282"/>
            <a:chExt cx="1321095" cy="2969042"/>
          </a:xfrm>
        </p:grpSpPr>
        <p:grpSp>
          <p:nvGrpSpPr>
            <p:cNvPr id="7" name="Group 6"/>
            <p:cNvGrpSpPr/>
            <p:nvPr/>
          </p:nvGrpSpPr>
          <p:grpSpPr>
            <a:xfrm>
              <a:off x="4469131" y="2228282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44" name="Rounded Rectangle 43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470959" y="2593674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40" name="Rounded Rectangle 39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474625" y="2966409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36" name="Rounded Rectangle 35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474625" y="3364830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32" name="Rounded Rectangle 31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481976" y="3744932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28" name="Rounded Rectangle 27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89322" y="4113998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24" name="Rounded Rectangle 23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499409" y="4506927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Rounded Rectangle 19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503090" y="4892524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16" name="Rounded Rectangle 15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Rounded Rectangle 47"/>
          <p:cNvSpPr/>
          <p:nvPr/>
        </p:nvSpPr>
        <p:spPr>
          <a:xfrm>
            <a:off x="2431739" y="3459496"/>
            <a:ext cx="1405014" cy="19746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086386" y="2623044"/>
            <a:ext cx="1378023" cy="3311907"/>
          </a:xfrm>
          <a:prstGeom prst="roundRect">
            <a:avLst/>
          </a:prstGeom>
          <a:solidFill>
            <a:srgbClr val="FFD9D9"/>
          </a:solidFill>
          <a:ln w="571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Hierarchy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03840" y="3009972"/>
            <a:ext cx="151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Register File</a:t>
            </a:r>
            <a:endParaRPr lang="en-US" sz="2000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168652" y="2869514"/>
            <a:ext cx="883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Cores</a:t>
            </a:r>
            <a:endParaRPr lang="en-US" sz="2000" b="1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2094710" y="5661072"/>
            <a:ext cx="346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GPU Streaming Multiprocessor</a:t>
            </a:r>
            <a:endParaRPr lang="en-US" sz="2000" b="1" i="1" dirty="0"/>
          </a:p>
        </p:txBody>
      </p:sp>
      <p:sp>
        <p:nvSpPr>
          <p:cNvPr id="58" name="Idle Regs"/>
          <p:cNvSpPr/>
          <p:nvPr/>
        </p:nvSpPr>
        <p:spPr>
          <a:xfrm>
            <a:off x="2435034" y="3459496"/>
            <a:ext cx="1405016" cy="512108"/>
          </a:xfrm>
          <a:prstGeom prst="round2SameRect">
            <a:avLst>
              <a:gd name="adj1" fmla="val 44038"/>
              <a:gd name="adj2" fmla="val 0"/>
            </a:avLst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2"/>
                </a:solidFill>
              </a:rPr>
              <a:t>Idle!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sp>
        <p:nvSpPr>
          <p:cNvPr id="98" name="Red Arrow"/>
          <p:cNvSpPr/>
          <p:nvPr/>
        </p:nvSpPr>
        <p:spPr>
          <a:xfrm>
            <a:off x="5353192" y="3787872"/>
            <a:ext cx="1733194" cy="844087"/>
          </a:xfrm>
          <a:prstGeom prst="leftRightArrow">
            <a:avLst>
              <a:gd name="adj1" fmla="val 50000"/>
              <a:gd name="adj2" fmla="val 59220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/>
              <a:t>Full!</a:t>
            </a:r>
            <a:endParaRPr lang="en-US" sz="2400" b="1" i="1" dirty="0"/>
          </a:p>
        </p:txBody>
      </p:sp>
      <p:grpSp>
        <p:nvGrpSpPr>
          <p:cNvPr id="99" name="Idle Cores"/>
          <p:cNvGrpSpPr/>
          <p:nvPr/>
        </p:nvGrpSpPr>
        <p:grpSpPr>
          <a:xfrm>
            <a:off x="4029338" y="3241138"/>
            <a:ext cx="1139382" cy="2183008"/>
            <a:chOff x="3910039" y="3523814"/>
            <a:chExt cx="1319975" cy="2619679"/>
          </a:xfrm>
          <a:solidFill>
            <a:schemeClr val="bg1"/>
          </a:solidFill>
          <a:effectLst/>
        </p:grpSpPr>
        <p:grpSp>
          <p:nvGrpSpPr>
            <p:cNvPr id="100" name="Group 99"/>
            <p:cNvGrpSpPr/>
            <p:nvPr/>
          </p:nvGrpSpPr>
          <p:grpSpPr>
            <a:xfrm>
              <a:off x="3910039" y="3523814"/>
              <a:ext cx="1319975" cy="2619679"/>
              <a:chOff x="4062811" y="3676204"/>
              <a:chExt cx="1319975" cy="2619679"/>
            </a:xfrm>
            <a:grpFill/>
          </p:grpSpPr>
          <p:grpSp>
            <p:nvGrpSpPr>
              <p:cNvPr id="102" name="Group 101"/>
              <p:cNvGrpSpPr/>
              <p:nvPr/>
            </p:nvGrpSpPr>
            <p:grpSpPr>
              <a:xfrm>
                <a:off x="4062811" y="3676204"/>
                <a:ext cx="1288964" cy="590393"/>
                <a:chOff x="6072071" y="2256015"/>
                <a:chExt cx="1288964" cy="590393"/>
              </a:xfrm>
              <a:grpFill/>
            </p:grpSpPr>
            <p:sp>
              <p:nvSpPr>
                <p:cNvPr id="130" name="Rounded Rectangle 129"/>
                <p:cNvSpPr/>
                <p:nvPr/>
              </p:nvSpPr>
              <p:spPr>
                <a:xfrm>
                  <a:off x="6072071" y="2256015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6736754" y="2262485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7094802" y="2262485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>
                <a:xfrm>
                  <a:off x="6387886" y="2256015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6073899" y="257790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6738582" y="258437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7096630" y="258437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6389714" y="257790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4068310" y="4332038"/>
                <a:ext cx="1287136" cy="624343"/>
                <a:chOff x="6823238" y="2837375"/>
                <a:chExt cx="1287136" cy="624343"/>
              </a:xfrm>
              <a:grpFill/>
            </p:grpSpPr>
            <p:sp>
              <p:nvSpPr>
                <p:cNvPr id="122" name="Rounded Rectangle 121"/>
                <p:cNvSpPr/>
                <p:nvPr/>
              </p:nvSpPr>
              <p:spPr>
                <a:xfrm>
                  <a:off x="6825399" y="2837375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>
                <a:xfrm>
                  <a:off x="7484621" y="2842218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7845969" y="2848699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7135381" y="2842219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6823238" y="319321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ounded Rectangle 126"/>
                <p:cNvSpPr/>
                <p:nvPr/>
              </p:nvSpPr>
              <p:spPr>
                <a:xfrm>
                  <a:off x="7487921" y="319968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/>
                <p:cNvSpPr/>
                <p:nvPr/>
              </p:nvSpPr>
              <p:spPr>
                <a:xfrm>
                  <a:off x="7845969" y="319968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7139053" y="319321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4079090" y="5016066"/>
                <a:ext cx="1294482" cy="593630"/>
                <a:chOff x="6783290" y="2596977"/>
                <a:chExt cx="1294482" cy="593630"/>
              </a:xfrm>
              <a:grpFill/>
            </p:grpSpPr>
            <p:sp>
              <p:nvSpPr>
                <p:cNvPr id="114" name="Rounded Rectangle 113"/>
                <p:cNvSpPr/>
                <p:nvPr/>
              </p:nvSpPr>
              <p:spPr>
                <a:xfrm>
                  <a:off x="6783290" y="259697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>
                <a:xfrm>
                  <a:off x="7447973" y="260344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7806021" y="260344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7099105" y="259697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>
                <a:xfrm>
                  <a:off x="6790636" y="2922099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7455319" y="2928569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7813367" y="2928569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7106451" y="2922099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4091969" y="5687691"/>
                <a:ext cx="1290817" cy="608192"/>
                <a:chOff x="5501183" y="5612757"/>
                <a:chExt cx="1290817" cy="608192"/>
              </a:xfrm>
              <a:grpFill/>
            </p:grpSpPr>
            <p:sp>
              <p:nvSpPr>
                <p:cNvPr id="106" name="Rounded Rectangle 105"/>
                <p:cNvSpPr/>
                <p:nvPr/>
              </p:nvSpPr>
              <p:spPr>
                <a:xfrm>
                  <a:off x="5501183" y="561275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6165866" y="561922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6523914" y="561922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5816998" y="561275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5504864" y="5952441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>
                <a:xfrm>
                  <a:off x="6169547" y="5958911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6527595" y="5958911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5820679" y="5952441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1" name="TextBox 100"/>
            <p:cNvSpPr txBox="1"/>
            <p:nvPr/>
          </p:nvSpPr>
          <p:spPr>
            <a:xfrm rot="2753348">
              <a:off x="3811504" y="4502779"/>
              <a:ext cx="1526434" cy="606151"/>
            </a:xfrm>
            <a:prstGeom prst="rect">
              <a:avLst/>
            </a:prstGeom>
            <a:grpFill/>
            <a:effectLst>
              <a:glow rad="50800">
                <a:schemeClr val="bg1">
                  <a:alpha val="40000"/>
                </a:schemeClr>
              </a:glow>
              <a:softEdge rad="508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 smtClean="0">
                  <a:ln w="12700">
                    <a:noFill/>
                  </a:ln>
                </a:rPr>
                <a:t>Idle!</a:t>
              </a:r>
              <a:endParaRPr lang="en-US" sz="2800" b="1" i="1" dirty="0">
                <a:ln w="12700">
                  <a:noFill/>
                </a:ln>
              </a:endParaRPr>
            </a:p>
          </p:txBody>
        </p:sp>
      </p:grpSp>
      <p:grpSp>
        <p:nvGrpSpPr>
          <p:cNvPr id="97" name="Green threads"/>
          <p:cNvGrpSpPr/>
          <p:nvPr/>
        </p:nvGrpSpPr>
        <p:grpSpPr>
          <a:xfrm>
            <a:off x="541579" y="4369485"/>
            <a:ext cx="1275139" cy="954923"/>
            <a:chOff x="134020" y="3100831"/>
            <a:chExt cx="861645" cy="518226"/>
          </a:xfrm>
        </p:grpSpPr>
        <p:grpSp>
          <p:nvGrpSpPr>
            <p:cNvPr id="138" name="Group 137"/>
            <p:cNvGrpSpPr/>
            <p:nvPr/>
          </p:nvGrpSpPr>
          <p:grpSpPr>
            <a:xfrm>
              <a:off x="134020" y="3100831"/>
              <a:ext cx="449863" cy="518226"/>
              <a:chOff x="134020" y="3100831"/>
              <a:chExt cx="449863" cy="518226"/>
            </a:xfrm>
          </p:grpSpPr>
          <p:sp>
            <p:nvSpPr>
              <p:cNvPr id="142" name="Freeform 141"/>
              <p:cNvSpPr/>
              <p:nvPr/>
            </p:nvSpPr>
            <p:spPr>
              <a:xfrm>
                <a:off x="134020" y="3100831"/>
                <a:ext cx="246980" cy="518225"/>
              </a:xfrm>
              <a:custGeom>
                <a:avLst/>
                <a:gdLst>
                  <a:gd name="connsiteX0" fmla="*/ 229248 w 446398"/>
                  <a:gd name="connsiteY0" fmla="*/ 0 h 941845"/>
                  <a:gd name="connsiteX1" fmla="*/ 217095 w 446398"/>
                  <a:gd name="connsiteY1" fmla="*/ 145834 h 941845"/>
                  <a:gd name="connsiteX2" fmla="*/ 4408 w 446398"/>
                  <a:gd name="connsiteY2" fmla="*/ 297744 h 941845"/>
                  <a:gd name="connsiteX3" fmla="*/ 441935 w 446398"/>
                  <a:gd name="connsiteY3" fmla="*/ 504343 h 941845"/>
                  <a:gd name="connsiteX4" fmla="*/ 229248 w 446398"/>
                  <a:gd name="connsiteY4" fmla="*/ 674483 h 941845"/>
                  <a:gd name="connsiteX5" fmla="*/ 198865 w 446398"/>
                  <a:gd name="connsiteY5" fmla="*/ 838546 h 941845"/>
                  <a:gd name="connsiteX6" fmla="*/ 198865 w 446398"/>
                  <a:gd name="connsiteY6" fmla="*/ 941845 h 9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398" h="941845">
                    <a:moveTo>
                      <a:pt x="229248" y="0"/>
                    </a:moveTo>
                    <a:cubicBezTo>
                      <a:pt x="241908" y="48105"/>
                      <a:pt x="254568" y="96210"/>
                      <a:pt x="217095" y="145834"/>
                    </a:cubicBezTo>
                    <a:cubicBezTo>
                      <a:pt x="179622" y="195458"/>
                      <a:pt x="-33065" y="237992"/>
                      <a:pt x="4408" y="297744"/>
                    </a:cubicBezTo>
                    <a:cubicBezTo>
                      <a:pt x="41881" y="357496"/>
                      <a:pt x="404462" y="441553"/>
                      <a:pt x="441935" y="504343"/>
                    </a:cubicBezTo>
                    <a:cubicBezTo>
                      <a:pt x="479408" y="567133"/>
                      <a:pt x="269760" y="618783"/>
                      <a:pt x="229248" y="674483"/>
                    </a:cubicBezTo>
                    <a:cubicBezTo>
                      <a:pt x="188736" y="730184"/>
                      <a:pt x="203929" y="793986"/>
                      <a:pt x="198865" y="838546"/>
                    </a:cubicBezTo>
                    <a:cubicBezTo>
                      <a:pt x="193801" y="883106"/>
                      <a:pt x="198865" y="941845"/>
                      <a:pt x="198865" y="941845"/>
                    </a:cubicBezTo>
                  </a:path>
                </a:pathLst>
              </a:custGeom>
              <a:ln w="76200">
                <a:solidFill>
                  <a:schemeClr val="tx2"/>
                </a:solidFill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3" name="Freeform 142"/>
              <p:cNvSpPr/>
              <p:nvPr/>
            </p:nvSpPr>
            <p:spPr>
              <a:xfrm>
                <a:off x="336903" y="3100832"/>
                <a:ext cx="246980" cy="518225"/>
              </a:xfrm>
              <a:custGeom>
                <a:avLst/>
                <a:gdLst>
                  <a:gd name="connsiteX0" fmla="*/ 229248 w 446398"/>
                  <a:gd name="connsiteY0" fmla="*/ 0 h 941845"/>
                  <a:gd name="connsiteX1" fmla="*/ 217095 w 446398"/>
                  <a:gd name="connsiteY1" fmla="*/ 145834 h 941845"/>
                  <a:gd name="connsiteX2" fmla="*/ 4408 w 446398"/>
                  <a:gd name="connsiteY2" fmla="*/ 297744 h 941845"/>
                  <a:gd name="connsiteX3" fmla="*/ 441935 w 446398"/>
                  <a:gd name="connsiteY3" fmla="*/ 504343 h 941845"/>
                  <a:gd name="connsiteX4" fmla="*/ 229248 w 446398"/>
                  <a:gd name="connsiteY4" fmla="*/ 674483 h 941845"/>
                  <a:gd name="connsiteX5" fmla="*/ 198865 w 446398"/>
                  <a:gd name="connsiteY5" fmla="*/ 838546 h 941845"/>
                  <a:gd name="connsiteX6" fmla="*/ 198865 w 446398"/>
                  <a:gd name="connsiteY6" fmla="*/ 941845 h 9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398" h="941845">
                    <a:moveTo>
                      <a:pt x="229248" y="0"/>
                    </a:moveTo>
                    <a:cubicBezTo>
                      <a:pt x="241908" y="48105"/>
                      <a:pt x="254568" y="96210"/>
                      <a:pt x="217095" y="145834"/>
                    </a:cubicBezTo>
                    <a:cubicBezTo>
                      <a:pt x="179622" y="195458"/>
                      <a:pt x="-33065" y="237992"/>
                      <a:pt x="4408" y="297744"/>
                    </a:cubicBezTo>
                    <a:cubicBezTo>
                      <a:pt x="41881" y="357496"/>
                      <a:pt x="404462" y="441553"/>
                      <a:pt x="441935" y="504343"/>
                    </a:cubicBezTo>
                    <a:cubicBezTo>
                      <a:pt x="479408" y="567133"/>
                      <a:pt x="269760" y="618783"/>
                      <a:pt x="229248" y="674483"/>
                    </a:cubicBezTo>
                    <a:cubicBezTo>
                      <a:pt x="188736" y="730184"/>
                      <a:pt x="203929" y="793986"/>
                      <a:pt x="198865" y="838546"/>
                    </a:cubicBezTo>
                    <a:cubicBezTo>
                      <a:pt x="193801" y="883106"/>
                      <a:pt x="198865" y="941845"/>
                      <a:pt x="198865" y="941845"/>
                    </a:cubicBezTo>
                  </a:path>
                </a:pathLst>
              </a:custGeom>
              <a:ln w="76200">
                <a:solidFill>
                  <a:schemeClr val="tx2"/>
                </a:solidFill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43567" y="3100832"/>
              <a:ext cx="452098" cy="518225"/>
              <a:chOff x="82972" y="3100831"/>
              <a:chExt cx="452098" cy="518225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82972" y="3100831"/>
                <a:ext cx="246980" cy="518225"/>
              </a:xfrm>
              <a:custGeom>
                <a:avLst/>
                <a:gdLst>
                  <a:gd name="connsiteX0" fmla="*/ 229248 w 446398"/>
                  <a:gd name="connsiteY0" fmla="*/ 0 h 941845"/>
                  <a:gd name="connsiteX1" fmla="*/ 217095 w 446398"/>
                  <a:gd name="connsiteY1" fmla="*/ 145834 h 941845"/>
                  <a:gd name="connsiteX2" fmla="*/ 4408 w 446398"/>
                  <a:gd name="connsiteY2" fmla="*/ 297744 h 941845"/>
                  <a:gd name="connsiteX3" fmla="*/ 441935 w 446398"/>
                  <a:gd name="connsiteY3" fmla="*/ 504343 h 941845"/>
                  <a:gd name="connsiteX4" fmla="*/ 229248 w 446398"/>
                  <a:gd name="connsiteY4" fmla="*/ 674483 h 941845"/>
                  <a:gd name="connsiteX5" fmla="*/ 198865 w 446398"/>
                  <a:gd name="connsiteY5" fmla="*/ 838546 h 941845"/>
                  <a:gd name="connsiteX6" fmla="*/ 198865 w 446398"/>
                  <a:gd name="connsiteY6" fmla="*/ 941845 h 9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398" h="941845">
                    <a:moveTo>
                      <a:pt x="229248" y="0"/>
                    </a:moveTo>
                    <a:cubicBezTo>
                      <a:pt x="241908" y="48105"/>
                      <a:pt x="254568" y="96210"/>
                      <a:pt x="217095" y="145834"/>
                    </a:cubicBezTo>
                    <a:cubicBezTo>
                      <a:pt x="179622" y="195458"/>
                      <a:pt x="-33065" y="237992"/>
                      <a:pt x="4408" y="297744"/>
                    </a:cubicBezTo>
                    <a:cubicBezTo>
                      <a:pt x="41881" y="357496"/>
                      <a:pt x="404462" y="441553"/>
                      <a:pt x="441935" y="504343"/>
                    </a:cubicBezTo>
                    <a:cubicBezTo>
                      <a:pt x="479408" y="567133"/>
                      <a:pt x="269760" y="618783"/>
                      <a:pt x="229248" y="674483"/>
                    </a:cubicBezTo>
                    <a:cubicBezTo>
                      <a:pt x="188736" y="730184"/>
                      <a:pt x="203929" y="793986"/>
                      <a:pt x="198865" y="838546"/>
                    </a:cubicBezTo>
                    <a:cubicBezTo>
                      <a:pt x="193801" y="883106"/>
                      <a:pt x="198865" y="941845"/>
                      <a:pt x="198865" y="941845"/>
                    </a:cubicBezTo>
                  </a:path>
                </a:pathLst>
              </a:custGeom>
              <a:ln w="76200">
                <a:solidFill>
                  <a:schemeClr val="tx2"/>
                </a:solidFill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1" name="Freeform 140"/>
              <p:cNvSpPr/>
              <p:nvPr/>
            </p:nvSpPr>
            <p:spPr>
              <a:xfrm>
                <a:off x="288090" y="3100831"/>
                <a:ext cx="246980" cy="518225"/>
              </a:xfrm>
              <a:custGeom>
                <a:avLst/>
                <a:gdLst>
                  <a:gd name="connsiteX0" fmla="*/ 229248 w 446398"/>
                  <a:gd name="connsiteY0" fmla="*/ 0 h 941845"/>
                  <a:gd name="connsiteX1" fmla="*/ 217095 w 446398"/>
                  <a:gd name="connsiteY1" fmla="*/ 145834 h 941845"/>
                  <a:gd name="connsiteX2" fmla="*/ 4408 w 446398"/>
                  <a:gd name="connsiteY2" fmla="*/ 297744 h 941845"/>
                  <a:gd name="connsiteX3" fmla="*/ 441935 w 446398"/>
                  <a:gd name="connsiteY3" fmla="*/ 504343 h 941845"/>
                  <a:gd name="connsiteX4" fmla="*/ 229248 w 446398"/>
                  <a:gd name="connsiteY4" fmla="*/ 674483 h 941845"/>
                  <a:gd name="connsiteX5" fmla="*/ 198865 w 446398"/>
                  <a:gd name="connsiteY5" fmla="*/ 838546 h 941845"/>
                  <a:gd name="connsiteX6" fmla="*/ 198865 w 446398"/>
                  <a:gd name="connsiteY6" fmla="*/ 941845 h 9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398" h="941845">
                    <a:moveTo>
                      <a:pt x="229248" y="0"/>
                    </a:moveTo>
                    <a:cubicBezTo>
                      <a:pt x="241908" y="48105"/>
                      <a:pt x="254568" y="96210"/>
                      <a:pt x="217095" y="145834"/>
                    </a:cubicBezTo>
                    <a:cubicBezTo>
                      <a:pt x="179622" y="195458"/>
                      <a:pt x="-33065" y="237992"/>
                      <a:pt x="4408" y="297744"/>
                    </a:cubicBezTo>
                    <a:cubicBezTo>
                      <a:pt x="41881" y="357496"/>
                      <a:pt x="404462" y="441553"/>
                      <a:pt x="441935" y="504343"/>
                    </a:cubicBezTo>
                    <a:cubicBezTo>
                      <a:pt x="479408" y="567133"/>
                      <a:pt x="269760" y="618783"/>
                      <a:pt x="229248" y="674483"/>
                    </a:cubicBezTo>
                    <a:cubicBezTo>
                      <a:pt x="188736" y="730184"/>
                      <a:pt x="203929" y="793986"/>
                      <a:pt x="198865" y="838546"/>
                    </a:cubicBezTo>
                    <a:cubicBezTo>
                      <a:pt x="193801" y="883106"/>
                      <a:pt x="198865" y="941845"/>
                      <a:pt x="198865" y="941845"/>
                    </a:cubicBezTo>
                  </a:path>
                </a:pathLst>
              </a:custGeom>
              <a:ln w="76200">
                <a:solidFill>
                  <a:schemeClr val="tx2"/>
                </a:solidFill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509964" y="5336074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GPU Threads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557517" y="2785058"/>
            <a:ext cx="1223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Saturated</a:t>
            </a:r>
          </a:p>
          <a:p>
            <a:r>
              <a:rPr lang="en-US" sz="2000" b="1" i="1" dirty="0" smtClean="0">
                <a:solidFill>
                  <a:schemeClr val="accent2"/>
                </a:solidFill>
              </a:rPr>
              <a:t>Memory</a:t>
            </a:r>
          </a:p>
          <a:p>
            <a:r>
              <a:rPr lang="en-US" sz="2000" b="1" i="1" dirty="0" smtClean="0">
                <a:solidFill>
                  <a:schemeClr val="accent2"/>
                </a:solidFill>
              </a:rPr>
              <a:t>Bandwidth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Goal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i="0" dirty="0"/>
              <a:t>Employ </a:t>
            </a:r>
            <a:r>
              <a:rPr lang="en-US" sz="3200" i="0" dirty="0" smtClean="0"/>
              <a:t>idle resources to do something useful: </a:t>
            </a:r>
            <a:r>
              <a:rPr lang="en-US" sz="3200" b="1" dirty="0"/>
              <a:t>accelerate the </a:t>
            </a:r>
            <a:r>
              <a:rPr lang="en-US" sz="3200" b="1" dirty="0" smtClean="0"/>
              <a:t>bottleneck − </a:t>
            </a:r>
            <a:r>
              <a:rPr lang="en-US" sz="3200" b="1" dirty="0">
                <a:solidFill>
                  <a:srgbClr val="00B050"/>
                </a:solidFill>
              </a:rPr>
              <a:t>using helper threads</a:t>
            </a:r>
          </a:p>
          <a:p>
            <a:pPr>
              <a:lnSpc>
                <a:spcPct val="90000"/>
              </a:lnSpc>
            </a:pPr>
            <a:endParaRPr lang="en-US" sz="3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1054" y="2857644"/>
            <a:ext cx="3172138" cy="2725138"/>
          </a:xfrm>
          <a:prstGeom prst="roundRect">
            <a:avLst/>
          </a:prstGeom>
          <a:solidFill>
            <a:schemeClr val="bg1"/>
          </a:solidFill>
          <a:ln w="57150"/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Cores"/>
          <p:cNvGrpSpPr/>
          <p:nvPr/>
        </p:nvGrpSpPr>
        <p:grpSpPr>
          <a:xfrm>
            <a:off x="4029792" y="3244760"/>
            <a:ext cx="1140348" cy="2179542"/>
            <a:chOff x="4469131" y="2228282"/>
            <a:chExt cx="1321095" cy="2969042"/>
          </a:xfrm>
        </p:grpSpPr>
        <p:grpSp>
          <p:nvGrpSpPr>
            <p:cNvPr id="7" name="Group 6"/>
            <p:cNvGrpSpPr/>
            <p:nvPr/>
          </p:nvGrpSpPr>
          <p:grpSpPr>
            <a:xfrm>
              <a:off x="4469131" y="2228282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44" name="Rounded Rectangle 43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470959" y="2593674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40" name="Rounded Rectangle 39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474625" y="2966409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36" name="Rounded Rectangle 35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474625" y="3364830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32" name="Rounded Rectangle 31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481976" y="3744932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28" name="Rounded Rectangle 27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89322" y="4113998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24" name="Rounded Rectangle 23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499409" y="4506927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Rounded Rectangle 19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503090" y="4892524"/>
              <a:ext cx="1287136" cy="304800"/>
              <a:chOff x="1476259" y="2935994"/>
              <a:chExt cx="1287136" cy="304800"/>
            </a:xfrm>
            <a:solidFill>
              <a:schemeClr val="tx2">
                <a:lumMod val="50000"/>
              </a:schemeClr>
            </a:solidFill>
          </p:grpSpPr>
          <p:sp>
            <p:nvSpPr>
              <p:cNvPr id="16" name="Rounded Rectangle 15"/>
              <p:cNvSpPr/>
              <p:nvPr/>
            </p:nvSpPr>
            <p:spPr>
              <a:xfrm>
                <a:off x="1476259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140942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498990" y="2943338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792074" y="2935994"/>
                <a:ext cx="264405" cy="297456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Rounded Rectangle 47"/>
          <p:cNvSpPr/>
          <p:nvPr/>
        </p:nvSpPr>
        <p:spPr>
          <a:xfrm>
            <a:off x="2431739" y="3459496"/>
            <a:ext cx="1405014" cy="19746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086386" y="2623044"/>
            <a:ext cx="1378023" cy="3311907"/>
          </a:xfrm>
          <a:prstGeom prst="roundRect">
            <a:avLst/>
          </a:prstGeom>
          <a:solidFill>
            <a:srgbClr val="FFD9D9"/>
          </a:solidFill>
          <a:ln w="571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Hierarchy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03840" y="3009972"/>
            <a:ext cx="151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Register File</a:t>
            </a:r>
            <a:endParaRPr lang="en-US" sz="2000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168652" y="2869514"/>
            <a:ext cx="883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Cores</a:t>
            </a:r>
            <a:endParaRPr lang="en-US" sz="2000" b="1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05349" y="5672090"/>
            <a:ext cx="346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GPU Streaming Multiprocessor</a:t>
            </a:r>
            <a:endParaRPr lang="en-US" sz="2000" b="1" i="1" dirty="0"/>
          </a:p>
        </p:txBody>
      </p:sp>
      <p:sp>
        <p:nvSpPr>
          <p:cNvPr id="58" name="Idle Regs"/>
          <p:cNvSpPr/>
          <p:nvPr/>
        </p:nvSpPr>
        <p:spPr>
          <a:xfrm>
            <a:off x="2435034" y="3459496"/>
            <a:ext cx="1405016" cy="512108"/>
          </a:xfrm>
          <a:prstGeom prst="round2SameRect">
            <a:avLst>
              <a:gd name="adj1" fmla="val 44038"/>
              <a:gd name="adj2" fmla="val 0"/>
            </a:avLst>
          </a:prstGeom>
          <a:solidFill>
            <a:srgbClr val="3FE152"/>
          </a:solidFill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i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98" name="Red Arrow"/>
          <p:cNvSpPr/>
          <p:nvPr/>
        </p:nvSpPr>
        <p:spPr>
          <a:xfrm>
            <a:off x="5353192" y="3787872"/>
            <a:ext cx="1733194" cy="844087"/>
          </a:xfrm>
          <a:prstGeom prst="leftRightArrow">
            <a:avLst>
              <a:gd name="adj1" fmla="val 50000"/>
              <a:gd name="adj2" fmla="val 59220"/>
            </a:avLst>
          </a:prstGeom>
          <a:solidFill>
            <a:srgbClr val="3FE152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i="1" dirty="0">
              <a:latin typeface="Candara" pitchFamily="34" charset="0"/>
            </a:endParaRPr>
          </a:p>
        </p:txBody>
      </p:sp>
      <p:grpSp>
        <p:nvGrpSpPr>
          <p:cNvPr id="99" name="Idle Cores"/>
          <p:cNvGrpSpPr/>
          <p:nvPr/>
        </p:nvGrpSpPr>
        <p:grpSpPr>
          <a:xfrm>
            <a:off x="4029338" y="3241138"/>
            <a:ext cx="1139382" cy="2183008"/>
            <a:chOff x="3910039" y="3523814"/>
            <a:chExt cx="1319975" cy="2619679"/>
          </a:xfrm>
          <a:solidFill>
            <a:schemeClr val="bg1"/>
          </a:solidFill>
          <a:effectLst/>
        </p:grpSpPr>
        <p:grpSp>
          <p:nvGrpSpPr>
            <p:cNvPr id="100" name="Group 99"/>
            <p:cNvGrpSpPr/>
            <p:nvPr/>
          </p:nvGrpSpPr>
          <p:grpSpPr>
            <a:xfrm>
              <a:off x="3910039" y="3523814"/>
              <a:ext cx="1319975" cy="2619679"/>
              <a:chOff x="4062811" y="3676204"/>
              <a:chExt cx="1319975" cy="2619679"/>
            </a:xfrm>
            <a:grpFill/>
          </p:grpSpPr>
          <p:grpSp>
            <p:nvGrpSpPr>
              <p:cNvPr id="102" name="Group 101"/>
              <p:cNvGrpSpPr/>
              <p:nvPr/>
            </p:nvGrpSpPr>
            <p:grpSpPr>
              <a:xfrm>
                <a:off x="4062811" y="3676204"/>
                <a:ext cx="1288964" cy="590393"/>
                <a:chOff x="6072071" y="2256015"/>
                <a:chExt cx="1288964" cy="590393"/>
              </a:xfrm>
              <a:grpFill/>
            </p:grpSpPr>
            <p:sp>
              <p:nvSpPr>
                <p:cNvPr id="130" name="Rounded Rectangle 129"/>
                <p:cNvSpPr/>
                <p:nvPr/>
              </p:nvSpPr>
              <p:spPr>
                <a:xfrm>
                  <a:off x="6072071" y="2256015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6736754" y="2262485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7094802" y="2262485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>
                <a:xfrm>
                  <a:off x="6387886" y="2256015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6073899" y="257790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6738582" y="258437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7096630" y="258437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6389714" y="257790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4068310" y="4332038"/>
                <a:ext cx="1287136" cy="624343"/>
                <a:chOff x="6823238" y="2837375"/>
                <a:chExt cx="1287136" cy="624343"/>
              </a:xfrm>
              <a:grpFill/>
            </p:grpSpPr>
            <p:sp>
              <p:nvSpPr>
                <p:cNvPr id="122" name="Rounded Rectangle 121"/>
                <p:cNvSpPr/>
                <p:nvPr/>
              </p:nvSpPr>
              <p:spPr>
                <a:xfrm>
                  <a:off x="6825399" y="2837375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>
                <a:xfrm>
                  <a:off x="7484621" y="2842218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7845969" y="2848699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7135381" y="2842219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6823238" y="319321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ounded Rectangle 126"/>
                <p:cNvSpPr/>
                <p:nvPr/>
              </p:nvSpPr>
              <p:spPr>
                <a:xfrm>
                  <a:off x="7487921" y="319968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/>
                <p:cNvSpPr/>
                <p:nvPr/>
              </p:nvSpPr>
              <p:spPr>
                <a:xfrm>
                  <a:off x="7845969" y="319968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7139053" y="3193210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4079090" y="5016066"/>
                <a:ext cx="1294482" cy="593630"/>
                <a:chOff x="6783290" y="2596977"/>
                <a:chExt cx="1294482" cy="593630"/>
              </a:xfrm>
              <a:grpFill/>
            </p:grpSpPr>
            <p:sp>
              <p:nvSpPr>
                <p:cNvPr id="114" name="Rounded Rectangle 113"/>
                <p:cNvSpPr/>
                <p:nvPr/>
              </p:nvSpPr>
              <p:spPr>
                <a:xfrm>
                  <a:off x="6783290" y="259697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>
                <a:xfrm>
                  <a:off x="7447973" y="260344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7806021" y="260344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7099105" y="259697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>
                <a:xfrm>
                  <a:off x="6790636" y="2922099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7455319" y="2928569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7813367" y="2928569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7106451" y="2922099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4091969" y="5687691"/>
                <a:ext cx="1290817" cy="608192"/>
                <a:chOff x="5501183" y="5612757"/>
                <a:chExt cx="1290817" cy="608192"/>
              </a:xfrm>
              <a:grpFill/>
            </p:grpSpPr>
            <p:sp>
              <p:nvSpPr>
                <p:cNvPr id="106" name="Rounded Rectangle 105"/>
                <p:cNvSpPr/>
                <p:nvPr/>
              </p:nvSpPr>
              <p:spPr>
                <a:xfrm>
                  <a:off x="5501183" y="561275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6165866" y="561922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6523914" y="561922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5816998" y="5612757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5504864" y="5952441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>
                <a:xfrm>
                  <a:off x="6169547" y="5958911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6527595" y="5958911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5820679" y="5952441"/>
                  <a:ext cx="264405" cy="262038"/>
                </a:xfrm>
                <a:prstGeom prst="roundRect">
                  <a:avLst/>
                </a:prstGeom>
                <a:grpFill/>
                <a:ln w="19050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1" name="TextBox 100"/>
            <p:cNvSpPr txBox="1"/>
            <p:nvPr/>
          </p:nvSpPr>
          <p:spPr>
            <a:xfrm rot="2753348">
              <a:off x="3811504" y="4538436"/>
              <a:ext cx="1526434" cy="53483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  <a:effectLst>
              <a:glow rad="50800">
                <a:schemeClr val="bg1">
                  <a:alpha val="40000"/>
                </a:schemeClr>
              </a:glow>
              <a:softEdge rad="508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ln w="12700">
                    <a:noFill/>
                  </a:ln>
                </a:rPr>
                <a:t>Running</a:t>
              </a:r>
              <a:endParaRPr lang="en-US" sz="2400" b="1" i="1" dirty="0">
                <a:ln w="12700">
                  <a:noFill/>
                </a:ln>
              </a:endParaRPr>
            </a:p>
          </p:txBody>
        </p:sp>
      </p:grpSp>
      <p:grpSp>
        <p:nvGrpSpPr>
          <p:cNvPr id="97" name="Green threads"/>
          <p:cNvGrpSpPr/>
          <p:nvPr/>
        </p:nvGrpSpPr>
        <p:grpSpPr>
          <a:xfrm>
            <a:off x="541579" y="4369485"/>
            <a:ext cx="1275139" cy="954923"/>
            <a:chOff x="134020" y="3100831"/>
            <a:chExt cx="861645" cy="518226"/>
          </a:xfrm>
        </p:grpSpPr>
        <p:grpSp>
          <p:nvGrpSpPr>
            <p:cNvPr id="138" name="Group 137"/>
            <p:cNvGrpSpPr/>
            <p:nvPr/>
          </p:nvGrpSpPr>
          <p:grpSpPr>
            <a:xfrm>
              <a:off x="134020" y="3100831"/>
              <a:ext cx="449863" cy="518226"/>
              <a:chOff x="134020" y="3100831"/>
              <a:chExt cx="449863" cy="518226"/>
            </a:xfrm>
          </p:grpSpPr>
          <p:sp>
            <p:nvSpPr>
              <p:cNvPr id="142" name="Freeform 141"/>
              <p:cNvSpPr/>
              <p:nvPr/>
            </p:nvSpPr>
            <p:spPr>
              <a:xfrm>
                <a:off x="134020" y="3100831"/>
                <a:ext cx="246980" cy="518225"/>
              </a:xfrm>
              <a:custGeom>
                <a:avLst/>
                <a:gdLst>
                  <a:gd name="connsiteX0" fmla="*/ 229248 w 446398"/>
                  <a:gd name="connsiteY0" fmla="*/ 0 h 941845"/>
                  <a:gd name="connsiteX1" fmla="*/ 217095 w 446398"/>
                  <a:gd name="connsiteY1" fmla="*/ 145834 h 941845"/>
                  <a:gd name="connsiteX2" fmla="*/ 4408 w 446398"/>
                  <a:gd name="connsiteY2" fmla="*/ 297744 h 941845"/>
                  <a:gd name="connsiteX3" fmla="*/ 441935 w 446398"/>
                  <a:gd name="connsiteY3" fmla="*/ 504343 h 941845"/>
                  <a:gd name="connsiteX4" fmla="*/ 229248 w 446398"/>
                  <a:gd name="connsiteY4" fmla="*/ 674483 h 941845"/>
                  <a:gd name="connsiteX5" fmla="*/ 198865 w 446398"/>
                  <a:gd name="connsiteY5" fmla="*/ 838546 h 941845"/>
                  <a:gd name="connsiteX6" fmla="*/ 198865 w 446398"/>
                  <a:gd name="connsiteY6" fmla="*/ 941845 h 9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398" h="941845">
                    <a:moveTo>
                      <a:pt x="229248" y="0"/>
                    </a:moveTo>
                    <a:cubicBezTo>
                      <a:pt x="241908" y="48105"/>
                      <a:pt x="254568" y="96210"/>
                      <a:pt x="217095" y="145834"/>
                    </a:cubicBezTo>
                    <a:cubicBezTo>
                      <a:pt x="179622" y="195458"/>
                      <a:pt x="-33065" y="237992"/>
                      <a:pt x="4408" y="297744"/>
                    </a:cubicBezTo>
                    <a:cubicBezTo>
                      <a:pt x="41881" y="357496"/>
                      <a:pt x="404462" y="441553"/>
                      <a:pt x="441935" y="504343"/>
                    </a:cubicBezTo>
                    <a:cubicBezTo>
                      <a:pt x="479408" y="567133"/>
                      <a:pt x="269760" y="618783"/>
                      <a:pt x="229248" y="674483"/>
                    </a:cubicBezTo>
                    <a:cubicBezTo>
                      <a:pt x="188736" y="730184"/>
                      <a:pt x="203929" y="793986"/>
                      <a:pt x="198865" y="838546"/>
                    </a:cubicBezTo>
                    <a:cubicBezTo>
                      <a:pt x="193801" y="883106"/>
                      <a:pt x="198865" y="941845"/>
                      <a:pt x="198865" y="941845"/>
                    </a:cubicBezTo>
                  </a:path>
                </a:pathLst>
              </a:custGeom>
              <a:ln w="76200">
                <a:solidFill>
                  <a:schemeClr val="tx2"/>
                </a:solidFill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3" name="Freeform 142"/>
              <p:cNvSpPr/>
              <p:nvPr/>
            </p:nvSpPr>
            <p:spPr>
              <a:xfrm>
                <a:off x="336903" y="3100832"/>
                <a:ext cx="246980" cy="518225"/>
              </a:xfrm>
              <a:custGeom>
                <a:avLst/>
                <a:gdLst>
                  <a:gd name="connsiteX0" fmla="*/ 229248 w 446398"/>
                  <a:gd name="connsiteY0" fmla="*/ 0 h 941845"/>
                  <a:gd name="connsiteX1" fmla="*/ 217095 w 446398"/>
                  <a:gd name="connsiteY1" fmla="*/ 145834 h 941845"/>
                  <a:gd name="connsiteX2" fmla="*/ 4408 w 446398"/>
                  <a:gd name="connsiteY2" fmla="*/ 297744 h 941845"/>
                  <a:gd name="connsiteX3" fmla="*/ 441935 w 446398"/>
                  <a:gd name="connsiteY3" fmla="*/ 504343 h 941845"/>
                  <a:gd name="connsiteX4" fmla="*/ 229248 w 446398"/>
                  <a:gd name="connsiteY4" fmla="*/ 674483 h 941845"/>
                  <a:gd name="connsiteX5" fmla="*/ 198865 w 446398"/>
                  <a:gd name="connsiteY5" fmla="*/ 838546 h 941845"/>
                  <a:gd name="connsiteX6" fmla="*/ 198865 w 446398"/>
                  <a:gd name="connsiteY6" fmla="*/ 941845 h 9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398" h="941845">
                    <a:moveTo>
                      <a:pt x="229248" y="0"/>
                    </a:moveTo>
                    <a:cubicBezTo>
                      <a:pt x="241908" y="48105"/>
                      <a:pt x="254568" y="96210"/>
                      <a:pt x="217095" y="145834"/>
                    </a:cubicBezTo>
                    <a:cubicBezTo>
                      <a:pt x="179622" y="195458"/>
                      <a:pt x="-33065" y="237992"/>
                      <a:pt x="4408" y="297744"/>
                    </a:cubicBezTo>
                    <a:cubicBezTo>
                      <a:pt x="41881" y="357496"/>
                      <a:pt x="404462" y="441553"/>
                      <a:pt x="441935" y="504343"/>
                    </a:cubicBezTo>
                    <a:cubicBezTo>
                      <a:pt x="479408" y="567133"/>
                      <a:pt x="269760" y="618783"/>
                      <a:pt x="229248" y="674483"/>
                    </a:cubicBezTo>
                    <a:cubicBezTo>
                      <a:pt x="188736" y="730184"/>
                      <a:pt x="203929" y="793986"/>
                      <a:pt x="198865" y="838546"/>
                    </a:cubicBezTo>
                    <a:cubicBezTo>
                      <a:pt x="193801" y="883106"/>
                      <a:pt x="198865" y="941845"/>
                      <a:pt x="198865" y="941845"/>
                    </a:cubicBezTo>
                  </a:path>
                </a:pathLst>
              </a:custGeom>
              <a:ln w="76200">
                <a:solidFill>
                  <a:schemeClr val="tx2"/>
                </a:solidFill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43567" y="3100832"/>
              <a:ext cx="452098" cy="518225"/>
              <a:chOff x="82972" y="3100831"/>
              <a:chExt cx="452098" cy="518225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82972" y="3100831"/>
                <a:ext cx="246980" cy="518225"/>
              </a:xfrm>
              <a:custGeom>
                <a:avLst/>
                <a:gdLst>
                  <a:gd name="connsiteX0" fmla="*/ 229248 w 446398"/>
                  <a:gd name="connsiteY0" fmla="*/ 0 h 941845"/>
                  <a:gd name="connsiteX1" fmla="*/ 217095 w 446398"/>
                  <a:gd name="connsiteY1" fmla="*/ 145834 h 941845"/>
                  <a:gd name="connsiteX2" fmla="*/ 4408 w 446398"/>
                  <a:gd name="connsiteY2" fmla="*/ 297744 h 941845"/>
                  <a:gd name="connsiteX3" fmla="*/ 441935 w 446398"/>
                  <a:gd name="connsiteY3" fmla="*/ 504343 h 941845"/>
                  <a:gd name="connsiteX4" fmla="*/ 229248 w 446398"/>
                  <a:gd name="connsiteY4" fmla="*/ 674483 h 941845"/>
                  <a:gd name="connsiteX5" fmla="*/ 198865 w 446398"/>
                  <a:gd name="connsiteY5" fmla="*/ 838546 h 941845"/>
                  <a:gd name="connsiteX6" fmla="*/ 198865 w 446398"/>
                  <a:gd name="connsiteY6" fmla="*/ 941845 h 9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398" h="941845">
                    <a:moveTo>
                      <a:pt x="229248" y="0"/>
                    </a:moveTo>
                    <a:cubicBezTo>
                      <a:pt x="241908" y="48105"/>
                      <a:pt x="254568" y="96210"/>
                      <a:pt x="217095" y="145834"/>
                    </a:cubicBezTo>
                    <a:cubicBezTo>
                      <a:pt x="179622" y="195458"/>
                      <a:pt x="-33065" y="237992"/>
                      <a:pt x="4408" y="297744"/>
                    </a:cubicBezTo>
                    <a:cubicBezTo>
                      <a:pt x="41881" y="357496"/>
                      <a:pt x="404462" y="441553"/>
                      <a:pt x="441935" y="504343"/>
                    </a:cubicBezTo>
                    <a:cubicBezTo>
                      <a:pt x="479408" y="567133"/>
                      <a:pt x="269760" y="618783"/>
                      <a:pt x="229248" y="674483"/>
                    </a:cubicBezTo>
                    <a:cubicBezTo>
                      <a:pt x="188736" y="730184"/>
                      <a:pt x="203929" y="793986"/>
                      <a:pt x="198865" y="838546"/>
                    </a:cubicBezTo>
                    <a:cubicBezTo>
                      <a:pt x="193801" y="883106"/>
                      <a:pt x="198865" y="941845"/>
                      <a:pt x="198865" y="941845"/>
                    </a:cubicBezTo>
                  </a:path>
                </a:pathLst>
              </a:custGeom>
              <a:ln w="76200">
                <a:solidFill>
                  <a:schemeClr val="tx2"/>
                </a:solidFill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1" name="Freeform 140"/>
              <p:cNvSpPr/>
              <p:nvPr/>
            </p:nvSpPr>
            <p:spPr>
              <a:xfrm>
                <a:off x="288090" y="3100831"/>
                <a:ext cx="246980" cy="518225"/>
              </a:xfrm>
              <a:custGeom>
                <a:avLst/>
                <a:gdLst>
                  <a:gd name="connsiteX0" fmla="*/ 229248 w 446398"/>
                  <a:gd name="connsiteY0" fmla="*/ 0 h 941845"/>
                  <a:gd name="connsiteX1" fmla="*/ 217095 w 446398"/>
                  <a:gd name="connsiteY1" fmla="*/ 145834 h 941845"/>
                  <a:gd name="connsiteX2" fmla="*/ 4408 w 446398"/>
                  <a:gd name="connsiteY2" fmla="*/ 297744 h 941845"/>
                  <a:gd name="connsiteX3" fmla="*/ 441935 w 446398"/>
                  <a:gd name="connsiteY3" fmla="*/ 504343 h 941845"/>
                  <a:gd name="connsiteX4" fmla="*/ 229248 w 446398"/>
                  <a:gd name="connsiteY4" fmla="*/ 674483 h 941845"/>
                  <a:gd name="connsiteX5" fmla="*/ 198865 w 446398"/>
                  <a:gd name="connsiteY5" fmla="*/ 838546 h 941845"/>
                  <a:gd name="connsiteX6" fmla="*/ 198865 w 446398"/>
                  <a:gd name="connsiteY6" fmla="*/ 941845 h 9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398" h="941845">
                    <a:moveTo>
                      <a:pt x="229248" y="0"/>
                    </a:moveTo>
                    <a:cubicBezTo>
                      <a:pt x="241908" y="48105"/>
                      <a:pt x="254568" y="96210"/>
                      <a:pt x="217095" y="145834"/>
                    </a:cubicBezTo>
                    <a:cubicBezTo>
                      <a:pt x="179622" y="195458"/>
                      <a:pt x="-33065" y="237992"/>
                      <a:pt x="4408" y="297744"/>
                    </a:cubicBezTo>
                    <a:cubicBezTo>
                      <a:pt x="41881" y="357496"/>
                      <a:pt x="404462" y="441553"/>
                      <a:pt x="441935" y="504343"/>
                    </a:cubicBezTo>
                    <a:cubicBezTo>
                      <a:pt x="479408" y="567133"/>
                      <a:pt x="269760" y="618783"/>
                      <a:pt x="229248" y="674483"/>
                    </a:cubicBezTo>
                    <a:cubicBezTo>
                      <a:pt x="188736" y="730184"/>
                      <a:pt x="203929" y="793986"/>
                      <a:pt x="198865" y="838546"/>
                    </a:cubicBezTo>
                    <a:cubicBezTo>
                      <a:pt x="193801" y="883106"/>
                      <a:pt x="198865" y="941845"/>
                      <a:pt x="198865" y="941845"/>
                    </a:cubicBezTo>
                  </a:path>
                </a:pathLst>
              </a:custGeom>
              <a:ln w="76200">
                <a:solidFill>
                  <a:schemeClr val="tx2"/>
                </a:solidFill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431334" y="5336074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GPU Threads</a:t>
            </a:r>
            <a:endParaRPr lang="en-US" b="1" i="1" dirty="0"/>
          </a:p>
        </p:txBody>
      </p:sp>
      <p:grpSp>
        <p:nvGrpSpPr>
          <p:cNvPr id="144" name="Green threads"/>
          <p:cNvGrpSpPr/>
          <p:nvPr/>
        </p:nvGrpSpPr>
        <p:grpSpPr>
          <a:xfrm>
            <a:off x="538861" y="2932620"/>
            <a:ext cx="1275139" cy="954923"/>
            <a:chOff x="134020" y="3100831"/>
            <a:chExt cx="861645" cy="518226"/>
          </a:xfrm>
        </p:grpSpPr>
        <p:grpSp>
          <p:nvGrpSpPr>
            <p:cNvPr id="145" name="Group 144"/>
            <p:cNvGrpSpPr/>
            <p:nvPr/>
          </p:nvGrpSpPr>
          <p:grpSpPr>
            <a:xfrm>
              <a:off x="134020" y="3100831"/>
              <a:ext cx="449863" cy="518226"/>
              <a:chOff x="134020" y="3100831"/>
              <a:chExt cx="449863" cy="518226"/>
            </a:xfrm>
          </p:grpSpPr>
          <p:sp>
            <p:nvSpPr>
              <p:cNvPr id="149" name="Freeform 148"/>
              <p:cNvSpPr/>
              <p:nvPr/>
            </p:nvSpPr>
            <p:spPr>
              <a:xfrm>
                <a:off x="134020" y="3100831"/>
                <a:ext cx="246980" cy="518225"/>
              </a:xfrm>
              <a:custGeom>
                <a:avLst/>
                <a:gdLst>
                  <a:gd name="connsiteX0" fmla="*/ 229248 w 446398"/>
                  <a:gd name="connsiteY0" fmla="*/ 0 h 941845"/>
                  <a:gd name="connsiteX1" fmla="*/ 217095 w 446398"/>
                  <a:gd name="connsiteY1" fmla="*/ 145834 h 941845"/>
                  <a:gd name="connsiteX2" fmla="*/ 4408 w 446398"/>
                  <a:gd name="connsiteY2" fmla="*/ 297744 h 941845"/>
                  <a:gd name="connsiteX3" fmla="*/ 441935 w 446398"/>
                  <a:gd name="connsiteY3" fmla="*/ 504343 h 941845"/>
                  <a:gd name="connsiteX4" fmla="*/ 229248 w 446398"/>
                  <a:gd name="connsiteY4" fmla="*/ 674483 h 941845"/>
                  <a:gd name="connsiteX5" fmla="*/ 198865 w 446398"/>
                  <a:gd name="connsiteY5" fmla="*/ 838546 h 941845"/>
                  <a:gd name="connsiteX6" fmla="*/ 198865 w 446398"/>
                  <a:gd name="connsiteY6" fmla="*/ 941845 h 9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398" h="941845">
                    <a:moveTo>
                      <a:pt x="229248" y="0"/>
                    </a:moveTo>
                    <a:cubicBezTo>
                      <a:pt x="241908" y="48105"/>
                      <a:pt x="254568" y="96210"/>
                      <a:pt x="217095" y="145834"/>
                    </a:cubicBezTo>
                    <a:cubicBezTo>
                      <a:pt x="179622" y="195458"/>
                      <a:pt x="-33065" y="237992"/>
                      <a:pt x="4408" y="297744"/>
                    </a:cubicBezTo>
                    <a:cubicBezTo>
                      <a:pt x="41881" y="357496"/>
                      <a:pt x="404462" y="441553"/>
                      <a:pt x="441935" y="504343"/>
                    </a:cubicBezTo>
                    <a:cubicBezTo>
                      <a:pt x="479408" y="567133"/>
                      <a:pt x="269760" y="618783"/>
                      <a:pt x="229248" y="674483"/>
                    </a:cubicBezTo>
                    <a:cubicBezTo>
                      <a:pt x="188736" y="730184"/>
                      <a:pt x="203929" y="793986"/>
                      <a:pt x="198865" y="838546"/>
                    </a:cubicBezTo>
                    <a:cubicBezTo>
                      <a:pt x="193801" y="883106"/>
                      <a:pt x="198865" y="941845"/>
                      <a:pt x="198865" y="941845"/>
                    </a:cubicBezTo>
                  </a:path>
                </a:pathLst>
              </a:custGeom>
              <a:ln w="76200">
                <a:solidFill>
                  <a:srgbClr val="00B050"/>
                </a:solidFill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336903" y="3100832"/>
                <a:ext cx="246980" cy="518225"/>
              </a:xfrm>
              <a:custGeom>
                <a:avLst/>
                <a:gdLst>
                  <a:gd name="connsiteX0" fmla="*/ 229248 w 446398"/>
                  <a:gd name="connsiteY0" fmla="*/ 0 h 941845"/>
                  <a:gd name="connsiteX1" fmla="*/ 217095 w 446398"/>
                  <a:gd name="connsiteY1" fmla="*/ 145834 h 941845"/>
                  <a:gd name="connsiteX2" fmla="*/ 4408 w 446398"/>
                  <a:gd name="connsiteY2" fmla="*/ 297744 h 941845"/>
                  <a:gd name="connsiteX3" fmla="*/ 441935 w 446398"/>
                  <a:gd name="connsiteY3" fmla="*/ 504343 h 941845"/>
                  <a:gd name="connsiteX4" fmla="*/ 229248 w 446398"/>
                  <a:gd name="connsiteY4" fmla="*/ 674483 h 941845"/>
                  <a:gd name="connsiteX5" fmla="*/ 198865 w 446398"/>
                  <a:gd name="connsiteY5" fmla="*/ 838546 h 941845"/>
                  <a:gd name="connsiteX6" fmla="*/ 198865 w 446398"/>
                  <a:gd name="connsiteY6" fmla="*/ 941845 h 9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398" h="941845">
                    <a:moveTo>
                      <a:pt x="229248" y="0"/>
                    </a:moveTo>
                    <a:cubicBezTo>
                      <a:pt x="241908" y="48105"/>
                      <a:pt x="254568" y="96210"/>
                      <a:pt x="217095" y="145834"/>
                    </a:cubicBezTo>
                    <a:cubicBezTo>
                      <a:pt x="179622" y="195458"/>
                      <a:pt x="-33065" y="237992"/>
                      <a:pt x="4408" y="297744"/>
                    </a:cubicBezTo>
                    <a:cubicBezTo>
                      <a:pt x="41881" y="357496"/>
                      <a:pt x="404462" y="441553"/>
                      <a:pt x="441935" y="504343"/>
                    </a:cubicBezTo>
                    <a:cubicBezTo>
                      <a:pt x="479408" y="567133"/>
                      <a:pt x="269760" y="618783"/>
                      <a:pt x="229248" y="674483"/>
                    </a:cubicBezTo>
                    <a:cubicBezTo>
                      <a:pt x="188736" y="730184"/>
                      <a:pt x="203929" y="793986"/>
                      <a:pt x="198865" y="838546"/>
                    </a:cubicBezTo>
                    <a:cubicBezTo>
                      <a:pt x="193801" y="883106"/>
                      <a:pt x="198865" y="941845"/>
                      <a:pt x="198865" y="941845"/>
                    </a:cubicBezTo>
                  </a:path>
                </a:pathLst>
              </a:custGeom>
              <a:ln w="76200">
                <a:solidFill>
                  <a:srgbClr val="00B050"/>
                </a:solidFill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43567" y="3100832"/>
              <a:ext cx="452098" cy="518225"/>
              <a:chOff x="82972" y="3100831"/>
              <a:chExt cx="452098" cy="518225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82972" y="3100831"/>
                <a:ext cx="246980" cy="518225"/>
              </a:xfrm>
              <a:custGeom>
                <a:avLst/>
                <a:gdLst>
                  <a:gd name="connsiteX0" fmla="*/ 229248 w 446398"/>
                  <a:gd name="connsiteY0" fmla="*/ 0 h 941845"/>
                  <a:gd name="connsiteX1" fmla="*/ 217095 w 446398"/>
                  <a:gd name="connsiteY1" fmla="*/ 145834 h 941845"/>
                  <a:gd name="connsiteX2" fmla="*/ 4408 w 446398"/>
                  <a:gd name="connsiteY2" fmla="*/ 297744 h 941845"/>
                  <a:gd name="connsiteX3" fmla="*/ 441935 w 446398"/>
                  <a:gd name="connsiteY3" fmla="*/ 504343 h 941845"/>
                  <a:gd name="connsiteX4" fmla="*/ 229248 w 446398"/>
                  <a:gd name="connsiteY4" fmla="*/ 674483 h 941845"/>
                  <a:gd name="connsiteX5" fmla="*/ 198865 w 446398"/>
                  <a:gd name="connsiteY5" fmla="*/ 838546 h 941845"/>
                  <a:gd name="connsiteX6" fmla="*/ 198865 w 446398"/>
                  <a:gd name="connsiteY6" fmla="*/ 941845 h 9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398" h="941845">
                    <a:moveTo>
                      <a:pt x="229248" y="0"/>
                    </a:moveTo>
                    <a:cubicBezTo>
                      <a:pt x="241908" y="48105"/>
                      <a:pt x="254568" y="96210"/>
                      <a:pt x="217095" y="145834"/>
                    </a:cubicBezTo>
                    <a:cubicBezTo>
                      <a:pt x="179622" y="195458"/>
                      <a:pt x="-33065" y="237992"/>
                      <a:pt x="4408" y="297744"/>
                    </a:cubicBezTo>
                    <a:cubicBezTo>
                      <a:pt x="41881" y="357496"/>
                      <a:pt x="404462" y="441553"/>
                      <a:pt x="441935" y="504343"/>
                    </a:cubicBezTo>
                    <a:cubicBezTo>
                      <a:pt x="479408" y="567133"/>
                      <a:pt x="269760" y="618783"/>
                      <a:pt x="229248" y="674483"/>
                    </a:cubicBezTo>
                    <a:cubicBezTo>
                      <a:pt x="188736" y="730184"/>
                      <a:pt x="203929" y="793986"/>
                      <a:pt x="198865" y="838546"/>
                    </a:cubicBezTo>
                    <a:cubicBezTo>
                      <a:pt x="193801" y="883106"/>
                      <a:pt x="198865" y="941845"/>
                      <a:pt x="198865" y="941845"/>
                    </a:cubicBezTo>
                  </a:path>
                </a:pathLst>
              </a:custGeom>
              <a:ln w="76200">
                <a:solidFill>
                  <a:srgbClr val="00B050"/>
                </a:solidFill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8" name="Freeform 147"/>
              <p:cNvSpPr/>
              <p:nvPr/>
            </p:nvSpPr>
            <p:spPr>
              <a:xfrm>
                <a:off x="288090" y="3100831"/>
                <a:ext cx="246980" cy="518225"/>
              </a:xfrm>
              <a:custGeom>
                <a:avLst/>
                <a:gdLst>
                  <a:gd name="connsiteX0" fmla="*/ 229248 w 446398"/>
                  <a:gd name="connsiteY0" fmla="*/ 0 h 941845"/>
                  <a:gd name="connsiteX1" fmla="*/ 217095 w 446398"/>
                  <a:gd name="connsiteY1" fmla="*/ 145834 h 941845"/>
                  <a:gd name="connsiteX2" fmla="*/ 4408 w 446398"/>
                  <a:gd name="connsiteY2" fmla="*/ 297744 h 941845"/>
                  <a:gd name="connsiteX3" fmla="*/ 441935 w 446398"/>
                  <a:gd name="connsiteY3" fmla="*/ 504343 h 941845"/>
                  <a:gd name="connsiteX4" fmla="*/ 229248 w 446398"/>
                  <a:gd name="connsiteY4" fmla="*/ 674483 h 941845"/>
                  <a:gd name="connsiteX5" fmla="*/ 198865 w 446398"/>
                  <a:gd name="connsiteY5" fmla="*/ 838546 h 941845"/>
                  <a:gd name="connsiteX6" fmla="*/ 198865 w 446398"/>
                  <a:gd name="connsiteY6" fmla="*/ 941845 h 94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398" h="941845">
                    <a:moveTo>
                      <a:pt x="229248" y="0"/>
                    </a:moveTo>
                    <a:cubicBezTo>
                      <a:pt x="241908" y="48105"/>
                      <a:pt x="254568" y="96210"/>
                      <a:pt x="217095" y="145834"/>
                    </a:cubicBezTo>
                    <a:cubicBezTo>
                      <a:pt x="179622" y="195458"/>
                      <a:pt x="-33065" y="237992"/>
                      <a:pt x="4408" y="297744"/>
                    </a:cubicBezTo>
                    <a:cubicBezTo>
                      <a:pt x="41881" y="357496"/>
                      <a:pt x="404462" y="441553"/>
                      <a:pt x="441935" y="504343"/>
                    </a:cubicBezTo>
                    <a:cubicBezTo>
                      <a:pt x="479408" y="567133"/>
                      <a:pt x="269760" y="618783"/>
                      <a:pt x="229248" y="674483"/>
                    </a:cubicBezTo>
                    <a:cubicBezTo>
                      <a:pt x="188736" y="730184"/>
                      <a:pt x="203929" y="793986"/>
                      <a:pt x="198865" y="838546"/>
                    </a:cubicBezTo>
                    <a:cubicBezTo>
                      <a:pt x="193801" y="883106"/>
                      <a:pt x="198865" y="941845"/>
                      <a:pt x="198865" y="941845"/>
                    </a:cubicBezTo>
                  </a:path>
                </a:pathLst>
              </a:custGeom>
              <a:ln w="76200">
                <a:solidFill>
                  <a:srgbClr val="00B050"/>
                </a:solidFill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332749" y="3888299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Helper Threads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8212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How do you </a:t>
            </a:r>
            <a:r>
              <a:rPr lang="en-US" sz="3600" b="1" dirty="0" smtClean="0">
                <a:solidFill>
                  <a:schemeClr val="tx2"/>
                </a:solidFill>
              </a:rPr>
              <a:t>manage and use </a:t>
            </a:r>
            <a:r>
              <a:rPr lang="en-US" sz="3600" dirty="0" smtClean="0"/>
              <a:t>helper threads in a </a:t>
            </a:r>
            <a:r>
              <a:rPr lang="en-US" sz="3600" b="1" dirty="0" smtClean="0">
                <a:solidFill>
                  <a:schemeClr val="accent2"/>
                </a:solidFill>
              </a:rPr>
              <a:t>throughput-oriented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architecture?</a:t>
            </a:r>
          </a:p>
        </p:txBody>
      </p:sp>
    </p:spTree>
    <p:extLst>
      <p:ext uri="{BB962C8B-B14F-4D97-AF65-F5344CB8AC3E}">
        <p14:creationId xmlns:p14="http://schemas.microsoft.com/office/powerpoint/2010/main" val="165122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Our Solution: CABA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82000" cy="5105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3600" i="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A new </a:t>
            </a:r>
            <a:r>
              <a:rPr lang="en-US" sz="3600" i="0" dirty="0">
                <a:solidFill>
                  <a:schemeClr val="tx2"/>
                </a:solidFill>
                <a:latin typeface="Tw Cen MT" panose="020B0602020104020603" pitchFamily="34" charset="0"/>
              </a:rPr>
              <a:t>framework</a:t>
            </a:r>
            <a:r>
              <a:rPr lang="en-US" sz="3600" i="0" dirty="0">
                <a:latin typeface="Tw Cen MT" panose="020B0602020104020603" pitchFamily="34" charset="0"/>
              </a:rPr>
              <a:t> to enable helper threading in </a:t>
            </a:r>
            <a:r>
              <a:rPr lang="en-US" sz="3600" i="0" dirty="0" smtClean="0">
                <a:latin typeface="Tw Cen MT" panose="020B0602020104020603" pitchFamily="34" charset="0"/>
              </a:rPr>
              <a:t>GPUs</a:t>
            </a:r>
            <a:endParaRPr lang="en-US" sz="3600" b="1" i="0" dirty="0">
              <a:solidFill>
                <a:srgbClr val="00B050"/>
              </a:solidFill>
              <a:latin typeface="Tw Cen MT" panose="020B0602020104020603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3400" b="1" i="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CABA </a:t>
            </a:r>
            <a:r>
              <a:rPr lang="en-US" sz="3400" b="1" i="0" dirty="0">
                <a:solidFill>
                  <a:srgbClr val="00B050"/>
                </a:solidFill>
                <a:latin typeface="Tw Cen MT" panose="020B0602020104020603" pitchFamily="34" charset="0"/>
              </a:rPr>
              <a:t>(Core-Assisted Bottleneck Acceleration</a:t>
            </a:r>
            <a:r>
              <a:rPr lang="en-US" sz="3400" b="1" i="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)</a:t>
            </a:r>
            <a:r>
              <a:rPr lang="en-US" sz="3400" i="0" dirty="0" smtClean="0">
                <a:latin typeface="Tw Cen MT" panose="020B0602020104020603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sz="3600" b="1" i="0" dirty="0" smtClean="0">
              <a:latin typeface="Tw Cen MT" panose="020B0602020104020603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600" i="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Wide set of use cases</a:t>
            </a:r>
          </a:p>
          <a:p>
            <a:pPr lvl="1">
              <a:lnSpc>
                <a:spcPct val="90000"/>
              </a:lnSpc>
            </a:pPr>
            <a:r>
              <a:rPr lang="en-US" sz="3400" dirty="0" smtClean="0">
                <a:latin typeface="Tw Cen MT" panose="020B0602020104020603" pitchFamily="34" charset="0"/>
              </a:rPr>
              <a:t>C</a:t>
            </a:r>
            <a:r>
              <a:rPr lang="en-US" sz="3400" i="0" dirty="0" smtClean="0">
                <a:latin typeface="Tw Cen MT" panose="020B0602020104020603" pitchFamily="34" charset="0"/>
              </a:rPr>
              <a:t>ompression, prefetching, </a:t>
            </a:r>
            <a:r>
              <a:rPr lang="en-US" sz="3400" i="0" dirty="0" err="1" smtClean="0">
                <a:latin typeface="Tw Cen MT" panose="020B0602020104020603" pitchFamily="34" charset="0"/>
              </a:rPr>
              <a:t>memoization</a:t>
            </a:r>
            <a:r>
              <a:rPr lang="en-US" sz="3400" i="0" dirty="0" smtClean="0">
                <a:latin typeface="Tw Cen MT" panose="020B0602020104020603" pitchFamily="34" charset="0"/>
              </a:rPr>
              <a:t>, …</a:t>
            </a:r>
          </a:p>
          <a:p>
            <a:pPr lvl="1">
              <a:lnSpc>
                <a:spcPct val="90000"/>
              </a:lnSpc>
            </a:pPr>
            <a:endParaRPr lang="en-US" sz="3200" i="0" dirty="0">
              <a:latin typeface="Tw Cen MT" panose="020B0602020104020603" pitchFamily="34" charset="0"/>
            </a:endParaRPr>
          </a:p>
          <a:p>
            <a:pPr marL="320040" lvl="1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36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Flexible data compression </a:t>
            </a:r>
            <a:r>
              <a:rPr lang="en-US" sz="3600" dirty="0" smtClean="0">
                <a:latin typeface="Tw Cen MT" panose="020B0602020104020603" pitchFamily="34" charset="0"/>
              </a:rPr>
              <a:t>using CABA alleviates the memory bandwidth bottleneck</a:t>
            </a:r>
          </a:p>
          <a:p>
            <a:pPr lvl="1">
              <a:lnSpc>
                <a:spcPct val="90000"/>
              </a:lnSpc>
            </a:pPr>
            <a:r>
              <a:rPr lang="en-US" sz="3400" dirty="0" smtClean="0">
                <a:latin typeface="Tw Cen MT" panose="020B0602020104020603" pitchFamily="34" charset="0"/>
              </a:rPr>
              <a:t>41.7% performance improvement</a:t>
            </a:r>
          </a:p>
          <a:p>
            <a:pPr marL="0" lvl="1" indent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sz="2800" dirty="0" smtClean="0">
              <a:latin typeface="Tw Cen MT" panose="020B0602020104020603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latin typeface="Candar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17090</TotalTime>
  <Words>302</Words>
  <Application>Microsoft Macintosh PowerPoint</Application>
  <PresentationFormat>On-screen Show (4:3)</PresentationFormat>
  <Paragraphs>55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A Case for Core-Assisted Bottleneck Acceleration in GPUs Enabling Flexible Data Compression  with Assist Warps </vt:lpstr>
      <vt:lpstr>Observation</vt:lpstr>
      <vt:lpstr>Our Goal</vt:lpstr>
      <vt:lpstr>Challenge</vt:lpstr>
      <vt:lpstr>Our Solution: CABA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for Core-Assisted Bottleneck Acceleration – Enabling Flexible Data Compression with Assist Warps</dc:title>
  <dc:creator>Vivek Seshadri</dc:creator>
  <cp:lastModifiedBy>Onur Mutlu</cp:lastModifiedBy>
  <cp:revision>451</cp:revision>
  <dcterms:created xsi:type="dcterms:W3CDTF">2015-05-24T20:25:31Z</dcterms:created>
  <dcterms:modified xsi:type="dcterms:W3CDTF">2015-06-25T02:24:14Z</dcterms:modified>
</cp:coreProperties>
</file>