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xlsx" ContentType="application/vnd.openxmlformats-officedocument.spreadsheetml.sheet"/>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notesSlides/notesSlide6.xml" ContentType="application/vnd.openxmlformats-officedocument.presentationml.notesSlide+xml"/>
  <Override PartName="/ppt/charts/chart2.xml" ContentType="application/vnd.openxmlformats-officedocument.drawingml.chart+xml"/>
  <Override PartName="/ppt/charts/chart3.xml" ContentType="application/vnd.openxmlformats-officedocument.drawingml.chart+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rts/chart4.xml" ContentType="application/vnd.openxmlformats-officedocument.drawingml.chart+xml"/>
  <Override PartName="/ppt/notesSlides/notesSlide26.xml" ContentType="application/vnd.openxmlformats-officedocument.presentationml.notesSlide+xml"/>
  <Override PartName="/ppt/charts/chart5.xml" ContentType="application/vnd.openxmlformats-officedocument.drawingml.chart+xml"/>
  <Override PartName="/ppt/notesSlides/notesSlide27.xml" ContentType="application/vnd.openxmlformats-officedocument.presentationml.notesSlide+xml"/>
  <Override PartName="/ppt/charts/chart6.xml" ContentType="application/vnd.openxmlformats-officedocument.drawingml.chart+xml"/>
  <Override PartName="/ppt/drawings/drawing1.xml" ContentType="application/vnd.openxmlformats-officedocument.drawingml.chartshape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rts/chart7.xml" ContentType="application/vnd.openxmlformats-officedocument.drawingml.chart+xml"/>
  <Override PartName="/ppt/drawings/drawing2.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362" r:id="rId2"/>
    <p:sldId id="326" r:id="rId3"/>
    <p:sldId id="327" r:id="rId4"/>
    <p:sldId id="328" r:id="rId5"/>
    <p:sldId id="329" r:id="rId6"/>
    <p:sldId id="330" r:id="rId7"/>
    <p:sldId id="331" r:id="rId8"/>
    <p:sldId id="332" r:id="rId9"/>
    <p:sldId id="334" r:id="rId10"/>
    <p:sldId id="370" r:id="rId11"/>
    <p:sldId id="360" r:id="rId12"/>
    <p:sldId id="359" r:id="rId13"/>
    <p:sldId id="363" r:id="rId14"/>
    <p:sldId id="365" r:id="rId15"/>
    <p:sldId id="338" r:id="rId16"/>
    <p:sldId id="366" r:id="rId17"/>
    <p:sldId id="340" r:id="rId18"/>
    <p:sldId id="341" r:id="rId19"/>
    <p:sldId id="342" r:id="rId20"/>
    <p:sldId id="343" r:id="rId21"/>
    <p:sldId id="344" r:id="rId22"/>
    <p:sldId id="345" r:id="rId23"/>
    <p:sldId id="346" r:id="rId24"/>
    <p:sldId id="347" r:id="rId25"/>
    <p:sldId id="348" r:id="rId26"/>
    <p:sldId id="368" r:id="rId27"/>
    <p:sldId id="349" r:id="rId28"/>
    <p:sldId id="350" r:id="rId29"/>
    <p:sldId id="351" r:id="rId30"/>
    <p:sldId id="357" r:id="rId31"/>
    <p:sldId id="352" r:id="rId32"/>
    <p:sldId id="371" r:id="rId33"/>
    <p:sldId id="372" r:id="rId34"/>
    <p:sldId id="355" r:id="rId35"/>
    <p:sldId id="356" r:id="rId36"/>
    <p:sldId id="373" r:id="rId37"/>
    <p:sldId id="374"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guide id="3" orient="horz" pos="3648">
          <p15:clr>
            <a:srgbClr val="A4A3A4"/>
          </p15:clr>
        </p15:guide>
        <p15:guide id="4" pos="5616">
          <p15:clr>
            <a:srgbClr val="A4A3A4"/>
          </p15:clr>
        </p15:guide>
        <p15:guide id="5" orient="horz" pos="1296">
          <p15:clr>
            <a:srgbClr val="A4A3A4"/>
          </p15:clr>
        </p15:guide>
        <p15:guide id="6" orient="horz" pos="1584">
          <p15:clr>
            <a:srgbClr val="A4A3A4"/>
          </p15:clr>
        </p15:guide>
        <p15:guide id="7" orient="horz" pos="2688">
          <p15:clr>
            <a:srgbClr val="A4A3A4"/>
          </p15:clr>
        </p15:guide>
        <p15:guide id="8" orient="horz" pos="3360">
          <p15:clr>
            <a:srgbClr val="A4A3A4"/>
          </p15:clr>
        </p15:guide>
        <p15:guide id="9" orient="horz" pos="19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E40"/>
    <a:srgbClr val="006600"/>
    <a:srgbClr val="006C31"/>
    <a:srgbClr val="CC0000"/>
    <a:srgbClr val="FF5050"/>
    <a:srgbClr val="3FE152"/>
    <a:srgbClr val="FFD9D9"/>
    <a:srgbClr val="7EDC7E"/>
    <a:srgbClr val="EAF1FA"/>
    <a:srgbClr val="C5D9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6094" autoAdjust="0"/>
  </p:normalViewPr>
  <p:slideViewPr>
    <p:cSldViewPr showGuides="1">
      <p:cViewPr varScale="1">
        <p:scale>
          <a:sx n="86" d="100"/>
          <a:sy n="86" d="100"/>
        </p:scale>
        <p:origin x="-2168" y="-104"/>
      </p:cViewPr>
      <p:guideLst>
        <p:guide orient="horz" pos="2160"/>
        <p:guide orient="horz" pos="3648"/>
        <p:guide orient="horz" pos="1296"/>
        <p:guide orient="horz" pos="1584"/>
        <p:guide orient="horz" pos="2688"/>
        <p:guide orient="horz" pos="3360"/>
        <p:guide orient="horz" pos="1968"/>
        <p:guide pos="2880"/>
        <p:guide pos="561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notesMaster" Target="notesMasters/notesMaster1.xml"/><Relationship Id="rId40" Type="http://schemas.openxmlformats.org/officeDocument/2006/relationships/printerSettings" Target="printerSettings/printerSettings1.bin"/><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Sheet6.xlsx"/><Relationship Id="rId2" Type="http://schemas.openxmlformats.org/officeDocument/2006/relationships/chartUserShapes" Target="../drawings/drawing1.xml"/></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Sheet7.xlsx"/><Relationship Id="rId2" Type="http://schemas.openxmlformats.org/officeDocument/2006/relationships/chartUserShapes" Target="../drawings/drawing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spPr>
            <a:ln w="38100">
              <a:solidFill>
                <a:schemeClr val="tx1"/>
              </a:solidFill>
            </a:ln>
          </c:spPr>
          <c:invertIfNegative val="0"/>
          <c:cat>
            <c:strRef>
              <c:f>Sheet1!$G$1:$G$20</c:f>
              <c:strCache>
                <c:ptCount val="20"/>
                <c:pt idx="0">
                  <c:v>CONS</c:v>
                </c:pt>
                <c:pt idx="1">
                  <c:v>JPEG</c:v>
                </c:pt>
                <c:pt idx="2">
                  <c:v>LPS</c:v>
                </c:pt>
                <c:pt idx="3">
                  <c:v>MUM</c:v>
                </c:pt>
                <c:pt idx="4">
                  <c:v>SCP</c:v>
                </c:pt>
                <c:pt idx="5">
                  <c:v>MM</c:v>
                </c:pt>
                <c:pt idx="6">
                  <c:v>PVC</c:v>
                </c:pt>
                <c:pt idx="7">
                  <c:v>PVR</c:v>
                </c:pt>
                <c:pt idx="8">
                  <c:v>bfs</c:v>
                </c:pt>
                <c:pt idx="9">
                  <c:v>TRA</c:v>
                </c:pt>
                <c:pt idx="10">
                  <c:v>NN</c:v>
                </c:pt>
                <c:pt idx="11">
                  <c:v>STO</c:v>
                </c:pt>
                <c:pt idx="12">
                  <c:v>bp</c:v>
                </c:pt>
                <c:pt idx="13">
                  <c:v>hw</c:v>
                </c:pt>
                <c:pt idx="14">
                  <c:v>hs</c:v>
                </c:pt>
                <c:pt idx="15">
                  <c:v>SLA</c:v>
                </c:pt>
                <c:pt idx="16">
                  <c:v>nw</c:v>
                </c:pt>
                <c:pt idx="17">
                  <c:v>pf</c:v>
                </c:pt>
                <c:pt idx="18">
                  <c:v>mc</c:v>
                </c:pt>
                <c:pt idx="19">
                  <c:v>Geomean</c:v>
                </c:pt>
              </c:strCache>
            </c:strRef>
          </c:cat>
          <c:val>
            <c:numRef>
              <c:f>Sheet1!$H$1:$H$20</c:f>
              <c:numCache>
                <c:formatCode>General</c:formatCode>
                <c:ptCount val="20"/>
                <c:pt idx="0">
                  <c:v>0.6875</c:v>
                </c:pt>
                <c:pt idx="1">
                  <c:v>0.625</c:v>
                </c:pt>
                <c:pt idx="2">
                  <c:v>0.375</c:v>
                </c:pt>
                <c:pt idx="3">
                  <c:v>0.125</c:v>
                </c:pt>
                <c:pt idx="4">
                  <c:v>0.0625</c:v>
                </c:pt>
                <c:pt idx="5" formatCode="0%">
                  <c:v>0.34375</c:v>
                </c:pt>
                <c:pt idx="6">
                  <c:v>0.25</c:v>
                </c:pt>
                <c:pt idx="7">
                  <c:v>0.34375</c:v>
                </c:pt>
                <c:pt idx="8" formatCode="0%">
                  <c:v>0.375</c:v>
                </c:pt>
                <c:pt idx="9" formatCode="0%">
                  <c:v>0.5625</c:v>
                </c:pt>
                <c:pt idx="10" formatCode="0%">
                  <c:v>0.671875</c:v>
                </c:pt>
                <c:pt idx="11" formatCode="0%">
                  <c:v>0.4375</c:v>
                </c:pt>
                <c:pt idx="12" formatCode="0%">
                  <c:v>0.25</c:v>
                </c:pt>
                <c:pt idx="13" formatCode="0%">
                  <c:v>0.125</c:v>
                </c:pt>
                <c:pt idx="14" formatCode="0%">
                  <c:v>0.15625</c:v>
                </c:pt>
                <c:pt idx="15">
                  <c:v>0.25</c:v>
                </c:pt>
                <c:pt idx="16" formatCode="0%">
                  <c:v>0.625</c:v>
                </c:pt>
                <c:pt idx="17" formatCode="0%">
                  <c:v>0.25</c:v>
                </c:pt>
                <c:pt idx="18" formatCode="0%">
                  <c:v>0.5</c:v>
                </c:pt>
                <c:pt idx="19">
                  <c:v>0.252455826826868</c:v>
                </c:pt>
              </c:numCache>
            </c:numRef>
          </c:val>
        </c:ser>
        <c:dLbls>
          <c:showLegendKey val="0"/>
          <c:showVal val="0"/>
          <c:showCatName val="0"/>
          <c:showSerName val="0"/>
          <c:showPercent val="0"/>
          <c:showBubbleSize val="0"/>
        </c:dLbls>
        <c:gapWidth val="59"/>
        <c:overlap val="48"/>
        <c:axId val="1824395960"/>
        <c:axId val="1829930072"/>
      </c:barChart>
      <c:catAx>
        <c:axId val="1824395960"/>
        <c:scaling>
          <c:orientation val="minMax"/>
        </c:scaling>
        <c:delete val="0"/>
        <c:axPos val="b"/>
        <c:numFmt formatCode="General" sourceLinked="0"/>
        <c:majorTickMark val="out"/>
        <c:minorTickMark val="none"/>
        <c:tickLblPos val="nextTo"/>
        <c:txPr>
          <a:bodyPr/>
          <a:lstStyle/>
          <a:p>
            <a:pPr>
              <a:defRPr sz="1400" b="1"/>
            </a:pPr>
            <a:endParaRPr lang="en-US"/>
          </a:p>
        </c:txPr>
        <c:crossAx val="1829930072"/>
        <c:crosses val="autoZero"/>
        <c:auto val="1"/>
        <c:lblAlgn val="ctr"/>
        <c:lblOffset val="100"/>
        <c:noMultiLvlLbl val="0"/>
      </c:catAx>
      <c:valAx>
        <c:axId val="1829930072"/>
        <c:scaling>
          <c:orientation val="minMax"/>
          <c:max val="1.0"/>
          <c:min val="0.0"/>
        </c:scaling>
        <c:delete val="0"/>
        <c:axPos val="l"/>
        <c:majorGridlines/>
        <c:title>
          <c:tx>
            <c:rich>
              <a:bodyPr rot="-5400000" vert="horz"/>
              <a:lstStyle/>
              <a:p>
                <a:pPr>
                  <a:defRPr sz="2000"/>
                </a:pPr>
                <a:r>
                  <a:rPr lang="en-US" sz="2000" dirty="0" smtClean="0"/>
                  <a:t>% Unallocated Registers</a:t>
                </a:r>
                <a:endParaRPr lang="en-US" sz="2000" dirty="0"/>
              </a:p>
            </c:rich>
          </c:tx>
          <c:layout/>
          <c:overlay val="0"/>
        </c:title>
        <c:numFmt formatCode="0%" sourceLinked="0"/>
        <c:majorTickMark val="out"/>
        <c:minorTickMark val="none"/>
        <c:tickLblPos val="nextTo"/>
        <c:txPr>
          <a:bodyPr/>
          <a:lstStyle/>
          <a:p>
            <a:pPr>
              <a:defRPr sz="1800" b="1"/>
            </a:pPr>
            <a:endParaRPr lang="en-US"/>
          </a:p>
        </c:txPr>
        <c:crossAx val="1824395960"/>
        <c:crosses val="autoZero"/>
        <c:crossBetween val="between"/>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percentStacked"/>
        <c:varyColors val="0"/>
        <c:ser>
          <c:idx val="4"/>
          <c:order val="0"/>
          <c:tx>
            <c:strRef>
              <c:f>'Sheet3 (2)'!$I$1</c:f>
              <c:strCache>
                <c:ptCount val="1"/>
                <c:pt idx="0">
                  <c:v>Stalls</c:v>
                </c:pt>
              </c:strCache>
            </c:strRef>
          </c:tx>
          <c:spPr>
            <a:solidFill>
              <a:srgbClr val="C00000"/>
            </a:solidFill>
            <a:ln w="28575">
              <a:solidFill>
                <a:schemeClr val="tx1"/>
              </a:solidFill>
            </a:ln>
          </c:spPr>
          <c:invertIfNegative val="0"/>
          <c:cat>
            <c:strRef>
              <c:f>'Sheet3 (2)'!$B$2:$B$11</c:f>
              <c:strCache>
                <c:ptCount val="10"/>
                <c:pt idx="0">
                  <c:v>CONS</c:v>
                </c:pt>
                <c:pt idx="1">
                  <c:v>JPEG</c:v>
                </c:pt>
                <c:pt idx="2">
                  <c:v>LPS</c:v>
                </c:pt>
                <c:pt idx="3">
                  <c:v>MUM</c:v>
                </c:pt>
                <c:pt idx="4">
                  <c:v>RAY</c:v>
                </c:pt>
                <c:pt idx="5">
                  <c:v>SCP</c:v>
                </c:pt>
                <c:pt idx="6">
                  <c:v>PVC</c:v>
                </c:pt>
                <c:pt idx="7">
                  <c:v>PVR</c:v>
                </c:pt>
                <c:pt idx="8">
                  <c:v>bfs</c:v>
                </c:pt>
                <c:pt idx="9">
                  <c:v>Avg.</c:v>
                </c:pt>
              </c:strCache>
            </c:strRef>
          </c:cat>
          <c:val>
            <c:numRef>
              <c:f>'Sheet3 (2)'!$I$2:$I$11</c:f>
              <c:numCache>
                <c:formatCode>0%</c:formatCode>
                <c:ptCount val="10"/>
                <c:pt idx="0">
                  <c:v>0.611097465886939</c:v>
                </c:pt>
                <c:pt idx="1">
                  <c:v>0.491306112783735</c:v>
                </c:pt>
                <c:pt idx="2">
                  <c:v>0.363500807486047</c:v>
                </c:pt>
                <c:pt idx="3">
                  <c:v>0.870771665413024</c:v>
                </c:pt>
                <c:pt idx="4">
                  <c:v>0.279553375397824</c:v>
                </c:pt>
                <c:pt idx="5">
                  <c:v>0.610363722998729</c:v>
                </c:pt>
                <c:pt idx="6">
                  <c:v>0.788190049515098</c:v>
                </c:pt>
                <c:pt idx="7">
                  <c:v>0.652107940287405</c:v>
                </c:pt>
                <c:pt idx="8">
                  <c:v>0.71483239665983</c:v>
                </c:pt>
                <c:pt idx="9">
                  <c:v>0.665897970754612</c:v>
                </c:pt>
              </c:numCache>
            </c:numRef>
          </c:val>
        </c:ser>
        <c:ser>
          <c:idx val="3"/>
          <c:order val="1"/>
          <c:tx>
            <c:strRef>
              <c:f>'Sheet3 (2)'!$G$1</c:f>
              <c:strCache>
                <c:ptCount val="1"/>
                <c:pt idx="0">
                  <c:v>Active</c:v>
                </c:pt>
              </c:strCache>
            </c:strRef>
          </c:tx>
          <c:spPr>
            <a:solidFill>
              <a:srgbClr val="00B050"/>
            </a:solidFill>
            <a:ln w="28575">
              <a:solidFill>
                <a:sysClr val="windowText" lastClr="000000"/>
              </a:solidFill>
            </a:ln>
          </c:spPr>
          <c:invertIfNegative val="0"/>
          <c:cat>
            <c:strRef>
              <c:f>'Sheet3 (2)'!$B$2:$B$11</c:f>
              <c:strCache>
                <c:ptCount val="10"/>
                <c:pt idx="0">
                  <c:v>CONS</c:v>
                </c:pt>
                <c:pt idx="1">
                  <c:v>JPEG</c:v>
                </c:pt>
                <c:pt idx="2">
                  <c:v>LPS</c:v>
                </c:pt>
                <c:pt idx="3">
                  <c:v>MUM</c:v>
                </c:pt>
                <c:pt idx="4">
                  <c:v>RAY</c:v>
                </c:pt>
                <c:pt idx="5">
                  <c:v>SCP</c:v>
                </c:pt>
                <c:pt idx="6">
                  <c:v>PVC</c:v>
                </c:pt>
                <c:pt idx="7">
                  <c:v>PVR</c:v>
                </c:pt>
                <c:pt idx="8">
                  <c:v>bfs</c:v>
                </c:pt>
                <c:pt idx="9">
                  <c:v>Avg.</c:v>
                </c:pt>
              </c:strCache>
            </c:strRef>
          </c:cat>
          <c:val>
            <c:numRef>
              <c:f>'Sheet3 (2)'!$G$2:$G$11</c:f>
              <c:numCache>
                <c:formatCode>0%</c:formatCode>
                <c:ptCount val="10"/>
                <c:pt idx="0">
                  <c:v>0.38890253411306</c:v>
                </c:pt>
                <c:pt idx="1">
                  <c:v>0.508693887216265</c:v>
                </c:pt>
                <c:pt idx="2">
                  <c:v>0.636499192513953</c:v>
                </c:pt>
                <c:pt idx="3">
                  <c:v>0.129228334586976</c:v>
                </c:pt>
                <c:pt idx="4">
                  <c:v>0.720446624602176</c:v>
                </c:pt>
                <c:pt idx="5">
                  <c:v>0.389636277001271</c:v>
                </c:pt>
                <c:pt idx="6">
                  <c:v>0.211809950484902</c:v>
                </c:pt>
                <c:pt idx="7">
                  <c:v>0.347892059712594</c:v>
                </c:pt>
                <c:pt idx="8">
                  <c:v>0.28516760334017</c:v>
                </c:pt>
                <c:pt idx="9">
                  <c:v>0.333839820524058</c:v>
                </c:pt>
              </c:numCache>
            </c:numRef>
          </c:val>
        </c:ser>
        <c:dLbls>
          <c:showLegendKey val="0"/>
          <c:showVal val="0"/>
          <c:showCatName val="0"/>
          <c:showSerName val="0"/>
          <c:showPercent val="0"/>
          <c:showBubbleSize val="0"/>
        </c:dLbls>
        <c:gapWidth val="55"/>
        <c:overlap val="100"/>
        <c:axId val="1786867496"/>
        <c:axId val="1828462632"/>
        <c:extLst>
          <c:ext xmlns:c15="http://schemas.microsoft.com/office/drawing/2012/chart" uri="{02D57815-91ED-43cb-92C2-25804820EDAC}">
            <c15:filteredBarSeries>
              <c15:ser>
                <c:idx val="1"/>
                <c:order val="0"/>
                <c:tx>
                  <c:strRef>
                    <c:extLst>
                      <c:ext uri="{02D57815-91ED-43cb-92C2-25804820EDAC}">
                        <c15:formulaRef>
                          <c15:sqref>'Sheet3 (2)'!$D$1</c15:sqref>
                        </c15:formulaRef>
                      </c:ext>
                    </c:extLst>
                    <c:strCache>
                      <c:ptCount val="1"/>
                      <c:pt idx="0">
                        <c:v>Memory Stalls</c:v>
                      </c:pt>
                    </c:strCache>
                  </c:strRef>
                </c:tx>
                <c:spPr>
                  <a:solidFill>
                    <a:schemeClr val="tx2"/>
                  </a:solidFill>
                  <a:ln w="28575">
                    <a:solidFill>
                      <a:sysClr val="windowText" lastClr="000000"/>
                    </a:solidFill>
                  </a:ln>
                </c:spPr>
                <c:invertIfNegative val="0"/>
                <c:cat>
                  <c:strRef>
                    <c:extLst>
                      <c:ext uri="{02D57815-91ED-43cb-92C2-25804820EDAC}">
                        <c15:formulaRef>
                          <c15:sqref>'Sheet3 (2)'!$B$2:$B$11</c15:sqref>
                        </c15:formulaRef>
                      </c:ext>
                    </c:extLst>
                    <c:strCache>
                      <c:ptCount val="10"/>
                      <c:pt idx="0">
                        <c:v>CONS</c:v>
                      </c:pt>
                      <c:pt idx="1">
                        <c:v>JPEG</c:v>
                      </c:pt>
                      <c:pt idx="2">
                        <c:v>LPS</c:v>
                      </c:pt>
                      <c:pt idx="3">
                        <c:v>MUM</c:v>
                      </c:pt>
                      <c:pt idx="4">
                        <c:v>RAY</c:v>
                      </c:pt>
                      <c:pt idx="5">
                        <c:v>SCP</c:v>
                      </c:pt>
                      <c:pt idx="6">
                        <c:v>PVC</c:v>
                      </c:pt>
                      <c:pt idx="7">
                        <c:v>PVR</c:v>
                      </c:pt>
                      <c:pt idx="8">
                        <c:v>bfs</c:v>
                      </c:pt>
                      <c:pt idx="9">
                        <c:v>Avg.</c:v>
                      </c:pt>
                    </c:strCache>
                  </c:strRef>
                </c:cat>
                <c:val>
                  <c:numRef>
                    <c:extLst>
                      <c:ext uri="{02D57815-91ED-43cb-92C2-25804820EDAC}">
                        <c15:formulaRef>
                          <c15:sqref>'Sheet3 (2)'!$D$2:$D$11</c15:sqref>
                        </c15:formulaRef>
                      </c:ext>
                    </c:extLst>
                    <c:numCache>
                      <c:formatCode>0%</c:formatCode>
                      <c:ptCount val="10"/>
                      <c:pt idx="0">
                        <c:v>0.33989814814814817</c:v>
                      </c:pt>
                      <c:pt idx="1">
                        <c:v>4.8672659923547919E-2</c:v>
                      </c:pt>
                      <c:pt idx="2">
                        <c:v>0.19055361063756224</c:v>
                      </c:pt>
                      <c:pt idx="3">
                        <c:v>0.74859826438189969</c:v>
                      </c:pt>
                      <c:pt idx="4">
                        <c:v>0.13392668138496819</c:v>
                      </c:pt>
                      <c:pt idx="5">
                        <c:v>0.43927470289259285</c:v>
                      </c:pt>
                      <c:pt idx="6">
                        <c:v>0.68707317358345621</c:v>
                      </c:pt>
                      <c:pt idx="7">
                        <c:v>0.52861331233899256</c:v>
                      </c:pt>
                      <c:pt idx="8">
                        <c:v>0.36481775089596497</c:v>
                      </c:pt>
                      <c:pt idx="9">
                        <c:v>0.47793216066515332</c:v>
                      </c:pt>
                    </c:numCache>
                  </c:numRef>
                </c:val>
              </c15:ser>
            </c15:filteredBarSeries>
            <c15:filteredBarSeries>
              <c15:ser>
                <c:idx val="2"/>
                <c:order val="1"/>
                <c:tx>
                  <c:strRef>
                    <c:extLst xmlns:c15="http://schemas.microsoft.com/office/drawing/2012/chart">
                      <c:ext xmlns:c15="http://schemas.microsoft.com/office/drawing/2012/chart" uri="{02D57815-91ED-43cb-92C2-25804820EDAC}">
                        <c15:formulaRef>
                          <c15:sqref>'Sheet3 (2)'!$H$1</c15:sqref>
                        </c15:formulaRef>
                      </c:ext>
                    </c:extLst>
                    <c:strCache>
                      <c:ptCount val="1"/>
                      <c:pt idx="0">
                        <c:v>Waiting</c:v>
                      </c:pt>
                    </c:strCache>
                  </c:strRef>
                </c:tx>
                <c:spPr>
                  <a:solidFill>
                    <a:srgbClr val="C00000"/>
                  </a:solidFill>
                  <a:ln w="28575">
                    <a:solidFill>
                      <a:sysClr val="windowText" lastClr="000000"/>
                    </a:solidFill>
                  </a:ln>
                </c:spPr>
                <c:invertIfNegative val="0"/>
                <c:cat>
                  <c:strRef>
                    <c:extLst xmlns:c15="http://schemas.microsoft.com/office/drawing/2012/chart">
                      <c:ext xmlns:c15="http://schemas.microsoft.com/office/drawing/2012/chart" uri="{02D57815-91ED-43cb-92C2-25804820EDAC}">
                        <c15:formulaRef>
                          <c15:sqref>'Sheet3 (2)'!$B$2:$B$11</c15:sqref>
                        </c15:formulaRef>
                      </c:ext>
                    </c:extLst>
                    <c:strCache>
                      <c:ptCount val="10"/>
                      <c:pt idx="0">
                        <c:v>CONS</c:v>
                      </c:pt>
                      <c:pt idx="1">
                        <c:v>JPEG</c:v>
                      </c:pt>
                      <c:pt idx="2">
                        <c:v>LPS</c:v>
                      </c:pt>
                      <c:pt idx="3">
                        <c:v>MUM</c:v>
                      </c:pt>
                      <c:pt idx="4">
                        <c:v>RAY</c:v>
                      </c:pt>
                      <c:pt idx="5">
                        <c:v>SCP</c:v>
                      </c:pt>
                      <c:pt idx="6">
                        <c:v>PVC</c:v>
                      </c:pt>
                      <c:pt idx="7">
                        <c:v>PVR</c:v>
                      </c:pt>
                      <c:pt idx="8">
                        <c:v>bfs</c:v>
                      </c:pt>
                      <c:pt idx="9">
                        <c:v>Avg.</c:v>
                      </c:pt>
                    </c:strCache>
                  </c:strRef>
                </c:cat>
                <c:val>
                  <c:numRef>
                    <c:extLst xmlns:c15="http://schemas.microsoft.com/office/drawing/2012/chart">
                      <c:ext xmlns:c15="http://schemas.microsoft.com/office/drawing/2012/chart" uri="{02D57815-91ED-43cb-92C2-25804820EDAC}">
                        <c15:formulaRef>
                          <c15:sqref>'Sheet3 (2)'!$H$2:$H$11</c15:sqref>
                        </c15:formulaRef>
                      </c:ext>
                    </c:extLst>
                    <c:numCache>
                      <c:formatCode>0%</c:formatCode>
                      <c:ptCount val="10"/>
                      <c:pt idx="0">
                        <c:v>0.27097965399610136</c:v>
                      </c:pt>
                      <c:pt idx="1">
                        <c:v>0.44106889144480904</c:v>
                      </c:pt>
                      <c:pt idx="2">
                        <c:v>0.17039246515985829</c:v>
                      </c:pt>
                      <c:pt idx="3">
                        <c:v>0.12171495693652377</c:v>
                      </c:pt>
                      <c:pt idx="4">
                        <c:v>0.11666063740941625</c:v>
                      </c:pt>
                      <c:pt idx="5">
                        <c:v>0.16529776141714625</c:v>
                      </c:pt>
                      <c:pt idx="6">
                        <c:v>9.7821860577583269E-2</c:v>
                      </c:pt>
                      <c:pt idx="7">
                        <c:v>0.11641661773489526</c:v>
                      </c:pt>
                      <c:pt idx="8">
                        <c:v>0.34974452611667922</c:v>
                      </c:pt>
                      <c:pt idx="9">
                        <c:v>0.18350826182684687</c:v>
                      </c:pt>
                    </c:numCache>
                  </c:numRef>
                </c:val>
              </c15:ser>
            </c15:filteredBarSeries>
            <c15:filteredBarSeries>
              <c15:ser>
                <c:idx val="0"/>
                <c:order val="2"/>
                <c:tx>
                  <c:strRef>
                    <c:extLst xmlns:c15="http://schemas.microsoft.com/office/drawing/2012/chart">
                      <c:ext xmlns:c15="http://schemas.microsoft.com/office/drawing/2012/chart" uri="{02D57815-91ED-43cb-92C2-25804820EDAC}">
                        <c15:formulaRef>
                          <c15:sqref>'Sheet3 (2)'!$C$1</c15:sqref>
                        </c15:formulaRef>
                      </c:ext>
                    </c:extLst>
                    <c:strCache>
                      <c:ptCount val="1"/>
                      <c:pt idx="0">
                        <c:v>Compute Stalls</c:v>
                      </c:pt>
                    </c:strCache>
                  </c:strRef>
                </c:tx>
                <c:spPr>
                  <a:solidFill>
                    <a:schemeClr val="tx1">
                      <a:lumMod val="75000"/>
                      <a:lumOff val="25000"/>
                    </a:schemeClr>
                  </a:solidFill>
                  <a:ln w="28575">
                    <a:solidFill>
                      <a:sysClr val="windowText" lastClr="000000"/>
                    </a:solidFill>
                  </a:ln>
                </c:spPr>
                <c:invertIfNegative val="0"/>
                <c:cat>
                  <c:strRef>
                    <c:extLst xmlns:c15="http://schemas.microsoft.com/office/drawing/2012/chart">
                      <c:ext xmlns:c15="http://schemas.microsoft.com/office/drawing/2012/chart" uri="{02D57815-91ED-43cb-92C2-25804820EDAC}">
                        <c15:formulaRef>
                          <c15:sqref>'Sheet3 (2)'!$B$2:$B$11</c15:sqref>
                        </c15:formulaRef>
                      </c:ext>
                    </c:extLst>
                    <c:strCache>
                      <c:ptCount val="10"/>
                      <c:pt idx="0">
                        <c:v>CONS</c:v>
                      </c:pt>
                      <c:pt idx="1">
                        <c:v>JPEG</c:v>
                      </c:pt>
                      <c:pt idx="2">
                        <c:v>LPS</c:v>
                      </c:pt>
                      <c:pt idx="3">
                        <c:v>MUM</c:v>
                      </c:pt>
                      <c:pt idx="4">
                        <c:v>RAY</c:v>
                      </c:pt>
                      <c:pt idx="5">
                        <c:v>SCP</c:v>
                      </c:pt>
                      <c:pt idx="6">
                        <c:v>PVC</c:v>
                      </c:pt>
                      <c:pt idx="7">
                        <c:v>PVR</c:v>
                      </c:pt>
                      <c:pt idx="8">
                        <c:v>bfs</c:v>
                      </c:pt>
                      <c:pt idx="9">
                        <c:v>Avg.</c:v>
                      </c:pt>
                    </c:strCache>
                  </c:strRef>
                </c:cat>
                <c:val>
                  <c:numRef>
                    <c:extLst xmlns:c15="http://schemas.microsoft.com/office/drawing/2012/chart">
                      <c:ext xmlns:c15="http://schemas.microsoft.com/office/drawing/2012/chart" uri="{02D57815-91ED-43cb-92C2-25804820EDAC}">
                        <c15:formulaRef>
                          <c15:sqref>'Sheet3 (2)'!$C$2:$C$11</c15:sqref>
                        </c15:formulaRef>
                      </c:ext>
                    </c:extLst>
                    <c:numCache>
                      <c:formatCode>0%</c:formatCode>
                      <c:ptCount val="10"/>
                      <c:pt idx="0">
                        <c:v>2.1966374269005847E-4</c:v>
                      </c:pt>
                      <c:pt idx="1">
                        <c:v>1.5645614153783701E-3</c:v>
                      </c:pt>
                      <c:pt idx="2">
                        <c:v>2.5547316886261962E-3</c:v>
                      </c:pt>
                      <c:pt idx="3">
                        <c:v>4.5844409460058937E-4</c:v>
                      </c:pt>
                      <c:pt idx="4">
                        <c:v>2.8966056603439788E-2</c:v>
                      </c:pt>
                      <c:pt idx="5">
                        <c:v>5.7912586889902083E-3</c:v>
                      </c:pt>
                      <c:pt idx="6">
                        <c:v>3.2950153540588249E-3</c:v>
                      </c:pt>
                      <c:pt idx="7">
                        <c:v>7.0780102135177009E-3</c:v>
                      </c:pt>
                      <c:pt idx="8">
                        <c:v>2.7011964718632751E-4</c:v>
                      </c:pt>
                      <c:pt idx="9">
                        <c:v>4.4575482626113411E-3</c:v>
                      </c:pt>
                    </c:numCache>
                  </c:numRef>
                </c:val>
              </c15:ser>
            </c15:filteredBarSeries>
          </c:ext>
        </c:extLst>
      </c:barChart>
      <c:catAx>
        <c:axId val="1786867496"/>
        <c:scaling>
          <c:orientation val="minMax"/>
        </c:scaling>
        <c:delete val="0"/>
        <c:axPos val="b"/>
        <c:numFmt formatCode="General" sourceLinked="0"/>
        <c:majorTickMark val="none"/>
        <c:minorTickMark val="none"/>
        <c:tickLblPos val="nextTo"/>
        <c:txPr>
          <a:bodyPr/>
          <a:lstStyle/>
          <a:p>
            <a:pPr>
              <a:defRPr sz="1600" b="1">
                <a:latin typeface="+mn-lt"/>
                <a:cs typeface="Arial" panose="020B0604020202020204" pitchFamily="34" charset="0"/>
              </a:defRPr>
            </a:pPr>
            <a:endParaRPr lang="en-US"/>
          </a:p>
        </c:txPr>
        <c:crossAx val="1828462632"/>
        <c:crosses val="autoZero"/>
        <c:auto val="1"/>
        <c:lblAlgn val="ctr"/>
        <c:lblOffset val="100"/>
        <c:tickLblSkip val="1"/>
        <c:noMultiLvlLbl val="0"/>
      </c:catAx>
      <c:valAx>
        <c:axId val="1828462632"/>
        <c:scaling>
          <c:orientation val="minMax"/>
          <c:max val="1.0"/>
        </c:scaling>
        <c:delete val="0"/>
        <c:axPos val="l"/>
        <c:majorGridlines/>
        <c:title>
          <c:tx>
            <c:rich>
              <a:bodyPr/>
              <a:lstStyle/>
              <a:p>
                <a:pPr>
                  <a:defRPr sz="2400" i="0">
                    <a:latin typeface="+mn-lt"/>
                  </a:defRPr>
                </a:pPr>
                <a:r>
                  <a:rPr lang="en-US" sz="2400" i="0" dirty="0" smtClean="0">
                    <a:latin typeface="+mn-lt"/>
                  </a:rPr>
                  <a:t>%</a:t>
                </a:r>
                <a:r>
                  <a:rPr lang="en-US" sz="2400" i="0" baseline="0" dirty="0" smtClean="0">
                    <a:latin typeface="+mn-lt"/>
                  </a:rPr>
                  <a:t> </a:t>
                </a:r>
                <a:r>
                  <a:rPr lang="en-US" sz="2400" i="0" dirty="0" smtClean="0">
                    <a:latin typeface="+mn-lt"/>
                  </a:rPr>
                  <a:t>Cycles</a:t>
                </a:r>
                <a:endParaRPr lang="en-US" sz="2400" i="0" dirty="0">
                  <a:latin typeface="+mn-lt"/>
                </a:endParaRPr>
              </a:p>
            </c:rich>
          </c:tx>
          <c:layout/>
          <c:overlay val="0"/>
        </c:title>
        <c:numFmt formatCode="0%" sourceLinked="1"/>
        <c:majorTickMark val="none"/>
        <c:minorTickMark val="none"/>
        <c:tickLblPos val="nextTo"/>
        <c:txPr>
          <a:bodyPr/>
          <a:lstStyle/>
          <a:p>
            <a:pPr>
              <a:defRPr sz="1800" b="1">
                <a:latin typeface="+mn-lt"/>
              </a:defRPr>
            </a:pPr>
            <a:endParaRPr lang="en-US"/>
          </a:p>
        </c:txPr>
        <c:crossAx val="1786867496"/>
        <c:crosses val="autoZero"/>
        <c:crossBetween val="between"/>
        <c:majorUnit val="0.2"/>
      </c:valAx>
    </c:plotArea>
    <c:legend>
      <c:legendPos val="r"/>
      <c:layout/>
      <c:overlay val="0"/>
      <c:txPr>
        <a:bodyPr/>
        <a:lstStyle/>
        <a:p>
          <a:pPr>
            <a:defRPr sz="2000" b="1" i="0">
              <a:latin typeface="+mn-lt"/>
            </a:defRPr>
          </a:pPr>
          <a:endParaRPr lang="en-US"/>
        </a:p>
      </c:txPr>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percentStacked"/>
        <c:varyColors val="0"/>
        <c:ser>
          <c:idx val="4"/>
          <c:order val="0"/>
          <c:tx>
            <c:strRef>
              <c:f>'Sheet3 (2)'!$I$1</c:f>
              <c:strCache>
                <c:ptCount val="1"/>
                <c:pt idx="0">
                  <c:v>Stalls</c:v>
                </c:pt>
              </c:strCache>
            </c:strRef>
          </c:tx>
          <c:spPr>
            <a:solidFill>
              <a:srgbClr val="C00000"/>
            </a:solidFill>
            <a:ln w="28575">
              <a:solidFill>
                <a:schemeClr val="tx1"/>
              </a:solidFill>
            </a:ln>
          </c:spPr>
          <c:invertIfNegative val="0"/>
          <c:cat>
            <c:strRef>
              <c:f>'Sheet3 (2)'!$B$45:$B$55</c:f>
              <c:strCache>
                <c:ptCount val="11"/>
                <c:pt idx="0">
                  <c:v>NN</c:v>
                </c:pt>
                <c:pt idx="1">
                  <c:v>STO</c:v>
                </c:pt>
                <c:pt idx="2">
                  <c:v>bp</c:v>
                </c:pt>
                <c:pt idx="3">
                  <c:v>hs</c:v>
                </c:pt>
                <c:pt idx="4">
                  <c:v>dmr</c:v>
                </c:pt>
                <c:pt idx="5">
                  <c:v>NQU</c:v>
                </c:pt>
                <c:pt idx="6">
                  <c:v>SLA</c:v>
                </c:pt>
                <c:pt idx="7">
                  <c:v>lc</c:v>
                </c:pt>
                <c:pt idx="8">
                  <c:v>pt</c:v>
                </c:pt>
                <c:pt idx="9">
                  <c:v>mc</c:v>
                </c:pt>
                <c:pt idx="10">
                  <c:v>Avg.</c:v>
                </c:pt>
              </c:strCache>
            </c:strRef>
          </c:cat>
          <c:val>
            <c:numRef>
              <c:f>'Sheet3 (2)'!$I$12:$I$21</c:f>
              <c:numCache>
                <c:formatCode>0%</c:formatCode>
                <c:ptCount val="10"/>
                <c:pt idx="0">
                  <c:v>0.301383191021043</c:v>
                </c:pt>
                <c:pt idx="1">
                  <c:v>0.209568022088353</c:v>
                </c:pt>
                <c:pt idx="2">
                  <c:v>0.175544364508393</c:v>
                </c:pt>
                <c:pt idx="3">
                  <c:v>0.216533707422699</c:v>
                </c:pt>
                <c:pt idx="4">
                  <c:v>0.396084415584416</c:v>
                </c:pt>
                <c:pt idx="5">
                  <c:v>0.368739797807986</c:v>
                </c:pt>
                <c:pt idx="6">
                  <c:v>0.152299668089142</c:v>
                </c:pt>
                <c:pt idx="7">
                  <c:v>0.105636411889597</c:v>
                </c:pt>
                <c:pt idx="8">
                  <c:v>0.0701677454153182</c:v>
                </c:pt>
                <c:pt idx="9">
                  <c:v>0.34907871956027</c:v>
                </c:pt>
              </c:numCache>
            </c:numRef>
          </c:val>
        </c:ser>
        <c:ser>
          <c:idx val="3"/>
          <c:order val="1"/>
          <c:tx>
            <c:strRef>
              <c:f>'Sheet3 (2)'!$G$1</c:f>
              <c:strCache>
                <c:ptCount val="1"/>
                <c:pt idx="0">
                  <c:v>Active</c:v>
                </c:pt>
              </c:strCache>
            </c:strRef>
          </c:tx>
          <c:spPr>
            <a:solidFill>
              <a:srgbClr val="00B050"/>
            </a:solidFill>
            <a:ln w="28575">
              <a:solidFill>
                <a:sysClr val="windowText" lastClr="000000"/>
              </a:solidFill>
            </a:ln>
          </c:spPr>
          <c:invertIfNegative val="0"/>
          <c:cat>
            <c:strRef>
              <c:f>'Sheet3 (2)'!$B$45:$B$55</c:f>
              <c:strCache>
                <c:ptCount val="11"/>
                <c:pt idx="0">
                  <c:v>NN</c:v>
                </c:pt>
                <c:pt idx="1">
                  <c:v>STO</c:v>
                </c:pt>
                <c:pt idx="2">
                  <c:v>bp</c:v>
                </c:pt>
                <c:pt idx="3">
                  <c:v>hs</c:v>
                </c:pt>
                <c:pt idx="4">
                  <c:v>dmr</c:v>
                </c:pt>
                <c:pt idx="5">
                  <c:v>NQU</c:v>
                </c:pt>
                <c:pt idx="6">
                  <c:v>SLA</c:v>
                </c:pt>
                <c:pt idx="7">
                  <c:v>lc</c:v>
                </c:pt>
                <c:pt idx="8">
                  <c:v>pt</c:v>
                </c:pt>
                <c:pt idx="9">
                  <c:v>mc</c:v>
                </c:pt>
                <c:pt idx="10">
                  <c:v>Avg.</c:v>
                </c:pt>
              </c:strCache>
            </c:strRef>
          </c:cat>
          <c:val>
            <c:numRef>
              <c:f>'Sheet3 (2)'!$G$12:$G$21</c:f>
              <c:numCache>
                <c:formatCode>0%</c:formatCode>
                <c:ptCount val="10"/>
                <c:pt idx="0">
                  <c:v>0.698616808978957</c:v>
                </c:pt>
                <c:pt idx="1">
                  <c:v>0.790431977911646</c:v>
                </c:pt>
                <c:pt idx="2">
                  <c:v>0.824455635491607</c:v>
                </c:pt>
                <c:pt idx="3">
                  <c:v>0.783466292577301</c:v>
                </c:pt>
                <c:pt idx="4">
                  <c:v>0.603915584415584</c:v>
                </c:pt>
                <c:pt idx="5">
                  <c:v>0.631260202192014</c:v>
                </c:pt>
                <c:pt idx="6">
                  <c:v>0.847700331910858</c:v>
                </c:pt>
                <c:pt idx="7">
                  <c:v>0.894363588110403</c:v>
                </c:pt>
                <c:pt idx="8">
                  <c:v>0.929832254584682</c:v>
                </c:pt>
                <c:pt idx="9">
                  <c:v>0.650921280439731</c:v>
                </c:pt>
              </c:numCache>
            </c:numRef>
          </c:val>
        </c:ser>
        <c:dLbls>
          <c:showLegendKey val="0"/>
          <c:showVal val="0"/>
          <c:showCatName val="0"/>
          <c:showSerName val="0"/>
          <c:showPercent val="0"/>
          <c:showBubbleSize val="0"/>
        </c:dLbls>
        <c:gapWidth val="55"/>
        <c:overlap val="100"/>
        <c:axId val="1793873608"/>
        <c:axId val="1793876712"/>
        <c:extLst>
          <c:ext xmlns:c15="http://schemas.microsoft.com/office/drawing/2012/chart" uri="{02D57815-91ED-43cb-92C2-25804820EDAC}">
            <c15:filteredBarSeries>
              <c15:ser>
                <c:idx val="0"/>
                <c:order val="0"/>
                <c:tx>
                  <c:strRef>
                    <c:extLst>
                      <c:ext uri="{02D57815-91ED-43cb-92C2-25804820EDAC}">
                        <c15:formulaRef>
                          <c15:sqref>'Sheet3 (2)'!$C$1</c15:sqref>
                        </c15:formulaRef>
                      </c:ext>
                    </c:extLst>
                    <c:strCache>
                      <c:ptCount val="1"/>
                      <c:pt idx="0">
                        <c:v>Compute Stalls</c:v>
                      </c:pt>
                    </c:strCache>
                  </c:strRef>
                </c:tx>
                <c:spPr>
                  <a:solidFill>
                    <a:schemeClr val="tx1">
                      <a:lumMod val="75000"/>
                      <a:lumOff val="25000"/>
                    </a:schemeClr>
                  </a:solidFill>
                  <a:ln w="28575">
                    <a:solidFill>
                      <a:sysClr val="windowText" lastClr="000000"/>
                    </a:solidFill>
                  </a:ln>
                </c:spPr>
                <c:invertIfNegative val="0"/>
                <c:cat>
                  <c:strRef>
                    <c:extLst>
                      <c:ext uri="{02D57815-91ED-43cb-92C2-25804820EDAC}">
                        <c15:formulaRef>
                          <c15:sqref>'Sheet3 (2)'!$B$45:$B$55</c15:sqref>
                        </c15:formulaRef>
                      </c:ext>
                    </c:extLst>
                    <c:strCache>
                      <c:ptCount val="11"/>
                      <c:pt idx="0">
                        <c:v>NN</c:v>
                      </c:pt>
                      <c:pt idx="1">
                        <c:v>STO</c:v>
                      </c:pt>
                      <c:pt idx="2">
                        <c:v>bp</c:v>
                      </c:pt>
                      <c:pt idx="3">
                        <c:v>hs</c:v>
                      </c:pt>
                      <c:pt idx="4">
                        <c:v>dmr</c:v>
                      </c:pt>
                      <c:pt idx="5">
                        <c:v>NQU</c:v>
                      </c:pt>
                      <c:pt idx="6">
                        <c:v>SLA</c:v>
                      </c:pt>
                      <c:pt idx="7">
                        <c:v>lc</c:v>
                      </c:pt>
                      <c:pt idx="8">
                        <c:v>pt</c:v>
                      </c:pt>
                      <c:pt idx="9">
                        <c:v>mc</c:v>
                      </c:pt>
                      <c:pt idx="10">
                        <c:v>Avg.</c:v>
                      </c:pt>
                    </c:strCache>
                  </c:strRef>
                </c:cat>
                <c:val>
                  <c:numRef>
                    <c:extLst>
                      <c:ext uri="{02D57815-91ED-43cb-92C2-25804820EDAC}">
                        <c15:formulaRef>
                          <c15:sqref>'Sheet3 (2)'!$C$12:$C$21</c15:sqref>
                        </c15:formulaRef>
                      </c:ext>
                    </c:extLst>
                    <c:numCache>
                      <c:formatCode>0%</c:formatCode>
                      <c:ptCount val="10"/>
                      <c:pt idx="0">
                        <c:v>1.8667742051729855E-3</c:v>
                      </c:pt>
                      <c:pt idx="1">
                        <c:v>1.2447791164658635E-2</c:v>
                      </c:pt>
                      <c:pt idx="2">
                        <c:v>0.16485311750599521</c:v>
                      </c:pt>
                      <c:pt idx="3">
                        <c:v>0.115231091118079</c:v>
                      </c:pt>
                      <c:pt idx="4">
                        <c:v>5.2272727272727269E-4</c:v>
                      </c:pt>
                      <c:pt idx="5">
                        <c:v>7.2701334686766988E-4</c:v>
                      </c:pt>
                      <c:pt idx="6">
                        <c:v>2.7582740635372215E-2</c:v>
                      </c:pt>
                      <c:pt idx="7">
                        <c:v>9.7927547770700632E-2</c:v>
                      </c:pt>
                      <c:pt idx="8">
                        <c:v>4.2326051779935273E-2</c:v>
                      </c:pt>
                      <c:pt idx="9">
                        <c:v>4.2134986799955344E-2</c:v>
                      </c:pt>
                    </c:numCache>
                  </c:numRef>
                </c:val>
              </c15:ser>
            </c15:filteredBarSeries>
            <c15:filteredBarSeries>
              <c15:ser>
                <c:idx val="1"/>
                <c:order val="1"/>
                <c:tx>
                  <c:strRef>
                    <c:extLst xmlns:c15="http://schemas.microsoft.com/office/drawing/2012/chart">
                      <c:ext xmlns:c15="http://schemas.microsoft.com/office/drawing/2012/chart" uri="{02D57815-91ED-43cb-92C2-25804820EDAC}">
                        <c15:formulaRef>
                          <c15:sqref>'Sheet3 (2)'!$D$1</c15:sqref>
                        </c15:formulaRef>
                      </c:ext>
                    </c:extLst>
                    <c:strCache>
                      <c:ptCount val="1"/>
                      <c:pt idx="0">
                        <c:v>Memory Stalls</c:v>
                      </c:pt>
                    </c:strCache>
                  </c:strRef>
                </c:tx>
                <c:spPr>
                  <a:solidFill>
                    <a:schemeClr val="accent1">
                      <a:lumMod val="75000"/>
                    </a:schemeClr>
                  </a:solidFill>
                  <a:ln w="28575">
                    <a:solidFill>
                      <a:sysClr val="windowText" lastClr="000000"/>
                    </a:solidFill>
                  </a:ln>
                </c:spPr>
                <c:invertIfNegative val="0"/>
                <c:cat>
                  <c:strRef>
                    <c:extLst xmlns:c15="http://schemas.microsoft.com/office/drawing/2012/chart">
                      <c:ext xmlns:c15="http://schemas.microsoft.com/office/drawing/2012/chart" uri="{02D57815-91ED-43cb-92C2-25804820EDAC}">
                        <c15:formulaRef>
                          <c15:sqref>'Sheet3 (2)'!$B$45:$B$55</c15:sqref>
                        </c15:formulaRef>
                      </c:ext>
                    </c:extLst>
                    <c:strCache>
                      <c:ptCount val="11"/>
                      <c:pt idx="0">
                        <c:v>NN</c:v>
                      </c:pt>
                      <c:pt idx="1">
                        <c:v>STO</c:v>
                      </c:pt>
                      <c:pt idx="2">
                        <c:v>bp</c:v>
                      </c:pt>
                      <c:pt idx="3">
                        <c:v>hs</c:v>
                      </c:pt>
                      <c:pt idx="4">
                        <c:v>dmr</c:v>
                      </c:pt>
                      <c:pt idx="5">
                        <c:v>NQU</c:v>
                      </c:pt>
                      <c:pt idx="6">
                        <c:v>SLA</c:v>
                      </c:pt>
                      <c:pt idx="7">
                        <c:v>lc</c:v>
                      </c:pt>
                      <c:pt idx="8">
                        <c:v>pt</c:v>
                      </c:pt>
                      <c:pt idx="9">
                        <c:v>mc</c:v>
                      </c:pt>
                      <c:pt idx="10">
                        <c:v>Avg.</c:v>
                      </c:pt>
                    </c:strCache>
                  </c:strRef>
                </c:cat>
                <c:val>
                  <c:numRef>
                    <c:extLst xmlns:c15="http://schemas.microsoft.com/office/drawing/2012/chart">
                      <c:ext xmlns:c15="http://schemas.microsoft.com/office/drawing/2012/chart" uri="{02D57815-91ED-43cb-92C2-25804820EDAC}">
                        <c15:formulaRef>
                          <c15:sqref>'Sheet3 (2)'!$D$12:$D$21</c15:sqref>
                        </c15:formulaRef>
                      </c:ext>
                    </c:extLst>
                    <c:numCache>
                      <c:formatCode>0%</c:formatCode>
                      <c:ptCount val="10"/>
                      <c:pt idx="0">
                        <c:v>2.2567455730113251E-2</c:v>
                      </c:pt>
                      <c:pt idx="1">
                        <c:v>1.3235692771084337E-2</c:v>
                      </c:pt>
                      <c:pt idx="2">
                        <c:v>2.3569144684252598E-3</c:v>
                      </c:pt>
                      <c:pt idx="3">
                        <c:v>7.1631340866105155E-3</c:v>
                      </c:pt>
                      <c:pt idx="4">
                        <c:v>7.1266233766233763E-4</c:v>
                      </c:pt>
                      <c:pt idx="5">
                        <c:v>1.9066953814076625E-3</c:v>
                      </c:pt>
                      <c:pt idx="6">
                        <c:v>3.0465386439070648E-2</c:v>
                      </c:pt>
                      <c:pt idx="7">
                        <c:v>3.3227176220806796E-4</c:v>
                      </c:pt>
                      <c:pt idx="8">
                        <c:v>4.7114347357065804E-4</c:v>
                      </c:pt>
                      <c:pt idx="9">
                        <c:v>7.2010324045593405E-3</c:v>
                      </c:pt>
                    </c:numCache>
                  </c:numRef>
                </c:val>
              </c15:ser>
            </c15:filteredBarSeries>
            <c15:filteredBarSeries>
              <c15:ser>
                <c:idx val="2"/>
                <c:order val="2"/>
                <c:tx>
                  <c:strRef>
                    <c:extLst xmlns:c15="http://schemas.microsoft.com/office/drawing/2012/chart">
                      <c:ext xmlns:c15="http://schemas.microsoft.com/office/drawing/2012/chart" uri="{02D57815-91ED-43cb-92C2-25804820EDAC}">
                        <c15:formulaRef>
                          <c15:sqref>'Sheet3 (2)'!$H$1</c15:sqref>
                        </c15:formulaRef>
                      </c:ext>
                    </c:extLst>
                    <c:strCache>
                      <c:ptCount val="1"/>
                      <c:pt idx="0">
                        <c:v>Waiting</c:v>
                      </c:pt>
                    </c:strCache>
                  </c:strRef>
                </c:tx>
                <c:spPr>
                  <a:solidFill>
                    <a:srgbClr val="C00000"/>
                  </a:solidFill>
                  <a:ln w="28575">
                    <a:solidFill>
                      <a:sysClr val="windowText" lastClr="000000"/>
                    </a:solidFill>
                  </a:ln>
                </c:spPr>
                <c:invertIfNegative val="0"/>
                <c:cat>
                  <c:strRef>
                    <c:extLst xmlns:c15="http://schemas.microsoft.com/office/drawing/2012/chart">
                      <c:ext xmlns:c15="http://schemas.microsoft.com/office/drawing/2012/chart" uri="{02D57815-91ED-43cb-92C2-25804820EDAC}">
                        <c15:formulaRef>
                          <c15:sqref>'Sheet3 (2)'!$B$45:$B$55</c15:sqref>
                        </c15:formulaRef>
                      </c:ext>
                    </c:extLst>
                    <c:strCache>
                      <c:ptCount val="11"/>
                      <c:pt idx="0">
                        <c:v>NN</c:v>
                      </c:pt>
                      <c:pt idx="1">
                        <c:v>STO</c:v>
                      </c:pt>
                      <c:pt idx="2">
                        <c:v>bp</c:v>
                      </c:pt>
                      <c:pt idx="3">
                        <c:v>hs</c:v>
                      </c:pt>
                      <c:pt idx="4">
                        <c:v>dmr</c:v>
                      </c:pt>
                      <c:pt idx="5">
                        <c:v>NQU</c:v>
                      </c:pt>
                      <c:pt idx="6">
                        <c:v>SLA</c:v>
                      </c:pt>
                      <c:pt idx="7">
                        <c:v>lc</c:v>
                      </c:pt>
                      <c:pt idx="8">
                        <c:v>pt</c:v>
                      </c:pt>
                      <c:pt idx="9">
                        <c:v>mc</c:v>
                      </c:pt>
                      <c:pt idx="10">
                        <c:v>Avg.</c:v>
                      </c:pt>
                    </c:strCache>
                  </c:strRef>
                </c:cat>
                <c:val>
                  <c:numRef>
                    <c:extLst xmlns:c15="http://schemas.microsoft.com/office/drawing/2012/chart">
                      <c:ext xmlns:c15="http://schemas.microsoft.com/office/drawing/2012/chart" uri="{02D57815-91ED-43cb-92C2-25804820EDAC}">
                        <c15:formulaRef>
                          <c15:sqref>'Sheet3 (2)'!$H$12:$H$21</c15:sqref>
                        </c15:formulaRef>
                      </c:ext>
                    </c:extLst>
                    <c:numCache>
                      <c:formatCode>0%</c:formatCode>
                      <c:ptCount val="10"/>
                      <c:pt idx="0">
                        <c:v>0.2769489610857569</c:v>
                      </c:pt>
                      <c:pt idx="1">
                        <c:v>0.18388453815261044</c:v>
                      </c:pt>
                      <c:pt idx="2">
                        <c:v>8.3343325339728207E-3</c:v>
                      </c:pt>
                      <c:pt idx="3">
                        <c:v>9.4139482218009024E-2</c:v>
                      </c:pt>
                      <c:pt idx="4">
                        <c:v>0.39484902597402599</c:v>
                      </c:pt>
                      <c:pt idx="5">
                        <c:v>0.36610608907971087</c:v>
                      </c:pt>
                      <c:pt idx="6">
                        <c:v>9.4251541014698903E-2</c:v>
                      </c:pt>
                      <c:pt idx="7">
                        <c:v>7.3765923566878975E-3</c:v>
                      </c:pt>
                      <c:pt idx="8">
                        <c:v>2.7370550161812297E-2</c:v>
                      </c:pt>
                      <c:pt idx="9">
                        <c:v>0.20883360944666385</c:v>
                      </c:pt>
                    </c:numCache>
                  </c:numRef>
                </c:val>
              </c15:ser>
            </c15:filteredBarSeries>
          </c:ext>
        </c:extLst>
      </c:barChart>
      <c:catAx>
        <c:axId val="1793873608"/>
        <c:scaling>
          <c:orientation val="minMax"/>
        </c:scaling>
        <c:delete val="0"/>
        <c:axPos val="b"/>
        <c:numFmt formatCode="General" sourceLinked="0"/>
        <c:majorTickMark val="none"/>
        <c:minorTickMark val="none"/>
        <c:tickLblPos val="nextTo"/>
        <c:txPr>
          <a:bodyPr/>
          <a:lstStyle/>
          <a:p>
            <a:pPr>
              <a:defRPr sz="1600" b="1">
                <a:latin typeface="+mn-lt"/>
                <a:cs typeface="Arial" panose="020B0604020202020204" pitchFamily="34" charset="0"/>
              </a:defRPr>
            </a:pPr>
            <a:endParaRPr lang="en-US"/>
          </a:p>
        </c:txPr>
        <c:crossAx val="1793876712"/>
        <c:crosses val="autoZero"/>
        <c:auto val="1"/>
        <c:lblAlgn val="ctr"/>
        <c:lblOffset val="100"/>
        <c:tickLblSkip val="1"/>
        <c:noMultiLvlLbl val="0"/>
      </c:catAx>
      <c:valAx>
        <c:axId val="1793876712"/>
        <c:scaling>
          <c:orientation val="minMax"/>
          <c:max val="1.0"/>
        </c:scaling>
        <c:delete val="0"/>
        <c:axPos val="l"/>
        <c:majorGridlines/>
        <c:title>
          <c:tx>
            <c:rich>
              <a:bodyPr/>
              <a:lstStyle/>
              <a:p>
                <a:pPr>
                  <a:defRPr sz="2400"/>
                </a:pPr>
                <a:r>
                  <a:rPr lang="en-US" sz="2400" dirty="0" smtClean="0"/>
                  <a:t>%</a:t>
                </a:r>
                <a:r>
                  <a:rPr lang="en-US" sz="2400" baseline="0" dirty="0" smtClean="0"/>
                  <a:t> </a:t>
                </a:r>
                <a:r>
                  <a:rPr lang="en-US" sz="2400" dirty="0" smtClean="0"/>
                  <a:t>Cycles</a:t>
                </a:r>
                <a:endParaRPr lang="en-US" sz="2400" dirty="0"/>
              </a:p>
            </c:rich>
          </c:tx>
          <c:layout>
            <c:manualLayout>
              <c:xMode val="edge"/>
              <c:yMode val="edge"/>
              <c:x val="0.0138888888888889"/>
              <c:y val="0.223428061020614"/>
            </c:manualLayout>
          </c:layout>
          <c:overlay val="0"/>
        </c:title>
        <c:numFmt formatCode="0%" sourceLinked="1"/>
        <c:majorTickMark val="none"/>
        <c:minorTickMark val="none"/>
        <c:tickLblPos val="nextTo"/>
        <c:txPr>
          <a:bodyPr/>
          <a:lstStyle/>
          <a:p>
            <a:pPr>
              <a:defRPr sz="1800" b="1"/>
            </a:pPr>
            <a:endParaRPr lang="en-US"/>
          </a:p>
        </c:txPr>
        <c:crossAx val="1793873608"/>
        <c:crosses val="autoZero"/>
        <c:crossBetween val="between"/>
        <c:majorUnit val="0.2"/>
      </c:valAx>
    </c:plotArea>
    <c:legend>
      <c:legendPos val="r"/>
      <c:layout/>
      <c:overlay val="0"/>
      <c:txPr>
        <a:bodyPr/>
        <a:lstStyle/>
        <a:p>
          <a:pPr>
            <a:defRPr sz="2000" b="1"/>
          </a:pPr>
          <a:endParaRPr lang="en-US"/>
        </a:p>
      </c:txPr>
    </c:legend>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1"/>
          <c:order val="0"/>
          <c:tx>
            <c:strRef>
              <c:f>IPCData!$J$1:$J$2</c:f>
              <c:strCache>
                <c:ptCount val="1"/>
                <c:pt idx="0">
                  <c:v>CABA-BDI</c:v>
                </c:pt>
              </c:strCache>
            </c:strRef>
          </c:tx>
          <c:spPr>
            <a:solidFill>
              <a:schemeClr val="accent2"/>
            </a:solidFill>
            <a:ln>
              <a:solidFill>
                <a:schemeClr val="tx1"/>
              </a:solidFill>
            </a:ln>
          </c:spPr>
          <c:invertIfNegative val="0"/>
          <c:cat>
            <c:strRef>
              <c:f>IPCData!$H$3:$H$23</c:f>
              <c:strCache>
                <c:ptCount val="21"/>
                <c:pt idx="0">
                  <c:v>BFS</c:v>
                </c:pt>
                <c:pt idx="1">
                  <c:v>CONS</c:v>
                </c:pt>
                <c:pt idx="2">
                  <c:v>JPEG</c:v>
                </c:pt>
                <c:pt idx="3">
                  <c:v>LPS</c:v>
                </c:pt>
                <c:pt idx="4">
                  <c:v>MUM</c:v>
                </c:pt>
                <c:pt idx="5">
                  <c:v>RAY</c:v>
                </c:pt>
                <c:pt idx="6">
                  <c:v>SLA</c:v>
                </c:pt>
                <c:pt idx="7">
                  <c:v>TRA</c:v>
                </c:pt>
                <c:pt idx="8">
                  <c:v>bfs</c:v>
                </c:pt>
                <c:pt idx="9">
                  <c:v>bh</c:v>
                </c:pt>
                <c:pt idx="10">
                  <c:v>mst</c:v>
                </c:pt>
                <c:pt idx="11">
                  <c:v>sp</c:v>
                </c:pt>
                <c:pt idx="12">
                  <c:v>sssp</c:v>
                </c:pt>
                <c:pt idx="13">
                  <c:v>KM</c:v>
                </c:pt>
                <c:pt idx="14">
                  <c:v>MM</c:v>
                </c:pt>
                <c:pt idx="15">
                  <c:v>PVC</c:v>
                </c:pt>
                <c:pt idx="16">
                  <c:v>PVR</c:v>
                </c:pt>
                <c:pt idx="17">
                  <c:v>SS</c:v>
                </c:pt>
                <c:pt idx="18">
                  <c:v>hw</c:v>
                </c:pt>
                <c:pt idx="19">
                  <c:v>nw</c:v>
                </c:pt>
                <c:pt idx="20">
                  <c:v>Geomean</c:v>
                </c:pt>
              </c:strCache>
            </c:strRef>
          </c:cat>
          <c:val>
            <c:numRef>
              <c:f>IPCData!$J$3:$J$23</c:f>
              <c:numCache>
                <c:formatCode>General</c:formatCode>
                <c:ptCount val="21"/>
                <c:pt idx="0">
                  <c:v>1.826108716359116</c:v>
                </c:pt>
                <c:pt idx="1">
                  <c:v>1.106438100151777</c:v>
                </c:pt>
                <c:pt idx="2">
                  <c:v>1.218830919711996</c:v>
                </c:pt>
                <c:pt idx="3">
                  <c:v>1.155979853830638</c:v>
                </c:pt>
                <c:pt idx="4">
                  <c:v>1.317137666105645</c:v>
                </c:pt>
                <c:pt idx="5">
                  <c:v>1.109236800737378</c:v>
                </c:pt>
                <c:pt idx="6">
                  <c:v>1.029770472404381</c:v>
                </c:pt>
                <c:pt idx="7">
                  <c:v>1.176404126614142</c:v>
                </c:pt>
                <c:pt idx="8">
                  <c:v>1.585097826086957</c:v>
                </c:pt>
                <c:pt idx="9">
                  <c:v>1.189581981036144</c:v>
                </c:pt>
                <c:pt idx="10">
                  <c:v>2.076662039319989</c:v>
                </c:pt>
                <c:pt idx="11">
                  <c:v>1.323627789658387</c:v>
                </c:pt>
                <c:pt idx="12">
                  <c:v>1.468983041049384</c:v>
                </c:pt>
                <c:pt idx="13">
                  <c:v>1.326119398061711</c:v>
                </c:pt>
                <c:pt idx="14">
                  <c:v>2.007530376323873</c:v>
                </c:pt>
                <c:pt idx="15">
                  <c:v>2.654204376469728</c:v>
                </c:pt>
                <c:pt idx="16">
                  <c:v>2.15502653910103</c:v>
                </c:pt>
                <c:pt idx="17">
                  <c:v>1.525969350998049</c:v>
                </c:pt>
                <c:pt idx="18">
                  <c:v>1.042162656978574</c:v>
                </c:pt>
                <c:pt idx="19">
                  <c:v>1.146299996277038</c:v>
                </c:pt>
                <c:pt idx="20">
                  <c:v>1.416985833942166</c:v>
                </c:pt>
              </c:numCache>
            </c:numRef>
          </c:val>
        </c:ser>
        <c:ser>
          <c:idx val="2"/>
          <c:order val="1"/>
          <c:tx>
            <c:strRef>
              <c:f>IPCData!$K$1:$K$2</c:f>
              <c:strCache>
                <c:ptCount val="1"/>
                <c:pt idx="0">
                  <c:v>No-Overhead-BDI</c:v>
                </c:pt>
              </c:strCache>
            </c:strRef>
          </c:tx>
          <c:spPr>
            <a:solidFill>
              <a:srgbClr val="00B050"/>
            </a:solidFill>
            <a:ln>
              <a:solidFill>
                <a:schemeClr val="tx1"/>
              </a:solidFill>
            </a:ln>
          </c:spPr>
          <c:invertIfNegative val="0"/>
          <c:cat>
            <c:strRef>
              <c:f>IPCData!$H$3:$H$23</c:f>
              <c:strCache>
                <c:ptCount val="21"/>
                <c:pt idx="0">
                  <c:v>BFS</c:v>
                </c:pt>
                <c:pt idx="1">
                  <c:v>CONS</c:v>
                </c:pt>
                <c:pt idx="2">
                  <c:v>JPEG</c:v>
                </c:pt>
                <c:pt idx="3">
                  <c:v>LPS</c:v>
                </c:pt>
                <c:pt idx="4">
                  <c:v>MUM</c:v>
                </c:pt>
                <c:pt idx="5">
                  <c:v>RAY</c:v>
                </c:pt>
                <c:pt idx="6">
                  <c:v>SLA</c:v>
                </c:pt>
                <c:pt idx="7">
                  <c:v>TRA</c:v>
                </c:pt>
                <c:pt idx="8">
                  <c:v>bfs</c:v>
                </c:pt>
                <c:pt idx="9">
                  <c:v>bh</c:v>
                </c:pt>
                <c:pt idx="10">
                  <c:v>mst</c:v>
                </c:pt>
                <c:pt idx="11">
                  <c:v>sp</c:v>
                </c:pt>
                <c:pt idx="12">
                  <c:v>sssp</c:v>
                </c:pt>
                <c:pt idx="13">
                  <c:v>KM</c:v>
                </c:pt>
                <c:pt idx="14">
                  <c:v>MM</c:v>
                </c:pt>
                <c:pt idx="15">
                  <c:v>PVC</c:v>
                </c:pt>
                <c:pt idx="16">
                  <c:v>PVR</c:v>
                </c:pt>
                <c:pt idx="17">
                  <c:v>SS</c:v>
                </c:pt>
                <c:pt idx="18">
                  <c:v>hw</c:v>
                </c:pt>
                <c:pt idx="19">
                  <c:v>nw</c:v>
                </c:pt>
                <c:pt idx="20">
                  <c:v>Geomean</c:v>
                </c:pt>
              </c:strCache>
            </c:strRef>
          </c:cat>
          <c:val>
            <c:numRef>
              <c:f>IPCData!$K$3:$K$23</c:f>
              <c:numCache>
                <c:formatCode>General</c:formatCode>
                <c:ptCount val="21"/>
                <c:pt idx="0">
                  <c:v>1.803054519623513</c:v>
                </c:pt>
                <c:pt idx="1">
                  <c:v>1.117145713220296</c:v>
                </c:pt>
                <c:pt idx="2">
                  <c:v>1.284888683602771</c:v>
                </c:pt>
                <c:pt idx="3">
                  <c:v>1.278702677570149</c:v>
                </c:pt>
                <c:pt idx="4">
                  <c:v>1.312268050674985</c:v>
                </c:pt>
                <c:pt idx="5">
                  <c:v>1.115049745931997</c:v>
                </c:pt>
                <c:pt idx="6">
                  <c:v>1.031723169017007</c:v>
                </c:pt>
                <c:pt idx="7">
                  <c:v>1.174978464420759</c:v>
                </c:pt>
                <c:pt idx="8">
                  <c:v>1.572926630434782</c:v>
                </c:pt>
                <c:pt idx="9">
                  <c:v>1.192826708452322</c:v>
                </c:pt>
                <c:pt idx="10">
                  <c:v>2.039772090263339</c:v>
                </c:pt>
                <c:pt idx="11">
                  <c:v>1.321677280881097</c:v>
                </c:pt>
                <c:pt idx="12">
                  <c:v>1.446356216792882</c:v>
                </c:pt>
                <c:pt idx="13">
                  <c:v>1.381213508645771</c:v>
                </c:pt>
                <c:pt idx="14">
                  <c:v>2.185175283309677</c:v>
                </c:pt>
                <c:pt idx="15">
                  <c:v>2.683894630109707</c:v>
                </c:pt>
                <c:pt idx="16">
                  <c:v>2.28086287508965</c:v>
                </c:pt>
                <c:pt idx="17">
                  <c:v>1.610476583789623</c:v>
                </c:pt>
                <c:pt idx="18">
                  <c:v>1.04375375461281</c:v>
                </c:pt>
                <c:pt idx="19">
                  <c:v>1.187864798567073</c:v>
                </c:pt>
                <c:pt idx="20">
                  <c:v>1.445416975513114</c:v>
                </c:pt>
              </c:numCache>
            </c:numRef>
          </c:val>
        </c:ser>
        <c:dLbls>
          <c:showLegendKey val="0"/>
          <c:showVal val="0"/>
          <c:showCatName val="0"/>
          <c:showSerName val="0"/>
          <c:showPercent val="0"/>
          <c:showBubbleSize val="0"/>
        </c:dLbls>
        <c:gapWidth val="150"/>
        <c:axId val="1841557496"/>
        <c:axId val="1841560536"/>
      </c:barChart>
      <c:catAx>
        <c:axId val="1841557496"/>
        <c:scaling>
          <c:orientation val="minMax"/>
        </c:scaling>
        <c:delete val="0"/>
        <c:axPos val="b"/>
        <c:numFmt formatCode="General" sourceLinked="0"/>
        <c:majorTickMark val="out"/>
        <c:minorTickMark val="none"/>
        <c:tickLblPos val="nextTo"/>
        <c:txPr>
          <a:bodyPr/>
          <a:lstStyle/>
          <a:p>
            <a:pPr>
              <a:defRPr sz="1400" b="1" i="1">
                <a:latin typeface="+mn-lt"/>
              </a:defRPr>
            </a:pPr>
            <a:endParaRPr lang="en-US"/>
          </a:p>
        </c:txPr>
        <c:crossAx val="1841560536"/>
        <c:crosses val="autoZero"/>
        <c:auto val="1"/>
        <c:lblAlgn val="ctr"/>
        <c:lblOffset val="100"/>
        <c:noMultiLvlLbl val="0"/>
      </c:catAx>
      <c:valAx>
        <c:axId val="1841560536"/>
        <c:scaling>
          <c:orientation val="minMax"/>
          <c:max val="2.8"/>
          <c:min val="1.0"/>
        </c:scaling>
        <c:delete val="0"/>
        <c:axPos val="l"/>
        <c:majorGridlines/>
        <c:title>
          <c:tx>
            <c:rich>
              <a:bodyPr rot="-5400000" vert="horz"/>
              <a:lstStyle/>
              <a:p>
                <a:pPr>
                  <a:defRPr sz="2400" i="0">
                    <a:latin typeface="+mn-lt"/>
                  </a:defRPr>
                </a:pPr>
                <a:r>
                  <a:rPr lang="en-US" sz="2400" b="1" i="0" dirty="0" smtClean="0">
                    <a:latin typeface="+mn-lt"/>
                  </a:rPr>
                  <a:t>Normalized</a:t>
                </a:r>
                <a:r>
                  <a:rPr lang="en-US" sz="2400" b="1" i="0" baseline="0" dirty="0" smtClean="0">
                    <a:latin typeface="+mn-lt"/>
                  </a:rPr>
                  <a:t> Performance</a:t>
                </a:r>
                <a:endParaRPr lang="en-US" sz="2400" b="1" i="0" dirty="0">
                  <a:latin typeface="+mn-lt"/>
                </a:endParaRPr>
              </a:p>
            </c:rich>
          </c:tx>
          <c:overlay val="0"/>
        </c:title>
        <c:numFmt formatCode="General" sourceLinked="1"/>
        <c:majorTickMark val="out"/>
        <c:minorTickMark val="none"/>
        <c:tickLblPos val="nextTo"/>
        <c:txPr>
          <a:bodyPr/>
          <a:lstStyle/>
          <a:p>
            <a:pPr>
              <a:defRPr sz="1800" b="1" i="0">
                <a:latin typeface="+mn-lt"/>
              </a:defRPr>
            </a:pPr>
            <a:endParaRPr lang="en-US"/>
          </a:p>
        </c:txPr>
        <c:crossAx val="1841557496"/>
        <c:crosses val="autoZero"/>
        <c:crossBetween val="between"/>
      </c:valAx>
    </c:plotArea>
    <c:legend>
      <c:legendPos val="b"/>
      <c:layout>
        <c:manualLayout>
          <c:xMode val="edge"/>
          <c:yMode val="edge"/>
          <c:x val="0.143271497842431"/>
          <c:y val="0.83887640181341"/>
          <c:w val="0.713457004315139"/>
          <c:h val="0.0914266284896206"/>
        </c:manualLayout>
      </c:layout>
      <c:overlay val="0"/>
      <c:txPr>
        <a:bodyPr/>
        <a:lstStyle/>
        <a:p>
          <a:pPr>
            <a:defRPr sz="2400" b="1" i="0">
              <a:latin typeface="+mn-lt"/>
            </a:defRPr>
          </a:pPr>
          <a:endParaRPr lang="en-US"/>
        </a:p>
      </c:txPr>
    </c:legend>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IPCData!$I$1</c:f>
              <c:strCache>
                <c:ptCount val="1"/>
                <c:pt idx="0">
                  <c:v>Baseline</c:v>
                </c:pt>
              </c:strCache>
            </c:strRef>
          </c:tx>
          <c:spPr>
            <a:ln>
              <a:solidFill>
                <a:schemeClr val="tx1"/>
              </a:solidFill>
            </a:ln>
          </c:spPr>
          <c:invertIfNegative val="0"/>
          <c:cat>
            <c:strRef>
              <c:f>IPCData!$H$3:$H$23</c:f>
              <c:strCache>
                <c:ptCount val="21"/>
                <c:pt idx="0">
                  <c:v>BFS</c:v>
                </c:pt>
                <c:pt idx="1">
                  <c:v>CONS</c:v>
                </c:pt>
                <c:pt idx="2">
                  <c:v>JPEG</c:v>
                </c:pt>
                <c:pt idx="3">
                  <c:v>LPS</c:v>
                </c:pt>
                <c:pt idx="4">
                  <c:v>MUM</c:v>
                </c:pt>
                <c:pt idx="5">
                  <c:v>RAY</c:v>
                </c:pt>
                <c:pt idx="6">
                  <c:v>SLA</c:v>
                </c:pt>
                <c:pt idx="7">
                  <c:v>TRA</c:v>
                </c:pt>
                <c:pt idx="8">
                  <c:v>bfs</c:v>
                </c:pt>
                <c:pt idx="9">
                  <c:v>bh</c:v>
                </c:pt>
                <c:pt idx="10">
                  <c:v>mst</c:v>
                </c:pt>
                <c:pt idx="11">
                  <c:v>sp</c:v>
                </c:pt>
                <c:pt idx="12">
                  <c:v>sssp</c:v>
                </c:pt>
                <c:pt idx="13">
                  <c:v>KM</c:v>
                </c:pt>
                <c:pt idx="14">
                  <c:v>MM</c:v>
                </c:pt>
                <c:pt idx="15">
                  <c:v>PVC</c:v>
                </c:pt>
                <c:pt idx="16">
                  <c:v>PVR</c:v>
                </c:pt>
                <c:pt idx="17">
                  <c:v>SS</c:v>
                </c:pt>
                <c:pt idx="18">
                  <c:v>hw</c:v>
                </c:pt>
                <c:pt idx="19">
                  <c:v>nw</c:v>
                </c:pt>
                <c:pt idx="20">
                  <c:v>Geomean</c:v>
                </c:pt>
              </c:strCache>
            </c:strRef>
          </c:cat>
          <c:val>
            <c:numRef>
              <c:f>IPCData!$I$3:$I$23</c:f>
              <c:numCache>
                <c:formatCode>General</c:formatCode>
                <c:ptCount val="21"/>
                <c:pt idx="0">
                  <c:v>0.120468958333</c:v>
                </c:pt>
                <c:pt idx="1">
                  <c:v>0.595566666667</c:v>
                </c:pt>
                <c:pt idx="2">
                  <c:v>0.629733333333</c:v>
                </c:pt>
                <c:pt idx="3">
                  <c:v>0.580683333333</c:v>
                </c:pt>
                <c:pt idx="4">
                  <c:v>0.769633333333</c:v>
                </c:pt>
                <c:pt idx="5">
                  <c:v>0.3491</c:v>
                </c:pt>
                <c:pt idx="6">
                  <c:v>0.484633333333</c:v>
                </c:pt>
                <c:pt idx="7">
                  <c:v>0.593094444444</c:v>
                </c:pt>
                <c:pt idx="8">
                  <c:v>0.63985</c:v>
                </c:pt>
                <c:pt idx="9">
                  <c:v>0.310006666667</c:v>
                </c:pt>
                <c:pt idx="10">
                  <c:v>0.657955555556</c:v>
                </c:pt>
                <c:pt idx="11">
                  <c:v>0.741283333333</c:v>
                </c:pt>
                <c:pt idx="12">
                  <c:v>0.621783333333</c:v>
                </c:pt>
                <c:pt idx="13">
                  <c:v>0.311748148148</c:v>
                </c:pt>
                <c:pt idx="14">
                  <c:v>0.801616666667</c:v>
                </c:pt>
                <c:pt idx="15">
                  <c:v>0.771741666667</c:v>
                </c:pt>
                <c:pt idx="16">
                  <c:v>0.718358333333</c:v>
                </c:pt>
                <c:pt idx="17">
                  <c:v>0.677458333333</c:v>
                </c:pt>
                <c:pt idx="18">
                  <c:v>0.412158333333</c:v>
                </c:pt>
                <c:pt idx="19">
                  <c:v>0.185426256614</c:v>
                </c:pt>
                <c:pt idx="20">
                  <c:v>0.536431291657214</c:v>
                </c:pt>
              </c:numCache>
            </c:numRef>
          </c:val>
        </c:ser>
        <c:ser>
          <c:idx val="1"/>
          <c:order val="1"/>
          <c:tx>
            <c:strRef>
              <c:f>IPCData!$J$1:$J$2</c:f>
              <c:strCache>
                <c:ptCount val="2"/>
                <c:pt idx="0">
                  <c:v>CABA-BDI</c:v>
                </c:pt>
              </c:strCache>
            </c:strRef>
          </c:tx>
          <c:spPr>
            <a:ln>
              <a:solidFill>
                <a:schemeClr val="tx1"/>
              </a:solidFill>
            </a:ln>
          </c:spPr>
          <c:invertIfNegative val="0"/>
          <c:cat>
            <c:strRef>
              <c:f>IPCData!$H$3:$H$23</c:f>
              <c:strCache>
                <c:ptCount val="21"/>
                <c:pt idx="0">
                  <c:v>BFS</c:v>
                </c:pt>
                <c:pt idx="1">
                  <c:v>CONS</c:v>
                </c:pt>
                <c:pt idx="2">
                  <c:v>JPEG</c:v>
                </c:pt>
                <c:pt idx="3">
                  <c:v>LPS</c:v>
                </c:pt>
                <c:pt idx="4">
                  <c:v>MUM</c:v>
                </c:pt>
                <c:pt idx="5">
                  <c:v>RAY</c:v>
                </c:pt>
                <c:pt idx="6">
                  <c:v>SLA</c:v>
                </c:pt>
                <c:pt idx="7">
                  <c:v>TRA</c:v>
                </c:pt>
                <c:pt idx="8">
                  <c:v>bfs</c:v>
                </c:pt>
                <c:pt idx="9">
                  <c:v>bh</c:v>
                </c:pt>
                <c:pt idx="10">
                  <c:v>mst</c:v>
                </c:pt>
                <c:pt idx="11">
                  <c:v>sp</c:v>
                </c:pt>
                <c:pt idx="12">
                  <c:v>sssp</c:v>
                </c:pt>
                <c:pt idx="13">
                  <c:v>KM</c:v>
                </c:pt>
                <c:pt idx="14">
                  <c:v>MM</c:v>
                </c:pt>
                <c:pt idx="15">
                  <c:v>PVC</c:v>
                </c:pt>
                <c:pt idx="16">
                  <c:v>PVR</c:v>
                </c:pt>
                <c:pt idx="17">
                  <c:v>SS</c:v>
                </c:pt>
                <c:pt idx="18">
                  <c:v>hw</c:v>
                </c:pt>
                <c:pt idx="19">
                  <c:v>nw</c:v>
                </c:pt>
                <c:pt idx="20">
                  <c:v>Geomean</c:v>
                </c:pt>
              </c:strCache>
            </c:strRef>
          </c:cat>
          <c:val>
            <c:numRef>
              <c:f>IPCData!$J$3:$J$23</c:f>
              <c:numCache>
                <c:formatCode>General</c:formatCode>
                <c:ptCount val="21"/>
                <c:pt idx="0">
                  <c:v>0.0694433333333</c:v>
                </c:pt>
                <c:pt idx="1">
                  <c:v>0.570766666667</c:v>
                </c:pt>
                <c:pt idx="2">
                  <c:v>0.459266666667</c:v>
                </c:pt>
                <c:pt idx="3">
                  <c:v>0.2344</c:v>
                </c:pt>
                <c:pt idx="4">
                  <c:v>0.716916666667</c:v>
                </c:pt>
                <c:pt idx="5">
                  <c:v>0.11165</c:v>
                </c:pt>
                <c:pt idx="6">
                  <c:v>0.28835</c:v>
                </c:pt>
                <c:pt idx="7">
                  <c:v>0.524738888889</c:v>
                </c:pt>
                <c:pt idx="8">
                  <c:v>0.367133333333</c:v>
                </c:pt>
                <c:pt idx="9">
                  <c:v>0.237928333333</c:v>
                </c:pt>
                <c:pt idx="10">
                  <c:v>0.494722222222</c:v>
                </c:pt>
                <c:pt idx="11">
                  <c:v>0.594983333333</c:v>
                </c:pt>
                <c:pt idx="12">
                  <c:v>0.408566666667</c:v>
                </c:pt>
                <c:pt idx="13">
                  <c:v>0.19225337037</c:v>
                </c:pt>
                <c:pt idx="14">
                  <c:v>0.505825</c:v>
                </c:pt>
                <c:pt idx="15">
                  <c:v>0.579383333333</c:v>
                </c:pt>
                <c:pt idx="16">
                  <c:v>0.501341666667</c:v>
                </c:pt>
                <c:pt idx="17">
                  <c:v>0.340147916667</c:v>
                </c:pt>
                <c:pt idx="18">
                  <c:v>0.365033333333</c:v>
                </c:pt>
                <c:pt idx="19">
                  <c:v>0.109317383598</c:v>
                </c:pt>
                <c:pt idx="20">
                  <c:v>0.355964819963806</c:v>
                </c:pt>
              </c:numCache>
            </c:numRef>
          </c:val>
        </c:ser>
        <c:dLbls>
          <c:showLegendKey val="0"/>
          <c:showVal val="0"/>
          <c:showCatName val="0"/>
          <c:showSerName val="0"/>
          <c:showPercent val="0"/>
          <c:showBubbleSize val="0"/>
        </c:dLbls>
        <c:gapWidth val="150"/>
        <c:axId val="1841658840"/>
        <c:axId val="1841661848"/>
        <c:extLst>
          <c:ext xmlns:c15="http://schemas.microsoft.com/office/drawing/2012/chart" uri="{02D57815-91ED-43cb-92C2-25804820EDAC}">
            <c15:filteredBarSeries>
              <c15:ser>
                <c:idx val="2"/>
                <c:order val="2"/>
                <c:tx>
                  <c:strRef>
                    <c:extLst>
                      <c:ext uri="{02D57815-91ED-43cb-92C2-25804820EDAC}">
                        <c15:formulaRef>
                          <c15:sqref>IPCData!$K$1:$K$2</c15:sqref>
                        </c15:formulaRef>
                      </c:ext>
                    </c:extLst>
                    <c:strCache>
                      <c:ptCount val="2"/>
                      <c:pt idx="0">
                        <c:v>No-Overhead-BDI</c:v>
                      </c:pt>
                    </c:strCache>
                  </c:strRef>
                </c:tx>
                <c:spPr>
                  <a:solidFill>
                    <a:srgbClr val="00B050"/>
                  </a:solidFill>
                  <a:ln>
                    <a:solidFill>
                      <a:schemeClr val="tx1"/>
                    </a:solidFill>
                  </a:ln>
                </c:spPr>
                <c:invertIfNegative val="0"/>
                <c:cat>
                  <c:strRef>
                    <c:extLst>
                      <c:ext uri="{02D57815-91ED-43cb-92C2-25804820EDAC}">
                        <c15:formulaRef>
                          <c15:sqref>IPCData!$H$3:$H$23</c15:sqref>
                        </c15:formulaRef>
                      </c:ext>
                    </c:extLst>
                    <c:strCache>
                      <c:ptCount val="21"/>
                      <c:pt idx="0">
                        <c:v>BFS</c:v>
                      </c:pt>
                      <c:pt idx="1">
                        <c:v>CONS</c:v>
                      </c:pt>
                      <c:pt idx="2">
                        <c:v>JPEG</c:v>
                      </c:pt>
                      <c:pt idx="3">
                        <c:v>LPS</c:v>
                      </c:pt>
                      <c:pt idx="4">
                        <c:v>MUM</c:v>
                      </c:pt>
                      <c:pt idx="5">
                        <c:v>RAY</c:v>
                      </c:pt>
                      <c:pt idx="6">
                        <c:v>SLA</c:v>
                      </c:pt>
                      <c:pt idx="7">
                        <c:v>TRA</c:v>
                      </c:pt>
                      <c:pt idx="8">
                        <c:v>bfs</c:v>
                      </c:pt>
                      <c:pt idx="9">
                        <c:v>bh</c:v>
                      </c:pt>
                      <c:pt idx="10">
                        <c:v>mst</c:v>
                      </c:pt>
                      <c:pt idx="11">
                        <c:v>sp</c:v>
                      </c:pt>
                      <c:pt idx="12">
                        <c:v>sssp</c:v>
                      </c:pt>
                      <c:pt idx="13">
                        <c:v>KM</c:v>
                      </c:pt>
                      <c:pt idx="14">
                        <c:v>MM</c:v>
                      </c:pt>
                      <c:pt idx="15">
                        <c:v>PVC</c:v>
                      </c:pt>
                      <c:pt idx="16">
                        <c:v>PVR</c:v>
                      </c:pt>
                      <c:pt idx="17">
                        <c:v>SS</c:v>
                      </c:pt>
                      <c:pt idx="18">
                        <c:v>hw</c:v>
                      </c:pt>
                      <c:pt idx="19">
                        <c:v>nw</c:v>
                      </c:pt>
                      <c:pt idx="20">
                        <c:v>Geomean</c:v>
                      </c:pt>
                    </c:strCache>
                  </c:strRef>
                </c:cat>
                <c:val>
                  <c:numRef>
                    <c:extLst>
                      <c:ext uri="{02D57815-91ED-43cb-92C2-25804820EDAC}">
                        <c15:formulaRef>
                          <c15:sqref>IPCData!$K$3:$K$23</c15:sqref>
                        </c15:formulaRef>
                      </c:ext>
                    </c:extLst>
                    <c:numCache>
                      <c:formatCode>General</c:formatCode>
                      <c:ptCount val="21"/>
                      <c:pt idx="0">
                        <c:v>7.3519791666700002E-2</c:v>
                      </c:pt>
                      <c:pt idx="1">
                        <c:v>0.57579999999999998</c:v>
                      </c:pt>
                      <c:pt idx="2">
                        <c:v>0.48403333333300003</c:v>
                      </c:pt>
                      <c:pt idx="3">
                        <c:v>0.25509999999999999</c:v>
                      </c:pt>
                      <c:pt idx="4">
                        <c:v>0.71743333333299997</c:v>
                      </c:pt>
                      <c:pt idx="5">
                        <c:v>0.112783333333</c:v>
                      </c:pt>
                      <c:pt idx="6">
                        <c:v>0.28843333333299997</c:v>
                      </c:pt>
                      <c:pt idx="7">
                        <c:v>0.53473333333299999</c:v>
                      </c:pt>
                      <c:pt idx="8">
                        <c:v>0.37039166666700002</c:v>
                      </c:pt>
                      <c:pt idx="9">
                        <c:v>0.242092916667</c:v>
                      </c:pt>
                      <c:pt idx="10">
                        <c:v>0.49226111111100002</c:v>
                      </c:pt>
                      <c:pt idx="11">
                        <c:v>0.60120833333299994</c:v>
                      </c:pt>
                      <c:pt idx="12">
                        <c:v>0.41067500000000001</c:v>
                      </c:pt>
                      <c:pt idx="13">
                        <c:v>0.200059296296</c:v>
                      </c:pt>
                      <c:pt idx="14">
                        <c:v>0.57762500000000006</c:v>
                      </c:pt>
                      <c:pt idx="15">
                        <c:v>0.58702500000000002</c:v>
                      </c:pt>
                      <c:pt idx="16">
                        <c:v>0.54854999999999998</c:v>
                      </c:pt>
                      <c:pt idx="17">
                        <c:v>0.37034791666700001</c:v>
                      </c:pt>
                      <c:pt idx="18">
                        <c:v>0.3649</c:v>
                      </c:pt>
                      <c:pt idx="19">
                        <c:v>0.113961128307</c:v>
                      </c:pt>
                      <c:pt idx="20">
                        <c:v>0.36766737049808401</c:v>
                      </c:pt>
                    </c:numCache>
                  </c:numRef>
                </c:val>
              </c15:ser>
            </c15:filteredBarSeries>
          </c:ext>
        </c:extLst>
      </c:barChart>
      <c:catAx>
        <c:axId val="1841658840"/>
        <c:scaling>
          <c:orientation val="minMax"/>
        </c:scaling>
        <c:delete val="0"/>
        <c:axPos val="b"/>
        <c:numFmt formatCode="General" sourceLinked="0"/>
        <c:majorTickMark val="out"/>
        <c:minorTickMark val="none"/>
        <c:tickLblPos val="nextTo"/>
        <c:txPr>
          <a:bodyPr/>
          <a:lstStyle/>
          <a:p>
            <a:pPr>
              <a:defRPr sz="1400" b="1"/>
            </a:pPr>
            <a:endParaRPr lang="en-US"/>
          </a:p>
        </c:txPr>
        <c:crossAx val="1841661848"/>
        <c:crosses val="autoZero"/>
        <c:auto val="1"/>
        <c:lblAlgn val="ctr"/>
        <c:lblOffset val="100"/>
        <c:noMultiLvlLbl val="0"/>
      </c:catAx>
      <c:valAx>
        <c:axId val="1841661848"/>
        <c:scaling>
          <c:orientation val="minMax"/>
        </c:scaling>
        <c:delete val="0"/>
        <c:axPos val="l"/>
        <c:majorGridlines/>
        <c:title>
          <c:tx>
            <c:rich>
              <a:bodyPr rot="-5400000" vert="horz"/>
              <a:lstStyle/>
              <a:p>
                <a:pPr>
                  <a:defRPr sz="2000" i="0"/>
                </a:pPr>
                <a:r>
                  <a:rPr lang="en-US" sz="1800" i="0" dirty="0" smtClean="0"/>
                  <a:t>Memory Bandwidth Consumption</a:t>
                </a:r>
                <a:endParaRPr lang="en-US" sz="1800" i="0" dirty="0"/>
              </a:p>
            </c:rich>
          </c:tx>
          <c:overlay val="0"/>
        </c:title>
        <c:numFmt formatCode="0%" sourceLinked="0"/>
        <c:majorTickMark val="out"/>
        <c:minorTickMark val="none"/>
        <c:tickLblPos val="nextTo"/>
        <c:txPr>
          <a:bodyPr/>
          <a:lstStyle/>
          <a:p>
            <a:pPr>
              <a:defRPr sz="1800" b="1"/>
            </a:pPr>
            <a:endParaRPr lang="en-US"/>
          </a:p>
        </c:txPr>
        <c:crossAx val="1841658840"/>
        <c:crosses val="autoZero"/>
        <c:crossBetween val="between"/>
      </c:valAx>
    </c:plotArea>
    <c:legend>
      <c:legendPos val="b"/>
      <c:layout>
        <c:manualLayout>
          <c:xMode val="edge"/>
          <c:yMode val="edge"/>
          <c:x val="0.14921697287839"/>
          <c:y val="0.832796266032784"/>
          <c:w val="0.649390529308836"/>
          <c:h val="0.0897940101237345"/>
        </c:manualLayout>
      </c:layout>
      <c:overlay val="0"/>
      <c:txPr>
        <a:bodyPr/>
        <a:lstStyle/>
        <a:p>
          <a:pPr>
            <a:defRPr sz="2400" b="1" i="0"/>
          </a:pPr>
          <a:endParaRPr lang="en-US"/>
        </a:p>
      </c:txPr>
    </c:legend>
    <c:plotVisOnly val="1"/>
    <c:dispBlanksAs val="gap"/>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1"/>
          <c:order val="0"/>
          <c:tx>
            <c:strRef>
              <c:f>IPCData!$M$1:$M$2</c:f>
              <c:strCache>
                <c:ptCount val="1"/>
                <c:pt idx="0">
                  <c:v>CABA-FPC</c:v>
                </c:pt>
              </c:strCache>
            </c:strRef>
          </c:tx>
          <c:spPr>
            <a:ln>
              <a:solidFill>
                <a:schemeClr val="tx1"/>
              </a:solidFill>
            </a:ln>
          </c:spPr>
          <c:invertIfNegative val="0"/>
          <c:cat>
            <c:strRef>
              <c:f>IPCData!$K$3:$K$23</c:f>
              <c:strCache>
                <c:ptCount val="21"/>
                <c:pt idx="0">
                  <c:v>BFS</c:v>
                </c:pt>
                <c:pt idx="1">
                  <c:v>CONS</c:v>
                </c:pt>
                <c:pt idx="2">
                  <c:v>JPEG</c:v>
                </c:pt>
                <c:pt idx="3">
                  <c:v>LPS</c:v>
                </c:pt>
                <c:pt idx="4">
                  <c:v>MUM</c:v>
                </c:pt>
                <c:pt idx="5">
                  <c:v>RAY</c:v>
                </c:pt>
                <c:pt idx="6">
                  <c:v>SLA</c:v>
                </c:pt>
                <c:pt idx="7">
                  <c:v>TRA</c:v>
                </c:pt>
                <c:pt idx="8">
                  <c:v>bfs</c:v>
                </c:pt>
                <c:pt idx="9">
                  <c:v>bh</c:v>
                </c:pt>
                <c:pt idx="10">
                  <c:v>mst</c:v>
                </c:pt>
                <c:pt idx="11">
                  <c:v>sp</c:v>
                </c:pt>
                <c:pt idx="12">
                  <c:v>sssp</c:v>
                </c:pt>
                <c:pt idx="13">
                  <c:v>KM</c:v>
                </c:pt>
                <c:pt idx="14">
                  <c:v>MM</c:v>
                </c:pt>
                <c:pt idx="15">
                  <c:v>PVC</c:v>
                </c:pt>
                <c:pt idx="16">
                  <c:v>PVR</c:v>
                </c:pt>
                <c:pt idx="17">
                  <c:v>SS</c:v>
                </c:pt>
                <c:pt idx="18">
                  <c:v>hw</c:v>
                </c:pt>
                <c:pt idx="19">
                  <c:v>nw</c:v>
                </c:pt>
                <c:pt idx="20">
                  <c:v>Geomean</c:v>
                </c:pt>
              </c:strCache>
            </c:strRef>
          </c:cat>
          <c:val>
            <c:numRef>
              <c:f>IPCData!$M$3:$M$23</c:f>
              <c:numCache>
                <c:formatCode>General</c:formatCode>
                <c:ptCount val="21"/>
                <c:pt idx="0">
                  <c:v>1.553280541160136</c:v>
                </c:pt>
                <c:pt idx="1">
                  <c:v>1.10676855311487</c:v>
                </c:pt>
                <c:pt idx="2">
                  <c:v>1.091192392337997</c:v>
                </c:pt>
                <c:pt idx="3">
                  <c:v>0.917900000924621</c:v>
                </c:pt>
                <c:pt idx="4">
                  <c:v>1.262779659584657</c:v>
                </c:pt>
                <c:pt idx="5">
                  <c:v>1.118016750699927</c:v>
                </c:pt>
                <c:pt idx="6">
                  <c:v>0.983120430358243</c:v>
                </c:pt>
                <c:pt idx="7">
                  <c:v>1.094307348665479</c:v>
                </c:pt>
                <c:pt idx="8">
                  <c:v>1.0409375</c:v>
                </c:pt>
                <c:pt idx="9">
                  <c:v>1.10367410960562</c:v>
                </c:pt>
                <c:pt idx="10">
                  <c:v>1.179491222777119</c:v>
                </c:pt>
                <c:pt idx="11">
                  <c:v>1.150103008796873</c:v>
                </c:pt>
                <c:pt idx="12">
                  <c:v>1.045243137852567</c:v>
                </c:pt>
                <c:pt idx="13">
                  <c:v>1.269997427050278</c:v>
                </c:pt>
                <c:pt idx="14">
                  <c:v>1.702954255501188</c:v>
                </c:pt>
                <c:pt idx="15">
                  <c:v>1.772515400223006</c:v>
                </c:pt>
                <c:pt idx="16">
                  <c:v>1.833255094162852</c:v>
                </c:pt>
                <c:pt idx="17">
                  <c:v>1.347488833699292</c:v>
                </c:pt>
                <c:pt idx="18">
                  <c:v>1.047092713905656</c:v>
                </c:pt>
                <c:pt idx="19">
                  <c:v>1.020954071058934</c:v>
                </c:pt>
                <c:pt idx="20">
                  <c:v>1.207087476568588</c:v>
                </c:pt>
              </c:numCache>
            </c:numRef>
          </c:val>
        </c:ser>
        <c:ser>
          <c:idx val="3"/>
          <c:order val="1"/>
          <c:tx>
            <c:strRef>
              <c:f>IPCData!$O$1:$O$2</c:f>
              <c:strCache>
                <c:ptCount val="1"/>
                <c:pt idx="0">
                  <c:v>CABA-BDI</c:v>
                </c:pt>
              </c:strCache>
            </c:strRef>
          </c:tx>
          <c:spPr>
            <a:solidFill>
              <a:schemeClr val="accent3"/>
            </a:solidFill>
            <a:ln>
              <a:solidFill>
                <a:schemeClr val="tx1"/>
              </a:solidFill>
            </a:ln>
          </c:spPr>
          <c:invertIfNegative val="0"/>
          <c:cat>
            <c:strRef>
              <c:f>IPCData!$K$3:$K$23</c:f>
              <c:strCache>
                <c:ptCount val="21"/>
                <c:pt idx="0">
                  <c:v>BFS</c:v>
                </c:pt>
                <c:pt idx="1">
                  <c:v>CONS</c:v>
                </c:pt>
                <c:pt idx="2">
                  <c:v>JPEG</c:v>
                </c:pt>
                <c:pt idx="3">
                  <c:v>LPS</c:v>
                </c:pt>
                <c:pt idx="4">
                  <c:v>MUM</c:v>
                </c:pt>
                <c:pt idx="5">
                  <c:v>RAY</c:v>
                </c:pt>
                <c:pt idx="6">
                  <c:v>SLA</c:v>
                </c:pt>
                <c:pt idx="7">
                  <c:v>TRA</c:v>
                </c:pt>
                <c:pt idx="8">
                  <c:v>bfs</c:v>
                </c:pt>
                <c:pt idx="9">
                  <c:v>bh</c:v>
                </c:pt>
                <c:pt idx="10">
                  <c:v>mst</c:v>
                </c:pt>
                <c:pt idx="11">
                  <c:v>sp</c:v>
                </c:pt>
                <c:pt idx="12">
                  <c:v>sssp</c:v>
                </c:pt>
                <c:pt idx="13">
                  <c:v>KM</c:v>
                </c:pt>
                <c:pt idx="14">
                  <c:v>MM</c:v>
                </c:pt>
                <c:pt idx="15">
                  <c:v>PVC</c:v>
                </c:pt>
                <c:pt idx="16">
                  <c:v>PVR</c:v>
                </c:pt>
                <c:pt idx="17">
                  <c:v>SS</c:v>
                </c:pt>
                <c:pt idx="18">
                  <c:v>hw</c:v>
                </c:pt>
                <c:pt idx="19">
                  <c:v>nw</c:v>
                </c:pt>
                <c:pt idx="20">
                  <c:v>Geomean</c:v>
                </c:pt>
              </c:strCache>
            </c:strRef>
          </c:cat>
          <c:val>
            <c:numRef>
              <c:f>IPCData!$O$3:$O$23</c:f>
              <c:numCache>
                <c:formatCode>General</c:formatCode>
                <c:ptCount val="21"/>
                <c:pt idx="0">
                  <c:v>1.826108716359116</c:v>
                </c:pt>
                <c:pt idx="1">
                  <c:v>1.106438100151777</c:v>
                </c:pt>
                <c:pt idx="2">
                  <c:v>1.218830919711996</c:v>
                </c:pt>
                <c:pt idx="3">
                  <c:v>1.155979853830638</c:v>
                </c:pt>
                <c:pt idx="4">
                  <c:v>1.317137666105645</c:v>
                </c:pt>
                <c:pt idx="5">
                  <c:v>1.109236800737378</c:v>
                </c:pt>
                <c:pt idx="6">
                  <c:v>1.029770472404381</c:v>
                </c:pt>
                <c:pt idx="7">
                  <c:v>1.176404126614142</c:v>
                </c:pt>
                <c:pt idx="8">
                  <c:v>1.585097826086957</c:v>
                </c:pt>
                <c:pt idx="9">
                  <c:v>1.189581981036144</c:v>
                </c:pt>
                <c:pt idx="10">
                  <c:v>2.076662039319989</c:v>
                </c:pt>
                <c:pt idx="11">
                  <c:v>1.323627789658387</c:v>
                </c:pt>
                <c:pt idx="12">
                  <c:v>1.468983041049384</c:v>
                </c:pt>
                <c:pt idx="13">
                  <c:v>1.326119398061711</c:v>
                </c:pt>
                <c:pt idx="14">
                  <c:v>2.007530376323873</c:v>
                </c:pt>
                <c:pt idx="15">
                  <c:v>2.654204376469728</c:v>
                </c:pt>
                <c:pt idx="16">
                  <c:v>2.15502653910103</c:v>
                </c:pt>
                <c:pt idx="17">
                  <c:v>1.525969350998049</c:v>
                </c:pt>
                <c:pt idx="18">
                  <c:v>1.042162656978574</c:v>
                </c:pt>
                <c:pt idx="19">
                  <c:v>1.146299996277038</c:v>
                </c:pt>
                <c:pt idx="20">
                  <c:v>1.416985833942166</c:v>
                </c:pt>
              </c:numCache>
            </c:numRef>
          </c:val>
        </c:ser>
        <c:ser>
          <c:idx val="5"/>
          <c:order val="2"/>
          <c:tx>
            <c:strRef>
              <c:f>IPCData!$Q$1:$Q$2</c:f>
              <c:strCache>
                <c:ptCount val="1"/>
                <c:pt idx="0">
                  <c:v>CABA-CPack</c:v>
                </c:pt>
              </c:strCache>
            </c:strRef>
          </c:tx>
          <c:spPr>
            <a:solidFill>
              <a:schemeClr val="accent4"/>
            </a:solidFill>
            <a:ln>
              <a:solidFill>
                <a:schemeClr val="tx1"/>
              </a:solidFill>
            </a:ln>
          </c:spPr>
          <c:invertIfNegative val="0"/>
          <c:cat>
            <c:strRef>
              <c:f>IPCData!$K$3:$K$23</c:f>
              <c:strCache>
                <c:ptCount val="21"/>
                <c:pt idx="0">
                  <c:v>BFS</c:v>
                </c:pt>
                <c:pt idx="1">
                  <c:v>CONS</c:v>
                </c:pt>
                <c:pt idx="2">
                  <c:v>JPEG</c:v>
                </c:pt>
                <c:pt idx="3">
                  <c:v>LPS</c:v>
                </c:pt>
                <c:pt idx="4">
                  <c:v>MUM</c:v>
                </c:pt>
                <c:pt idx="5">
                  <c:v>RAY</c:v>
                </c:pt>
                <c:pt idx="6">
                  <c:v>SLA</c:v>
                </c:pt>
                <c:pt idx="7">
                  <c:v>TRA</c:v>
                </c:pt>
                <c:pt idx="8">
                  <c:v>bfs</c:v>
                </c:pt>
                <c:pt idx="9">
                  <c:v>bh</c:v>
                </c:pt>
                <c:pt idx="10">
                  <c:v>mst</c:v>
                </c:pt>
                <c:pt idx="11">
                  <c:v>sp</c:v>
                </c:pt>
                <c:pt idx="12">
                  <c:v>sssp</c:v>
                </c:pt>
                <c:pt idx="13">
                  <c:v>KM</c:v>
                </c:pt>
                <c:pt idx="14">
                  <c:v>MM</c:v>
                </c:pt>
                <c:pt idx="15">
                  <c:v>PVC</c:v>
                </c:pt>
                <c:pt idx="16">
                  <c:v>PVR</c:v>
                </c:pt>
                <c:pt idx="17">
                  <c:v>SS</c:v>
                </c:pt>
                <c:pt idx="18">
                  <c:v>hw</c:v>
                </c:pt>
                <c:pt idx="19">
                  <c:v>nw</c:v>
                </c:pt>
                <c:pt idx="20">
                  <c:v>Geomean</c:v>
                </c:pt>
              </c:strCache>
            </c:strRef>
          </c:cat>
          <c:val>
            <c:numRef>
              <c:f>IPCData!$Q$3:$Q$23</c:f>
              <c:numCache>
                <c:formatCode>General</c:formatCode>
                <c:ptCount val="21"/>
                <c:pt idx="0">
                  <c:v>1.701143023199496</c:v>
                </c:pt>
                <c:pt idx="1">
                  <c:v>1.112952350556851</c:v>
                </c:pt>
                <c:pt idx="2">
                  <c:v>1.27671283792963</c:v>
                </c:pt>
                <c:pt idx="3">
                  <c:v>1.118181878222139</c:v>
                </c:pt>
                <c:pt idx="4">
                  <c:v>1.325387491813553</c:v>
                </c:pt>
                <c:pt idx="5">
                  <c:v>1.115894225416604</c:v>
                </c:pt>
                <c:pt idx="6">
                  <c:v>1.021555314736304</c:v>
                </c:pt>
                <c:pt idx="7">
                  <c:v>1.165183713213191</c:v>
                </c:pt>
                <c:pt idx="8">
                  <c:v>1.494467391304348</c:v>
                </c:pt>
                <c:pt idx="9">
                  <c:v>1.23901908487528</c:v>
                </c:pt>
                <c:pt idx="10">
                  <c:v>1.699506244183535</c:v>
                </c:pt>
                <c:pt idx="11">
                  <c:v>1.346164391073093</c:v>
                </c:pt>
                <c:pt idx="12">
                  <c:v>1.39284907217145</c:v>
                </c:pt>
                <c:pt idx="13">
                  <c:v>1.355824432466667</c:v>
                </c:pt>
                <c:pt idx="14">
                  <c:v>1.80375565760676</c:v>
                </c:pt>
                <c:pt idx="15">
                  <c:v>2.035747119144877</c:v>
                </c:pt>
                <c:pt idx="16">
                  <c:v>1.860815654088825</c:v>
                </c:pt>
                <c:pt idx="17">
                  <c:v>1.418926101828988</c:v>
                </c:pt>
                <c:pt idx="18">
                  <c:v>1.019102135003957</c:v>
                </c:pt>
                <c:pt idx="19">
                  <c:v>1.10868360200709</c:v>
                </c:pt>
                <c:pt idx="20">
                  <c:v>1.352092500998294</c:v>
                </c:pt>
              </c:numCache>
            </c:numRef>
          </c:val>
        </c:ser>
        <c:ser>
          <c:idx val="4"/>
          <c:order val="3"/>
          <c:tx>
            <c:strRef>
              <c:f>IPCData!$P$1:$P$2</c:f>
              <c:strCache>
                <c:ptCount val="1"/>
                <c:pt idx="0">
                  <c:v>CABA-BestOfAll</c:v>
                </c:pt>
              </c:strCache>
            </c:strRef>
          </c:tx>
          <c:spPr>
            <a:ln>
              <a:solidFill>
                <a:schemeClr val="tx1"/>
              </a:solidFill>
            </a:ln>
          </c:spPr>
          <c:invertIfNegative val="0"/>
          <c:cat>
            <c:strRef>
              <c:f>IPCData!$K$3:$K$23</c:f>
              <c:strCache>
                <c:ptCount val="21"/>
                <c:pt idx="0">
                  <c:v>BFS</c:v>
                </c:pt>
                <c:pt idx="1">
                  <c:v>CONS</c:v>
                </c:pt>
                <c:pt idx="2">
                  <c:v>JPEG</c:v>
                </c:pt>
                <c:pt idx="3">
                  <c:v>LPS</c:v>
                </c:pt>
                <c:pt idx="4">
                  <c:v>MUM</c:v>
                </c:pt>
                <c:pt idx="5">
                  <c:v>RAY</c:v>
                </c:pt>
                <c:pt idx="6">
                  <c:v>SLA</c:v>
                </c:pt>
                <c:pt idx="7">
                  <c:v>TRA</c:v>
                </c:pt>
                <c:pt idx="8">
                  <c:v>bfs</c:v>
                </c:pt>
                <c:pt idx="9">
                  <c:v>bh</c:v>
                </c:pt>
                <c:pt idx="10">
                  <c:v>mst</c:v>
                </c:pt>
                <c:pt idx="11">
                  <c:v>sp</c:v>
                </c:pt>
                <c:pt idx="12">
                  <c:v>sssp</c:v>
                </c:pt>
                <c:pt idx="13">
                  <c:v>KM</c:v>
                </c:pt>
                <c:pt idx="14">
                  <c:v>MM</c:v>
                </c:pt>
                <c:pt idx="15">
                  <c:v>PVC</c:v>
                </c:pt>
                <c:pt idx="16">
                  <c:v>PVR</c:v>
                </c:pt>
                <c:pt idx="17">
                  <c:v>SS</c:v>
                </c:pt>
                <c:pt idx="18">
                  <c:v>hw</c:v>
                </c:pt>
                <c:pt idx="19">
                  <c:v>nw</c:v>
                </c:pt>
                <c:pt idx="20">
                  <c:v>Geomean</c:v>
                </c:pt>
              </c:strCache>
            </c:strRef>
          </c:cat>
          <c:val>
            <c:numRef>
              <c:f>IPCData!$P$3:$P$23</c:f>
              <c:numCache>
                <c:formatCode>General</c:formatCode>
                <c:ptCount val="21"/>
                <c:pt idx="0">
                  <c:v>1.804273421481733</c:v>
                </c:pt>
                <c:pt idx="1">
                  <c:v>1.172652164770076</c:v>
                </c:pt>
                <c:pt idx="2">
                  <c:v>1.26260453742698</c:v>
                </c:pt>
                <c:pt idx="3">
                  <c:v>1.141939881146583</c:v>
                </c:pt>
                <c:pt idx="4">
                  <c:v>1.388593902945713</c:v>
                </c:pt>
                <c:pt idx="5">
                  <c:v>1.108265129421866</c:v>
                </c:pt>
                <c:pt idx="6">
                  <c:v>1.02970709974236</c:v>
                </c:pt>
                <c:pt idx="7">
                  <c:v>1.237072147271863</c:v>
                </c:pt>
                <c:pt idx="8">
                  <c:v>1.564111413043478</c:v>
                </c:pt>
                <c:pt idx="9">
                  <c:v>1.231489965627421</c:v>
                </c:pt>
                <c:pt idx="10">
                  <c:v>2.07295955431633</c:v>
                </c:pt>
                <c:pt idx="11">
                  <c:v>1.344997219154153</c:v>
                </c:pt>
                <c:pt idx="12">
                  <c:v>1.46622136501947</c:v>
                </c:pt>
                <c:pt idx="13">
                  <c:v>1.476535358266755</c:v>
                </c:pt>
                <c:pt idx="14">
                  <c:v>2.007324293539861</c:v>
                </c:pt>
                <c:pt idx="15">
                  <c:v>2.654489316884923</c:v>
                </c:pt>
                <c:pt idx="16">
                  <c:v>2.154699487255384</c:v>
                </c:pt>
                <c:pt idx="17">
                  <c:v>1.525374602055647</c:v>
                </c:pt>
                <c:pt idx="18">
                  <c:v>1.047735217552993</c:v>
                </c:pt>
                <c:pt idx="19">
                  <c:v>1.124965355770384</c:v>
                </c:pt>
                <c:pt idx="20">
                  <c:v>1.438287879132005</c:v>
                </c:pt>
              </c:numCache>
            </c:numRef>
          </c:val>
        </c:ser>
        <c:dLbls>
          <c:showLegendKey val="0"/>
          <c:showVal val="0"/>
          <c:showCatName val="0"/>
          <c:showSerName val="0"/>
          <c:showPercent val="0"/>
          <c:showBubbleSize val="0"/>
        </c:dLbls>
        <c:gapWidth val="150"/>
        <c:axId val="1841739208"/>
        <c:axId val="1841742328"/>
      </c:barChart>
      <c:catAx>
        <c:axId val="1841739208"/>
        <c:scaling>
          <c:orientation val="minMax"/>
        </c:scaling>
        <c:delete val="0"/>
        <c:axPos val="b"/>
        <c:numFmt formatCode="General" sourceLinked="0"/>
        <c:majorTickMark val="out"/>
        <c:minorTickMark val="none"/>
        <c:tickLblPos val="nextTo"/>
        <c:txPr>
          <a:bodyPr/>
          <a:lstStyle/>
          <a:p>
            <a:pPr>
              <a:defRPr sz="1400" b="1" i="1">
                <a:latin typeface="+mn-lt"/>
              </a:defRPr>
            </a:pPr>
            <a:endParaRPr lang="en-US"/>
          </a:p>
        </c:txPr>
        <c:crossAx val="1841742328"/>
        <c:crosses val="autoZero"/>
        <c:auto val="1"/>
        <c:lblAlgn val="ctr"/>
        <c:lblOffset val="100"/>
        <c:noMultiLvlLbl val="0"/>
      </c:catAx>
      <c:valAx>
        <c:axId val="1841742328"/>
        <c:scaling>
          <c:orientation val="minMax"/>
          <c:min val="0.8"/>
        </c:scaling>
        <c:delete val="0"/>
        <c:axPos val="l"/>
        <c:majorGridlines/>
        <c:title>
          <c:tx>
            <c:rich>
              <a:bodyPr rot="-5400000" vert="horz"/>
              <a:lstStyle/>
              <a:p>
                <a:pPr>
                  <a:defRPr sz="2400" i="1">
                    <a:latin typeface="Candara" pitchFamily="34" charset="0"/>
                  </a:defRPr>
                </a:pPr>
                <a:r>
                  <a:rPr lang="en-US" sz="2400" i="0" dirty="0" smtClean="0">
                    <a:latin typeface="+mn-lt"/>
                  </a:rPr>
                  <a:t>Normalized</a:t>
                </a:r>
                <a:r>
                  <a:rPr lang="en-US" sz="2400" i="0" baseline="0" dirty="0" smtClean="0">
                    <a:latin typeface="+mn-lt"/>
                  </a:rPr>
                  <a:t> Performance </a:t>
                </a:r>
                <a:endParaRPr lang="en-US" sz="2400" i="0" dirty="0">
                  <a:latin typeface="+mn-lt"/>
                </a:endParaRPr>
              </a:p>
            </c:rich>
          </c:tx>
          <c:overlay val="0"/>
        </c:title>
        <c:numFmt formatCode="General" sourceLinked="1"/>
        <c:majorTickMark val="out"/>
        <c:minorTickMark val="none"/>
        <c:tickLblPos val="nextTo"/>
        <c:txPr>
          <a:bodyPr/>
          <a:lstStyle/>
          <a:p>
            <a:pPr>
              <a:defRPr sz="1600" b="1" i="1">
                <a:latin typeface="+mn-lt"/>
              </a:defRPr>
            </a:pPr>
            <a:endParaRPr lang="en-US"/>
          </a:p>
        </c:txPr>
        <c:crossAx val="1841739208"/>
        <c:crosses val="autoZero"/>
        <c:crossBetween val="between"/>
      </c:valAx>
    </c:plotArea>
    <c:legend>
      <c:legendPos val="b"/>
      <c:layout>
        <c:manualLayout>
          <c:xMode val="edge"/>
          <c:yMode val="edge"/>
          <c:x val="0.0924570096841343"/>
          <c:y val="0.878819576432256"/>
          <c:w val="0.823706670286904"/>
          <c:h val="0.086697664947054"/>
        </c:manualLayout>
      </c:layout>
      <c:overlay val="0"/>
      <c:txPr>
        <a:bodyPr/>
        <a:lstStyle/>
        <a:p>
          <a:pPr>
            <a:defRPr sz="2000" b="1" i="0">
              <a:latin typeface="+mn-lt"/>
            </a:defRPr>
          </a:pPr>
          <a:endParaRPr lang="en-US"/>
        </a:p>
      </c:txPr>
    </c:legend>
    <c:plotVisOnly val="1"/>
    <c:dispBlanksAs val="gap"/>
    <c:showDLblsOverMax val="0"/>
  </c:chart>
  <c:externalData r:id="rId1">
    <c:autoUpdate val="0"/>
  </c:externalData>
  <c:userShapes r:id="rId2"/>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2"/>
          <c:order val="0"/>
          <c:tx>
            <c:strRef>
              <c:f>IPCData!$K$1:$K$2</c:f>
              <c:strCache>
                <c:ptCount val="1"/>
                <c:pt idx="0">
                  <c:v>CABA-BDI</c:v>
                </c:pt>
              </c:strCache>
            </c:strRef>
          </c:tx>
          <c:spPr>
            <a:solidFill>
              <a:schemeClr val="accent2"/>
            </a:solidFill>
            <a:ln>
              <a:solidFill>
                <a:schemeClr val="tx1"/>
              </a:solidFill>
            </a:ln>
          </c:spPr>
          <c:invertIfNegative val="0"/>
          <c:cat>
            <c:strRef>
              <c:f>IPCData!$H$3:$H$23</c:f>
              <c:strCache>
                <c:ptCount val="21"/>
                <c:pt idx="0">
                  <c:v>BFS</c:v>
                </c:pt>
                <c:pt idx="1">
                  <c:v>CONS</c:v>
                </c:pt>
                <c:pt idx="2">
                  <c:v>JPEG</c:v>
                </c:pt>
                <c:pt idx="3">
                  <c:v>LPS</c:v>
                </c:pt>
                <c:pt idx="4">
                  <c:v>MUM</c:v>
                </c:pt>
                <c:pt idx="5">
                  <c:v>RAY</c:v>
                </c:pt>
                <c:pt idx="6">
                  <c:v>SLA</c:v>
                </c:pt>
                <c:pt idx="7">
                  <c:v>TRA</c:v>
                </c:pt>
                <c:pt idx="8">
                  <c:v>bfs</c:v>
                </c:pt>
                <c:pt idx="9">
                  <c:v>bh</c:v>
                </c:pt>
                <c:pt idx="10">
                  <c:v>mst</c:v>
                </c:pt>
                <c:pt idx="11">
                  <c:v>sp</c:v>
                </c:pt>
                <c:pt idx="12">
                  <c:v>sssp</c:v>
                </c:pt>
                <c:pt idx="13">
                  <c:v>KM</c:v>
                </c:pt>
                <c:pt idx="14">
                  <c:v>MM</c:v>
                </c:pt>
                <c:pt idx="15">
                  <c:v>PVC</c:v>
                </c:pt>
                <c:pt idx="16">
                  <c:v>PVR</c:v>
                </c:pt>
                <c:pt idx="17">
                  <c:v>SS</c:v>
                </c:pt>
                <c:pt idx="18">
                  <c:v>hw</c:v>
                </c:pt>
                <c:pt idx="19">
                  <c:v>nw</c:v>
                </c:pt>
                <c:pt idx="20">
                  <c:v>Geomean</c:v>
                </c:pt>
              </c:strCache>
            </c:strRef>
          </c:cat>
          <c:val>
            <c:numRef>
              <c:f>IPCData!$K$3:$K$23</c:f>
              <c:numCache>
                <c:formatCode>General</c:formatCode>
                <c:ptCount val="21"/>
                <c:pt idx="0">
                  <c:v>0.909916872525228</c:v>
                </c:pt>
                <c:pt idx="1">
                  <c:v>0.955887168986585</c:v>
                </c:pt>
                <c:pt idx="2">
                  <c:v>0.871151321998367</c:v>
                </c:pt>
                <c:pt idx="3">
                  <c:v>0.772956746945257</c:v>
                </c:pt>
                <c:pt idx="4">
                  <c:v>0.781685371062321</c:v>
                </c:pt>
                <c:pt idx="5">
                  <c:v>0.84965758393387</c:v>
                </c:pt>
                <c:pt idx="6">
                  <c:v>0.888841136066767</c:v>
                </c:pt>
                <c:pt idx="7">
                  <c:v>0.832537677492455</c:v>
                </c:pt>
                <c:pt idx="8">
                  <c:v>0.649900055085269</c:v>
                </c:pt>
                <c:pt idx="9">
                  <c:v>0.952997305172427</c:v>
                </c:pt>
                <c:pt idx="10">
                  <c:v>0.641535236370776</c:v>
                </c:pt>
                <c:pt idx="11">
                  <c:v>0.749602015707955</c:v>
                </c:pt>
                <c:pt idx="12">
                  <c:v>0.728735648004936</c:v>
                </c:pt>
                <c:pt idx="13">
                  <c:v>0.813263593005061</c:v>
                </c:pt>
                <c:pt idx="14">
                  <c:v>0.658870806716832</c:v>
                </c:pt>
                <c:pt idx="15">
                  <c:v>0.550116240814094</c:v>
                </c:pt>
                <c:pt idx="16">
                  <c:v>0.660618012954087</c:v>
                </c:pt>
                <c:pt idx="17">
                  <c:v>0.730100745305964</c:v>
                </c:pt>
                <c:pt idx="18">
                  <c:v>0.977358860182123</c:v>
                </c:pt>
                <c:pt idx="19">
                  <c:v>0.776819299684522</c:v>
                </c:pt>
                <c:pt idx="20">
                  <c:v>0.778835426530755</c:v>
                </c:pt>
              </c:numCache>
            </c:numRef>
          </c:val>
        </c:ser>
        <c:ser>
          <c:idx val="3"/>
          <c:order val="1"/>
          <c:tx>
            <c:strRef>
              <c:f>IPCData!$L$1:$L$2</c:f>
              <c:strCache>
                <c:ptCount val="1"/>
                <c:pt idx="0">
                  <c:v>Ideal-BDI</c:v>
                </c:pt>
              </c:strCache>
            </c:strRef>
          </c:tx>
          <c:spPr>
            <a:solidFill>
              <a:schemeClr val="accent3"/>
            </a:solidFill>
            <a:ln>
              <a:solidFill>
                <a:schemeClr val="tx1"/>
              </a:solidFill>
            </a:ln>
          </c:spPr>
          <c:invertIfNegative val="0"/>
          <c:cat>
            <c:strRef>
              <c:f>IPCData!$H$3:$H$23</c:f>
              <c:strCache>
                <c:ptCount val="21"/>
                <c:pt idx="0">
                  <c:v>BFS</c:v>
                </c:pt>
                <c:pt idx="1">
                  <c:v>CONS</c:v>
                </c:pt>
                <c:pt idx="2">
                  <c:v>JPEG</c:v>
                </c:pt>
                <c:pt idx="3">
                  <c:v>LPS</c:v>
                </c:pt>
                <c:pt idx="4">
                  <c:v>MUM</c:v>
                </c:pt>
                <c:pt idx="5">
                  <c:v>RAY</c:v>
                </c:pt>
                <c:pt idx="6">
                  <c:v>SLA</c:v>
                </c:pt>
                <c:pt idx="7">
                  <c:v>TRA</c:v>
                </c:pt>
                <c:pt idx="8">
                  <c:v>bfs</c:v>
                </c:pt>
                <c:pt idx="9">
                  <c:v>bh</c:v>
                </c:pt>
                <c:pt idx="10">
                  <c:v>mst</c:v>
                </c:pt>
                <c:pt idx="11">
                  <c:v>sp</c:v>
                </c:pt>
                <c:pt idx="12">
                  <c:v>sssp</c:v>
                </c:pt>
                <c:pt idx="13">
                  <c:v>KM</c:v>
                </c:pt>
                <c:pt idx="14">
                  <c:v>MM</c:v>
                </c:pt>
                <c:pt idx="15">
                  <c:v>PVC</c:v>
                </c:pt>
                <c:pt idx="16">
                  <c:v>PVR</c:v>
                </c:pt>
                <c:pt idx="17">
                  <c:v>SS</c:v>
                </c:pt>
                <c:pt idx="18">
                  <c:v>hw</c:v>
                </c:pt>
                <c:pt idx="19">
                  <c:v>nw</c:v>
                </c:pt>
                <c:pt idx="20">
                  <c:v>Geomean</c:v>
                </c:pt>
              </c:strCache>
            </c:strRef>
          </c:cat>
          <c:val>
            <c:numRef>
              <c:f>IPCData!$L$3:$L$23</c:f>
              <c:numCache>
                <c:formatCode>General</c:formatCode>
                <c:ptCount val="21"/>
                <c:pt idx="0">
                  <c:v>0.804963477601611</c:v>
                </c:pt>
                <c:pt idx="1">
                  <c:v>0.935476521863033</c:v>
                </c:pt>
                <c:pt idx="2">
                  <c:v>0.810377510759712</c:v>
                </c:pt>
                <c:pt idx="3">
                  <c:v>0.723983277592059</c:v>
                </c:pt>
                <c:pt idx="4">
                  <c:v>0.781586217914033</c:v>
                </c:pt>
                <c:pt idx="5">
                  <c:v>0.845211898078127</c:v>
                </c:pt>
                <c:pt idx="6">
                  <c:v>0.872112008724677</c:v>
                </c:pt>
                <c:pt idx="7">
                  <c:v>0.835611627027679</c:v>
                </c:pt>
                <c:pt idx="8">
                  <c:v>0.590144452938997</c:v>
                </c:pt>
                <c:pt idx="9">
                  <c:v>0.88742613398425</c:v>
                </c:pt>
                <c:pt idx="10">
                  <c:v>0.594069740658467</c:v>
                </c:pt>
                <c:pt idx="11">
                  <c:v>0.732390077819183</c:v>
                </c:pt>
                <c:pt idx="12">
                  <c:v>0.682004975508849</c:v>
                </c:pt>
                <c:pt idx="13">
                  <c:v>0.762519420285141</c:v>
                </c:pt>
                <c:pt idx="14">
                  <c:v>0.611671606544363</c:v>
                </c:pt>
                <c:pt idx="15">
                  <c:v>0.500932607111934</c:v>
                </c:pt>
                <c:pt idx="16">
                  <c:v>0.616421905510495</c:v>
                </c:pt>
                <c:pt idx="17">
                  <c:v>0.690064329318914</c:v>
                </c:pt>
                <c:pt idx="18">
                  <c:v>0.966055159861111</c:v>
                </c:pt>
                <c:pt idx="19">
                  <c:v>0.752892680979062</c:v>
                </c:pt>
                <c:pt idx="20">
                  <c:v>0.7394565635992</c:v>
                </c:pt>
              </c:numCache>
            </c:numRef>
          </c:val>
        </c:ser>
        <c:ser>
          <c:idx val="1"/>
          <c:order val="2"/>
          <c:tx>
            <c:strRef>
              <c:f>IPCData!$J$1:$J$2</c:f>
              <c:strCache>
                <c:ptCount val="1"/>
                <c:pt idx="0">
                  <c:v>HW-BDI-Mem</c:v>
                </c:pt>
              </c:strCache>
            </c:strRef>
          </c:tx>
          <c:spPr>
            <a:solidFill>
              <a:schemeClr val="accent4"/>
            </a:solidFill>
            <a:ln>
              <a:solidFill>
                <a:schemeClr val="tx1"/>
              </a:solidFill>
            </a:ln>
          </c:spPr>
          <c:invertIfNegative val="0"/>
          <c:cat>
            <c:strRef>
              <c:f>IPCData!$H$3:$H$23</c:f>
              <c:strCache>
                <c:ptCount val="21"/>
                <c:pt idx="0">
                  <c:v>BFS</c:v>
                </c:pt>
                <c:pt idx="1">
                  <c:v>CONS</c:v>
                </c:pt>
                <c:pt idx="2">
                  <c:v>JPEG</c:v>
                </c:pt>
                <c:pt idx="3">
                  <c:v>LPS</c:v>
                </c:pt>
                <c:pt idx="4">
                  <c:v>MUM</c:v>
                </c:pt>
                <c:pt idx="5">
                  <c:v>RAY</c:v>
                </c:pt>
                <c:pt idx="6">
                  <c:v>SLA</c:v>
                </c:pt>
                <c:pt idx="7">
                  <c:v>TRA</c:v>
                </c:pt>
                <c:pt idx="8">
                  <c:v>bfs</c:v>
                </c:pt>
                <c:pt idx="9">
                  <c:v>bh</c:v>
                </c:pt>
                <c:pt idx="10">
                  <c:v>mst</c:v>
                </c:pt>
                <c:pt idx="11">
                  <c:v>sp</c:v>
                </c:pt>
                <c:pt idx="12">
                  <c:v>sssp</c:v>
                </c:pt>
                <c:pt idx="13">
                  <c:v>KM</c:v>
                </c:pt>
                <c:pt idx="14">
                  <c:v>MM</c:v>
                </c:pt>
                <c:pt idx="15">
                  <c:v>PVC</c:v>
                </c:pt>
                <c:pt idx="16">
                  <c:v>PVR</c:v>
                </c:pt>
                <c:pt idx="17">
                  <c:v>SS</c:v>
                </c:pt>
                <c:pt idx="18">
                  <c:v>hw</c:v>
                </c:pt>
                <c:pt idx="19">
                  <c:v>nw</c:v>
                </c:pt>
                <c:pt idx="20">
                  <c:v>Geomean</c:v>
                </c:pt>
              </c:strCache>
            </c:strRef>
          </c:cat>
          <c:val>
            <c:numRef>
              <c:f>IPCData!$J$3:$J$23</c:f>
              <c:numCache>
                <c:formatCode>General</c:formatCode>
                <c:ptCount val="21"/>
                <c:pt idx="0">
                  <c:v>0.95421415008166</c:v>
                </c:pt>
                <c:pt idx="1">
                  <c:v>0.941796866489653</c:v>
                </c:pt>
                <c:pt idx="2">
                  <c:v>0.832900182058781</c:v>
                </c:pt>
                <c:pt idx="3">
                  <c:v>0.753824291669594</c:v>
                </c:pt>
                <c:pt idx="4">
                  <c:v>0.796722595411408</c:v>
                </c:pt>
                <c:pt idx="5">
                  <c:v>0.862604266384108</c:v>
                </c:pt>
                <c:pt idx="6">
                  <c:v>0.879536389599586</c:v>
                </c:pt>
                <c:pt idx="7">
                  <c:v>0.852494072064244</c:v>
                </c:pt>
                <c:pt idx="8">
                  <c:v>0.647009811567785</c:v>
                </c:pt>
                <c:pt idx="9">
                  <c:v>0.921218662782654</c:v>
                </c:pt>
                <c:pt idx="10">
                  <c:v>0.624091590585769</c:v>
                </c:pt>
                <c:pt idx="11">
                  <c:v>0.750870495045395</c:v>
                </c:pt>
                <c:pt idx="12">
                  <c:v>0.724635842605515</c:v>
                </c:pt>
                <c:pt idx="13">
                  <c:v>0.797100050932744</c:v>
                </c:pt>
                <c:pt idx="14">
                  <c:v>0.643951883677244</c:v>
                </c:pt>
                <c:pt idx="15">
                  <c:v>0.539272797526741</c:v>
                </c:pt>
                <c:pt idx="16">
                  <c:v>0.64716755571751</c:v>
                </c:pt>
                <c:pt idx="17">
                  <c:v>0.715459576908049</c:v>
                </c:pt>
                <c:pt idx="18">
                  <c:v>0.968771920038021</c:v>
                </c:pt>
                <c:pt idx="19">
                  <c:v>0.764582196869151</c:v>
                </c:pt>
                <c:pt idx="20">
                  <c:v>0.771539135473425</c:v>
                </c:pt>
              </c:numCache>
            </c:numRef>
          </c:val>
        </c:ser>
        <c:ser>
          <c:idx val="4"/>
          <c:order val="3"/>
          <c:tx>
            <c:strRef>
              <c:f>IPCData!$M$1:$M$2</c:f>
              <c:strCache>
                <c:ptCount val="1"/>
                <c:pt idx="0">
                  <c:v>HW-BDI</c:v>
                </c:pt>
              </c:strCache>
            </c:strRef>
          </c:tx>
          <c:spPr>
            <a:ln>
              <a:solidFill>
                <a:schemeClr val="tx1"/>
              </a:solidFill>
            </a:ln>
          </c:spPr>
          <c:invertIfNegative val="0"/>
          <c:cat>
            <c:strRef>
              <c:f>IPCData!$H$3:$H$23</c:f>
              <c:strCache>
                <c:ptCount val="21"/>
                <c:pt idx="0">
                  <c:v>BFS</c:v>
                </c:pt>
                <c:pt idx="1">
                  <c:v>CONS</c:v>
                </c:pt>
                <c:pt idx="2">
                  <c:v>JPEG</c:v>
                </c:pt>
                <c:pt idx="3">
                  <c:v>LPS</c:v>
                </c:pt>
                <c:pt idx="4">
                  <c:v>MUM</c:v>
                </c:pt>
                <c:pt idx="5">
                  <c:v>RAY</c:v>
                </c:pt>
                <c:pt idx="6">
                  <c:v>SLA</c:v>
                </c:pt>
                <c:pt idx="7">
                  <c:v>TRA</c:v>
                </c:pt>
                <c:pt idx="8">
                  <c:v>bfs</c:v>
                </c:pt>
                <c:pt idx="9">
                  <c:v>bh</c:v>
                </c:pt>
                <c:pt idx="10">
                  <c:v>mst</c:v>
                </c:pt>
                <c:pt idx="11">
                  <c:v>sp</c:v>
                </c:pt>
                <c:pt idx="12">
                  <c:v>sssp</c:v>
                </c:pt>
                <c:pt idx="13">
                  <c:v>KM</c:v>
                </c:pt>
                <c:pt idx="14">
                  <c:v>MM</c:v>
                </c:pt>
                <c:pt idx="15">
                  <c:v>PVC</c:v>
                </c:pt>
                <c:pt idx="16">
                  <c:v>PVR</c:v>
                </c:pt>
                <c:pt idx="17">
                  <c:v>SS</c:v>
                </c:pt>
                <c:pt idx="18">
                  <c:v>hw</c:v>
                </c:pt>
                <c:pt idx="19">
                  <c:v>nw</c:v>
                </c:pt>
                <c:pt idx="20">
                  <c:v>Geomean</c:v>
                </c:pt>
              </c:strCache>
            </c:strRef>
          </c:cat>
          <c:val>
            <c:numRef>
              <c:f>IPCData!$M$3:$M$23</c:f>
              <c:numCache>
                <c:formatCode>General</c:formatCode>
                <c:ptCount val="21"/>
                <c:pt idx="0">
                  <c:v>0.807054114649202</c:v>
                </c:pt>
                <c:pt idx="1">
                  <c:v>0.934739181955432</c:v>
                </c:pt>
                <c:pt idx="2">
                  <c:v>0.812436626453949</c:v>
                </c:pt>
                <c:pt idx="3">
                  <c:v>0.72896231370635</c:v>
                </c:pt>
                <c:pt idx="4">
                  <c:v>0.783831806867395</c:v>
                </c:pt>
                <c:pt idx="5">
                  <c:v>0.801479661947466</c:v>
                </c:pt>
                <c:pt idx="6">
                  <c:v>0.873103181956145</c:v>
                </c:pt>
                <c:pt idx="7">
                  <c:v>0.848447668850197</c:v>
                </c:pt>
                <c:pt idx="8">
                  <c:v>0.590512414247866</c:v>
                </c:pt>
                <c:pt idx="9">
                  <c:v>0.886300909552586</c:v>
                </c:pt>
                <c:pt idx="10">
                  <c:v>0.609452954966242</c:v>
                </c:pt>
                <c:pt idx="11">
                  <c:v>0.732938369816304</c:v>
                </c:pt>
                <c:pt idx="12">
                  <c:v>0.683959705766007</c:v>
                </c:pt>
                <c:pt idx="13">
                  <c:v>0.765442852720701</c:v>
                </c:pt>
                <c:pt idx="14">
                  <c:v>0.628389905662452</c:v>
                </c:pt>
                <c:pt idx="15">
                  <c:v>0.510349763045638</c:v>
                </c:pt>
                <c:pt idx="16">
                  <c:v>0.631695558209226</c:v>
                </c:pt>
                <c:pt idx="17">
                  <c:v>0.702529265932975</c:v>
                </c:pt>
                <c:pt idx="18">
                  <c:v>0.966938632806002</c:v>
                </c:pt>
                <c:pt idx="19">
                  <c:v>0.754462273746931</c:v>
                </c:pt>
                <c:pt idx="20">
                  <c:v>0.743186877855335</c:v>
                </c:pt>
              </c:numCache>
            </c:numRef>
          </c:val>
        </c:ser>
        <c:dLbls>
          <c:showLegendKey val="0"/>
          <c:showVal val="0"/>
          <c:showCatName val="0"/>
          <c:showSerName val="0"/>
          <c:showPercent val="0"/>
          <c:showBubbleSize val="0"/>
        </c:dLbls>
        <c:gapWidth val="150"/>
        <c:axId val="1841956456"/>
        <c:axId val="1841959576"/>
      </c:barChart>
      <c:catAx>
        <c:axId val="1841956456"/>
        <c:scaling>
          <c:orientation val="minMax"/>
        </c:scaling>
        <c:delete val="0"/>
        <c:axPos val="b"/>
        <c:numFmt formatCode="General" sourceLinked="0"/>
        <c:majorTickMark val="out"/>
        <c:minorTickMark val="none"/>
        <c:tickLblPos val="nextTo"/>
        <c:txPr>
          <a:bodyPr/>
          <a:lstStyle/>
          <a:p>
            <a:pPr>
              <a:defRPr sz="1400" b="1" i="1">
                <a:latin typeface="Candara" pitchFamily="34" charset="0"/>
              </a:defRPr>
            </a:pPr>
            <a:endParaRPr lang="en-US"/>
          </a:p>
        </c:txPr>
        <c:crossAx val="1841959576"/>
        <c:crosses val="autoZero"/>
        <c:auto val="1"/>
        <c:lblAlgn val="ctr"/>
        <c:lblOffset val="100"/>
        <c:noMultiLvlLbl val="0"/>
      </c:catAx>
      <c:valAx>
        <c:axId val="1841959576"/>
        <c:scaling>
          <c:orientation val="minMax"/>
          <c:max val="1.2"/>
          <c:min val="0.4"/>
        </c:scaling>
        <c:delete val="0"/>
        <c:axPos val="l"/>
        <c:majorGridlines/>
        <c:title>
          <c:tx>
            <c:rich>
              <a:bodyPr rot="-5400000" vert="horz"/>
              <a:lstStyle/>
              <a:p>
                <a:pPr>
                  <a:defRPr sz="2400"/>
                </a:pPr>
                <a:r>
                  <a:rPr lang="en-US" sz="2400" i="1" dirty="0" smtClean="0">
                    <a:latin typeface="Candara" pitchFamily="34" charset="0"/>
                  </a:rPr>
                  <a:t>Normalized Energy</a:t>
                </a:r>
                <a:endParaRPr lang="en-US" sz="2400" i="1" dirty="0">
                  <a:latin typeface="Candara" pitchFamily="34" charset="0"/>
                </a:endParaRPr>
              </a:p>
            </c:rich>
          </c:tx>
          <c:overlay val="0"/>
        </c:title>
        <c:numFmt formatCode="General" sourceLinked="1"/>
        <c:majorTickMark val="out"/>
        <c:minorTickMark val="none"/>
        <c:tickLblPos val="nextTo"/>
        <c:txPr>
          <a:bodyPr/>
          <a:lstStyle/>
          <a:p>
            <a:pPr>
              <a:defRPr sz="1800" b="1" i="1">
                <a:latin typeface="Candara" pitchFamily="34" charset="0"/>
              </a:defRPr>
            </a:pPr>
            <a:endParaRPr lang="en-US"/>
          </a:p>
        </c:txPr>
        <c:crossAx val="1841956456"/>
        <c:crosses val="autoZero"/>
        <c:crossBetween val="between"/>
      </c:valAx>
    </c:plotArea>
    <c:legend>
      <c:legendPos val="b"/>
      <c:layout>
        <c:manualLayout>
          <c:xMode val="edge"/>
          <c:yMode val="edge"/>
          <c:x val="0.168712471533804"/>
          <c:y val="0.844529861398904"/>
          <c:w val="0.719555008138166"/>
          <c:h val="0.0882186766127918"/>
        </c:manualLayout>
      </c:layout>
      <c:overlay val="0"/>
      <c:txPr>
        <a:bodyPr/>
        <a:lstStyle/>
        <a:p>
          <a:pPr>
            <a:defRPr sz="2000" b="1" i="1">
              <a:latin typeface="Candara" pitchFamily="34" charset="0"/>
            </a:defRPr>
          </a:pPr>
          <a:endParaRPr lang="en-US"/>
        </a:p>
      </c:txPr>
    </c:legend>
    <c:plotVisOnly val="1"/>
    <c:dispBlanksAs val="gap"/>
    <c:showDLblsOverMax val="0"/>
  </c:chart>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0.94504</cdr:x>
      <cdr:y>0.06897</cdr:y>
    </cdr:from>
    <cdr:to>
      <cdr:x>0.94504</cdr:x>
      <cdr:y>0.75416</cdr:y>
    </cdr:to>
    <cdr:cxnSp macro="">
      <cdr:nvCxnSpPr>
        <cdr:cNvPr id="2" name="Straight Connector 1"/>
        <cdr:cNvCxnSpPr/>
      </cdr:nvCxnSpPr>
      <cdr:spPr>
        <a:xfrm xmlns:a="http://schemas.openxmlformats.org/drawingml/2006/main">
          <a:off x="8353425" y="304799"/>
          <a:ext cx="0" cy="3028266"/>
        </a:xfrm>
        <a:prstGeom xmlns:a="http://schemas.openxmlformats.org/drawingml/2006/main" prst="line">
          <a:avLst/>
        </a:prstGeom>
        <a:ln xmlns:a="http://schemas.openxmlformats.org/drawingml/2006/main" w="28575">
          <a:solidFill>
            <a:schemeClr val="tx1"/>
          </a:solidFill>
          <a:prstDash val="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2.xml><?xml version="1.0" encoding="utf-8"?>
<c:userShapes xmlns:c="http://schemas.openxmlformats.org/drawingml/2006/chart">
  <cdr:relSizeAnchor xmlns:cdr="http://schemas.openxmlformats.org/drawingml/2006/chartDrawing">
    <cdr:from>
      <cdr:x>0.94658</cdr:x>
      <cdr:y>0.07018</cdr:y>
    </cdr:from>
    <cdr:to>
      <cdr:x>0.94658</cdr:x>
      <cdr:y>0.70175</cdr:y>
    </cdr:to>
    <cdr:cxnSp macro="">
      <cdr:nvCxnSpPr>
        <cdr:cNvPr id="2" name="Straight Connector 1"/>
        <cdr:cNvCxnSpPr/>
      </cdr:nvCxnSpPr>
      <cdr:spPr>
        <a:xfrm xmlns:a="http://schemas.openxmlformats.org/drawingml/2006/main">
          <a:off x="8439149" y="304800"/>
          <a:ext cx="0" cy="2743200"/>
        </a:xfrm>
        <a:prstGeom xmlns:a="http://schemas.openxmlformats.org/drawingml/2006/main" prst="line">
          <a:avLst/>
        </a:prstGeom>
        <a:ln xmlns:a="http://schemas.openxmlformats.org/drawingml/2006/main" w="28575">
          <a:solidFill>
            <a:schemeClr val="tx1"/>
          </a:solidFill>
          <a:prstDash val="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789584-A358-4058-95EB-5D1EF534BAEE}" type="datetimeFigureOut">
              <a:rPr lang="en-US" smtClean="0"/>
              <a:t>6/21/15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CE93FB-9CD4-4352-B173-B3EF0817C49C}" type="slidenum">
              <a:rPr lang="en-US" smtClean="0"/>
              <a:t>‹#›</a:t>
            </a:fld>
            <a:endParaRPr lang="en-US"/>
          </a:p>
        </p:txBody>
      </p:sp>
    </p:spTree>
    <p:extLst>
      <p:ext uri="{BB962C8B-B14F-4D97-AF65-F5344CB8AC3E}">
        <p14:creationId xmlns:p14="http://schemas.microsoft.com/office/powerpoint/2010/main" val="10946128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baseline="0" dirty="0" smtClean="0"/>
              <a:t>In this work we observe that different bottlenecks and imbalances in execution leave different GPU resources idle</a:t>
            </a:r>
          </a:p>
          <a:p>
            <a:pPr marL="171450" indent="-171450">
              <a:buFont typeface="Arial" pitchFamily="34" charset="0"/>
              <a:buChar char="•"/>
            </a:pPr>
            <a:r>
              <a:rPr lang="en-US" baseline="0" dirty="0" smtClean="0"/>
              <a:t>Our goal in this work is employ these idle resources to accelerate different bottlenecks in execution</a:t>
            </a:r>
          </a:p>
          <a:p>
            <a:pPr marL="171450" indent="-171450">
              <a:buFont typeface="Arial" pitchFamily="34" charset="0"/>
              <a:buChar char="•"/>
            </a:pPr>
            <a:r>
              <a:rPr lang="en-US" baseline="0" dirty="0" smtClean="0"/>
              <a:t>In order to do this we propose to employ light-weight helper threads</a:t>
            </a:r>
          </a:p>
          <a:p>
            <a:pPr marL="171450" indent="-171450">
              <a:buFont typeface="Arial" pitchFamily="34" charset="0"/>
              <a:buChar char="•"/>
            </a:pPr>
            <a:r>
              <a:rPr lang="en-US" baseline="0" dirty="0" smtClean="0"/>
              <a:t>However, there are some key challenges that need to be addressed to enable helper threading in GPUs</a:t>
            </a:r>
          </a:p>
          <a:p>
            <a:pPr marL="171450" indent="-171450">
              <a:buFont typeface="Arial" pitchFamily="34" charset="0"/>
              <a:buChar char="•"/>
            </a:pPr>
            <a:r>
              <a:rPr lang="en-US" baseline="0" dirty="0" smtClean="0"/>
              <a:t>We propose a new framework CABA that effectively addresses these challenges </a:t>
            </a:r>
          </a:p>
          <a:p>
            <a:pPr marL="171450" indent="-171450">
              <a:buFont typeface="Arial" pitchFamily="34" charset="0"/>
              <a:buChar char="•"/>
            </a:pPr>
            <a:r>
              <a:rPr lang="en-US" baseline="0" dirty="0" smtClean="0"/>
              <a:t>The framework is flexible enough to be applied to a wide range of use case</a:t>
            </a:r>
          </a:p>
          <a:p>
            <a:pPr marL="171450" indent="-171450">
              <a:buFont typeface="Arial" pitchFamily="34" charset="0"/>
              <a:buChar char="•"/>
            </a:pPr>
            <a:r>
              <a:rPr lang="en-US" baseline="0" dirty="0" smtClean="0"/>
              <a:t>In this work, the apply the framework to enable flexible data compression</a:t>
            </a:r>
          </a:p>
          <a:p>
            <a:pPr marL="171450" indent="-171450">
              <a:buFont typeface="Arial" pitchFamily="34" charset="0"/>
              <a:buChar char="•"/>
            </a:pPr>
            <a:r>
              <a:rPr lang="en-US" baseline="0" dirty="0" smtClean="0"/>
              <a:t>We find that CABA shows that improves the performance of a wide range of GPGPU applications evaluated </a:t>
            </a:r>
          </a:p>
          <a:p>
            <a:endParaRPr lang="en-US" baseline="0" dirty="0" smtClean="0"/>
          </a:p>
        </p:txBody>
      </p:sp>
      <p:sp>
        <p:nvSpPr>
          <p:cNvPr id="4" name="Slide Number Placeholder 3"/>
          <p:cNvSpPr>
            <a:spLocks noGrp="1"/>
          </p:cNvSpPr>
          <p:nvPr>
            <p:ph type="sldNum" sz="quarter" idx="10"/>
          </p:nvPr>
        </p:nvSpPr>
        <p:spPr/>
        <p:txBody>
          <a:bodyPr/>
          <a:lstStyle/>
          <a:p>
            <a:fld id="{8ACE93FB-9CD4-4352-B173-B3EF0817C49C}" type="slidenum">
              <a:rPr lang="en-US" smtClean="0"/>
              <a:t>1</a:t>
            </a:fld>
            <a:endParaRPr lang="en-US"/>
          </a:p>
        </p:txBody>
      </p:sp>
    </p:spTree>
    <p:extLst>
      <p:ext uri="{BB962C8B-B14F-4D97-AF65-F5344CB8AC3E}">
        <p14:creationId xmlns:p14="http://schemas.microsoft.com/office/powerpoint/2010/main" val="13400018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GPUs however</a:t>
            </a:r>
            <a:r>
              <a:rPr lang="en-US" baseline="0" dirty="0" smtClean="0"/>
              <a:t> </a:t>
            </a:r>
            <a:r>
              <a:rPr lang="en-US" dirty="0" smtClean="0"/>
              <a:t>execut</a:t>
            </a:r>
            <a:r>
              <a:rPr lang="en-US" baseline="0" dirty="0" smtClean="0"/>
              <a:t>e thousands of threads in parallel. These threads are grouped at different levels of abstractions into threads, warps, blocks and grids. Programmers and software reason about threads at the granularity of a block which consists of hundreds of threads but hardware cannot execute all these hundreds of threads at the same time. So, threads are managed in hardware at the granularity of a warp which is a set of a few tens of threads. Software does not control the execution of warps. That leads us to the question of where do we add helper threads? </a:t>
            </a:r>
          </a:p>
          <a:p>
            <a:endParaRPr lang="en-US" baseline="0" dirty="0" smtClean="0"/>
          </a:p>
          <a:p>
            <a:r>
              <a:rPr lang="en-US" baseline="0" dirty="0" smtClean="0"/>
              <a:t>We could envision a software only approach where we enable helper threads entirely in software.</a:t>
            </a:r>
            <a:endParaRPr lang="en-US" dirty="0"/>
          </a:p>
        </p:txBody>
      </p:sp>
      <p:sp>
        <p:nvSpPr>
          <p:cNvPr id="4" name="Slide Number Placeholder 3"/>
          <p:cNvSpPr>
            <a:spLocks noGrp="1"/>
          </p:cNvSpPr>
          <p:nvPr>
            <p:ph type="sldNum" sz="quarter" idx="10"/>
          </p:nvPr>
        </p:nvSpPr>
        <p:spPr/>
        <p:txBody>
          <a:bodyPr/>
          <a:lstStyle/>
          <a:p>
            <a:fld id="{8ACE93FB-9CD4-4352-B173-B3EF0817C49C}" type="slidenum">
              <a:rPr lang="en-US" smtClean="0"/>
              <a:t>11</a:t>
            </a:fld>
            <a:endParaRPr lang="en-US"/>
          </a:p>
        </p:txBody>
      </p:sp>
    </p:spTree>
    <p:extLst>
      <p:ext uri="{BB962C8B-B14F-4D97-AF65-F5344CB8AC3E}">
        <p14:creationId xmlns:p14="http://schemas.microsoft.com/office/powerpoint/2010/main" val="15613575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could create helper threads entirely in software, essentially at the granularity of a block, with special kernels just for helper threads and this would be great because now we don’t need any modifications to hardware. However, there are some drawbacks. The SW cannot control the scheduling and execution of threads at a finer granularities than a block.  This means that we cannot control threads at a fine granularity. Since these threads are run independently of each other, synchronizing the execution of the helper threads and regular threads.   Not aware of architectural events as well as the runtime behavior of the program. </a:t>
            </a:r>
          </a:p>
          <a:p>
            <a:endParaRPr lang="en-US" baseline="0" dirty="0" smtClean="0"/>
          </a:p>
          <a:p>
            <a:endParaRPr lang="en-US" baseline="0" dirty="0" smtClean="0"/>
          </a:p>
          <a:p>
            <a:r>
              <a:rPr lang="en-US" baseline="0" dirty="0" smtClean="0"/>
              <a:t>A hardware only approach at the granularity of a warp could potentially provide fine-grained control over the management of helper threads however, providing contexts for execution would be tricky and enabling data communication and synchronization would be difficult and I’ll talk about why in a minute.  </a:t>
            </a:r>
          </a:p>
          <a:p>
            <a:endParaRPr lang="en-US" dirty="0"/>
          </a:p>
        </p:txBody>
      </p:sp>
      <p:sp>
        <p:nvSpPr>
          <p:cNvPr id="4" name="Slide Number Placeholder 3"/>
          <p:cNvSpPr>
            <a:spLocks noGrp="1"/>
          </p:cNvSpPr>
          <p:nvPr>
            <p:ph type="sldNum" sz="quarter" idx="10"/>
          </p:nvPr>
        </p:nvSpPr>
        <p:spPr/>
        <p:txBody>
          <a:bodyPr/>
          <a:lstStyle/>
          <a:p>
            <a:fld id="{8ACE93FB-9CD4-4352-B173-B3EF0817C49C}" type="slidenum">
              <a:rPr lang="en-US" smtClean="0"/>
              <a:t>12</a:t>
            </a:fld>
            <a:endParaRPr lang="en-US"/>
          </a:p>
        </p:txBody>
      </p:sp>
    </p:spTree>
    <p:extLst>
      <p:ext uri="{BB962C8B-B14F-4D97-AF65-F5344CB8AC3E}">
        <p14:creationId xmlns:p14="http://schemas.microsoft.com/office/powerpoint/2010/main" val="33565745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CPUs threads have a fixed number of contexts. For example a 2-way 2 core processor has 4 contexts and can run 4 threads at a time. You can simply use one of the spare contexts to run a helper thread or provide additional smaller contexts to support helper threads. However, in the case of GPUs, the register file is partitioned between threads depending on the per- thread requirement and the compute pipelines are time-multiplexed among all executing threads. The same register file could be shared between 10 threads or even a 100 threads. In that sense, GPUs have “fluid contexts” but this brings us to the question of how do we supply contexts for execution of all these executing helper threads when there don’t already exist fixed spare context and it would be expensive to just create new contexts for helper threads.</a:t>
            </a:r>
          </a:p>
          <a:p>
            <a:endParaRPr lang="en-US" baseline="0" dirty="0" smtClean="0"/>
          </a:p>
          <a:p>
            <a:endParaRPr lang="en-US" baseline="0" dirty="0" smtClean="0"/>
          </a:p>
          <a:p>
            <a:r>
              <a:rPr lang="en-US" baseline="0" dirty="0" smtClean="0"/>
              <a:t>Put registers in core</a:t>
            </a:r>
          </a:p>
          <a:p>
            <a:r>
              <a:rPr lang="en-US" baseline="0" dirty="0" smtClean="0"/>
              <a:t>Don’t label RF</a:t>
            </a:r>
          </a:p>
          <a:p>
            <a:r>
              <a:rPr lang="en-US" baseline="0" dirty="0" smtClean="0"/>
              <a:t>Label GPU diagram</a:t>
            </a:r>
          </a:p>
        </p:txBody>
      </p:sp>
      <p:sp>
        <p:nvSpPr>
          <p:cNvPr id="4" name="Slide Number Placeholder 3"/>
          <p:cNvSpPr>
            <a:spLocks noGrp="1"/>
          </p:cNvSpPr>
          <p:nvPr>
            <p:ph type="sldNum" sz="quarter" idx="10"/>
          </p:nvPr>
        </p:nvSpPr>
        <p:spPr/>
        <p:txBody>
          <a:bodyPr/>
          <a:lstStyle/>
          <a:p>
            <a:fld id="{8ACE93FB-9CD4-4352-B173-B3EF0817C49C}" type="slidenum">
              <a:rPr lang="en-US" smtClean="0"/>
              <a:t>14</a:t>
            </a:fld>
            <a:endParaRPr lang="en-US"/>
          </a:p>
        </p:txBody>
      </p:sp>
    </p:spTree>
    <p:extLst>
      <p:ext uri="{BB962C8B-B14F-4D97-AF65-F5344CB8AC3E}">
        <p14:creationId xmlns:p14="http://schemas.microsoft.com/office/powerpoint/2010/main" val="31563101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now</a:t>
            </a:r>
            <a:r>
              <a:rPr lang="en-US" baseline="0" dirty="0" smtClean="0"/>
              <a:t> introduce our proposed framework where w</a:t>
            </a:r>
            <a:r>
              <a:rPr lang="en-US" dirty="0" smtClean="0"/>
              <a:t>e split</a:t>
            </a:r>
            <a:r>
              <a:rPr lang="en-US" baseline="0" dirty="0" smtClean="0"/>
              <a:t> the functionality between HW and SW in order to get the best of both worlds and treat them differently in both hardware and software. I’ll now go into how exactly this works.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ACE93FB-9CD4-4352-B173-B3EF0817C49C}" type="slidenum">
              <a:rPr lang="en-US" smtClean="0"/>
              <a:t>15</a:t>
            </a:fld>
            <a:endParaRPr lang="en-US"/>
          </a:p>
        </p:txBody>
      </p:sp>
    </p:spTree>
    <p:extLst>
      <p:ext uri="{BB962C8B-B14F-4D97-AF65-F5344CB8AC3E}">
        <p14:creationId xmlns:p14="http://schemas.microsoft.com/office/powerpoint/2010/main" val="16230336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leverage the different abstractions in handling threads in the existing programming model to handle helper threads differently  in software and hardware.  </a:t>
            </a:r>
          </a:p>
          <a:p>
            <a:r>
              <a:rPr lang="en-US" baseline="0" dirty="0" smtClean="0"/>
              <a:t>From the point of the compiler, runtime and the programmer, helper threads are essentially treated as a part of the regular of the regular threads. They are simply a subroutine of instructions performing a specific optimization embedded within the application code.  As a result it is tightly coupled with the regular threads and shares the same context with the regular threads.  In this sense, it is treated as a part of the regular threads.</a:t>
            </a:r>
          </a:p>
          <a:p>
            <a:endParaRPr lang="en-US" baseline="0" dirty="0" smtClean="0"/>
          </a:p>
          <a:p>
            <a:r>
              <a:rPr lang="en-US" baseline="0" dirty="0" smtClean="0"/>
              <a:t>This simplifies the context problem as : additional registers are allocated to it by the runtime per block for execution of helper thread routines and then scheduled onto the GPU streaming multiprocessor. These free registers are allocated out of the unallocated registers which we find to be sufficient in most cases. Otherwise it may increase the number of spills of reduce the reduce regular threads occupancy on the chip. By tightly coupling the helper threads in this manner to the regular threads it makes it a lot simpler to provide contexts for execution, makes data communication simpler and makes them very light-weight. </a:t>
            </a:r>
            <a:endParaRPr lang="en-US" dirty="0" smtClean="0"/>
          </a:p>
        </p:txBody>
      </p:sp>
      <p:sp>
        <p:nvSpPr>
          <p:cNvPr id="4" name="Slide Number Placeholder 3"/>
          <p:cNvSpPr>
            <a:spLocks noGrp="1"/>
          </p:cNvSpPr>
          <p:nvPr>
            <p:ph type="sldNum" sz="quarter" idx="10"/>
          </p:nvPr>
        </p:nvSpPr>
        <p:spPr/>
        <p:txBody>
          <a:bodyPr/>
          <a:lstStyle/>
          <a:p>
            <a:fld id="{8ACE93FB-9CD4-4352-B173-B3EF0817C49C}" type="slidenum">
              <a:rPr lang="en-US" smtClean="0"/>
              <a:t>16</a:t>
            </a:fld>
            <a:endParaRPr lang="en-US"/>
          </a:p>
        </p:txBody>
      </p:sp>
    </p:spTree>
    <p:extLst>
      <p:ext uri="{BB962C8B-B14F-4D97-AF65-F5344CB8AC3E}">
        <p14:creationId xmlns:p14="http://schemas.microsoft.com/office/powerpoint/2010/main" val="20698865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However from the point of view of hardware, we decouple the helper threads from the regular threads in order to be able to manage them separately. We track them, in hardware, at the granularity of a warp which we refer to as an assist warp. This enables us to manage them at a very fine granularity allowing us to </a:t>
            </a:r>
            <a:r>
              <a:rPr lang="en-US" b="0" baseline="0" dirty="0" smtClean="0"/>
              <a:t>trigger and squash helper threads when required. </a:t>
            </a:r>
            <a:r>
              <a:rPr lang="en-US" baseline="0" dirty="0" smtClean="0"/>
              <a:t>Each warp consisting on regular threads which we refer to as a parent warp has associated with it different assist warps which are essentially dynamic instances of different optimization subroutines that maybe enabled at anytime. The hardware framework supporting CABA requires some additional components to be added to the GPU pipeline which we describe next. </a:t>
            </a:r>
          </a:p>
          <a:p>
            <a:endParaRPr lang="en-US" b="1" dirty="0"/>
          </a:p>
        </p:txBody>
      </p:sp>
      <p:sp>
        <p:nvSpPr>
          <p:cNvPr id="4" name="Slide Number Placeholder 3"/>
          <p:cNvSpPr>
            <a:spLocks noGrp="1"/>
          </p:cNvSpPr>
          <p:nvPr>
            <p:ph type="sldNum" sz="quarter" idx="10"/>
          </p:nvPr>
        </p:nvSpPr>
        <p:spPr/>
        <p:txBody>
          <a:bodyPr/>
          <a:lstStyle/>
          <a:p>
            <a:fld id="{8ACE93FB-9CD4-4352-B173-B3EF0817C49C}" type="slidenum">
              <a:rPr lang="en-US" smtClean="0"/>
              <a:t>17</a:t>
            </a:fld>
            <a:endParaRPr lang="en-US"/>
          </a:p>
        </p:txBody>
      </p:sp>
    </p:spTree>
    <p:extLst>
      <p:ext uri="{BB962C8B-B14F-4D97-AF65-F5344CB8AC3E}">
        <p14:creationId xmlns:p14="http://schemas.microsoft.com/office/powerpoint/2010/main" val="20698865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a:t>
            </a:r>
            <a:r>
              <a:rPr lang="en-US" baseline="0" dirty="0" smtClean="0"/>
              <a:t> are some key functionalities that the hardware components need to perform to support assist warp execution. </a:t>
            </a:r>
          </a:p>
          <a:p>
            <a:endParaRPr lang="en-US" baseline="0" dirty="0" smtClean="0"/>
          </a:p>
          <a:p>
            <a:r>
              <a:rPr lang="en-US" baseline="0" dirty="0" smtClean="0"/>
              <a:t>First, different assist warps need to be triggered at different points in execution, perhaps at some point in the program execution or at some architectural events. Once triggered for execution, these assist warps need to execute in conjunction with the parent warps using the same pipelines and this introduces new problems.  We have to ensure that assist warps do not hinder the progress of the primary warps and hence they need be scheduled for execution at the appropriate times.  Considering many different assist warps and regular warps active at the same time, we need a way to enforce priorities between both to ensure program correctness as well as forward progress. To handle these functionalities we introduce some new hardware components into the GPU pipeline which we describe next. </a:t>
            </a:r>
          </a:p>
          <a:p>
            <a:endParaRPr lang="en-US" baseline="0" dirty="0" smtClean="0"/>
          </a:p>
          <a:p>
            <a:endParaRPr lang="en-US" baseline="0" dirty="0" smtClean="0"/>
          </a:p>
          <a:p>
            <a:r>
              <a:rPr lang="en-US" dirty="0" smtClean="0"/>
              <a:t>In order to</a:t>
            </a:r>
            <a:r>
              <a:rPr lang="en-US" baseline="0" dirty="0" smtClean="0"/>
              <a:t> make sure that any critical work offloaded to an assist warp gets completed, while non essential assist warp execution doesn’t stall parent warp progress</a:t>
            </a:r>
            <a:endParaRPr lang="en-US" dirty="0"/>
          </a:p>
        </p:txBody>
      </p:sp>
      <p:sp>
        <p:nvSpPr>
          <p:cNvPr id="4" name="Slide Number Placeholder 3"/>
          <p:cNvSpPr>
            <a:spLocks noGrp="1"/>
          </p:cNvSpPr>
          <p:nvPr>
            <p:ph type="sldNum" sz="quarter" idx="10"/>
          </p:nvPr>
        </p:nvSpPr>
        <p:spPr/>
        <p:txBody>
          <a:bodyPr/>
          <a:lstStyle/>
          <a:p>
            <a:fld id="{8ACE93FB-9CD4-4352-B173-B3EF0817C49C}" type="slidenum">
              <a:rPr lang="en-US" smtClean="0"/>
              <a:t>18</a:t>
            </a:fld>
            <a:endParaRPr lang="en-US"/>
          </a:p>
        </p:txBody>
      </p:sp>
    </p:spTree>
    <p:extLst>
      <p:ext uri="{BB962C8B-B14F-4D97-AF65-F5344CB8AC3E}">
        <p14:creationId xmlns:p14="http://schemas.microsoft.com/office/powerpoint/2010/main" val="7605399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here we have a typical GPU pipeline. </a:t>
            </a:r>
          </a:p>
          <a:p>
            <a:r>
              <a:rPr lang="en-US" baseline="0" dirty="0" smtClean="0"/>
              <a:t>…..</a:t>
            </a:r>
          </a:p>
          <a:p>
            <a:endParaRPr lang="en-US" baseline="0" dirty="0" smtClean="0"/>
          </a:p>
          <a:p>
            <a:r>
              <a:rPr lang="en-US" baseline="0" dirty="0" smtClean="0"/>
              <a:t>First we add the AWC which is the central point of control that associate trigger and kill events with different assist warp routines.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It also monitors the current status of all running assist warps.</a:t>
            </a:r>
          </a:p>
          <a:p>
            <a:r>
              <a:rPr lang="en-US" baseline="0" dirty="0" smtClean="0"/>
              <a:t>We decouple triggering from the actual deployment of assist warps for execution in order so that it’s execution doesn’t interfere with the regular threads.</a:t>
            </a:r>
          </a:p>
          <a:p>
            <a:r>
              <a:rPr lang="en-US" baseline="0" dirty="0" smtClean="0"/>
              <a:t>When a trigger event occur, the AWC activates the associated assist warps and it then monitors to find the appropriate time to deploy the assist warp.  When the assist warp is deployed, the next instruction to be executed is retrieved from the instruction store for assist warps which we depict as the AWS.</a:t>
            </a:r>
          </a:p>
          <a:p>
            <a:r>
              <a:rPr lang="en-US" baseline="0" dirty="0" smtClean="0"/>
              <a:t>The instruction is then decoded and is staged for execution in the AWB, till the warp scheduler selects it for issue once its dependences are met. </a:t>
            </a:r>
          </a:p>
          <a:p>
            <a:r>
              <a:rPr lang="en-US" baseline="0" dirty="0" smtClean="0"/>
              <a:t>We can enforce priorities by controlling when assist warps are triggered, by controlling how often assist warps are deployed or by controlling when buffered instructions are scheduled for execution. </a:t>
            </a:r>
            <a:endParaRPr lang="en-US" dirty="0"/>
          </a:p>
        </p:txBody>
      </p:sp>
      <p:sp>
        <p:nvSpPr>
          <p:cNvPr id="4" name="Slide Number Placeholder 3"/>
          <p:cNvSpPr>
            <a:spLocks noGrp="1"/>
          </p:cNvSpPr>
          <p:nvPr>
            <p:ph type="sldNum" sz="quarter" idx="10"/>
          </p:nvPr>
        </p:nvSpPr>
        <p:spPr/>
        <p:txBody>
          <a:bodyPr/>
          <a:lstStyle/>
          <a:p>
            <a:fld id="{8ACE93FB-9CD4-4352-B173-B3EF0817C49C}" type="slidenum">
              <a:rPr lang="en-US" smtClean="0"/>
              <a:t>19</a:t>
            </a:fld>
            <a:endParaRPr lang="en-US"/>
          </a:p>
        </p:txBody>
      </p:sp>
    </p:spTree>
    <p:extLst>
      <p:ext uri="{BB962C8B-B14F-4D97-AF65-F5344CB8AC3E}">
        <p14:creationId xmlns:p14="http://schemas.microsoft.com/office/powerpoint/2010/main" val="4804825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CE93FB-9CD4-4352-B173-B3EF0817C49C}" type="slidenum">
              <a:rPr lang="en-US" smtClean="0"/>
              <a:t>20</a:t>
            </a:fld>
            <a:endParaRPr lang="en-US"/>
          </a:p>
        </p:txBody>
      </p:sp>
    </p:spTree>
    <p:extLst>
      <p:ext uri="{BB962C8B-B14F-4D97-AF65-F5344CB8AC3E}">
        <p14:creationId xmlns:p14="http://schemas.microsoft.com/office/powerpoint/2010/main" val="13781409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we’ve seen how CABA is implemented,</a:t>
            </a:r>
            <a:r>
              <a:rPr lang="en-US" baseline="0" dirty="0" smtClean="0"/>
              <a:t> how can we use it? </a:t>
            </a:r>
          </a:p>
          <a:p>
            <a:r>
              <a:rPr lang="en-US" baseline="0" dirty="0" smtClean="0"/>
              <a:t>Some of the applications that could be enabled with CABA include….</a:t>
            </a:r>
            <a:endParaRPr lang="en-US" dirty="0"/>
          </a:p>
        </p:txBody>
      </p:sp>
      <p:sp>
        <p:nvSpPr>
          <p:cNvPr id="4" name="Slide Number Placeholder 3"/>
          <p:cNvSpPr>
            <a:spLocks noGrp="1"/>
          </p:cNvSpPr>
          <p:nvPr>
            <p:ph type="sldNum" sz="quarter" idx="10"/>
          </p:nvPr>
        </p:nvSpPr>
        <p:spPr/>
        <p:txBody>
          <a:bodyPr/>
          <a:lstStyle/>
          <a:p>
            <a:fld id="{8ACE93FB-9CD4-4352-B173-B3EF0817C49C}" type="slidenum">
              <a:rPr lang="en-US" smtClean="0"/>
              <a:t>21</a:t>
            </a:fld>
            <a:endParaRPr lang="en-US"/>
          </a:p>
        </p:txBody>
      </p:sp>
    </p:spTree>
    <p:extLst>
      <p:ext uri="{BB962C8B-B14F-4D97-AF65-F5344CB8AC3E}">
        <p14:creationId xmlns:p14="http://schemas.microsoft.com/office/powerpoint/2010/main" val="39127580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start by</a:t>
            </a:r>
            <a:r>
              <a:rPr lang="en-US" baseline="0" dirty="0" smtClean="0"/>
              <a:t> summarizing</a:t>
            </a:r>
            <a:r>
              <a:rPr lang="en-US" dirty="0" smtClean="0"/>
              <a:t> our work in a nutshell. </a:t>
            </a:r>
          </a:p>
          <a:p>
            <a:r>
              <a:rPr lang="en-US" dirty="0" smtClean="0"/>
              <a:t>We</a:t>
            </a:r>
            <a:r>
              <a:rPr lang="en-US" baseline="0" dirty="0" smtClean="0"/>
              <a:t> make the observation that bottlenecks in executions and imbalances in resource requirements leave different resources in the GPU idle.</a:t>
            </a:r>
          </a:p>
          <a:p>
            <a:r>
              <a:rPr lang="en-US" baseline="0" dirty="0" smtClean="0"/>
              <a:t>For example the memory bandwidth bottleneck leaves the cores idle while the threads are waiting for data to return from memory.</a:t>
            </a:r>
          </a:p>
          <a:p>
            <a:r>
              <a:rPr lang="en-US" baseline="0" dirty="0" smtClean="0"/>
              <a:t>Our goal is to employ underutilized GPU resources to accelerate different bottlenecks in execution.</a:t>
            </a:r>
          </a:p>
          <a:p>
            <a:r>
              <a:rPr lang="en-US" baseline="0" dirty="0" smtClean="0"/>
              <a:t>To this end, we introduce a new flexible framework to enable helper threading in GPUs that we call CABA.</a:t>
            </a:r>
          </a:p>
          <a:p>
            <a:r>
              <a:rPr lang="en-US" baseline="0" dirty="0" smtClean="0"/>
              <a:t>We then apply this framework to enable flexible data compression to the memory bandwidth bottleneck.</a:t>
            </a:r>
          </a:p>
          <a:p>
            <a:r>
              <a:rPr lang="en-US" baseline="0" dirty="0" smtClean="0"/>
              <a:t>However, CABA is a general framework that we believe can have many other uses like prefetching and </a:t>
            </a:r>
            <a:r>
              <a:rPr lang="en-US" baseline="0" dirty="0" err="1" smtClean="0"/>
              <a:t>memoization</a:t>
            </a:r>
            <a:r>
              <a:rPr lang="en-US" baseline="0" dirty="0" smtClean="0"/>
              <a:t>.</a:t>
            </a:r>
          </a:p>
          <a:p>
            <a:r>
              <a:rPr lang="en-US" dirty="0" smtClean="0"/>
              <a:t>We find</a:t>
            </a:r>
            <a:r>
              <a:rPr lang="en-US" baseline="0" dirty="0" smtClean="0"/>
              <a:t> that CABA is provides a 42% performance improvement when used to implement data compression. </a:t>
            </a:r>
            <a:endParaRPr lang="en-US" dirty="0" smtClean="0"/>
          </a:p>
        </p:txBody>
      </p:sp>
      <p:sp>
        <p:nvSpPr>
          <p:cNvPr id="4" name="Slide Number Placeholder 3"/>
          <p:cNvSpPr>
            <a:spLocks noGrp="1"/>
          </p:cNvSpPr>
          <p:nvPr>
            <p:ph type="sldNum" sz="quarter" idx="10"/>
          </p:nvPr>
        </p:nvSpPr>
        <p:spPr/>
        <p:txBody>
          <a:bodyPr/>
          <a:lstStyle/>
          <a:p>
            <a:fld id="{80F03180-34AC-4716-85F0-B91B63342E95}" type="slidenum">
              <a:rPr lang="en-US" smtClean="0"/>
              <a:t>2</a:t>
            </a:fld>
            <a:endParaRPr lang="en-US"/>
          </a:p>
        </p:txBody>
      </p:sp>
    </p:spTree>
    <p:extLst>
      <p:ext uri="{BB962C8B-B14F-4D97-AF65-F5344CB8AC3E}">
        <p14:creationId xmlns:p14="http://schemas.microsoft.com/office/powerpoint/2010/main" val="10947555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Recall </a:t>
            </a:r>
            <a:r>
              <a:rPr lang="en-US" baseline="0" dirty="0" smtClean="0"/>
              <a:t>that one of the source of inefficiency In utilizing resources is the memory bandwidth bottleneck. </a:t>
            </a:r>
          </a:p>
          <a:p>
            <a:r>
              <a:rPr lang="en-US" baseline="0" dirty="0" smtClean="0"/>
              <a:t>Data compression is a technique that can help alleviate this bottleneck by transmitting data in a more condensed form. </a:t>
            </a:r>
          </a:p>
          <a:p>
            <a:pPr marL="0" marR="0" indent="0" algn="l" defTabSz="914400" rtl="0" eaLnBrk="1" fontAlgn="auto" latinLnBrk="0" hangingPunct="1">
              <a:lnSpc>
                <a:spcPct val="100000"/>
              </a:lnSpc>
              <a:spcBef>
                <a:spcPts val="0"/>
              </a:spcBef>
              <a:spcAft>
                <a:spcPts val="0"/>
              </a:spcAft>
              <a:buClrTx/>
              <a:buSzTx/>
              <a:buFontTx/>
              <a:buNone/>
              <a:tabLst/>
              <a:defRPr/>
            </a:pPr>
            <a:r>
              <a:rPr lang="en-US" i="0" dirty="0" smtClean="0"/>
              <a:t>In bandwidth-constrained workloads, </a:t>
            </a:r>
            <a:r>
              <a:rPr lang="en-US" b="1" i="0" dirty="0" smtClean="0"/>
              <a:t>idle compute pipelines </a:t>
            </a:r>
            <a:r>
              <a:rPr lang="en-US" i="0" dirty="0" smtClean="0"/>
              <a:t>offer an opportunity to enable data compression with CABA.</a:t>
            </a:r>
          </a:p>
          <a:p>
            <a:endParaRPr lang="en-US" dirty="0"/>
          </a:p>
        </p:txBody>
      </p:sp>
      <p:sp>
        <p:nvSpPr>
          <p:cNvPr id="4" name="Slide Number Placeholder 3"/>
          <p:cNvSpPr>
            <a:spLocks noGrp="1"/>
          </p:cNvSpPr>
          <p:nvPr>
            <p:ph type="sldNum" sz="quarter" idx="10"/>
          </p:nvPr>
        </p:nvSpPr>
        <p:spPr/>
        <p:txBody>
          <a:bodyPr/>
          <a:lstStyle/>
          <a:p>
            <a:fld id="{8ACE93FB-9CD4-4352-B173-B3EF0817C49C}" type="slidenum">
              <a:rPr lang="en-US" smtClean="0"/>
              <a:t>22</a:t>
            </a:fld>
            <a:endParaRPr lang="en-US"/>
          </a:p>
        </p:txBody>
      </p:sp>
    </p:spTree>
    <p:extLst>
      <p:ext uri="{BB962C8B-B14F-4D97-AF65-F5344CB8AC3E}">
        <p14:creationId xmlns:p14="http://schemas.microsoft.com/office/powerpoint/2010/main" val="25178886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order to</a:t>
            </a:r>
            <a:r>
              <a:rPr lang="en-US" baseline="0" dirty="0" smtClean="0"/>
              <a:t> perform data compression with CABA we use assist.</a:t>
            </a:r>
            <a:endParaRPr lang="en-US" dirty="0" smtClean="0"/>
          </a:p>
          <a:p>
            <a:r>
              <a:rPr lang="en-US" dirty="0" smtClean="0"/>
              <a:t>One of the nice things about using assist warps is that</a:t>
            </a:r>
            <a:r>
              <a:rPr lang="en-US" baseline="0" dirty="0" smtClean="0"/>
              <a:t> unlike a hardware based mechanism, we are tied down to using only one compression algorithm, CABA enables flexibility in algorithm choice. We actually studied three different compression algorithms which we detail in the paper, but an example of a compression algorithm that is amenable with CABA is BDI, because it easily:</a:t>
            </a:r>
          </a:p>
          <a:p>
            <a:endParaRPr lang="en-US" baseline="0" dirty="0" smtClean="0"/>
          </a:p>
          <a:p>
            <a:r>
              <a:rPr lang="en-US" baseline="0" dirty="0" smtClean="0"/>
              <a:t>We use BDI for this reason for our primary evaluations.</a:t>
            </a:r>
            <a:endParaRPr lang="en-US" dirty="0"/>
          </a:p>
        </p:txBody>
      </p:sp>
      <p:sp>
        <p:nvSpPr>
          <p:cNvPr id="4" name="Slide Number Placeholder 3"/>
          <p:cNvSpPr>
            <a:spLocks noGrp="1"/>
          </p:cNvSpPr>
          <p:nvPr>
            <p:ph type="sldNum" sz="quarter" idx="10"/>
          </p:nvPr>
        </p:nvSpPr>
        <p:spPr/>
        <p:txBody>
          <a:bodyPr/>
          <a:lstStyle/>
          <a:p>
            <a:fld id="{8ACE93FB-9CD4-4352-B173-B3EF0817C49C}" type="slidenum">
              <a:rPr lang="en-US" smtClean="0"/>
              <a:t>23</a:t>
            </a:fld>
            <a:endParaRPr lang="en-US"/>
          </a:p>
        </p:txBody>
      </p:sp>
    </p:spTree>
    <p:extLst>
      <p:ext uri="{BB962C8B-B14F-4D97-AF65-F5344CB8AC3E}">
        <p14:creationId xmlns:p14="http://schemas.microsoft.com/office/powerpoint/2010/main" val="24323100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CE93FB-9CD4-4352-B173-B3EF0817C49C}" type="slidenum">
              <a:rPr lang="en-US" smtClean="0"/>
              <a:t>24</a:t>
            </a:fld>
            <a:endParaRPr lang="en-US"/>
          </a:p>
        </p:txBody>
      </p:sp>
    </p:spTree>
    <p:extLst>
      <p:ext uri="{BB962C8B-B14F-4D97-AF65-F5344CB8AC3E}">
        <p14:creationId xmlns:p14="http://schemas.microsoft.com/office/powerpoint/2010/main" val="35409472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CE93FB-9CD4-4352-B173-B3EF0817C49C}" type="slidenum">
              <a:rPr lang="en-US" smtClean="0"/>
              <a:t>25</a:t>
            </a:fld>
            <a:endParaRPr lang="en-US"/>
          </a:p>
        </p:txBody>
      </p:sp>
    </p:spTree>
    <p:extLst>
      <p:ext uri="{BB962C8B-B14F-4D97-AF65-F5344CB8AC3E}">
        <p14:creationId xmlns:p14="http://schemas.microsoft.com/office/powerpoint/2010/main" val="35409472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use </a:t>
            </a:r>
            <a:r>
              <a:rPr lang="en-US" baseline="0" dirty="0" err="1" smtClean="0"/>
              <a:t>GPGPUSim</a:t>
            </a:r>
            <a:r>
              <a:rPr lang="en-US" baseline="0" dirty="0" smtClean="0"/>
              <a:t> for our evaluations and use a number of representative benchmarks from several common GPGPU application suites. We focus on the applications that are benefit from compression. For other applications assist warps can easily be disabled while incurring no performance overhead. </a:t>
            </a:r>
          </a:p>
          <a:p>
            <a:endParaRPr lang="en-US" baseline="0" dirty="0" smtClean="0"/>
          </a:p>
          <a:p>
            <a:r>
              <a:rPr lang="en-US" baseline="0" dirty="0" smtClean="0"/>
              <a:t>We base our hardware model off the GTX 480. </a:t>
            </a:r>
            <a:endParaRPr lang="en-US" dirty="0"/>
          </a:p>
        </p:txBody>
      </p:sp>
      <p:sp>
        <p:nvSpPr>
          <p:cNvPr id="4" name="Slide Number Placeholder 3"/>
          <p:cNvSpPr>
            <a:spLocks noGrp="1"/>
          </p:cNvSpPr>
          <p:nvPr>
            <p:ph type="sldNum" sz="quarter" idx="10"/>
          </p:nvPr>
        </p:nvSpPr>
        <p:spPr/>
        <p:txBody>
          <a:bodyPr/>
          <a:lstStyle/>
          <a:p>
            <a:fld id="{8ACE93FB-9CD4-4352-B173-B3EF0817C49C}" type="slidenum">
              <a:rPr lang="en-US" smtClean="0"/>
              <a:t>27</a:t>
            </a:fld>
            <a:endParaRPr lang="en-US"/>
          </a:p>
        </p:txBody>
      </p:sp>
    </p:spTree>
    <p:extLst>
      <p:ext uri="{BB962C8B-B14F-4D97-AF65-F5344CB8AC3E}">
        <p14:creationId xmlns:p14="http://schemas.microsoft.com/office/powerpoint/2010/main" val="7397896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b="0" i="0" u="none" strike="noStrike" kern="1200" baseline="0" dirty="0" smtClean="0">
                <a:solidFill>
                  <a:schemeClr val="tx1"/>
                </a:solidFill>
                <a:latin typeface="+mn-lt"/>
                <a:ea typeface="+mn-ea"/>
                <a:cs typeface="+mn-cs"/>
              </a:rPr>
              <a:t>Here we show the impact on performance of using CABA to perform data compression. The Y-axis depicts the performance normalized to a baseline system with no compression. </a:t>
            </a:r>
          </a:p>
          <a:p>
            <a:pPr marL="0" indent="0">
              <a:buNone/>
            </a:pPr>
            <a:endParaRPr lang="en-US" sz="1200" b="0" i="0" u="none" strike="noStrike" kern="1200" baseline="0" dirty="0" smtClean="0">
              <a:solidFill>
                <a:schemeClr val="tx1"/>
              </a:solidFill>
              <a:latin typeface="+mn-lt"/>
              <a:ea typeface="+mn-ea"/>
              <a:cs typeface="+mn-cs"/>
            </a:endParaRPr>
          </a:p>
          <a:p>
            <a:pPr marL="0" indent="0">
              <a:buNone/>
            </a:pPr>
            <a:r>
              <a:rPr lang="en-US" sz="1200" b="0" i="0" u="none" strike="noStrike" kern="1200" baseline="0" dirty="0" smtClean="0">
                <a:solidFill>
                  <a:schemeClr val="tx1"/>
                </a:solidFill>
                <a:latin typeface="+mn-lt"/>
                <a:ea typeface="+mn-ea"/>
                <a:cs typeface="+mn-cs"/>
              </a:rPr>
              <a:t>CABA provides a performance improvement of as much as 2.7X and on average a 41% improvement in performance.</a:t>
            </a:r>
          </a:p>
          <a:p>
            <a:pPr marL="0" indent="0">
              <a:buNone/>
            </a:pPr>
            <a:r>
              <a:rPr lang="en-US" sz="1200" b="0" i="0" u="none" strike="noStrike" kern="1200" baseline="0" dirty="0" smtClean="0">
                <a:solidFill>
                  <a:schemeClr val="tx1"/>
                </a:solidFill>
                <a:latin typeface="+mn-lt"/>
                <a:ea typeface="+mn-ea"/>
                <a:cs typeface="+mn-cs"/>
              </a:rPr>
              <a:t>We also study a no-overhead design where we retain the benefits of compression while incurring none of the overheads of actually </a:t>
            </a:r>
            <a:r>
              <a:rPr lang="en-US" sz="1200" b="0" i="0" u="none" strike="noStrike" kern="1200" baseline="0" dirty="0" err="1" smtClean="0">
                <a:solidFill>
                  <a:schemeClr val="tx1"/>
                </a:solidFill>
                <a:latin typeface="+mn-lt"/>
                <a:ea typeface="+mn-ea"/>
                <a:cs typeface="+mn-cs"/>
              </a:rPr>
              <a:t>perfrming</a:t>
            </a:r>
            <a:r>
              <a:rPr lang="en-US" sz="1200" b="0" i="0" u="none" strike="noStrike" kern="1200" baseline="0" dirty="0" smtClean="0">
                <a:solidFill>
                  <a:schemeClr val="tx1"/>
                </a:solidFill>
                <a:latin typeface="+mn-lt"/>
                <a:ea typeface="+mn-ea"/>
                <a:cs typeface="+mn-cs"/>
              </a:rPr>
              <a:t> the compression and decompression.</a:t>
            </a:r>
          </a:p>
          <a:p>
            <a:pPr marL="0" indent="0">
              <a:buNone/>
            </a:pPr>
            <a:endParaRPr lang="en-US" sz="1200" b="0" i="0" u="none" strike="noStrike" kern="1200" baseline="0" dirty="0" smtClean="0">
              <a:solidFill>
                <a:schemeClr val="tx1"/>
              </a:solidFill>
              <a:latin typeface="+mn-lt"/>
              <a:ea typeface="+mn-ea"/>
              <a:cs typeface="+mn-cs"/>
            </a:endParaRPr>
          </a:p>
          <a:p>
            <a:pPr marL="0" indent="0">
              <a:buNone/>
            </a:pPr>
            <a:r>
              <a:rPr lang="en-US" sz="1200" b="0" i="0" u="none" strike="noStrike" kern="1200" baseline="0" dirty="0" smtClean="0">
                <a:solidFill>
                  <a:schemeClr val="tx1"/>
                </a:solidFill>
                <a:latin typeface="+mn-lt"/>
                <a:ea typeface="+mn-ea"/>
                <a:cs typeface="+mn-cs"/>
              </a:rPr>
              <a:t>We find that CABA loses only 3% on average in comparison to the no-overhead design, because of the existence of idle cycles to perform the compression/decompression..</a:t>
            </a:r>
          </a:p>
          <a:p>
            <a:pPr marL="0" indent="0">
              <a:buNone/>
            </a:pPr>
            <a:endParaRPr lang="en-US" sz="1200" b="0" i="0" u="none" strike="noStrike" kern="1200" baseline="0" dirty="0" smtClean="0">
              <a:solidFill>
                <a:schemeClr val="tx1"/>
              </a:solidFill>
              <a:latin typeface="+mn-lt"/>
              <a:ea typeface="+mn-ea"/>
              <a:cs typeface="+mn-cs"/>
            </a:endParaRPr>
          </a:p>
          <a:p>
            <a:pPr marL="0" indent="0">
              <a:buNone/>
            </a:pPr>
            <a:r>
              <a:rPr lang="en-US" sz="1200" b="0" i="0" u="none" strike="noStrike" kern="1200" baseline="0" dirty="0" smtClean="0">
                <a:solidFill>
                  <a:schemeClr val="tx1"/>
                </a:solidFill>
                <a:latin typeface="+mn-lt"/>
                <a:ea typeface="+mn-ea"/>
                <a:cs typeface="+mn-cs"/>
              </a:rPr>
              <a:t>We see in some cases that …….</a:t>
            </a:r>
          </a:p>
          <a:p>
            <a:pPr marL="0" indent="0">
              <a:buNone/>
            </a:pPr>
            <a:endParaRPr lang="en-US" sz="1200" b="0" i="0" u="none" strike="noStrike" kern="1200" baseline="0" dirty="0" smtClean="0">
              <a:solidFill>
                <a:schemeClr val="tx1"/>
              </a:solidFill>
              <a:latin typeface="+mn-lt"/>
              <a:ea typeface="+mn-ea"/>
              <a:cs typeface="+mn-cs"/>
            </a:endParaRPr>
          </a:p>
          <a:p>
            <a:pPr marL="0" indent="0">
              <a:buNone/>
            </a:pPr>
            <a:r>
              <a:rPr lang="en-US" sz="1200" b="0" i="0" u="none" strike="noStrike" kern="1200" baseline="0" dirty="0" smtClean="0">
                <a:solidFill>
                  <a:schemeClr val="tx1"/>
                </a:solidFill>
                <a:latin typeface="+mn-lt"/>
                <a:ea typeface="+mn-ea"/>
                <a:cs typeface="+mn-cs"/>
              </a:rPr>
              <a:t>For all of our memory bound compressible applications we see that the performance benefits from CABA always outweigh the assist warp overhead. </a:t>
            </a:r>
          </a:p>
          <a:p>
            <a:pPr marL="0" indent="0">
              <a:buNone/>
            </a:pPr>
            <a:endParaRPr lang="en-US" sz="1200" b="0" i="0" u="none" strike="noStrike" kern="1200" baseline="0" dirty="0" smtClean="0">
              <a:solidFill>
                <a:schemeClr val="tx1"/>
              </a:solidFill>
              <a:latin typeface="+mn-lt"/>
              <a:ea typeface="+mn-ea"/>
              <a:cs typeface="+mn-cs"/>
            </a:endParaRPr>
          </a:p>
          <a:p>
            <a:pPr marL="0" indent="0">
              <a:buNone/>
            </a:pPr>
            <a:endParaRPr lang="en-US" sz="1200" b="0" i="0" u="none" strike="noStrike" kern="1200" baseline="0" dirty="0" smtClean="0">
              <a:solidFill>
                <a:schemeClr val="tx1"/>
              </a:solidFill>
              <a:latin typeface="+mn-lt"/>
              <a:ea typeface="+mn-ea"/>
              <a:cs typeface="+mn-cs"/>
            </a:endParaRPr>
          </a:p>
          <a:p>
            <a:pPr marL="171450" indent="-171450">
              <a:buFont typeface="Arial" pitchFamily="34" charset="0"/>
              <a:buChar char="•"/>
            </a:pPr>
            <a:r>
              <a:rPr lang="en-US" sz="1200" b="0" i="0" u="none" strike="noStrike" kern="1200" baseline="0" dirty="0" smtClean="0">
                <a:solidFill>
                  <a:schemeClr val="tx1"/>
                </a:solidFill>
                <a:latin typeface="+mn-lt"/>
                <a:ea typeface="+mn-ea"/>
                <a:cs typeface="+mn-cs"/>
              </a:rPr>
              <a:t>CABA- BDI refers to the design with CABA using the BDI. We find the CABA-BDI provides a 41% improvement in performance over baseline </a:t>
            </a:r>
          </a:p>
          <a:p>
            <a:pPr marL="171450" indent="-171450">
              <a:buFont typeface="Arial" pitchFamily="34" charset="0"/>
              <a:buChar char="•"/>
            </a:pPr>
            <a:r>
              <a:rPr lang="en-US" sz="1200" b="0" i="0" u="none" strike="noStrike" kern="1200" baseline="0" dirty="0" smtClean="0">
                <a:solidFill>
                  <a:schemeClr val="tx1"/>
                </a:solidFill>
                <a:latin typeface="+mn-lt"/>
                <a:ea typeface="+mn-ea"/>
                <a:cs typeface="+mn-cs"/>
              </a:rPr>
              <a:t>We then evaluate an ideal design with none of the overheads of compression. We find that CABA loses only 3% in performance in comparison to the ideal case. </a:t>
            </a:r>
          </a:p>
          <a:p>
            <a:pPr marL="171450" indent="-171450">
              <a:buFont typeface="Arial" pitchFamily="34" charset="0"/>
              <a:buChar char="•"/>
            </a:pPr>
            <a:r>
              <a:rPr lang="en-US" sz="1200" b="0" i="0" u="none" strike="noStrike" kern="1200" baseline="0" dirty="0" smtClean="0">
                <a:solidFill>
                  <a:schemeClr val="tx1"/>
                </a:solidFill>
                <a:latin typeface="+mn-lt"/>
                <a:ea typeface="+mn-ea"/>
                <a:cs typeface="+mn-cs"/>
              </a:rPr>
              <a:t>We also compare with a previously proposed hardware-based memory bandwidth compression design that involves compressing only for memory bandwidth. We find that CABA performs 9% better and this is because of significant benefits from compressing the on-chip interconnect traffic as well</a:t>
            </a:r>
          </a:p>
          <a:p>
            <a:pPr marL="171450" indent="-171450">
              <a:buFont typeface="Arial" pitchFamily="34" charset="0"/>
              <a:buChar char="•"/>
            </a:pPr>
            <a:r>
              <a:rPr lang="en-US" sz="1200" b="0" i="0" u="none" strike="noStrike" kern="1200" baseline="0" dirty="0" smtClean="0">
                <a:solidFill>
                  <a:schemeClr val="tx1"/>
                </a:solidFill>
                <a:latin typeface="+mn-lt"/>
                <a:ea typeface="+mn-ea"/>
                <a:cs typeface="+mn-cs"/>
              </a:rPr>
              <a:t>Finally we compare with a dedicated hardware design that compresses both at the interconnect as well as at the memory and find that on average CABA only performs about 2% worse than the hardware based design. This is because of the existence of sufficient idle time in most case to effectively execute assist warps to perform the compression. </a:t>
            </a:r>
          </a:p>
          <a:p>
            <a:pPr marL="171450" indent="-171450">
              <a:buFont typeface="Arial" pitchFamily="34" charset="0"/>
              <a:buChar char="•"/>
            </a:pPr>
            <a:endParaRPr lang="en-US" sz="1200" b="0" i="0" u="none" strike="noStrike" kern="1200" baseline="0" dirty="0" smtClean="0">
              <a:solidFill>
                <a:schemeClr val="tx1"/>
              </a:solidFill>
              <a:latin typeface="+mn-lt"/>
              <a:ea typeface="+mn-ea"/>
              <a:cs typeface="+mn-cs"/>
            </a:endParaRPr>
          </a:p>
          <a:p>
            <a:pPr marL="171450" indent="-171450">
              <a:buFont typeface="Arial" pitchFamily="34" charset="0"/>
              <a:buChar char="•"/>
            </a:pPr>
            <a:endParaRPr lang="en-US" sz="1200" b="0" i="0" u="none" strike="noStrike" kern="1200" baseline="0" dirty="0" smtClean="0">
              <a:solidFill>
                <a:schemeClr val="tx1"/>
              </a:solidFill>
              <a:latin typeface="+mn-lt"/>
              <a:ea typeface="+mn-ea"/>
              <a:cs typeface="+mn-cs"/>
            </a:endParaRPr>
          </a:p>
          <a:p>
            <a:pPr marL="228600" indent="-228600">
              <a:buAutoNum type="arabicPeriod"/>
            </a:pPr>
            <a:r>
              <a:rPr lang="en-US" sz="1200" b="0" i="0" u="none" strike="noStrike" kern="1200" baseline="0" dirty="0" smtClean="0">
                <a:solidFill>
                  <a:schemeClr val="tx1"/>
                </a:solidFill>
                <a:latin typeface="+mn-lt"/>
                <a:ea typeface="+mn-ea"/>
                <a:cs typeface="+mn-cs"/>
              </a:rPr>
              <a:t>CABA-BDI provides a 41.7% average improvement</a:t>
            </a:r>
          </a:p>
          <a:p>
            <a:pPr marL="228600" indent="-228600">
              <a:buAutoNum type="arabicPeriod"/>
            </a:pPr>
            <a:r>
              <a:rPr lang="en-US" sz="1200" b="0" i="0" u="none" strike="noStrike" kern="1200" baseline="0" dirty="0" smtClean="0">
                <a:solidFill>
                  <a:schemeClr val="tx1"/>
                </a:solidFill>
                <a:latin typeface="+mn-lt"/>
                <a:ea typeface="+mn-ea"/>
                <a:cs typeface="+mn-cs"/>
              </a:rPr>
              <a:t>Only 2.8% less than the ideal case (Ideal-BDI) with none of the overheads associated with CABA</a:t>
            </a:r>
          </a:p>
          <a:p>
            <a:r>
              <a:rPr lang="en-US" sz="1200" b="0" i="0" u="none" strike="noStrike" kern="1200" baseline="0" dirty="0" smtClean="0">
                <a:solidFill>
                  <a:schemeClr val="tx1"/>
                </a:solidFill>
                <a:latin typeface="+mn-lt"/>
                <a:ea typeface="+mn-ea"/>
                <a:cs typeface="+mn-cs"/>
              </a:rPr>
              <a:t>CABA-BDI’s performance</a:t>
            </a:r>
          </a:p>
          <a:p>
            <a:r>
              <a:rPr lang="en-US" sz="1200" b="0" i="0" u="none" strike="noStrike" kern="1200" baseline="0" dirty="0" smtClean="0">
                <a:solidFill>
                  <a:schemeClr val="tx1"/>
                </a:solidFill>
                <a:latin typeface="+mn-lt"/>
                <a:ea typeface="+mn-ea"/>
                <a:cs typeface="+mn-cs"/>
              </a:rPr>
              <a:t>3. 9.9% better than the previous hardware-based memory bandwidth compression design (HW-BDI-Mem)</a:t>
            </a:r>
          </a:p>
          <a:p>
            <a:r>
              <a:rPr lang="en-US" sz="1200" b="0" i="0" u="none" strike="noStrike" kern="1200" baseline="0" dirty="0" smtClean="0">
                <a:solidFill>
                  <a:schemeClr val="tx1"/>
                </a:solidFill>
                <a:latin typeface="+mn-lt"/>
                <a:ea typeface="+mn-ea"/>
                <a:cs typeface="+mn-cs"/>
              </a:rPr>
              <a:t>4. 1.6% worse than the purely hardware-based design (HW-BDI) that</a:t>
            </a:r>
          </a:p>
          <a:p>
            <a:r>
              <a:rPr lang="en-US" sz="1200" b="0" i="0" u="none" strike="noStrike" kern="1200" baseline="0" dirty="0" smtClean="0">
                <a:solidFill>
                  <a:schemeClr val="tx1"/>
                </a:solidFill>
                <a:latin typeface="+mn-lt"/>
                <a:ea typeface="+mn-ea"/>
                <a:cs typeface="+mn-cs"/>
              </a:rPr>
              <a:t>performs both interconnect and memory bandwidth compression.</a:t>
            </a:r>
          </a:p>
        </p:txBody>
      </p:sp>
      <p:sp>
        <p:nvSpPr>
          <p:cNvPr id="4" name="Slide Number Placeholder 3"/>
          <p:cNvSpPr>
            <a:spLocks noGrp="1"/>
          </p:cNvSpPr>
          <p:nvPr>
            <p:ph type="sldNum" sz="quarter" idx="10"/>
          </p:nvPr>
        </p:nvSpPr>
        <p:spPr/>
        <p:txBody>
          <a:bodyPr/>
          <a:lstStyle/>
          <a:p>
            <a:fld id="{8ACE93FB-9CD4-4352-B173-B3EF0817C49C}" type="slidenum">
              <a:rPr lang="en-US" smtClean="0"/>
              <a:t>28</a:t>
            </a:fld>
            <a:endParaRPr lang="en-US"/>
          </a:p>
        </p:txBody>
      </p:sp>
    </p:spTree>
    <p:extLst>
      <p:ext uri="{BB962C8B-B14F-4D97-AF65-F5344CB8AC3E}">
        <p14:creationId xmlns:p14="http://schemas.microsoft.com/office/powerpoint/2010/main" val="28342849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let’s look at why we are able to achieve this speedup in performance. Here we show the memory bandwidth utilization for our different designs. We see that in most workloads the performance benefits correlate with reduction in the utilization of memory bandwidth. Data compression reduces the traffic and hence the contention in the DRAM channels and hence reduces the overall utilization. We see a drop in utilization from on average form 53% to 35% and this helps alleviate the memory bandwidth bottleneck. </a:t>
            </a:r>
          </a:p>
          <a:p>
            <a:endParaRPr lang="en-US" baseline="0" dirty="0" smtClean="0"/>
          </a:p>
          <a:p>
            <a:r>
              <a:rPr lang="en-US" baseline="0" dirty="0" smtClean="0"/>
              <a:t>REMOVE NO-OVERHEAD </a:t>
            </a:r>
            <a:endParaRPr lang="en-US" dirty="0"/>
          </a:p>
        </p:txBody>
      </p:sp>
      <p:sp>
        <p:nvSpPr>
          <p:cNvPr id="4" name="Slide Number Placeholder 3"/>
          <p:cNvSpPr>
            <a:spLocks noGrp="1"/>
          </p:cNvSpPr>
          <p:nvPr>
            <p:ph type="sldNum" sz="quarter" idx="10"/>
          </p:nvPr>
        </p:nvSpPr>
        <p:spPr/>
        <p:txBody>
          <a:bodyPr/>
          <a:lstStyle/>
          <a:p>
            <a:fld id="{8ACE93FB-9CD4-4352-B173-B3EF0817C49C}" type="slidenum">
              <a:rPr lang="en-US" smtClean="0"/>
              <a:t>29</a:t>
            </a:fld>
            <a:endParaRPr lang="en-US"/>
          </a:p>
        </p:txBody>
      </p:sp>
    </p:spTree>
    <p:extLst>
      <p:ext uri="{BB962C8B-B14F-4D97-AF65-F5344CB8AC3E}">
        <p14:creationId xmlns:p14="http://schemas.microsoft.com/office/powerpoint/2010/main" val="29559626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Here we show performance results while using 3 different compressions. </a:t>
            </a:r>
            <a:r>
              <a:rPr lang="en-US" sz="1200" b="0" i="0" u="none" strike="noStrike" kern="1200" baseline="0" dirty="0" err="1" smtClean="0">
                <a:solidFill>
                  <a:schemeClr val="tx1"/>
                </a:solidFill>
                <a:latin typeface="+mn-lt"/>
                <a:ea typeface="+mn-ea"/>
                <a:cs typeface="+mn-cs"/>
              </a:rPr>
              <a:t>BestOfAll</a:t>
            </a:r>
            <a:r>
              <a:rPr lang="en-US" sz="1200" b="0" i="0" u="none" strike="noStrike" kern="1200" baseline="0" dirty="0" smtClean="0">
                <a:solidFill>
                  <a:schemeClr val="tx1"/>
                </a:solidFill>
                <a:latin typeface="+mn-lt"/>
                <a:ea typeface="+mn-ea"/>
                <a:cs typeface="+mn-cs"/>
              </a:rPr>
              <a:t> refers to an oracle design that picks the best compression algorithm for each cache line. We find that all our designs improve performance over the baseline with different algorithms performing best for different workloads.  The flexibility essentially enables leveraging different algorithms in obtaining better performance across all workloads. </a:t>
            </a:r>
          </a:p>
        </p:txBody>
      </p:sp>
      <p:sp>
        <p:nvSpPr>
          <p:cNvPr id="4" name="Slide Number Placeholder 3"/>
          <p:cNvSpPr>
            <a:spLocks noGrp="1"/>
          </p:cNvSpPr>
          <p:nvPr>
            <p:ph type="sldNum" sz="quarter" idx="10"/>
          </p:nvPr>
        </p:nvSpPr>
        <p:spPr/>
        <p:txBody>
          <a:bodyPr/>
          <a:lstStyle/>
          <a:p>
            <a:fld id="{8ACE93FB-9CD4-4352-B173-B3EF0817C49C}" type="slidenum">
              <a:rPr lang="en-US" smtClean="0"/>
              <a:t>30</a:t>
            </a:fld>
            <a:endParaRPr lang="en-US"/>
          </a:p>
        </p:txBody>
      </p:sp>
    </p:spTree>
    <p:extLst>
      <p:ext uri="{BB962C8B-B14F-4D97-AF65-F5344CB8AC3E}">
        <p14:creationId xmlns:p14="http://schemas.microsoft.com/office/powerpoint/2010/main" val="34611069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CE93FB-9CD4-4352-B173-B3EF0817C49C}" type="slidenum">
              <a:rPr lang="en-US" smtClean="0"/>
              <a:t>31</a:t>
            </a:fld>
            <a:endParaRPr lang="en-US"/>
          </a:p>
        </p:txBody>
      </p:sp>
    </p:spTree>
    <p:extLst>
      <p:ext uri="{BB962C8B-B14F-4D97-AF65-F5344CB8AC3E}">
        <p14:creationId xmlns:p14="http://schemas.microsoft.com/office/powerpoint/2010/main" val="23972318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 me conclude:</a:t>
            </a:r>
          </a:p>
          <a:p>
            <a:endParaRPr lang="en-US" dirty="0" smtClean="0"/>
          </a:p>
          <a:p>
            <a:r>
              <a:rPr lang="en-US" dirty="0" smtClean="0"/>
              <a:t>We</a:t>
            </a:r>
            <a:r>
              <a:rPr lang="en-US" baseline="0" dirty="0" smtClean="0"/>
              <a:t> make the observation that bottlenecks in executions and imbalances in resource requirements leave different resources in the GPU idle.</a:t>
            </a:r>
          </a:p>
          <a:p>
            <a:r>
              <a:rPr lang="en-US" baseline="0" dirty="0" smtClean="0"/>
              <a:t>For example the memory bandwidth bottleneck leaves the cores idle while the threads are waiting for data to return from memory.</a:t>
            </a:r>
          </a:p>
          <a:p>
            <a:r>
              <a:rPr lang="en-US" baseline="0" dirty="0" smtClean="0"/>
              <a:t>Our goal is to employ underutilized GPU resources to accelerate different bottlenecks in execution.</a:t>
            </a:r>
          </a:p>
          <a:p>
            <a:r>
              <a:rPr lang="en-US" baseline="0" dirty="0" smtClean="0"/>
              <a:t>To this end, we introduce a new flexible framework to enable helper threading in GPUs that we call CABA.</a:t>
            </a:r>
          </a:p>
          <a:p>
            <a:r>
              <a:rPr lang="en-US" baseline="0" dirty="0" smtClean="0"/>
              <a:t>We then apply this framework to enable flexible data compression to the memory bandwidth bottleneck.</a:t>
            </a:r>
          </a:p>
          <a:p>
            <a:r>
              <a:rPr lang="en-US" baseline="0" dirty="0" smtClean="0"/>
              <a:t>However, CABA is a general framework that we believe can have many other uses like prefetching and </a:t>
            </a:r>
            <a:r>
              <a:rPr lang="en-US" baseline="0" dirty="0" err="1" smtClean="0"/>
              <a:t>memoization</a:t>
            </a:r>
            <a:r>
              <a:rPr lang="en-US" baseline="0" dirty="0" smtClean="0"/>
              <a:t>.</a:t>
            </a:r>
          </a:p>
          <a:p>
            <a:r>
              <a:rPr lang="en-US" dirty="0" smtClean="0"/>
              <a:t>We find</a:t>
            </a:r>
            <a:r>
              <a:rPr lang="en-US" baseline="0" dirty="0" smtClean="0"/>
              <a:t> that CABA is provides a 42% performance improvement when used to implement data compression. </a:t>
            </a:r>
            <a:endParaRPr lang="en-US" dirty="0" smtClean="0"/>
          </a:p>
        </p:txBody>
      </p:sp>
      <p:sp>
        <p:nvSpPr>
          <p:cNvPr id="4" name="Slide Number Placeholder 3"/>
          <p:cNvSpPr>
            <a:spLocks noGrp="1"/>
          </p:cNvSpPr>
          <p:nvPr>
            <p:ph type="sldNum" sz="quarter" idx="10"/>
          </p:nvPr>
        </p:nvSpPr>
        <p:spPr/>
        <p:txBody>
          <a:bodyPr/>
          <a:lstStyle/>
          <a:p>
            <a:fld id="{80F03180-34AC-4716-85F0-B91B63342E95}" type="slidenum">
              <a:rPr lang="en-US" smtClean="0"/>
              <a:t>32</a:t>
            </a:fld>
            <a:endParaRPr lang="en-US"/>
          </a:p>
        </p:txBody>
      </p:sp>
    </p:spTree>
    <p:extLst>
      <p:ext uri="{BB962C8B-B14F-4D97-AF65-F5344CB8AC3E}">
        <p14:creationId xmlns:p14="http://schemas.microsoft.com/office/powerpoint/2010/main" val="2173541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Modern</a:t>
            </a:r>
            <a:r>
              <a:rPr lang="en-US" baseline="0" dirty="0" smtClean="0"/>
              <a:t> GPUs are used for a diverse set of important applications today. This is because they offer high performance and energy efficiency which comes from massive parallelism, high memory bandwidth and compute power. </a:t>
            </a:r>
            <a:endParaRPr lang="en-US" dirty="0"/>
          </a:p>
        </p:txBody>
      </p:sp>
      <p:sp>
        <p:nvSpPr>
          <p:cNvPr id="4" name="Slide Number Placeholder 3"/>
          <p:cNvSpPr>
            <a:spLocks noGrp="1"/>
          </p:cNvSpPr>
          <p:nvPr>
            <p:ph type="sldNum" sz="quarter" idx="10"/>
          </p:nvPr>
        </p:nvSpPr>
        <p:spPr/>
        <p:txBody>
          <a:bodyPr/>
          <a:lstStyle/>
          <a:p>
            <a:fld id="{8ACE93FB-9CD4-4352-B173-B3EF0817C49C}" type="slidenum">
              <a:rPr lang="en-US" smtClean="0"/>
              <a:t>3</a:t>
            </a:fld>
            <a:endParaRPr lang="en-US"/>
          </a:p>
        </p:txBody>
      </p:sp>
    </p:spTree>
    <p:extLst>
      <p:ext uri="{BB962C8B-B14F-4D97-AF65-F5344CB8AC3E}">
        <p14:creationId xmlns:p14="http://schemas.microsoft.com/office/powerpoint/2010/main" val="12576827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baseline="0" dirty="0" smtClean="0"/>
              <a:t>In this work we observe that different bottlenecks and imbalances in execution leave different GPU resources idle</a:t>
            </a:r>
          </a:p>
          <a:p>
            <a:pPr marL="171450" indent="-171450">
              <a:buFont typeface="Arial" pitchFamily="34" charset="0"/>
              <a:buChar char="•"/>
            </a:pPr>
            <a:r>
              <a:rPr lang="en-US" baseline="0" dirty="0" smtClean="0"/>
              <a:t>Our goal in this work is employ these idle resources to accelerate different bottlenecks in execution</a:t>
            </a:r>
          </a:p>
          <a:p>
            <a:pPr marL="171450" indent="-171450">
              <a:buFont typeface="Arial" pitchFamily="34" charset="0"/>
              <a:buChar char="•"/>
            </a:pPr>
            <a:r>
              <a:rPr lang="en-US" baseline="0" dirty="0" smtClean="0"/>
              <a:t>In order to do this we propose to employ light-weight helper threads</a:t>
            </a:r>
          </a:p>
          <a:p>
            <a:pPr marL="171450" indent="-171450">
              <a:buFont typeface="Arial" pitchFamily="34" charset="0"/>
              <a:buChar char="•"/>
            </a:pPr>
            <a:r>
              <a:rPr lang="en-US" baseline="0" dirty="0" smtClean="0"/>
              <a:t>However, there are some key challenges that need to be addressed to enable helper threading in GPUs</a:t>
            </a:r>
          </a:p>
          <a:p>
            <a:pPr marL="171450" indent="-171450">
              <a:buFont typeface="Arial" pitchFamily="34" charset="0"/>
              <a:buChar char="•"/>
            </a:pPr>
            <a:r>
              <a:rPr lang="en-US" baseline="0" dirty="0" smtClean="0"/>
              <a:t>We propose a new framework CABA that effectively addresses these challenges </a:t>
            </a:r>
          </a:p>
          <a:p>
            <a:pPr marL="171450" indent="-171450">
              <a:buFont typeface="Arial" pitchFamily="34" charset="0"/>
              <a:buChar char="•"/>
            </a:pPr>
            <a:r>
              <a:rPr lang="en-US" baseline="0" dirty="0" smtClean="0"/>
              <a:t>The framework is flexible enough to be applied to a wide range of use case</a:t>
            </a:r>
          </a:p>
          <a:p>
            <a:pPr marL="171450" indent="-171450">
              <a:buFont typeface="Arial" pitchFamily="34" charset="0"/>
              <a:buChar char="•"/>
            </a:pPr>
            <a:r>
              <a:rPr lang="en-US" baseline="0" dirty="0" smtClean="0"/>
              <a:t>In this work, the apply the framework to enable flexible data compression</a:t>
            </a:r>
          </a:p>
          <a:p>
            <a:pPr marL="171450" indent="-171450">
              <a:buFont typeface="Arial" pitchFamily="34" charset="0"/>
              <a:buChar char="•"/>
            </a:pPr>
            <a:r>
              <a:rPr lang="en-US" baseline="0" dirty="0" smtClean="0"/>
              <a:t>We find that CABA shows that improves the performance of a wide range of GPGPU applications evaluated </a:t>
            </a:r>
          </a:p>
          <a:p>
            <a:endParaRPr lang="en-US" baseline="0" dirty="0" smtClean="0"/>
          </a:p>
        </p:txBody>
      </p:sp>
      <p:sp>
        <p:nvSpPr>
          <p:cNvPr id="4" name="Slide Number Placeholder 3"/>
          <p:cNvSpPr>
            <a:spLocks noGrp="1"/>
          </p:cNvSpPr>
          <p:nvPr>
            <p:ph type="sldNum" sz="quarter" idx="10"/>
          </p:nvPr>
        </p:nvSpPr>
        <p:spPr/>
        <p:txBody>
          <a:bodyPr/>
          <a:lstStyle/>
          <a:p>
            <a:fld id="{8ACE93FB-9CD4-4352-B173-B3EF0817C49C}" type="slidenum">
              <a:rPr lang="en-US" smtClean="0"/>
              <a:t>33</a:t>
            </a:fld>
            <a:endParaRPr lang="en-US"/>
          </a:p>
        </p:txBody>
      </p:sp>
    </p:spTree>
    <p:extLst>
      <p:ext uri="{BB962C8B-B14F-4D97-AF65-F5344CB8AC3E}">
        <p14:creationId xmlns:p14="http://schemas.microsoft.com/office/powerpoint/2010/main" val="26936463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Compression decreases energy consumption in two ways: 1)</a:t>
            </a:r>
          </a:p>
          <a:p>
            <a:r>
              <a:rPr lang="en-US" sz="1200" b="0" i="0" u="none" strike="noStrike" kern="1200" baseline="0" dirty="0" smtClean="0">
                <a:solidFill>
                  <a:schemeClr val="tx1"/>
                </a:solidFill>
                <a:latin typeface="+mn-lt"/>
                <a:ea typeface="+mn-ea"/>
                <a:cs typeface="+mn-cs"/>
              </a:rPr>
              <a:t>by reducing bus energy consumption, 2) by reducing execution</a:t>
            </a:r>
          </a:p>
          <a:p>
            <a:r>
              <a:rPr lang="en-US" sz="1200" b="0" i="0" u="none" strike="noStrike" kern="1200" baseline="0" dirty="0" smtClean="0">
                <a:solidFill>
                  <a:schemeClr val="tx1"/>
                </a:solidFill>
                <a:latin typeface="+mn-lt"/>
                <a:ea typeface="+mn-ea"/>
                <a:cs typeface="+mn-cs"/>
              </a:rPr>
              <a:t>time.</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CABA-BDI reduces energy consumption by as much</a:t>
            </a:r>
          </a:p>
          <a:p>
            <a:r>
              <a:rPr lang="en-US" sz="1200" b="0" i="0" u="none" strike="noStrike" kern="1200" baseline="0" dirty="0" smtClean="0">
                <a:solidFill>
                  <a:schemeClr val="tx1"/>
                </a:solidFill>
                <a:latin typeface="+mn-lt"/>
                <a:ea typeface="+mn-ea"/>
                <a:cs typeface="+mn-cs"/>
              </a:rPr>
              <a:t>as 22.2% over the baseline.</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It is also only 4.0% more</a:t>
            </a:r>
          </a:p>
          <a:p>
            <a:r>
              <a:rPr lang="en-US" sz="1200" b="0" i="0" u="none" strike="noStrike" kern="1200" baseline="0" dirty="0" smtClean="0">
                <a:solidFill>
                  <a:schemeClr val="tx1"/>
                </a:solidFill>
                <a:latin typeface="+mn-lt"/>
                <a:ea typeface="+mn-ea"/>
                <a:cs typeface="+mn-cs"/>
              </a:rPr>
              <a:t>than that of the Ideal-BDI design which has none of the overheads associated with compression ,</a:t>
            </a:r>
          </a:p>
          <a:p>
            <a:r>
              <a:rPr lang="en-US" sz="1200" b="0" i="0" u="none" strike="noStrike" kern="1200" baseline="0" dirty="0" smtClean="0">
                <a:solidFill>
                  <a:schemeClr val="tx1"/>
                </a:solidFill>
                <a:latin typeface="+mn-lt"/>
                <a:ea typeface="+mn-ea"/>
                <a:cs typeface="+mn-cs"/>
              </a:rPr>
              <a:t> and only 3.6% more</a:t>
            </a:r>
          </a:p>
          <a:p>
            <a:r>
              <a:rPr lang="en-US" sz="1200" b="0" i="0" u="none" strike="noStrike" kern="1200" baseline="0" dirty="0" smtClean="0">
                <a:solidFill>
                  <a:schemeClr val="tx1"/>
                </a:solidFill>
                <a:latin typeface="+mn-lt"/>
                <a:ea typeface="+mn-ea"/>
                <a:cs typeface="+mn-cs"/>
              </a:rPr>
              <a:t>than that of the HW-BDI design, which uses dedicated logic</a:t>
            </a:r>
          </a:p>
          <a:p>
            <a:r>
              <a:rPr lang="en-US" sz="1200" b="0" i="0" u="none" strike="noStrike" kern="1200" baseline="0" dirty="0" smtClean="0">
                <a:solidFill>
                  <a:schemeClr val="tx1"/>
                </a:solidFill>
                <a:latin typeface="+mn-lt"/>
                <a:ea typeface="+mn-ea"/>
                <a:cs typeface="+mn-cs"/>
              </a:rPr>
              <a:t>for memory bandwidth compression.</a:t>
            </a:r>
            <a:endParaRPr lang="en-US" dirty="0"/>
          </a:p>
        </p:txBody>
      </p:sp>
      <p:sp>
        <p:nvSpPr>
          <p:cNvPr id="4" name="Slide Number Placeholder 3"/>
          <p:cNvSpPr>
            <a:spLocks noGrp="1"/>
          </p:cNvSpPr>
          <p:nvPr>
            <p:ph type="sldNum" sz="quarter" idx="10"/>
          </p:nvPr>
        </p:nvSpPr>
        <p:spPr/>
        <p:txBody>
          <a:bodyPr/>
          <a:lstStyle/>
          <a:p>
            <a:fld id="{8ACE93FB-9CD4-4352-B173-B3EF0817C49C}" type="slidenum">
              <a:rPr lang="en-US" smtClean="0"/>
              <a:t>35</a:t>
            </a:fld>
            <a:endParaRPr lang="en-US"/>
          </a:p>
        </p:txBody>
      </p:sp>
    </p:spTree>
    <p:extLst>
      <p:ext uri="{BB962C8B-B14F-4D97-AF65-F5344CB8AC3E}">
        <p14:creationId xmlns:p14="http://schemas.microsoft.com/office/powerpoint/2010/main" val="2955962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However there are some challenges that introduce some inefficiency in execution.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GPU support a fixed number of threads and the GPU register files is partitioned among the threads running at any given time, there’s a fixed number compute units to execute these threads and of course, off-chip memory.  </a:t>
            </a:r>
            <a:r>
              <a:rPr lang="en-US" dirty="0" smtClean="0"/>
              <a:t>A key challenge</a:t>
            </a:r>
            <a:r>
              <a:rPr lang="en-US" baseline="0" dirty="0" smtClean="0"/>
              <a:t> is maximizing utilization of different resources in the GPU to enable better efficiency in execution. However, this is difficult to achieve in practice because different applications may utilize different resources to varying extents, leaving some of them underutilized. A single GPU architecture cannot fit all applications with differing characteristics.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baseline="0" dirty="0" smtClean="0"/>
              <a:t>Let’s take an example where the GPU can run just four threads and each thread requires less than a quarter of the register file, there is going to some amount of the register file that is going to be underutilized. </a:t>
            </a:r>
          </a:p>
          <a:p>
            <a:r>
              <a:rPr lang="en-US" baseline="0" dirty="0" smtClean="0"/>
              <a:t>Similarly,  in memory bound workloads, the available memory bandwidth can quickly become the execution bottleneck, leaving the cores idle while the threads are waiting for data to come back from memory. </a:t>
            </a:r>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8ACE93FB-9CD4-4352-B173-B3EF0817C49C}" type="slidenum">
              <a:rPr lang="en-US" smtClean="0"/>
              <a:t>4</a:t>
            </a:fld>
            <a:endParaRPr lang="en-US"/>
          </a:p>
        </p:txBody>
      </p:sp>
    </p:spTree>
    <p:extLst>
      <p:ext uri="{BB962C8B-B14F-4D97-AF65-F5344CB8AC3E}">
        <p14:creationId xmlns:p14="http://schemas.microsoft.com/office/powerpoint/2010/main" val="33961779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ran some experiments to analyze the impact of these balances and bottlenecks. </a:t>
            </a:r>
            <a:endParaRPr lang="en-US" dirty="0" smtClean="0"/>
          </a:p>
          <a:p>
            <a:endParaRPr lang="en-US" dirty="0" smtClean="0"/>
          </a:p>
          <a:p>
            <a:r>
              <a:rPr lang="en-US" dirty="0" smtClean="0"/>
              <a:t>First, we look at the register</a:t>
            </a:r>
            <a:r>
              <a:rPr lang="en-US" baseline="0" dirty="0" smtClean="0"/>
              <a:t> file utilization for a representative set of workloads. On the Y-axis we plot the fraction of the register than remain unallocated. We find that in some applications more than 60% of the register file is unallocated and on average as much as 24% of the register file remains unutilized. We also see a similar trend in the utilization of on-chip shared memory.  </a:t>
            </a:r>
            <a:endParaRPr lang="en-US" dirty="0"/>
          </a:p>
        </p:txBody>
      </p:sp>
      <p:sp>
        <p:nvSpPr>
          <p:cNvPr id="4" name="Slide Number Placeholder 3"/>
          <p:cNvSpPr>
            <a:spLocks noGrp="1"/>
          </p:cNvSpPr>
          <p:nvPr>
            <p:ph type="sldNum" sz="quarter" idx="10"/>
          </p:nvPr>
        </p:nvSpPr>
        <p:spPr/>
        <p:txBody>
          <a:bodyPr/>
          <a:lstStyle/>
          <a:p>
            <a:fld id="{8ACE93FB-9CD4-4352-B173-B3EF0817C49C}" type="slidenum">
              <a:rPr lang="en-US" smtClean="0"/>
              <a:t>5</a:t>
            </a:fld>
            <a:endParaRPr lang="en-US"/>
          </a:p>
        </p:txBody>
      </p:sp>
    </p:spTree>
    <p:extLst>
      <p:ext uri="{BB962C8B-B14F-4D97-AF65-F5344CB8AC3E}">
        <p14:creationId xmlns:p14="http://schemas.microsoft.com/office/powerpoint/2010/main" val="9870266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Second, we analyze a breakdown of idle time in the GPU pipeline.  We first take a look at memory bound applications. The Y axis depicts the percentage of total issue cycles. </a:t>
            </a:r>
          </a:p>
          <a:p>
            <a:endParaRPr lang="en-US" baseline="0" dirty="0"/>
          </a:p>
          <a:p>
            <a:r>
              <a:rPr lang="en-US" baseline="0" dirty="0" smtClean="0"/>
              <a:t>Compute stalls are due backed up pipelines when one of the hardware structures in the compute pipeline is unavailable . Memory stalls occur as a result of saturation in the memory hierarchy preventing further requests from being serviced. Waiting is the time spent waiting for data to come back from memory or a long latency computation or synchronization to complete.  And active cycles include those cycles where instructions were actually issued into the pipelines to perform useful work. We find that in the case of memory bound workloads, as much of the 67% of the cycles are wasted. In the case of compute bound workloads, we see a similar trend where the primary cause of idleness comes from compute stalls and data dependencies leading to 35% of total issue cycles being idle. </a:t>
            </a:r>
          </a:p>
          <a:p>
            <a:endParaRPr lang="en-US" baseline="0" dirty="0" smtClean="0"/>
          </a:p>
          <a:p>
            <a:endParaRPr lang="en-US" baseline="0" dirty="0" smtClean="0"/>
          </a:p>
          <a:p>
            <a:r>
              <a:rPr lang="en-US" baseline="0" dirty="0" smtClean="0"/>
              <a:t>TODO: Add banner with results on the graphs</a:t>
            </a:r>
          </a:p>
        </p:txBody>
      </p:sp>
      <p:sp>
        <p:nvSpPr>
          <p:cNvPr id="4" name="Slide Number Placeholder 3"/>
          <p:cNvSpPr>
            <a:spLocks noGrp="1"/>
          </p:cNvSpPr>
          <p:nvPr>
            <p:ph type="sldNum" sz="quarter" idx="10"/>
          </p:nvPr>
        </p:nvSpPr>
        <p:spPr/>
        <p:txBody>
          <a:bodyPr/>
          <a:lstStyle/>
          <a:p>
            <a:fld id="{8ACE93FB-9CD4-4352-B173-B3EF0817C49C}" type="slidenum">
              <a:rPr lang="en-US" smtClean="0"/>
              <a:t>6</a:t>
            </a:fld>
            <a:endParaRPr lang="en-US"/>
          </a:p>
        </p:txBody>
      </p:sp>
    </p:spTree>
    <p:extLst>
      <p:ext uri="{BB962C8B-B14F-4D97-AF65-F5344CB8AC3E}">
        <p14:creationId xmlns:p14="http://schemas.microsoft.com/office/powerpoint/2010/main" val="15045527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summary,</a:t>
            </a:r>
            <a:r>
              <a:rPr lang="en-US" baseline="0" dirty="0" smtClean="0"/>
              <a:t> because there is a multitude of resources different resources become bottlenecks at different times and this leads to underutilization and idling of other resources. </a:t>
            </a:r>
          </a:p>
          <a:p>
            <a:r>
              <a:rPr lang="en-US" dirty="0" smtClean="0"/>
              <a:t>We’ve seen that</a:t>
            </a:r>
            <a:r>
              <a:rPr lang="en-US" baseline="0" dirty="0" smtClean="0"/>
              <a:t> a) there are bottlenecks in execution and b) these bottlenecks tend to leave other resources underutilized. </a:t>
            </a:r>
            <a:endParaRPr lang="en-US" dirty="0" smtClean="0"/>
          </a:p>
        </p:txBody>
      </p:sp>
      <p:sp>
        <p:nvSpPr>
          <p:cNvPr id="4" name="Slide Number Placeholder 3"/>
          <p:cNvSpPr>
            <a:spLocks noGrp="1"/>
          </p:cNvSpPr>
          <p:nvPr>
            <p:ph type="sldNum" sz="quarter" idx="10"/>
          </p:nvPr>
        </p:nvSpPr>
        <p:spPr/>
        <p:txBody>
          <a:bodyPr/>
          <a:lstStyle/>
          <a:p>
            <a:fld id="{8ACE93FB-9CD4-4352-B173-B3EF0817C49C}" type="slidenum">
              <a:rPr lang="en-US" smtClean="0"/>
              <a:t>7</a:t>
            </a:fld>
            <a:endParaRPr lang="en-US"/>
          </a:p>
        </p:txBody>
      </p:sp>
    </p:spTree>
    <p:extLst>
      <p:ext uri="{BB962C8B-B14F-4D97-AF65-F5344CB8AC3E}">
        <p14:creationId xmlns:p14="http://schemas.microsoft.com/office/powerpoint/2010/main" val="39274217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Our goal in this work is to use these underutilized resources to alleviate the bottleneck in execution. </a:t>
            </a:r>
            <a:endParaRPr lang="en-US" dirty="0" smtClean="0"/>
          </a:p>
          <a:p>
            <a:endParaRPr lang="en-US" baseline="0" dirty="0" smtClean="0"/>
          </a:p>
          <a:p>
            <a:r>
              <a:rPr lang="en-US" baseline="0" dirty="0" smtClean="0"/>
              <a:t>For example we can use the idle cores and register file to help alleviate the bandwidth bottleneck by using enabling an optimization like data compression using these idle resources.</a:t>
            </a:r>
          </a:p>
          <a:p>
            <a:endParaRPr lang="en-US" baseline="0" dirty="0" smtClean="0"/>
          </a:p>
          <a:p>
            <a:r>
              <a:rPr lang="en-US" baseline="0" dirty="0" smtClean="0"/>
              <a:t>In order to do this we develop a flexible framework in GPUs to enable helper threads to perform different optimizations which we refer to as CABA.</a:t>
            </a:r>
          </a:p>
          <a:p>
            <a:endParaRPr lang="en-US" baseline="0" dirty="0" smtClean="0"/>
          </a:p>
          <a:p>
            <a:endParaRPr lang="en-US" baseline="0" dirty="0" smtClean="0"/>
          </a:p>
          <a:p>
            <a:r>
              <a:rPr lang="en-US" baseline="0" dirty="0" smtClean="0"/>
              <a:t> In order to do this we can use light-weight hardware generated threads to employ available resources to perform different optimizations  which we use in this case to attack the memory bandwidth bottleneck. Some optimizations that can be performed with these helper threads include data compression, prefetching, etc. </a:t>
            </a:r>
          </a:p>
          <a:p>
            <a:endParaRPr lang="en-US" baseline="0" dirty="0" smtClean="0"/>
          </a:p>
          <a:p>
            <a:r>
              <a:rPr lang="en-US" baseline="0" dirty="0" smtClean="0"/>
              <a:t>In this work our goal is to develop a flexible framework to do this in GPUs which we refer to as CABA. </a:t>
            </a:r>
          </a:p>
          <a:p>
            <a:endParaRPr lang="en-US" baseline="0" dirty="0" smtClean="0"/>
          </a:p>
          <a:p>
            <a:r>
              <a:rPr lang="en-US" baseline="0" dirty="0" smtClean="0"/>
              <a:t>TODO: Should we swap the last two points?</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8ACE93FB-9CD4-4352-B173-B3EF0817C49C}" type="slidenum">
              <a:rPr lang="en-US" smtClean="0"/>
              <a:t>8</a:t>
            </a:fld>
            <a:endParaRPr lang="en-US"/>
          </a:p>
        </p:txBody>
      </p:sp>
    </p:spTree>
    <p:extLst>
      <p:ext uri="{BB962C8B-B14F-4D97-AF65-F5344CB8AC3E}">
        <p14:creationId xmlns:p14="http://schemas.microsoft.com/office/powerpoint/2010/main" val="17168684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There’s been a large</a:t>
            </a:r>
            <a:r>
              <a:rPr lang="en-US" baseline="0" dirty="0" smtClean="0"/>
              <a:t> body of work that targets different helper threading mechanisms in CPUs. However there are some new challenges with GPUs which leads us to the question of how do we manage and use helper threads in GPUs. </a:t>
            </a:r>
            <a:endParaRPr lang="en-US" dirty="0"/>
          </a:p>
        </p:txBody>
      </p:sp>
      <p:sp>
        <p:nvSpPr>
          <p:cNvPr id="4" name="Slide Number Placeholder 3"/>
          <p:cNvSpPr>
            <a:spLocks noGrp="1"/>
          </p:cNvSpPr>
          <p:nvPr>
            <p:ph type="sldNum" sz="quarter" idx="10"/>
          </p:nvPr>
        </p:nvSpPr>
        <p:spPr/>
        <p:txBody>
          <a:bodyPr/>
          <a:lstStyle/>
          <a:p>
            <a:fld id="{8ACE93FB-9CD4-4352-B173-B3EF0817C49C}" type="slidenum">
              <a:rPr lang="en-US" smtClean="0"/>
              <a:t>9</a:t>
            </a:fld>
            <a:endParaRPr lang="en-US"/>
          </a:p>
        </p:txBody>
      </p:sp>
    </p:spTree>
    <p:extLst>
      <p:ext uri="{BB962C8B-B14F-4D97-AF65-F5344CB8AC3E}">
        <p14:creationId xmlns:p14="http://schemas.microsoft.com/office/powerpoint/2010/main" val="22681936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tx1"/>
        </a:solidFill>
        <a:effectLst/>
      </p:bgPr>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1447800" y="1981200"/>
            <a:ext cx="6477000" cy="1828800"/>
          </a:xfrm>
        </p:spPr>
        <p:txBody>
          <a:bodyPr anchor="b"/>
          <a:lstStyle>
            <a:lvl1pPr algn="ctr">
              <a:defRPr cap="all" baseline="0">
                <a:solidFill>
                  <a:schemeClr val="bg2"/>
                </a:solidFill>
              </a:defRPr>
            </a:lvl1pPr>
          </a:lstStyle>
          <a:p>
            <a:r>
              <a:rPr kumimoji="0" lang="en-US" dirty="0" smtClean="0"/>
              <a:t>Click to edit Master title style</a:t>
            </a:r>
            <a:endParaRPr kumimoji="0" lang="en-US" dirty="0"/>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latin typeface="Candara" pitchFamily="34" charset="0"/>
              </a:defRPr>
            </a:lvl1pPr>
          </a:lstStyle>
          <a:p>
            <a:fld id="{48C03083-3AA0-488F-8C02-6EAD387C7F71}" type="datetime1">
              <a:rPr lang="en-US" smtClean="0"/>
              <a:t>6/21/15</a:t>
            </a:fld>
            <a:endParaRPr lang="en-US" dirty="0"/>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a:prstGeom prst="rect">
            <a:avLst/>
          </a:prstGeom>
        </p:spPr>
        <p:txBody>
          <a:bodyPr/>
          <a:lstStyle>
            <a:lvl1pPr>
              <a:defRPr>
                <a:solidFill>
                  <a:schemeClr val="tx2"/>
                </a:solidFill>
              </a:defRPr>
            </a:lvl1pPr>
          </a:lstStyle>
          <a:p>
            <a:fld id="{7CFECB9F-1D6C-412D-901B-E31CC0E81367}" type="slidenum">
              <a:rPr lang="en-US" smtClean="0"/>
              <a:t>‹#›</a:t>
            </a:fld>
            <a:endParaRPr lang="en-US"/>
          </a:p>
        </p:txBody>
      </p:sp>
      <p:sp>
        <p:nvSpPr>
          <p:cNvPr id="9" name="Rectangle 8"/>
          <p:cNvSpPr/>
          <p:nvPr userDrawn="1"/>
        </p:nvSpPr>
        <p:spPr>
          <a:xfrm>
            <a:off x="0" y="-9554"/>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userDrawn="1"/>
        </p:nvSpPr>
        <p:spPr>
          <a:xfrm>
            <a:off x="1545336" y="-9554"/>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dirty="0" smtClean="0"/>
              <a:t>Click to edit Master title style</a:t>
            </a:r>
            <a:endParaRPr kumimoji="0" lang="en-US" dirty="0"/>
          </a:p>
        </p:txBody>
      </p:sp>
      <p:sp>
        <p:nvSpPr>
          <p:cNvPr id="3" name="Vertical Text Placeholder 2"/>
          <p:cNvSpPr>
            <a:spLocks noGrp="1"/>
          </p:cNvSpPr>
          <p:nvPr>
            <p:ph type="body" orient="vert" idx="1"/>
          </p:nvPr>
        </p:nvSpPr>
        <p:spPr/>
        <p:txBody>
          <a:bodyPr vert="eaVer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p:txBody>
          <a:bodyPr/>
          <a:lstStyle/>
          <a:p>
            <a:fld id="{F26F7603-BA2D-43D4-87D0-138A0987C54D}" type="datetime1">
              <a:rPr lang="en-US" smtClean="0"/>
              <a:t>6/21/15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077200" y="6096000"/>
            <a:ext cx="685800" cy="487168"/>
          </a:xfrm>
          <a:prstGeom prst="rect">
            <a:avLst/>
          </a:prstGeom>
        </p:spPr>
        <p:txBody>
          <a:bodyPr/>
          <a:lstStyle/>
          <a:p>
            <a:fld id="{7CFECB9F-1D6C-412D-901B-E31CC0E81367}" type="slidenum">
              <a:rPr lang="en-US" smtClean="0"/>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739F02E8-3F5F-42E7-AAF1-939955A18248}" type="datetime1">
              <a:rPr lang="en-US" smtClean="0"/>
              <a:t>6/21/15</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a:prstGeom prst="rect">
            <a:avLst/>
          </a:prstGeom>
        </p:spPr>
        <p:txBody>
          <a:bodyPr/>
          <a:lstStyle/>
          <a:p>
            <a:fld id="{7CFECB9F-1D6C-412D-901B-E31CC0E81367}"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lvl1pPr>
              <a:defRPr b="1">
                <a:latin typeface="+mj-lt"/>
              </a:defRPr>
            </a:lvl1pPr>
          </a:lstStyle>
          <a:p>
            <a:r>
              <a:rPr kumimoji="0" lang="en-US" dirty="0" smtClean="0"/>
              <a:t>Click to edit Master title style</a:t>
            </a:r>
            <a:endParaRPr kumimoji="0" lang="en-US" dirty="0"/>
          </a:p>
        </p:txBody>
      </p:sp>
      <p:sp>
        <p:nvSpPr>
          <p:cNvPr id="4" name="Date Placeholder 3"/>
          <p:cNvSpPr>
            <a:spLocks noGrp="1"/>
          </p:cNvSpPr>
          <p:nvPr>
            <p:ph type="dt" sz="half" idx="10"/>
          </p:nvPr>
        </p:nvSpPr>
        <p:spPr/>
        <p:txBody>
          <a:bodyPr/>
          <a:lstStyle>
            <a:lvl1pPr>
              <a:defRPr>
                <a:latin typeface="Candara" pitchFamily="34" charset="0"/>
              </a:defRPr>
            </a:lvl1pPr>
          </a:lstStyle>
          <a:p>
            <a:fld id="{655C6B4A-4A65-4781-B9E6-BF3D5472B1E9}" type="datetime1">
              <a:rPr lang="en-US" smtClean="0"/>
              <a:t>6/21/15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Content Placeholder 7"/>
          <p:cNvSpPr>
            <a:spLocks noGrp="1"/>
          </p:cNvSpPr>
          <p:nvPr>
            <p:ph sz="quarter" idx="1"/>
          </p:nvPr>
        </p:nvSpPr>
        <p:spPr>
          <a:xfrm>
            <a:off x="612648" y="1600200"/>
            <a:ext cx="8153400" cy="4495800"/>
          </a:xfrm>
        </p:spPr>
        <p:txBody>
          <a:bodyPr/>
          <a:lstStyle>
            <a:lvl1pPr>
              <a:defRPr i="1">
                <a:latin typeface="+mn-lt"/>
              </a:defRPr>
            </a:lvl1pPr>
            <a:lvl2pPr>
              <a:defRPr>
                <a:latin typeface="+mn-lt"/>
              </a:defRPr>
            </a:lvl2pPr>
            <a:lvl3pPr>
              <a:defRPr>
                <a:latin typeface="+mn-lt"/>
              </a:defRPr>
            </a:lvl3pPr>
            <a:lvl4pPr>
              <a:defRPr>
                <a:latin typeface="+mn-lt"/>
              </a:defRPr>
            </a:lvl4pPr>
            <a:lvl5pPr>
              <a:defRPr>
                <a:latin typeface="+mn-lt"/>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7" name="Slide Number Placeholder 5"/>
          <p:cNvSpPr>
            <a:spLocks noGrp="1"/>
          </p:cNvSpPr>
          <p:nvPr>
            <p:ph type="sldNum" sz="quarter" idx="4"/>
          </p:nvPr>
        </p:nvSpPr>
        <p:spPr>
          <a:xfrm>
            <a:off x="8534400" y="6248400"/>
            <a:ext cx="609600" cy="609600"/>
          </a:xfrm>
          <a:prstGeom prst="rect">
            <a:avLst/>
          </a:prstGeom>
        </p:spPr>
        <p:txBody>
          <a:bodyPr>
            <a:normAutofit/>
          </a:bodyPr>
          <a:lstStyle>
            <a:lvl1pPr>
              <a:defRPr sz="2400" b="1">
                <a:solidFill>
                  <a:schemeClr val="tx2"/>
                </a:solidFill>
              </a:defRPr>
            </a:lvl1pPr>
          </a:lstStyle>
          <a:p>
            <a:fld id="{E4C25FB6-0C19-4CE9-A9C3-EE47C070BF97}" type="slidenum">
              <a:rPr lang="en-US" smtClean="0"/>
              <a:pPr/>
              <a:t>‹#›</a:t>
            </a:fld>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dirty="0" smtClean="0"/>
              <a:t>Click to edit Master title style</a:t>
            </a:r>
            <a:endParaRPr kumimoji="0" lang="en-US" dirty="0"/>
          </a:p>
        </p:txBody>
      </p:sp>
      <p:sp>
        <p:nvSpPr>
          <p:cNvPr id="12" name="Date Placeholder 11"/>
          <p:cNvSpPr>
            <a:spLocks noGrp="1"/>
          </p:cNvSpPr>
          <p:nvPr>
            <p:ph type="dt" sz="half" idx="10"/>
          </p:nvPr>
        </p:nvSpPr>
        <p:spPr/>
        <p:txBody>
          <a:bodyPr/>
          <a:lstStyle/>
          <a:p>
            <a:fld id="{D650E676-A46A-45DA-B9C8-DC430FDA3598}" type="datetime1">
              <a:rPr lang="en-US" smtClean="0"/>
              <a:t>6/21/15</a:t>
            </a:fld>
            <a:endParaRPr lang="en-US"/>
          </a:p>
        </p:txBody>
      </p:sp>
      <p:sp>
        <p:nvSpPr>
          <p:cNvPr id="13" name="Slide Number Placeholder 12"/>
          <p:cNvSpPr>
            <a:spLocks noGrp="1"/>
          </p:cNvSpPr>
          <p:nvPr>
            <p:ph type="sldNum" sz="quarter" idx="11"/>
          </p:nvPr>
        </p:nvSpPr>
        <p:spPr>
          <a:xfrm>
            <a:off x="0" y="1752600"/>
            <a:ext cx="1295400" cy="701676"/>
          </a:xfrm>
          <a:prstGeom prst="rect">
            <a:avLst/>
          </a:prstGeom>
        </p:spPr>
        <p:txBody>
          <a:bodyPr>
            <a:noAutofit/>
          </a:bodyPr>
          <a:lstStyle>
            <a:lvl1pPr>
              <a:defRPr sz="2400">
                <a:solidFill>
                  <a:srgbClr val="FFFFFF"/>
                </a:solidFill>
              </a:defRPr>
            </a:lvl1pPr>
          </a:lstStyle>
          <a:p>
            <a:fld id="{7CFECB9F-1D6C-412D-901B-E31CC0E81367}"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kumimoji="0" lang="en-US" dirty="0" smtClean="0"/>
              <a:t>Click to edit Master title style</a:t>
            </a:r>
            <a:endParaRPr kumimoji="0" lang="en-US" dirty="0"/>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8" name="Date Placeholder 7"/>
          <p:cNvSpPr>
            <a:spLocks noGrp="1"/>
          </p:cNvSpPr>
          <p:nvPr>
            <p:ph type="dt" sz="half" idx="15"/>
          </p:nvPr>
        </p:nvSpPr>
        <p:spPr/>
        <p:txBody>
          <a:bodyPr rtlCol="0"/>
          <a:lstStyle/>
          <a:p>
            <a:fld id="{6165D694-DB0D-4808-80C3-CDAC312F02F7}" type="datetime1">
              <a:rPr lang="en-US" smtClean="0"/>
              <a:t>6/21/15</a:t>
            </a:fld>
            <a:endParaRPr lang="en-US"/>
          </a:p>
        </p:txBody>
      </p:sp>
      <p:sp>
        <p:nvSpPr>
          <p:cNvPr id="12" name="Footer Placeholder 11"/>
          <p:cNvSpPr>
            <a:spLocks noGrp="1"/>
          </p:cNvSpPr>
          <p:nvPr>
            <p:ph type="ftr" sz="quarter" idx="17"/>
          </p:nvPr>
        </p:nvSpPr>
        <p:spPr/>
        <p:txBody>
          <a:bodyPr rtlCol="0"/>
          <a:lstStyle/>
          <a:p>
            <a:endParaRPr lang="en-US"/>
          </a:p>
        </p:txBody>
      </p:sp>
      <p:sp>
        <p:nvSpPr>
          <p:cNvPr id="10" name="Slide Number Placeholder 5"/>
          <p:cNvSpPr>
            <a:spLocks noGrp="1"/>
          </p:cNvSpPr>
          <p:nvPr>
            <p:ph type="sldNum" sz="quarter" idx="4"/>
          </p:nvPr>
        </p:nvSpPr>
        <p:spPr>
          <a:xfrm>
            <a:off x="8534400" y="6248400"/>
            <a:ext cx="609600" cy="609600"/>
          </a:xfrm>
          <a:prstGeom prst="rect">
            <a:avLst/>
          </a:prstGeom>
        </p:spPr>
        <p:txBody>
          <a:bodyPr>
            <a:normAutofit/>
          </a:bodyPr>
          <a:lstStyle>
            <a:lvl1pPr>
              <a:defRPr sz="2400" b="1">
                <a:solidFill>
                  <a:schemeClr val="tx2"/>
                </a:solidFill>
              </a:defRPr>
            </a:lvl1pPr>
          </a:lstStyle>
          <a:p>
            <a:fld id="{E4C25FB6-0C19-4CE9-A9C3-EE47C070BF97}" type="slidenum">
              <a:rPr lang="en-US" smtClean="0"/>
              <a:pPr/>
              <a:t>‹#›</a:t>
            </a:fld>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dirty="0" smtClean="0"/>
              <a:t>Click to edit Master title style</a:t>
            </a:r>
            <a:endParaRPr kumimoji="0" lang="en-US" dirty="0"/>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10" name="Date Placeholder 9"/>
          <p:cNvSpPr>
            <a:spLocks noGrp="1"/>
          </p:cNvSpPr>
          <p:nvPr>
            <p:ph type="dt" sz="half" idx="15"/>
          </p:nvPr>
        </p:nvSpPr>
        <p:spPr/>
        <p:txBody>
          <a:bodyPr rtlCol="0"/>
          <a:lstStyle/>
          <a:p>
            <a:fld id="{520E297A-37DA-4B82-907D-107069F5B1F9}" type="datetime1">
              <a:rPr lang="en-US" smtClean="0"/>
              <a:t>6/21/15</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dirty="0"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dirty="0" smtClean="0"/>
              <a:t>Click to edit Master text styles</a:t>
            </a:r>
          </a:p>
        </p:txBody>
      </p:sp>
      <p:sp>
        <p:nvSpPr>
          <p:cNvPr id="19" name="Slide Number Placeholder 5"/>
          <p:cNvSpPr>
            <a:spLocks noGrp="1"/>
          </p:cNvSpPr>
          <p:nvPr>
            <p:ph type="sldNum" sz="quarter" idx="18"/>
          </p:nvPr>
        </p:nvSpPr>
        <p:spPr>
          <a:xfrm>
            <a:off x="8458200" y="6172200"/>
            <a:ext cx="685800" cy="685800"/>
          </a:xfrm>
          <a:prstGeom prst="rect">
            <a:avLst/>
          </a:prstGeom>
        </p:spPr>
        <p:txBody>
          <a:bodyPr>
            <a:normAutofit/>
          </a:bodyPr>
          <a:lstStyle>
            <a:lvl1pPr>
              <a:defRPr sz="2800" b="1">
                <a:solidFill>
                  <a:schemeClr val="tx2"/>
                </a:solidFill>
              </a:defRPr>
            </a:lvl1pPr>
          </a:lstStyle>
          <a:p>
            <a:fld id="{E4C25FB6-0C19-4CE9-A9C3-EE47C070BF97}" type="slidenum">
              <a:rPr lang="en-US" smtClean="0"/>
              <a:pPr/>
              <a:t>‹#›</a:t>
            </a:fld>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atin typeface="+mj-lt"/>
              </a:defRPr>
            </a:lvl1pPr>
          </a:lstStyle>
          <a:p>
            <a:r>
              <a:rPr kumimoji="0" lang="en-US" dirty="0" smtClean="0"/>
              <a:t>Click to edit Master title style</a:t>
            </a:r>
            <a:endParaRPr kumimoji="0" lang="en-US" dirty="0"/>
          </a:p>
        </p:txBody>
      </p:sp>
      <p:sp>
        <p:nvSpPr>
          <p:cNvPr id="3" name="Date Placeholder 2"/>
          <p:cNvSpPr>
            <a:spLocks noGrp="1"/>
          </p:cNvSpPr>
          <p:nvPr>
            <p:ph type="dt" sz="half" idx="10"/>
          </p:nvPr>
        </p:nvSpPr>
        <p:spPr/>
        <p:txBody>
          <a:bodyPr/>
          <a:lstStyle>
            <a:lvl1pPr>
              <a:defRPr>
                <a:latin typeface="Candara" pitchFamily="34" charset="0"/>
              </a:defRPr>
            </a:lvl1pPr>
          </a:lstStyle>
          <a:p>
            <a:fld id="{10A0B690-F32C-4494-9A42-588F6D5FBB44}" type="datetime1">
              <a:rPr lang="en-US" smtClean="0"/>
              <a:t>6/21/15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4"/>
          </p:nvPr>
        </p:nvSpPr>
        <p:spPr>
          <a:xfrm>
            <a:off x="8534400" y="6248400"/>
            <a:ext cx="609600" cy="609600"/>
          </a:xfrm>
          <a:prstGeom prst="rect">
            <a:avLst/>
          </a:prstGeom>
        </p:spPr>
        <p:txBody>
          <a:bodyPr>
            <a:normAutofit/>
          </a:bodyPr>
          <a:lstStyle>
            <a:lvl1pPr>
              <a:defRPr sz="2400" b="1">
                <a:solidFill>
                  <a:schemeClr val="tx2"/>
                </a:solidFill>
              </a:defRPr>
            </a:lvl1pPr>
          </a:lstStyle>
          <a:p>
            <a:fld id="{E4C25FB6-0C19-4CE9-A9C3-EE47C070BF97}" type="slidenum">
              <a:rPr lang="en-US" smtClean="0"/>
              <a:pPr/>
              <a:t>‹#›</a:t>
            </a:fld>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5AA0A5-0AA1-4D2D-9A34-6AB13097BEEB}" type="datetime1">
              <a:rPr lang="en-US" smtClean="0"/>
              <a:t>6/21/15</a:t>
            </a:fld>
            <a:endParaRPr lang="en-US"/>
          </a:p>
        </p:txBody>
      </p:sp>
      <p:sp>
        <p:nvSpPr>
          <p:cNvPr id="3" name="Footer Placeholder 2"/>
          <p:cNvSpPr>
            <a:spLocks noGrp="1"/>
          </p:cNvSpPr>
          <p:nvPr>
            <p:ph type="ftr" sz="quarter" idx="11"/>
          </p:nvPr>
        </p:nvSpPr>
        <p:spPr/>
        <p:txBody>
          <a:bodyPr/>
          <a:lstStyle/>
          <a:p>
            <a:endParaRPr lang="en-US"/>
          </a:p>
        </p:txBody>
      </p:sp>
      <p:sp>
        <p:nvSpPr>
          <p:cNvPr id="5" name="Slide Number Placeholder 5"/>
          <p:cNvSpPr>
            <a:spLocks noGrp="1"/>
          </p:cNvSpPr>
          <p:nvPr>
            <p:ph type="sldNum" sz="quarter" idx="4"/>
          </p:nvPr>
        </p:nvSpPr>
        <p:spPr>
          <a:xfrm>
            <a:off x="8534400" y="6248400"/>
            <a:ext cx="609600" cy="609600"/>
          </a:xfrm>
          <a:prstGeom prst="rect">
            <a:avLst/>
          </a:prstGeom>
        </p:spPr>
        <p:txBody>
          <a:bodyPr>
            <a:normAutofit/>
          </a:bodyPr>
          <a:lstStyle>
            <a:lvl1pPr>
              <a:defRPr sz="2400" b="1">
                <a:solidFill>
                  <a:schemeClr val="tx2"/>
                </a:solidFill>
              </a:defRPr>
            </a:lvl1pPr>
          </a:lstStyle>
          <a:p>
            <a:fld id="{E4C25FB6-0C19-4CE9-A9C3-EE47C070BF97}" type="slidenum">
              <a:rPr lang="en-US" smtClean="0"/>
              <a:pPr/>
              <a:t>‹#›</a:t>
            </a:fld>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dirty="0" smtClean="0"/>
              <a:t>Click to edit Master title style</a:t>
            </a:r>
            <a:endParaRPr kumimoji="0" lang="en-US" dirty="0"/>
          </a:p>
        </p:txBody>
      </p:sp>
      <p:sp>
        <p:nvSpPr>
          <p:cNvPr id="5" name="Date Placeholder 4"/>
          <p:cNvSpPr>
            <a:spLocks noGrp="1"/>
          </p:cNvSpPr>
          <p:nvPr>
            <p:ph type="dt" sz="half" idx="10"/>
          </p:nvPr>
        </p:nvSpPr>
        <p:spPr/>
        <p:txBody>
          <a:bodyPr/>
          <a:lstStyle/>
          <a:p>
            <a:fld id="{AC89638D-DF4E-427F-8D2C-1A05F46BC2B1}" type="datetime1">
              <a:rPr lang="en-US" smtClean="0"/>
              <a:t>6/21/15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096000"/>
            <a:ext cx="685800" cy="487168"/>
          </a:xfrm>
          <a:prstGeom prst="rect">
            <a:avLst/>
          </a:prstGeom>
        </p:spPr>
        <p:txBody>
          <a:bodyPr/>
          <a:lstStyle>
            <a:lvl1pPr>
              <a:defRPr>
                <a:solidFill>
                  <a:srgbClr val="FFFFFF"/>
                </a:solidFill>
              </a:defRPr>
            </a:lvl1pPr>
          </a:lstStyle>
          <a:p>
            <a:fld id="{7CFECB9F-1D6C-412D-901B-E31CC0E81367}" type="slidenum">
              <a:rPr lang="en-US" smtClean="0"/>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atin typeface="Candara" pitchFamily="34" charset="0"/>
              </a:defRPr>
            </a:lvl1pPr>
            <a:lvl2pPr>
              <a:buNone/>
              <a:defRPr sz="1200"/>
            </a:lvl2pPr>
            <a:lvl3pPr>
              <a:buNone/>
              <a:defRPr sz="1000"/>
            </a:lvl3pPr>
            <a:lvl4pPr>
              <a:buNone/>
              <a:defRPr sz="900"/>
            </a:lvl4pPr>
            <a:lvl5pPr>
              <a:buNone/>
              <a:defRPr sz="900"/>
            </a:lvl5pPr>
          </a:lstStyle>
          <a:p>
            <a:pPr lvl="0" eaLnBrk="1" latinLnBrk="0" hangingPunct="1"/>
            <a:r>
              <a:rPr kumimoji="0" lang="en-US" dirty="0"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dirty="0" smtClean="0"/>
              <a:t>Click to edit Master title style</a:t>
            </a:r>
            <a:endParaRPr kumimoji="0" lang="en-US" dirty="0"/>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89364608-CDAF-4EE8-B9E6-E0F5A7E4BDEF}" type="datetime1">
              <a:rPr lang="en-US" smtClean="0"/>
              <a:t>6/21/15</a:t>
            </a:fld>
            <a:endParaRPr lang="en-US"/>
          </a:p>
        </p:txBody>
      </p:sp>
      <p:sp>
        <p:nvSpPr>
          <p:cNvPr id="13" name="Slide Number Placeholder 12"/>
          <p:cNvSpPr>
            <a:spLocks noGrp="1"/>
          </p:cNvSpPr>
          <p:nvPr>
            <p:ph type="sldNum" sz="quarter" idx="11"/>
          </p:nvPr>
        </p:nvSpPr>
        <p:spPr>
          <a:xfrm>
            <a:off x="0" y="4667249"/>
            <a:ext cx="1447800" cy="663578"/>
          </a:xfrm>
          <a:prstGeom prst="rect">
            <a:avLst/>
          </a:prstGeom>
        </p:spPr>
        <p:txBody>
          <a:bodyPr rtlCol="0"/>
          <a:lstStyle>
            <a:lvl1pPr>
              <a:defRPr sz="2800"/>
            </a:lvl1pPr>
          </a:lstStyle>
          <a:p>
            <a:fld id="{7CFECB9F-1D6C-412D-901B-E31CC0E81367}" type="slidenum">
              <a:rPr lang="en-US" smtClean="0"/>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dirty="0" smtClean="0"/>
              <a:t>Click to edit Master title style</a:t>
            </a:r>
            <a:endParaRPr kumimoji="0" lang="en-US" dirty="0"/>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381D1C28-6B06-4306-8098-11E03DB1649D}" type="datetime1">
              <a:rPr lang="en-US" smtClean="0"/>
              <a:t>6/21/15</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381000" y="125730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09600" y="1256029"/>
            <a:ext cx="533400" cy="99695"/>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143000" y="1256030"/>
            <a:ext cx="7620000" cy="9969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Slide Number Placeholder 5"/>
          <p:cNvSpPr>
            <a:spLocks noGrp="1"/>
          </p:cNvSpPr>
          <p:nvPr>
            <p:ph type="sldNum" sz="quarter" idx="4"/>
          </p:nvPr>
        </p:nvSpPr>
        <p:spPr>
          <a:xfrm>
            <a:off x="8534400" y="6248400"/>
            <a:ext cx="609600" cy="609600"/>
          </a:xfrm>
          <a:prstGeom prst="rect">
            <a:avLst/>
          </a:prstGeom>
        </p:spPr>
        <p:txBody>
          <a:bodyPr>
            <a:normAutofit/>
          </a:bodyPr>
          <a:lstStyle>
            <a:lvl1pPr>
              <a:defRPr sz="2400" b="1">
                <a:solidFill>
                  <a:schemeClr val="tx2"/>
                </a:solidFill>
              </a:defRPr>
            </a:lvl1pPr>
          </a:lstStyle>
          <a:p>
            <a:fld id="{E4C25FB6-0C19-4CE9-A9C3-EE47C070BF97}"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xmlns:p14="http://schemas.microsoft.com/office/powerpoint/2010/main" id="1" dur="indefinite" restart="never" nodeType="tmRoot"/>
      </p:par>
    </p:tnLst>
  </p:timing>
  <p:hf hdr="0" ftr="0" dt="0"/>
  <p:txStyles>
    <p:titleStyle>
      <a:lvl1pPr algn="l" rtl="0" eaLnBrk="1" latinLnBrk="0" hangingPunct="1">
        <a:spcBef>
          <a:spcPct val="0"/>
        </a:spcBef>
        <a:buNone/>
        <a:defRPr kumimoji="0" sz="4400" b="1" kern="1200">
          <a:solidFill>
            <a:schemeClr val="tx2"/>
          </a:solidFill>
          <a:latin typeface="Candara" pitchFamily="34" charset="0"/>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i="1" kern="1200">
          <a:solidFill>
            <a:schemeClr val="tx1"/>
          </a:solidFill>
          <a:latin typeface="Candara" pitchFamily="34" charset="0"/>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Candara" pitchFamily="34" charset="0"/>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Candara" pitchFamily="34" charset="0"/>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Candara" pitchFamily="34" charset="0"/>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Candara" pitchFamily="34" charset="0"/>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jpe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3" Type="http://schemas.openxmlformats.org/officeDocument/2006/relationships/image" Target="../media/image13.gif"/><Relationship Id="rId4" Type="http://schemas.openxmlformats.org/officeDocument/2006/relationships/image" Target="../media/image14.png"/><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3.g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chart" Target="../charts/char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chart" Target="../charts/chart5.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image" Target="../media/image7.jpeg"/><Relationship Id="rId5" Type="http://schemas.openxmlformats.org/officeDocument/2006/relationships/image" Target="../media/image8.jpeg"/><Relationship Id="rId6" Type="http://schemas.openxmlformats.org/officeDocument/2006/relationships/image" Target="../media/image9.jpeg"/><Relationship Id="rId7" Type="http://schemas.openxmlformats.org/officeDocument/2006/relationships/image" Target="../media/image10.jpeg"/><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chart" Target="../charts/char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jpeg"/><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 Id="rId3" Type="http://schemas.openxmlformats.org/officeDocument/2006/relationships/chart" Target="../charts/char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5.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chart" Target="../charts/chart1.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4" Type="http://schemas.openxmlformats.org/officeDocument/2006/relationships/chart" Target="../charts/chart3.xml"/><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psu_logo.png"/>
          <p:cNvPicPr>
            <a:picLocks noChangeAspect="1"/>
          </p:cNvPicPr>
          <p:nvPr/>
        </p:nvPicPr>
        <p:blipFill>
          <a:blip r:embed="rId3" cstate="print"/>
          <a:srcRect b="22975"/>
          <a:stretch>
            <a:fillRect/>
          </a:stretch>
        </p:blipFill>
        <p:spPr>
          <a:xfrm>
            <a:off x="6631193" y="5411266"/>
            <a:ext cx="2286000" cy="1420321"/>
          </a:xfrm>
          <a:prstGeom prst="rect">
            <a:avLst/>
          </a:prstGeom>
        </p:spPr>
      </p:pic>
      <p:sp>
        <p:nvSpPr>
          <p:cNvPr id="2" name="Title 1"/>
          <p:cNvSpPr>
            <a:spLocks noGrp="1"/>
          </p:cNvSpPr>
          <p:nvPr>
            <p:ph type="ctrTitle"/>
          </p:nvPr>
        </p:nvSpPr>
        <p:spPr>
          <a:xfrm>
            <a:off x="422787" y="-228600"/>
            <a:ext cx="8382000" cy="3657600"/>
          </a:xfrm>
        </p:spPr>
        <p:txBody>
          <a:bodyPr>
            <a:normAutofit/>
          </a:bodyPr>
          <a:lstStyle/>
          <a:p>
            <a:r>
              <a:rPr lang="en-US" cap="none" dirty="0" smtClean="0">
                <a:solidFill>
                  <a:srgbClr val="006C31"/>
                </a:solidFill>
                <a:latin typeface="+mj-lt"/>
              </a:rPr>
              <a:t>A Case for Core-Assisted Bottleneck Acceleration in GPUs</a:t>
            </a:r>
            <a:r>
              <a:rPr lang="en-US" cap="none" dirty="0" smtClean="0">
                <a:latin typeface="+mj-lt"/>
              </a:rPr>
              <a:t/>
            </a:r>
            <a:br>
              <a:rPr lang="en-US" cap="none" dirty="0" smtClean="0">
                <a:latin typeface="+mj-lt"/>
              </a:rPr>
            </a:br>
            <a:r>
              <a:rPr lang="en-US" sz="3600" i="1" cap="none" dirty="0" smtClean="0">
                <a:latin typeface="+mj-lt"/>
              </a:rPr>
              <a:t>Enabling Flexible Data Compression </a:t>
            </a:r>
            <a:br>
              <a:rPr lang="en-US" sz="3600" i="1" cap="none" dirty="0" smtClean="0">
                <a:latin typeface="+mj-lt"/>
              </a:rPr>
            </a:br>
            <a:r>
              <a:rPr lang="en-US" sz="3600" i="1" cap="none" dirty="0" smtClean="0">
                <a:latin typeface="+mj-lt"/>
              </a:rPr>
              <a:t>with Assist Warps </a:t>
            </a:r>
            <a:endParaRPr lang="en-US" sz="3600" i="1" cap="none" dirty="0">
              <a:latin typeface="+mj-lt"/>
            </a:endParaRPr>
          </a:p>
        </p:txBody>
      </p:sp>
      <p:sp>
        <p:nvSpPr>
          <p:cNvPr id="6" name="TextBox 5"/>
          <p:cNvSpPr txBox="1"/>
          <p:nvPr/>
        </p:nvSpPr>
        <p:spPr>
          <a:xfrm>
            <a:off x="45474" y="3657600"/>
            <a:ext cx="9136626" cy="1815882"/>
          </a:xfrm>
          <a:prstGeom prst="rect">
            <a:avLst/>
          </a:prstGeom>
          <a:noFill/>
        </p:spPr>
        <p:txBody>
          <a:bodyPr wrap="square" rtlCol="0">
            <a:spAutoFit/>
          </a:bodyPr>
          <a:lstStyle/>
          <a:p>
            <a:pPr algn="ctr"/>
            <a:r>
              <a:rPr lang="en-US" sz="2800" b="1" dirty="0" smtClean="0">
                <a:solidFill>
                  <a:schemeClr val="bg1"/>
                </a:solidFill>
                <a:latin typeface="Tw Cen MT" panose="020B0602020104020603" pitchFamily="34" charset="0"/>
              </a:rPr>
              <a:t>Nandita Vijaykumar </a:t>
            </a:r>
            <a:endParaRPr lang="en-US" sz="2800" b="1" dirty="0">
              <a:solidFill>
                <a:schemeClr val="bg1"/>
              </a:solidFill>
              <a:latin typeface="Tw Cen MT" panose="020B0602020104020603" pitchFamily="34" charset="0"/>
            </a:endParaRPr>
          </a:p>
          <a:p>
            <a:pPr algn="ctr"/>
            <a:r>
              <a:rPr lang="en-US" sz="2800" b="1" dirty="0" smtClean="0">
                <a:solidFill>
                  <a:schemeClr val="tx1">
                    <a:lumMod val="50000"/>
                  </a:schemeClr>
                </a:solidFill>
                <a:latin typeface="Tw Cen MT" panose="020B0602020104020603" pitchFamily="34" charset="0"/>
              </a:rPr>
              <a:t>Gennady </a:t>
            </a:r>
            <a:r>
              <a:rPr lang="en-US" sz="2800" b="1" dirty="0" err="1" smtClean="0">
                <a:solidFill>
                  <a:schemeClr val="tx1">
                    <a:lumMod val="50000"/>
                  </a:schemeClr>
                </a:solidFill>
                <a:latin typeface="Tw Cen MT" panose="020B0602020104020603" pitchFamily="34" charset="0"/>
              </a:rPr>
              <a:t>Pekhimenko</a:t>
            </a:r>
            <a:r>
              <a:rPr lang="en-US" sz="2800" b="1" dirty="0" smtClean="0">
                <a:solidFill>
                  <a:schemeClr val="tx1">
                    <a:lumMod val="50000"/>
                  </a:schemeClr>
                </a:solidFill>
                <a:latin typeface="Tw Cen MT" panose="020B0602020104020603" pitchFamily="34" charset="0"/>
              </a:rPr>
              <a:t>, </a:t>
            </a:r>
            <a:r>
              <a:rPr lang="en-US" sz="2800" b="1" dirty="0" err="1" smtClean="0">
                <a:solidFill>
                  <a:schemeClr val="tx1">
                    <a:lumMod val="50000"/>
                  </a:schemeClr>
                </a:solidFill>
                <a:latin typeface="Tw Cen MT" panose="020B0602020104020603" pitchFamily="34" charset="0"/>
              </a:rPr>
              <a:t>Adwait</a:t>
            </a:r>
            <a:r>
              <a:rPr lang="en-US" sz="2800" b="1" dirty="0" smtClean="0">
                <a:solidFill>
                  <a:schemeClr val="tx1">
                    <a:lumMod val="50000"/>
                  </a:schemeClr>
                </a:solidFill>
                <a:latin typeface="Tw Cen MT" panose="020B0602020104020603" pitchFamily="34" charset="0"/>
              </a:rPr>
              <a:t> Jog, Abhishek </a:t>
            </a:r>
            <a:r>
              <a:rPr lang="en-US" sz="2800" b="1" dirty="0" err="1" smtClean="0">
                <a:solidFill>
                  <a:schemeClr val="tx1">
                    <a:lumMod val="50000"/>
                  </a:schemeClr>
                </a:solidFill>
                <a:latin typeface="Tw Cen MT" panose="020B0602020104020603" pitchFamily="34" charset="0"/>
              </a:rPr>
              <a:t>Bhowmick</a:t>
            </a:r>
            <a:r>
              <a:rPr lang="en-US" sz="2800" b="1" dirty="0" smtClean="0">
                <a:solidFill>
                  <a:schemeClr val="tx1">
                    <a:lumMod val="50000"/>
                  </a:schemeClr>
                </a:solidFill>
                <a:latin typeface="Tw Cen MT" panose="020B0602020104020603" pitchFamily="34" charset="0"/>
              </a:rPr>
              <a:t>, </a:t>
            </a:r>
            <a:r>
              <a:rPr lang="en-US" sz="2800" b="1" dirty="0" err="1" smtClean="0">
                <a:solidFill>
                  <a:schemeClr val="tx1">
                    <a:lumMod val="50000"/>
                  </a:schemeClr>
                </a:solidFill>
                <a:latin typeface="Tw Cen MT" panose="020B0602020104020603" pitchFamily="34" charset="0"/>
              </a:rPr>
              <a:t>Rachata</a:t>
            </a:r>
            <a:r>
              <a:rPr lang="en-US" sz="2800" b="1" dirty="0" smtClean="0">
                <a:solidFill>
                  <a:schemeClr val="tx1">
                    <a:lumMod val="50000"/>
                  </a:schemeClr>
                </a:solidFill>
                <a:latin typeface="Tw Cen MT" panose="020B0602020104020603" pitchFamily="34" charset="0"/>
              </a:rPr>
              <a:t> </a:t>
            </a:r>
            <a:r>
              <a:rPr lang="en-US" sz="2800" b="1" dirty="0" err="1" smtClean="0">
                <a:solidFill>
                  <a:schemeClr val="tx1">
                    <a:lumMod val="50000"/>
                  </a:schemeClr>
                </a:solidFill>
                <a:latin typeface="Tw Cen MT" panose="020B0602020104020603" pitchFamily="34" charset="0"/>
              </a:rPr>
              <a:t>Ausavarangnirun</a:t>
            </a:r>
            <a:r>
              <a:rPr lang="en-US" sz="2800" b="1" dirty="0" smtClean="0">
                <a:solidFill>
                  <a:schemeClr val="tx1">
                    <a:lumMod val="50000"/>
                  </a:schemeClr>
                </a:solidFill>
                <a:latin typeface="Tw Cen MT" panose="020B0602020104020603" pitchFamily="34" charset="0"/>
              </a:rPr>
              <a:t>, Chita Das, </a:t>
            </a:r>
            <a:r>
              <a:rPr lang="en-US" sz="2800" b="1" dirty="0" err="1" smtClean="0">
                <a:solidFill>
                  <a:schemeClr val="tx1">
                    <a:lumMod val="50000"/>
                  </a:schemeClr>
                </a:solidFill>
                <a:latin typeface="Tw Cen MT" panose="020B0602020104020603" pitchFamily="34" charset="0"/>
              </a:rPr>
              <a:t>Mahmut</a:t>
            </a:r>
            <a:r>
              <a:rPr lang="en-US" sz="2800" b="1" dirty="0" smtClean="0">
                <a:solidFill>
                  <a:schemeClr val="tx1">
                    <a:lumMod val="50000"/>
                  </a:schemeClr>
                </a:solidFill>
                <a:latin typeface="Tw Cen MT" panose="020B0602020104020603" pitchFamily="34" charset="0"/>
              </a:rPr>
              <a:t> </a:t>
            </a:r>
            <a:r>
              <a:rPr lang="en-US" sz="2800" b="1" dirty="0" err="1" smtClean="0">
                <a:solidFill>
                  <a:schemeClr val="tx1">
                    <a:lumMod val="50000"/>
                  </a:schemeClr>
                </a:solidFill>
                <a:latin typeface="Tw Cen MT" panose="020B0602020104020603" pitchFamily="34" charset="0"/>
              </a:rPr>
              <a:t>Kandemir</a:t>
            </a:r>
            <a:r>
              <a:rPr lang="en-US" sz="2800" b="1" dirty="0" smtClean="0">
                <a:solidFill>
                  <a:schemeClr val="tx1">
                    <a:lumMod val="50000"/>
                  </a:schemeClr>
                </a:solidFill>
                <a:latin typeface="Tw Cen MT" panose="020B0602020104020603" pitchFamily="34" charset="0"/>
              </a:rPr>
              <a:t>, Todd C. Mowry, Onur Mutlu</a:t>
            </a:r>
          </a:p>
        </p:txBody>
      </p:sp>
      <p:pic>
        <p:nvPicPr>
          <p:cNvPr id="11" name="Picture 10" descr="safari.png"/>
          <p:cNvPicPr>
            <a:picLocks noChangeAspect="1"/>
          </p:cNvPicPr>
          <p:nvPr/>
        </p:nvPicPr>
        <p:blipFill>
          <a:blip r:embed="rId4" cstate="print"/>
          <a:stretch>
            <a:fillRect/>
          </a:stretch>
        </p:blipFill>
        <p:spPr>
          <a:xfrm>
            <a:off x="381000" y="5932116"/>
            <a:ext cx="1981200" cy="573241"/>
          </a:xfrm>
          <a:prstGeom prst="rect">
            <a:avLst/>
          </a:prstGeom>
        </p:spPr>
      </p:pic>
      <p:pic>
        <p:nvPicPr>
          <p:cNvPr id="12" name="Picture 11" descr="cmu.jpg"/>
          <p:cNvPicPr>
            <a:picLocks noChangeAspect="1"/>
          </p:cNvPicPr>
          <p:nvPr/>
        </p:nvPicPr>
        <p:blipFill>
          <a:blip r:embed="rId5" cstate="print"/>
          <a:srcRect t="21333" b="21333"/>
          <a:stretch>
            <a:fillRect/>
          </a:stretch>
        </p:blipFill>
        <p:spPr>
          <a:xfrm>
            <a:off x="2667000" y="5854726"/>
            <a:ext cx="3576692" cy="740197"/>
          </a:xfrm>
          <a:prstGeom prst="rect">
            <a:avLst/>
          </a:prstGeom>
        </p:spPr>
      </p:pic>
    </p:spTree>
    <p:extLst>
      <p:ext uri="{BB962C8B-B14F-4D97-AF65-F5344CB8AC3E}">
        <p14:creationId xmlns:p14="http://schemas.microsoft.com/office/powerpoint/2010/main" val="94332863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a:t>
            </a:r>
            <a:endParaRPr lang="en-US" dirty="0"/>
          </a:p>
        </p:txBody>
      </p:sp>
      <p:sp>
        <p:nvSpPr>
          <p:cNvPr id="3" name="Content Placeholder 2"/>
          <p:cNvSpPr>
            <a:spLocks noGrp="1"/>
          </p:cNvSpPr>
          <p:nvPr>
            <p:ph sz="quarter" idx="1"/>
          </p:nvPr>
        </p:nvSpPr>
        <p:spPr>
          <a:xfrm>
            <a:off x="612648" y="2743200"/>
            <a:ext cx="8153400" cy="2743200"/>
          </a:xfrm>
        </p:spPr>
        <p:txBody>
          <a:bodyPr>
            <a:normAutofit/>
          </a:bodyPr>
          <a:lstStyle/>
          <a:p>
            <a:pPr marL="0" indent="0" algn="ctr">
              <a:buNone/>
            </a:pPr>
            <a:r>
              <a:rPr lang="en-US" sz="4000" i="0" dirty="0" smtClean="0"/>
              <a:t>How do you efficiently </a:t>
            </a:r>
          </a:p>
          <a:p>
            <a:pPr marL="0" indent="0" algn="ctr">
              <a:buNone/>
            </a:pPr>
            <a:r>
              <a:rPr lang="en-US" sz="4000" i="0" dirty="0" smtClean="0">
                <a:solidFill>
                  <a:srgbClr val="006600"/>
                </a:solidFill>
              </a:rPr>
              <a:t>manage and use helper threads </a:t>
            </a:r>
          </a:p>
          <a:p>
            <a:pPr marL="0" indent="0" algn="ctr">
              <a:buNone/>
            </a:pPr>
            <a:r>
              <a:rPr lang="en-US" sz="4000" i="0" dirty="0" smtClean="0"/>
              <a:t>in a </a:t>
            </a:r>
            <a:r>
              <a:rPr lang="en-US" sz="4000" i="0" dirty="0" smtClean="0">
                <a:solidFill>
                  <a:srgbClr val="CC0000"/>
                </a:solidFill>
              </a:rPr>
              <a:t>throughput-oriented architecture</a:t>
            </a:r>
            <a:r>
              <a:rPr lang="en-US" sz="4000" i="0" dirty="0" smtClean="0"/>
              <a:t>?</a:t>
            </a:r>
            <a:endParaRPr lang="en-US" sz="4000" i="0" dirty="0"/>
          </a:p>
        </p:txBody>
      </p:sp>
      <p:sp>
        <p:nvSpPr>
          <p:cNvPr id="4" name="Slide Number Placeholder 3"/>
          <p:cNvSpPr>
            <a:spLocks noGrp="1"/>
          </p:cNvSpPr>
          <p:nvPr>
            <p:ph type="sldNum" sz="quarter" idx="4"/>
          </p:nvPr>
        </p:nvSpPr>
        <p:spPr/>
        <p:txBody>
          <a:bodyPr/>
          <a:lstStyle/>
          <a:p>
            <a:fld id="{E4C25FB6-0C19-4CE9-A9C3-EE47C070BF97}" type="slidenum">
              <a:rPr lang="en-US" smtClean="0"/>
              <a:pPr/>
              <a:t>10</a:t>
            </a:fld>
            <a:endParaRPr lang="en-US" dirty="0"/>
          </a:p>
        </p:txBody>
      </p:sp>
    </p:spTree>
    <p:extLst>
      <p:ext uri="{BB962C8B-B14F-4D97-AF65-F5344CB8AC3E}">
        <p14:creationId xmlns:p14="http://schemas.microsoft.com/office/powerpoint/2010/main" val="169511913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09600" y="228600"/>
            <a:ext cx="8382000" cy="990600"/>
          </a:xfrm>
        </p:spPr>
        <p:txBody>
          <a:bodyPr>
            <a:normAutofit/>
          </a:bodyPr>
          <a:lstStyle/>
          <a:p>
            <a:r>
              <a:rPr lang="en-US" dirty="0" smtClean="0"/>
              <a:t>Managing Helper Threads in GPUs</a:t>
            </a:r>
            <a:endParaRPr lang="en-US" dirty="0"/>
          </a:p>
        </p:txBody>
      </p:sp>
      <p:sp>
        <p:nvSpPr>
          <p:cNvPr id="7" name="Freeform 6"/>
          <p:cNvSpPr/>
          <p:nvPr/>
        </p:nvSpPr>
        <p:spPr>
          <a:xfrm>
            <a:off x="3390151" y="207384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grpSp>
        <p:nvGrpSpPr>
          <p:cNvPr id="8" name="Block"/>
          <p:cNvGrpSpPr/>
          <p:nvPr/>
        </p:nvGrpSpPr>
        <p:grpSpPr>
          <a:xfrm>
            <a:off x="2561206" y="4306757"/>
            <a:ext cx="1447800" cy="1066800"/>
            <a:chOff x="762000" y="3886200"/>
            <a:chExt cx="1447800" cy="1066800"/>
          </a:xfrm>
        </p:grpSpPr>
        <p:sp>
          <p:nvSpPr>
            <p:cNvPr id="9" name="Rectangle 8"/>
            <p:cNvSpPr/>
            <p:nvPr/>
          </p:nvSpPr>
          <p:spPr>
            <a:xfrm>
              <a:off x="762000" y="3886200"/>
              <a:ext cx="1447800" cy="1066800"/>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1136564" y="4008087"/>
              <a:ext cx="979338" cy="685800"/>
              <a:chOff x="859428" y="2819400"/>
              <a:chExt cx="979338" cy="685800"/>
            </a:xfrm>
          </p:grpSpPr>
          <p:sp>
            <p:nvSpPr>
              <p:cNvPr id="20" name="Rounded Rectangle 19"/>
              <p:cNvSpPr/>
              <p:nvPr/>
            </p:nvSpPr>
            <p:spPr>
              <a:xfrm>
                <a:off x="859428" y="2819400"/>
                <a:ext cx="979338" cy="6858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p:nvPr/>
            </p:nvGrpSpPr>
            <p:grpSpPr>
              <a:xfrm>
                <a:off x="919004" y="2910774"/>
                <a:ext cx="861645" cy="518226"/>
                <a:chOff x="134020" y="3100831"/>
                <a:chExt cx="861645" cy="518226"/>
              </a:xfrm>
            </p:grpSpPr>
            <p:grpSp>
              <p:nvGrpSpPr>
                <p:cNvPr id="22" name="Group 21"/>
                <p:cNvGrpSpPr/>
                <p:nvPr/>
              </p:nvGrpSpPr>
              <p:grpSpPr>
                <a:xfrm>
                  <a:off x="134020" y="3100831"/>
                  <a:ext cx="449863" cy="518226"/>
                  <a:chOff x="134020" y="3100831"/>
                  <a:chExt cx="449863" cy="518226"/>
                </a:xfrm>
              </p:grpSpPr>
              <p:sp>
                <p:nvSpPr>
                  <p:cNvPr id="26" name="Freeform 25"/>
                  <p:cNvSpPr/>
                  <p:nvPr/>
                </p:nvSpPr>
                <p:spPr>
                  <a:xfrm>
                    <a:off x="13402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sp>
                <p:nvSpPr>
                  <p:cNvPr id="27" name="Freeform 26"/>
                  <p:cNvSpPr/>
                  <p:nvPr/>
                </p:nvSpPr>
                <p:spPr>
                  <a:xfrm>
                    <a:off x="336903" y="3100832"/>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grpSp>
            <p:grpSp>
              <p:nvGrpSpPr>
                <p:cNvPr id="23" name="Group 22"/>
                <p:cNvGrpSpPr/>
                <p:nvPr/>
              </p:nvGrpSpPr>
              <p:grpSpPr>
                <a:xfrm>
                  <a:off x="543567" y="3100832"/>
                  <a:ext cx="452098" cy="518225"/>
                  <a:chOff x="82972" y="3100831"/>
                  <a:chExt cx="452098" cy="518225"/>
                </a:xfrm>
              </p:grpSpPr>
              <p:sp>
                <p:nvSpPr>
                  <p:cNvPr id="24" name="Freeform 23"/>
                  <p:cNvSpPr/>
                  <p:nvPr/>
                </p:nvSpPr>
                <p:spPr>
                  <a:xfrm>
                    <a:off x="82972"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sp>
                <p:nvSpPr>
                  <p:cNvPr id="25" name="Freeform 24"/>
                  <p:cNvSpPr/>
                  <p:nvPr/>
                </p:nvSpPr>
                <p:spPr>
                  <a:xfrm>
                    <a:off x="28809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grpSp>
          </p:grpSp>
        </p:grpSp>
        <p:grpSp>
          <p:nvGrpSpPr>
            <p:cNvPr id="11" name="Group 10"/>
            <p:cNvGrpSpPr/>
            <p:nvPr/>
          </p:nvGrpSpPr>
          <p:grpSpPr>
            <a:xfrm>
              <a:off x="851537" y="4179539"/>
              <a:ext cx="979338" cy="685800"/>
              <a:chOff x="859428" y="2819400"/>
              <a:chExt cx="979338" cy="685800"/>
            </a:xfrm>
          </p:grpSpPr>
          <p:sp>
            <p:nvSpPr>
              <p:cNvPr id="12" name="Rounded Rectangle 11"/>
              <p:cNvSpPr/>
              <p:nvPr/>
            </p:nvSpPr>
            <p:spPr>
              <a:xfrm>
                <a:off x="859428" y="2819400"/>
                <a:ext cx="979338" cy="6858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919004" y="2910774"/>
                <a:ext cx="861645" cy="518226"/>
                <a:chOff x="134020" y="3100831"/>
                <a:chExt cx="861645" cy="518226"/>
              </a:xfrm>
            </p:grpSpPr>
            <p:grpSp>
              <p:nvGrpSpPr>
                <p:cNvPr id="14" name="Group 13"/>
                <p:cNvGrpSpPr/>
                <p:nvPr/>
              </p:nvGrpSpPr>
              <p:grpSpPr>
                <a:xfrm>
                  <a:off x="134020" y="3100831"/>
                  <a:ext cx="449863" cy="518226"/>
                  <a:chOff x="134020" y="3100831"/>
                  <a:chExt cx="449863" cy="518226"/>
                </a:xfrm>
              </p:grpSpPr>
              <p:sp>
                <p:nvSpPr>
                  <p:cNvPr id="18" name="Freeform 17"/>
                  <p:cNvSpPr/>
                  <p:nvPr/>
                </p:nvSpPr>
                <p:spPr>
                  <a:xfrm>
                    <a:off x="13402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sp>
                <p:nvSpPr>
                  <p:cNvPr id="19" name="Freeform 18"/>
                  <p:cNvSpPr/>
                  <p:nvPr/>
                </p:nvSpPr>
                <p:spPr>
                  <a:xfrm>
                    <a:off x="336903" y="3100832"/>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grpSp>
            <p:grpSp>
              <p:nvGrpSpPr>
                <p:cNvPr id="15" name="Group 14"/>
                <p:cNvGrpSpPr/>
                <p:nvPr/>
              </p:nvGrpSpPr>
              <p:grpSpPr>
                <a:xfrm>
                  <a:off x="543567" y="3100832"/>
                  <a:ext cx="452098" cy="518225"/>
                  <a:chOff x="82972" y="3100831"/>
                  <a:chExt cx="452098" cy="518225"/>
                </a:xfrm>
              </p:grpSpPr>
              <p:sp>
                <p:nvSpPr>
                  <p:cNvPr id="16" name="Freeform 15"/>
                  <p:cNvSpPr/>
                  <p:nvPr/>
                </p:nvSpPr>
                <p:spPr>
                  <a:xfrm>
                    <a:off x="82972"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sp>
                <p:nvSpPr>
                  <p:cNvPr id="17" name="Freeform 16"/>
                  <p:cNvSpPr/>
                  <p:nvPr/>
                </p:nvSpPr>
                <p:spPr>
                  <a:xfrm>
                    <a:off x="28809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grpSp>
          </p:grpSp>
        </p:grpSp>
      </p:grpSp>
      <p:grpSp>
        <p:nvGrpSpPr>
          <p:cNvPr id="28" name="Group 27"/>
          <p:cNvGrpSpPr/>
          <p:nvPr/>
        </p:nvGrpSpPr>
        <p:grpSpPr>
          <a:xfrm>
            <a:off x="3039569" y="3132868"/>
            <a:ext cx="979338" cy="685800"/>
            <a:chOff x="859428" y="2819400"/>
            <a:chExt cx="979338" cy="685800"/>
          </a:xfrm>
        </p:grpSpPr>
        <p:grpSp>
          <p:nvGrpSpPr>
            <p:cNvPr id="29" name="Group 28"/>
            <p:cNvGrpSpPr/>
            <p:nvPr/>
          </p:nvGrpSpPr>
          <p:grpSpPr>
            <a:xfrm>
              <a:off x="919004" y="2910774"/>
              <a:ext cx="861645" cy="518226"/>
              <a:chOff x="134020" y="3100831"/>
              <a:chExt cx="861645" cy="518226"/>
            </a:xfrm>
          </p:grpSpPr>
          <p:grpSp>
            <p:nvGrpSpPr>
              <p:cNvPr id="31" name="Group 30"/>
              <p:cNvGrpSpPr/>
              <p:nvPr/>
            </p:nvGrpSpPr>
            <p:grpSpPr>
              <a:xfrm>
                <a:off x="134020" y="3100831"/>
                <a:ext cx="449863" cy="518226"/>
                <a:chOff x="134020" y="3100831"/>
                <a:chExt cx="449863" cy="518226"/>
              </a:xfrm>
            </p:grpSpPr>
            <p:sp>
              <p:nvSpPr>
                <p:cNvPr id="35" name="Freeform 34"/>
                <p:cNvSpPr/>
                <p:nvPr/>
              </p:nvSpPr>
              <p:spPr>
                <a:xfrm>
                  <a:off x="13402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sp>
              <p:nvSpPr>
                <p:cNvPr id="36" name="Freeform 35"/>
                <p:cNvSpPr/>
                <p:nvPr/>
              </p:nvSpPr>
              <p:spPr>
                <a:xfrm>
                  <a:off x="336903" y="3100832"/>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grpSp>
          <p:grpSp>
            <p:nvGrpSpPr>
              <p:cNvPr id="32" name="Group 31"/>
              <p:cNvGrpSpPr/>
              <p:nvPr/>
            </p:nvGrpSpPr>
            <p:grpSpPr>
              <a:xfrm>
                <a:off x="543567" y="3100832"/>
                <a:ext cx="452098" cy="518225"/>
                <a:chOff x="82972" y="3100831"/>
                <a:chExt cx="452098" cy="518225"/>
              </a:xfrm>
            </p:grpSpPr>
            <p:sp>
              <p:nvSpPr>
                <p:cNvPr id="33" name="Freeform 32"/>
                <p:cNvSpPr/>
                <p:nvPr/>
              </p:nvSpPr>
              <p:spPr>
                <a:xfrm>
                  <a:off x="82972"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sp>
              <p:nvSpPr>
                <p:cNvPr id="34" name="Freeform 33"/>
                <p:cNvSpPr/>
                <p:nvPr/>
              </p:nvSpPr>
              <p:spPr>
                <a:xfrm>
                  <a:off x="28809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grpSp>
        </p:grpSp>
        <p:sp>
          <p:nvSpPr>
            <p:cNvPr id="30" name="Rounded Rectangle 29"/>
            <p:cNvSpPr/>
            <p:nvPr/>
          </p:nvSpPr>
          <p:spPr>
            <a:xfrm>
              <a:off x="859428" y="2819400"/>
              <a:ext cx="979338" cy="685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 name="TextBox 36"/>
          <p:cNvSpPr txBox="1"/>
          <p:nvPr/>
        </p:nvSpPr>
        <p:spPr>
          <a:xfrm>
            <a:off x="3986384" y="2094828"/>
            <a:ext cx="1070871" cy="461665"/>
          </a:xfrm>
          <a:prstGeom prst="rect">
            <a:avLst/>
          </a:prstGeom>
          <a:noFill/>
        </p:spPr>
        <p:txBody>
          <a:bodyPr wrap="none" rtlCol="0">
            <a:spAutoFit/>
          </a:bodyPr>
          <a:lstStyle/>
          <a:p>
            <a:r>
              <a:rPr lang="en-US" sz="2400" b="1" dirty="0" smtClean="0"/>
              <a:t>Thread</a:t>
            </a:r>
            <a:endParaRPr lang="en-US" sz="2400" b="1" dirty="0"/>
          </a:p>
        </p:txBody>
      </p:sp>
      <p:sp>
        <p:nvSpPr>
          <p:cNvPr id="38" name="TextBox 37"/>
          <p:cNvSpPr txBox="1"/>
          <p:nvPr/>
        </p:nvSpPr>
        <p:spPr>
          <a:xfrm>
            <a:off x="4237085" y="3269044"/>
            <a:ext cx="843757" cy="461665"/>
          </a:xfrm>
          <a:prstGeom prst="rect">
            <a:avLst/>
          </a:prstGeom>
          <a:noFill/>
        </p:spPr>
        <p:txBody>
          <a:bodyPr wrap="none" rtlCol="0">
            <a:spAutoFit/>
          </a:bodyPr>
          <a:lstStyle/>
          <a:p>
            <a:r>
              <a:rPr lang="en-US" sz="2400" b="1" dirty="0" smtClean="0"/>
              <a:t>Warp</a:t>
            </a:r>
            <a:endParaRPr lang="en-US" sz="2400" b="1" dirty="0"/>
          </a:p>
        </p:txBody>
      </p:sp>
      <p:sp>
        <p:nvSpPr>
          <p:cNvPr id="39" name="TextBox 38"/>
          <p:cNvSpPr txBox="1"/>
          <p:nvPr/>
        </p:nvSpPr>
        <p:spPr>
          <a:xfrm>
            <a:off x="4257990" y="4636427"/>
            <a:ext cx="864339" cy="461665"/>
          </a:xfrm>
          <a:prstGeom prst="rect">
            <a:avLst/>
          </a:prstGeom>
          <a:noFill/>
        </p:spPr>
        <p:txBody>
          <a:bodyPr wrap="none" rtlCol="0">
            <a:spAutoFit/>
          </a:bodyPr>
          <a:lstStyle/>
          <a:p>
            <a:r>
              <a:rPr lang="en-US" sz="2400" b="1" dirty="0" smtClean="0"/>
              <a:t>Block</a:t>
            </a:r>
            <a:endParaRPr lang="en-US" sz="2400" b="1" dirty="0"/>
          </a:p>
        </p:txBody>
      </p:sp>
      <p:sp>
        <p:nvSpPr>
          <p:cNvPr id="41" name="TextBox 40"/>
          <p:cNvSpPr txBox="1"/>
          <p:nvPr/>
        </p:nvSpPr>
        <p:spPr>
          <a:xfrm>
            <a:off x="5324938" y="4586303"/>
            <a:ext cx="1418209" cy="523220"/>
          </a:xfrm>
          <a:prstGeom prst="rect">
            <a:avLst/>
          </a:prstGeom>
          <a:noFill/>
        </p:spPr>
        <p:txBody>
          <a:bodyPr wrap="none" rtlCol="0">
            <a:spAutoFit/>
          </a:bodyPr>
          <a:lstStyle/>
          <a:p>
            <a:r>
              <a:rPr lang="en-US" sz="2800" b="1" i="1" dirty="0" smtClean="0">
                <a:solidFill>
                  <a:schemeClr val="tx2"/>
                </a:solidFill>
                <a:ea typeface="Arial Unicode MS" panose="020B0604020202020204" pitchFamily="34" charset="-128"/>
                <a:cs typeface="Arial Unicode MS" panose="020B0604020202020204" pitchFamily="34" charset="-128"/>
              </a:rPr>
              <a:t>Software</a:t>
            </a:r>
            <a:endParaRPr lang="en-US" b="1" i="1" dirty="0">
              <a:solidFill>
                <a:schemeClr val="tx2"/>
              </a:solidFill>
              <a:ea typeface="Arial Unicode MS" panose="020B0604020202020204" pitchFamily="34" charset="-128"/>
              <a:cs typeface="Arial Unicode MS" panose="020B0604020202020204" pitchFamily="34" charset="-128"/>
            </a:endParaRPr>
          </a:p>
        </p:txBody>
      </p:sp>
      <p:sp>
        <p:nvSpPr>
          <p:cNvPr id="43" name="Rounded Rectangle 42"/>
          <p:cNvSpPr/>
          <p:nvPr/>
        </p:nvSpPr>
        <p:spPr>
          <a:xfrm>
            <a:off x="2278879" y="4131241"/>
            <a:ext cx="4807721" cy="1371600"/>
          </a:xfrm>
          <a:prstGeom prst="roundRect">
            <a:avLst/>
          </a:prstGeom>
          <a:noFill/>
          <a:ln w="57150">
            <a:solidFill>
              <a:srgbClr val="008E4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p:cNvSpPr/>
          <p:nvPr/>
        </p:nvSpPr>
        <p:spPr>
          <a:xfrm flipV="1">
            <a:off x="4202587" y="4600096"/>
            <a:ext cx="912751" cy="533062"/>
          </a:xfrm>
          <a:prstGeom prst="round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ounded Rectangle 44"/>
          <p:cNvSpPr/>
          <p:nvPr/>
        </p:nvSpPr>
        <p:spPr>
          <a:xfrm flipV="1">
            <a:off x="4226363" y="3233345"/>
            <a:ext cx="912751" cy="533062"/>
          </a:xfrm>
          <a:prstGeom prst="round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5324938" y="3214158"/>
            <a:ext cx="1564083" cy="523220"/>
          </a:xfrm>
          <a:prstGeom prst="rect">
            <a:avLst/>
          </a:prstGeom>
          <a:noFill/>
        </p:spPr>
        <p:txBody>
          <a:bodyPr wrap="none" rtlCol="0">
            <a:spAutoFit/>
          </a:bodyPr>
          <a:lstStyle/>
          <a:p>
            <a:r>
              <a:rPr lang="en-US" sz="2800" b="1" i="1" dirty="0" smtClean="0">
                <a:solidFill>
                  <a:schemeClr val="tx2"/>
                </a:solidFill>
                <a:ea typeface="Arial Unicode MS" panose="020B0604020202020204" pitchFamily="34" charset="-128"/>
                <a:cs typeface="Arial Unicode MS" panose="020B0604020202020204" pitchFamily="34" charset="-128"/>
              </a:rPr>
              <a:t>Hardware</a:t>
            </a:r>
            <a:endParaRPr lang="en-US" b="1" i="1" dirty="0">
              <a:solidFill>
                <a:schemeClr val="tx2"/>
              </a:solidFill>
              <a:ea typeface="Arial Unicode MS" panose="020B0604020202020204" pitchFamily="34" charset="-128"/>
              <a:cs typeface="Arial Unicode MS" panose="020B0604020202020204" pitchFamily="34" charset="-128"/>
            </a:endParaRPr>
          </a:p>
        </p:txBody>
      </p:sp>
      <p:sp>
        <p:nvSpPr>
          <p:cNvPr id="47" name="TextBox 46"/>
          <p:cNvSpPr txBox="1"/>
          <p:nvPr/>
        </p:nvSpPr>
        <p:spPr>
          <a:xfrm>
            <a:off x="1827478" y="5904725"/>
            <a:ext cx="5946243" cy="584775"/>
          </a:xfrm>
          <a:prstGeom prst="rect">
            <a:avLst/>
          </a:prstGeom>
          <a:noFill/>
        </p:spPr>
        <p:txBody>
          <a:bodyPr wrap="none" rtlCol="0">
            <a:spAutoFit/>
          </a:bodyPr>
          <a:lstStyle/>
          <a:p>
            <a:r>
              <a:rPr lang="en-US" sz="3200" b="1" dirty="0" smtClean="0"/>
              <a:t>Where </a:t>
            </a:r>
            <a:r>
              <a:rPr lang="en-US" sz="3200" b="1" dirty="0"/>
              <a:t>do we add helper threads?</a:t>
            </a:r>
            <a:endParaRPr lang="en-US" sz="3200" b="1" dirty="0">
              <a:latin typeface="Candara" pitchFamily="34" charset="0"/>
            </a:endParaRPr>
          </a:p>
        </p:txBody>
      </p:sp>
      <p:sp>
        <p:nvSpPr>
          <p:cNvPr id="48" name="Slide Number Placeholder 47"/>
          <p:cNvSpPr>
            <a:spLocks noGrp="1"/>
          </p:cNvSpPr>
          <p:nvPr>
            <p:ph type="sldNum" sz="quarter" idx="4"/>
          </p:nvPr>
        </p:nvSpPr>
        <p:spPr/>
        <p:txBody>
          <a:bodyPr/>
          <a:lstStyle/>
          <a:p>
            <a:fld id="{E4C25FB6-0C19-4CE9-A9C3-EE47C070BF97}" type="slidenum">
              <a:rPr lang="en-US" smtClean="0"/>
              <a:pPr/>
              <a:t>11</a:t>
            </a:fld>
            <a:endParaRPr lang="en-US" dirty="0"/>
          </a:p>
        </p:txBody>
      </p:sp>
    </p:spTree>
    <p:extLst>
      <p:ext uri="{BB962C8B-B14F-4D97-AF65-F5344CB8AC3E}">
        <p14:creationId xmlns:p14="http://schemas.microsoft.com/office/powerpoint/2010/main" val="125401681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3"/>
                                        </p:tgtEl>
                                        <p:attrNameLst>
                                          <p:attrName>style.visibility</p:attrName>
                                        </p:attrNameLst>
                                      </p:cBhvr>
                                      <p:to>
                                        <p:strVal val="visible"/>
                                      </p:to>
                                    </p:set>
                                  </p:childTnLst>
                                </p:cTn>
                              </p:par>
                              <p:par>
                                <p:cTn id="41" presetID="3" presetClass="emph" presetSubtype="2" fill="hold" grpId="1" nodeType="withEffect">
                                  <p:stCondLst>
                                    <p:cond delay="0"/>
                                  </p:stCondLst>
                                  <p:childTnLst>
                                    <p:animClr clrSpc="rgb" dir="cw">
                                      <p:cBhvr override="childStyle">
                                        <p:cTn id="42" dur="500" fill="hold"/>
                                        <p:tgtEl>
                                          <p:spTgt spid="41"/>
                                        </p:tgtEl>
                                        <p:attrNameLst>
                                          <p:attrName>style.color</p:attrName>
                                        </p:attrNameLst>
                                      </p:cBhvr>
                                      <p:to>
                                        <a:srgbClr val="009900"/>
                                      </p:to>
                                    </p:animClr>
                                  </p:childTnLst>
                                </p:cTn>
                              </p:par>
                              <p:par>
                                <p:cTn id="43" presetID="1" presetClass="exit" presetSubtype="0" fill="hold" grpId="1" nodeType="withEffect">
                                  <p:stCondLst>
                                    <p:cond delay="0"/>
                                  </p:stCondLst>
                                  <p:childTnLst>
                                    <p:set>
                                      <p:cBhvr>
                                        <p:cTn id="44" dur="1" fill="hold">
                                          <p:stCondLst>
                                            <p:cond delay="0"/>
                                          </p:stCondLst>
                                        </p:cTn>
                                        <p:tgtEl>
                                          <p:spTgt spid="44"/>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4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7" grpId="0"/>
      <p:bldP spid="38" grpId="0"/>
      <p:bldP spid="39" grpId="0"/>
      <p:bldP spid="41" grpId="0"/>
      <p:bldP spid="41" grpId="1"/>
      <p:bldP spid="43" grpId="0" animBg="1"/>
      <p:bldP spid="44" grpId="0" animBg="1"/>
      <p:bldP spid="44" grpId="1" animBg="1"/>
      <p:bldP spid="45" grpId="0" animBg="1"/>
      <p:bldP spid="45" grpId="1" animBg="1"/>
      <p:bldP spid="46" grpId="0"/>
      <p:bldP spid="4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mn-lt"/>
              </a:rPr>
              <a:t>Approach #1: Software-only</a:t>
            </a:r>
            <a:endParaRPr lang="en-US" dirty="0">
              <a:latin typeface="+mn-lt"/>
            </a:endParaRPr>
          </a:p>
        </p:txBody>
      </p:sp>
      <p:grpSp>
        <p:nvGrpSpPr>
          <p:cNvPr id="155" name="Green threads" hidden="1"/>
          <p:cNvGrpSpPr/>
          <p:nvPr/>
        </p:nvGrpSpPr>
        <p:grpSpPr>
          <a:xfrm>
            <a:off x="719717" y="4775548"/>
            <a:ext cx="861645" cy="518226"/>
            <a:chOff x="134020" y="3100831"/>
            <a:chExt cx="861645" cy="518226"/>
          </a:xfrm>
        </p:grpSpPr>
        <p:grpSp>
          <p:nvGrpSpPr>
            <p:cNvPr id="156" name="Group 155"/>
            <p:cNvGrpSpPr/>
            <p:nvPr/>
          </p:nvGrpSpPr>
          <p:grpSpPr>
            <a:xfrm>
              <a:off x="134020" y="3100831"/>
              <a:ext cx="449863" cy="518226"/>
              <a:chOff x="134020" y="3100831"/>
              <a:chExt cx="449863" cy="518226"/>
            </a:xfrm>
          </p:grpSpPr>
          <p:sp>
            <p:nvSpPr>
              <p:cNvPr id="160" name="Freeform 159"/>
              <p:cNvSpPr/>
              <p:nvPr/>
            </p:nvSpPr>
            <p:spPr>
              <a:xfrm>
                <a:off x="13402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rgbClr val="00B05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sp>
            <p:nvSpPr>
              <p:cNvPr id="161" name="Freeform 160"/>
              <p:cNvSpPr/>
              <p:nvPr/>
            </p:nvSpPr>
            <p:spPr>
              <a:xfrm>
                <a:off x="336903" y="3100832"/>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rgbClr val="00B05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grpSp>
        <p:grpSp>
          <p:nvGrpSpPr>
            <p:cNvPr id="157" name="Group 156"/>
            <p:cNvGrpSpPr/>
            <p:nvPr/>
          </p:nvGrpSpPr>
          <p:grpSpPr>
            <a:xfrm>
              <a:off x="543567" y="3100832"/>
              <a:ext cx="452098" cy="518225"/>
              <a:chOff x="82972" y="3100831"/>
              <a:chExt cx="452098" cy="518225"/>
            </a:xfrm>
          </p:grpSpPr>
          <p:sp>
            <p:nvSpPr>
              <p:cNvPr id="158" name="Freeform 157"/>
              <p:cNvSpPr/>
              <p:nvPr/>
            </p:nvSpPr>
            <p:spPr>
              <a:xfrm>
                <a:off x="82972"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rgbClr val="00B05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sp>
            <p:nvSpPr>
              <p:cNvPr id="159" name="Freeform 158"/>
              <p:cNvSpPr/>
              <p:nvPr/>
            </p:nvSpPr>
            <p:spPr>
              <a:xfrm>
                <a:off x="28809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rgbClr val="00B05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grpSp>
      </p:grpSp>
      <p:grpSp>
        <p:nvGrpSpPr>
          <p:cNvPr id="162" name="Green threads" hidden="1"/>
          <p:cNvGrpSpPr/>
          <p:nvPr/>
        </p:nvGrpSpPr>
        <p:grpSpPr>
          <a:xfrm>
            <a:off x="3150580" y="4811879"/>
            <a:ext cx="861645" cy="518226"/>
            <a:chOff x="134020" y="3100831"/>
            <a:chExt cx="861645" cy="518226"/>
          </a:xfrm>
        </p:grpSpPr>
        <p:grpSp>
          <p:nvGrpSpPr>
            <p:cNvPr id="163" name="Group 162"/>
            <p:cNvGrpSpPr/>
            <p:nvPr/>
          </p:nvGrpSpPr>
          <p:grpSpPr>
            <a:xfrm>
              <a:off x="134020" y="3100831"/>
              <a:ext cx="449863" cy="518226"/>
              <a:chOff x="134020" y="3100831"/>
              <a:chExt cx="449863" cy="518226"/>
            </a:xfrm>
          </p:grpSpPr>
          <p:sp>
            <p:nvSpPr>
              <p:cNvPr id="167" name="Freeform 166"/>
              <p:cNvSpPr/>
              <p:nvPr/>
            </p:nvSpPr>
            <p:spPr>
              <a:xfrm>
                <a:off x="13402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rgbClr val="00B05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sp>
            <p:nvSpPr>
              <p:cNvPr id="168" name="Freeform 167"/>
              <p:cNvSpPr/>
              <p:nvPr/>
            </p:nvSpPr>
            <p:spPr>
              <a:xfrm>
                <a:off x="336903" y="3100832"/>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rgbClr val="00B05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grpSp>
        <p:grpSp>
          <p:nvGrpSpPr>
            <p:cNvPr id="164" name="Group 163"/>
            <p:cNvGrpSpPr/>
            <p:nvPr/>
          </p:nvGrpSpPr>
          <p:grpSpPr>
            <a:xfrm>
              <a:off x="543567" y="3100832"/>
              <a:ext cx="452098" cy="518225"/>
              <a:chOff x="82972" y="3100831"/>
              <a:chExt cx="452098" cy="518225"/>
            </a:xfrm>
          </p:grpSpPr>
          <p:sp>
            <p:nvSpPr>
              <p:cNvPr id="165" name="Freeform 164"/>
              <p:cNvSpPr/>
              <p:nvPr/>
            </p:nvSpPr>
            <p:spPr>
              <a:xfrm>
                <a:off x="82972"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rgbClr val="00B05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sp>
            <p:nvSpPr>
              <p:cNvPr id="166" name="Freeform 165"/>
              <p:cNvSpPr/>
              <p:nvPr/>
            </p:nvSpPr>
            <p:spPr>
              <a:xfrm>
                <a:off x="28809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rgbClr val="00B05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grpSp>
      </p:grpSp>
      <p:grpSp>
        <p:nvGrpSpPr>
          <p:cNvPr id="169" name="Green threads" hidden="1"/>
          <p:cNvGrpSpPr/>
          <p:nvPr/>
        </p:nvGrpSpPr>
        <p:grpSpPr>
          <a:xfrm>
            <a:off x="1889940" y="4775547"/>
            <a:ext cx="861645" cy="518226"/>
            <a:chOff x="134020" y="3100831"/>
            <a:chExt cx="861645" cy="518226"/>
          </a:xfrm>
        </p:grpSpPr>
        <p:grpSp>
          <p:nvGrpSpPr>
            <p:cNvPr id="170" name="Group 169"/>
            <p:cNvGrpSpPr/>
            <p:nvPr/>
          </p:nvGrpSpPr>
          <p:grpSpPr>
            <a:xfrm>
              <a:off x="134020" y="3100831"/>
              <a:ext cx="449863" cy="518226"/>
              <a:chOff x="134020" y="3100831"/>
              <a:chExt cx="449863" cy="518226"/>
            </a:xfrm>
          </p:grpSpPr>
          <p:sp>
            <p:nvSpPr>
              <p:cNvPr id="174" name="Freeform 173"/>
              <p:cNvSpPr/>
              <p:nvPr/>
            </p:nvSpPr>
            <p:spPr>
              <a:xfrm>
                <a:off x="13402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rgbClr val="00B05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sp>
            <p:nvSpPr>
              <p:cNvPr id="175" name="Freeform 174"/>
              <p:cNvSpPr/>
              <p:nvPr/>
            </p:nvSpPr>
            <p:spPr>
              <a:xfrm>
                <a:off x="336903" y="3100832"/>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rgbClr val="00B05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grpSp>
        <p:grpSp>
          <p:nvGrpSpPr>
            <p:cNvPr id="171" name="Group 170"/>
            <p:cNvGrpSpPr/>
            <p:nvPr/>
          </p:nvGrpSpPr>
          <p:grpSpPr>
            <a:xfrm>
              <a:off x="543567" y="3100832"/>
              <a:ext cx="452098" cy="518225"/>
              <a:chOff x="82972" y="3100831"/>
              <a:chExt cx="452098" cy="518225"/>
            </a:xfrm>
          </p:grpSpPr>
          <p:sp>
            <p:nvSpPr>
              <p:cNvPr id="172" name="Freeform 171"/>
              <p:cNvSpPr/>
              <p:nvPr/>
            </p:nvSpPr>
            <p:spPr>
              <a:xfrm>
                <a:off x="82972"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rgbClr val="00B05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sp>
            <p:nvSpPr>
              <p:cNvPr id="173" name="Freeform 172"/>
              <p:cNvSpPr/>
              <p:nvPr/>
            </p:nvSpPr>
            <p:spPr>
              <a:xfrm>
                <a:off x="28809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rgbClr val="00B05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grpSp>
      </p:grpSp>
      <p:grpSp>
        <p:nvGrpSpPr>
          <p:cNvPr id="176" name="Green threads" hidden="1"/>
          <p:cNvGrpSpPr/>
          <p:nvPr/>
        </p:nvGrpSpPr>
        <p:grpSpPr>
          <a:xfrm>
            <a:off x="1844536" y="5556599"/>
            <a:ext cx="861645" cy="518226"/>
            <a:chOff x="134020" y="3100831"/>
            <a:chExt cx="861645" cy="518226"/>
          </a:xfrm>
        </p:grpSpPr>
        <p:grpSp>
          <p:nvGrpSpPr>
            <p:cNvPr id="177" name="Group 176"/>
            <p:cNvGrpSpPr/>
            <p:nvPr/>
          </p:nvGrpSpPr>
          <p:grpSpPr>
            <a:xfrm>
              <a:off x="134020" y="3100831"/>
              <a:ext cx="449863" cy="518226"/>
              <a:chOff x="134020" y="3100831"/>
              <a:chExt cx="449863" cy="518226"/>
            </a:xfrm>
          </p:grpSpPr>
          <p:sp>
            <p:nvSpPr>
              <p:cNvPr id="181" name="Freeform 180"/>
              <p:cNvSpPr/>
              <p:nvPr/>
            </p:nvSpPr>
            <p:spPr>
              <a:xfrm>
                <a:off x="13402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rgbClr val="00B05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sp>
            <p:nvSpPr>
              <p:cNvPr id="182" name="Freeform 181"/>
              <p:cNvSpPr/>
              <p:nvPr/>
            </p:nvSpPr>
            <p:spPr>
              <a:xfrm>
                <a:off x="336903" y="3100832"/>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rgbClr val="00B05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grpSp>
        <p:grpSp>
          <p:nvGrpSpPr>
            <p:cNvPr id="178" name="Group 177"/>
            <p:cNvGrpSpPr/>
            <p:nvPr/>
          </p:nvGrpSpPr>
          <p:grpSpPr>
            <a:xfrm>
              <a:off x="543567" y="3100832"/>
              <a:ext cx="452098" cy="518225"/>
              <a:chOff x="82972" y="3100831"/>
              <a:chExt cx="452098" cy="518225"/>
            </a:xfrm>
          </p:grpSpPr>
          <p:sp>
            <p:nvSpPr>
              <p:cNvPr id="179" name="Freeform 178"/>
              <p:cNvSpPr/>
              <p:nvPr/>
            </p:nvSpPr>
            <p:spPr>
              <a:xfrm>
                <a:off x="82972"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rgbClr val="00B05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sp>
            <p:nvSpPr>
              <p:cNvPr id="180" name="Freeform 179"/>
              <p:cNvSpPr/>
              <p:nvPr/>
            </p:nvSpPr>
            <p:spPr>
              <a:xfrm>
                <a:off x="28809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rgbClr val="00B05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grpSp>
      </p:grpSp>
      <p:sp>
        <p:nvSpPr>
          <p:cNvPr id="183" name="Up-Down Arrow 182" hidden="1"/>
          <p:cNvSpPr/>
          <p:nvPr/>
        </p:nvSpPr>
        <p:spPr>
          <a:xfrm>
            <a:off x="1952512" y="3429000"/>
            <a:ext cx="685800" cy="1039978"/>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4" name="Green threads" hidden="1"/>
          <p:cNvGrpSpPr/>
          <p:nvPr/>
        </p:nvGrpSpPr>
        <p:grpSpPr>
          <a:xfrm>
            <a:off x="860905" y="1918594"/>
            <a:ext cx="861645" cy="518226"/>
            <a:chOff x="134020" y="3100831"/>
            <a:chExt cx="861645" cy="518226"/>
          </a:xfrm>
        </p:grpSpPr>
        <p:grpSp>
          <p:nvGrpSpPr>
            <p:cNvPr id="115" name="Group 114"/>
            <p:cNvGrpSpPr/>
            <p:nvPr/>
          </p:nvGrpSpPr>
          <p:grpSpPr>
            <a:xfrm>
              <a:off x="134020" y="3100831"/>
              <a:ext cx="449863" cy="518226"/>
              <a:chOff x="134020" y="3100831"/>
              <a:chExt cx="449863" cy="518226"/>
            </a:xfrm>
          </p:grpSpPr>
          <p:sp>
            <p:nvSpPr>
              <p:cNvPr id="119" name="Freeform 118"/>
              <p:cNvSpPr/>
              <p:nvPr/>
            </p:nvSpPr>
            <p:spPr>
              <a:xfrm>
                <a:off x="13402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accent1">
                    <a:lumMod val="75000"/>
                  </a:schemeClr>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sp>
            <p:nvSpPr>
              <p:cNvPr id="120" name="Freeform 119"/>
              <p:cNvSpPr/>
              <p:nvPr/>
            </p:nvSpPr>
            <p:spPr>
              <a:xfrm>
                <a:off x="336903" y="3100832"/>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accent1">
                    <a:lumMod val="75000"/>
                  </a:schemeClr>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grpSp>
        <p:grpSp>
          <p:nvGrpSpPr>
            <p:cNvPr id="116" name="Group 115"/>
            <p:cNvGrpSpPr/>
            <p:nvPr/>
          </p:nvGrpSpPr>
          <p:grpSpPr>
            <a:xfrm>
              <a:off x="543567" y="3100832"/>
              <a:ext cx="452098" cy="518225"/>
              <a:chOff x="82972" y="3100831"/>
              <a:chExt cx="452098" cy="518225"/>
            </a:xfrm>
          </p:grpSpPr>
          <p:sp>
            <p:nvSpPr>
              <p:cNvPr id="117" name="Freeform 116"/>
              <p:cNvSpPr/>
              <p:nvPr/>
            </p:nvSpPr>
            <p:spPr>
              <a:xfrm>
                <a:off x="82972"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accent1">
                    <a:lumMod val="75000"/>
                  </a:schemeClr>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sp>
            <p:nvSpPr>
              <p:cNvPr id="118" name="Freeform 117"/>
              <p:cNvSpPr/>
              <p:nvPr/>
            </p:nvSpPr>
            <p:spPr>
              <a:xfrm>
                <a:off x="28809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accent1">
                    <a:lumMod val="75000"/>
                  </a:schemeClr>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grpSp>
      </p:grpSp>
      <p:grpSp>
        <p:nvGrpSpPr>
          <p:cNvPr id="121" name="Green threads" hidden="1"/>
          <p:cNvGrpSpPr/>
          <p:nvPr/>
        </p:nvGrpSpPr>
        <p:grpSpPr>
          <a:xfrm>
            <a:off x="3291768" y="1954925"/>
            <a:ext cx="861645" cy="518226"/>
            <a:chOff x="134020" y="3100831"/>
            <a:chExt cx="861645" cy="518226"/>
          </a:xfrm>
        </p:grpSpPr>
        <p:grpSp>
          <p:nvGrpSpPr>
            <p:cNvPr id="122" name="Group 121"/>
            <p:cNvGrpSpPr/>
            <p:nvPr/>
          </p:nvGrpSpPr>
          <p:grpSpPr>
            <a:xfrm>
              <a:off x="134020" y="3100831"/>
              <a:ext cx="449863" cy="518226"/>
              <a:chOff x="134020" y="3100831"/>
              <a:chExt cx="449863" cy="518226"/>
            </a:xfrm>
          </p:grpSpPr>
          <p:sp>
            <p:nvSpPr>
              <p:cNvPr id="126" name="Freeform 125"/>
              <p:cNvSpPr/>
              <p:nvPr/>
            </p:nvSpPr>
            <p:spPr>
              <a:xfrm>
                <a:off x="13402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accent1">
                    <a:lumMod val="75000"/>
                  </a:schemeClr>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sp>
            <p:nvSpPr>
              <p:cNvPr id="127" name="Freeform 126"/>
              <p:cNvSpPr/>
              <p:nvPr/>
            </p:nvSpPr>
            <p:spPr>
              <a:xfrm>
                <a:off x="336903" y="3100832"/>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accent1">
                    <a:lumMod val="75000"/>
                  </a:schemeClr>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grpSp>
        <p:grpSp>
          <p:nvGrpSpPr>
            <p:cNvPr id="123" name="Group 122"/>
            <p:cNvGrpSpPr/>
            <p:nvPr/>
          </p:nvGrpSpPr>
          <p:grpSpPr>
            <a:xfrm>
              <a:off x="543567" y="3100832"/>
              <a:ext cx="452098" cy="518225"/>
              <a:chOff x="82972" y="3100831"/>
              <a:chExt cx="452098" cy="518225"/>
            </a:xfrm>
          </p:grpSpPr>
          <p:sp>
            <p:nvSpPr>
              <p:cNvPr id="124" name="Freeform 123"/>
              <p:cNvSpPr/>
              <p:nvPr/>
            </p:nvSpPr>
            <p:spPr>
              <a:xfrm>
                <a:off x="82972"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accent1">
                    <a:lumMod val="75000"/>
                  </a:schemeClr>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sp>
            <p:nvSpPr>
              <p:cNvPr id="125" name="Freeform 124"/>
              <p:cNvSpPr/>
              <p:nvPr/>
            </p:nvSpPr>
            <p:spPr>
              <a:xfrm>
                <a:off x="28809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accent1">
                    <a:lumMod val="75000"/>
                  </a:schemeClr>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grpSp>
      </p:grpSp>
      <p:grpSp>
        <p:nvGrpSpPr>
          <p:cNvPr id="128" name="Green threads" hidden="1"/>
          <p:cNvGrpSpPr/>
          <p:nvPr/>
        </p:nvGrpSpPr>
        <p:grpSpPr>
          <a:xfrm>
            <a:off x="2031128" y="1918593"/>
            <a:ext cx="861645" cy="518226"/>
            <a:chOff x="134020" y="3100831"/>
            <a:chExt cx="861645" cy="518226"/>
          </a:xfrm>
        </p:grpSpPr>
        <p:grpSp>
          <p:nvGrpSpPr>
            <p:cNvPr id="129" name="Group 128"/>
            <p:cNvGrpSpPr/>
            <p:nvPr/>
          </p:nvGrpSpPr>
          <p:grpSpPr>
            <a:xfrm>
              <a:off x="134020" y="3100831"/>
              <a:ext cx="449863" cy="518226"/>
              <a:chOff x="134020" y="3100831"/>
              <a:chExt cx="449863" cy="518226"/>
            </a:xfrm>
          </p:grpSpPr>
          <p:sp>
            <p:nvSpPr>
              <p:cNvPr id="133" name="Freeform 132"/>
              <p:cNvSpPr/>
              <p:nvPr/>
            </p:nvSpPr>
            <p:spPr>
              <a:xfrm>
                <a:off x="13402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accent1">
                    <a:lumMod val="75000"/>
                  </a:schemeClr>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sp>
            <p:nvSpPr>
              <p:cNvPr id="134" name="Freeform 133"/>
              <p:cNvSpPr/>
              <p:nvPr/>
            </p:nvSpPr>
            <p:spPr>
              <a:xfrm>
                <a:off x="336903" y="3100832"/>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accent1">
                    <a:lumMod val="75000"/>
                  </a:schemeClr>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grpSp>
        <p:grpSp>
          <p:nvGrpSpPr>
            <p:cNvPr id="130" name="Group 129"/>
            <p:cNvGrpSpPr/>
            <p:nvPr/>
          </p:nvGrpSpPr>
          <p:grpSpPr>
            <a:xfrm>
              <a:off x="543567" y="3100832"/>
              <a:ext cx="452098" cy="518225"/>
              <a:chOff x="82972" y="3100831"/>
              <a:chExt cx="452098" cy="518225"/>
            </a:xfrm>
          </p:grpSpPr>
          <p:sp>
            <p:nvSpPr>
              <p:cNvPr id="131" name="Freeform 130"/>
              <p:cNvSpPr/>
              <p:nvPr/>
            </p:nvSpPr>
            <p:spPr>
              <a:xfrm>
                <a:off x="82972"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accent1">
                    <a:lumMod val="75000"/>
                  </a:schemeClr>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sp>
            <p:nvSpPr>
              <p:cNvPr id="132" name="Freeform 131"/>
              <p:cNvSpPr/>
              <p:nvPr/>
            </p:nvSpPr>
            <p:spPr>
              <a:xfrm>
                <a:off x="28809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accent1">
                    <a:lumMod val="75000"/>
                  </a:schemeClr>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grpSp>
      </p:grpSp>
      <p:grpSp>
        <p:nvGrpSpPr>
          <p:cNvPr id="135" name="Green threads" hidden="1"/>
          <p:cNvGrpSpPr/>
          <p:nvPr/>
        </p:nvGrpSpPr>
        <p:grpSpPr>
          <a:xfrm>
            <a:off x="1985724" y="2699645"/>
            <a:ext cx="861645" cy="518226"/>
            <a:chOff x="134020" y="3100831"/>
            <a:chExt cx="861645" cy="518226"/>
          </a:xfrm>
        </p:grpSpPr>
        <p:grpSp>
          <p:nvGrpSpPr>
            <p:cNvPr id="136" name="Group 135"/>
            <p:cNvGrpSpPr/>
            <p:nvPr/>
          </p:nvGrpSpPr>
          <p:grpSpPr>
            <a:xfrm>
              <a:off x="134020" y="3100831"/>
              <a:ext cx="449863" cy="518226"/>
              <a:chOff x="134020" y="3100831"/>
              <a:chExt cx="449863" cy="518226"/>
            </a:xfrm>
          </p:grpSpPr>
          <p:sp>
            <p:nvSpPr>
              <p:cNvPr id="140" name="Freeform 139"/>
              <p:cNvSpPr/>
              <p:nvPr/>
            </p:nvSpPr>
            <p:spPr>
              <a:xfrm>
                <a:off x="13402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accent1">
                    <a:lumMod val="75000"/>
                  </a:schemeClr>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sp>
            <p:nvSpPr>
              <p:cNvPr id="141" name="Freeform 140"/>
              <p:cNvSpPr/>
              <p:nvPr/>
            </p:nvSpPr>
            <p:spPr>
              <a:xfrm>
                <a:off x="336903" y="3100832"/>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accent1">
                    <a:lumMod val="75000"/>
                  </a:schemeClr>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grpSp>
        <p:grpSp>
          <p:nvGrpSpPr>
            <p:cNvPr id="137" name="Group 136"/>
            <p:cNvGrpSpPr/>
            <p:nvPr/>
          </p:nvGrpSpPr>
          <p:grpSpPr>
            <a:xfrm>
              <a:off x="543567" y="3100832"/>
              <a:ext cx="452098" cy="518225"/>
              <a:chOff x="82972" y="3100831"/>
              <a:chExt cx="452098" cy="518225"/>
            </a:xfrm>
          </p:grpSpPr>
          <p:sp>
            <p:nvSpPr>
              <p:cNvPr id="138" name="Freeform 137"/>
              <p:cNvSpPr/>
              <p:nvPr/>
            </p:nvSpPr>
            <p:spPr>
              <a:xfrm>
                <a:off x="82972"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accent1">
                    <a:lumMod val="75000"/>
                  </a:schemeClr>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sp>
            <p:nvSpPr>
              <p:cNvPr id="139" name="Freeform 138"/>
              <p:cNvSpPr/>
              <p:nvPr/>
            </p:nvSpPr>
            <p:spPr>
              <a:xfrm>
                <a:off x="28809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accent1">
                    <a:lumMod val="75000"/>
                  </a:schemeClr>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grpSp>
      </p:grpSp>
      <p:sp>
        <p:nvSpPr>
          <p:cNvPr id="103" name="Rectangle 102"/>
          <p:cNvSpPr/>
          <p:nvPr/>
        </p:nvSpPr>
        <p:spPr>
          <a:xfrm>
            <a:off x="2467583" y="1954926"/>
            <a:ext cx="1859954" cy="1384208"/>
          </a:xfrm>
          <a:prstGeom prst="rect">
            <a:avLst/>
          </a:prstGeom>
          <a:no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4" name="Group 103"/>
          <p:cNvGrpSpPr/>
          <p:nvPr/>
        </p:nvGrpSpPr>
        <p:grpSpPr>
          <a:xfrm>
            <a:off x="2948776" y="2113078"/>
            <a:ext cx="1258132" cy="889848"/>
            <a:chOff x="859428" y="2819400"/>
            <a:chExt cx="979338" cy="685800"/>
          </a:xfrm>
        </p:grpSpPr>
        <p:sp>
          <p:nvSpPr>
            <p:cNvPr id="146" name="Rounded Rectangle 145"/>
            <p:cNvSpPr/>
            <p:nvPr/>
          </p:nvSpPr>
          <p:spPr>
            <a:xfrm>
              <a:off x="859428" y="2819400"/>
              <a:ext cx="979338" cy="685800"/>
            </a:xfrm>
            <a:prstGeom prst="round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7" name="Group 146"/>
            <p:cNvGrpSpPr/>
            <p:nvPr/>
          </p:nvGrpSpPr>
          <p:grpSpPr>
            <a:xfrm>
              <a:off x="919004" y="2910774"/>
              <a:ext cx="861645" cy="518226"/>
              <a:chOff x="134020" y="3100831"/>
              <a:chExt cx="861645" cy="518226"/>
            </a:xfrm>
          </p:grpSpPr>
          <p:grpSp>
            <p:nvGrpSpPr>
              <p:cNvPr id="148" name="Group 147"/>
              <p:cNvGrpSpPr/>
              <p:nvPr/>
            </p:nvGrpSpPr>
            <p:grpSpPr>
              <a:xfrm>
                <a:off x="134020" y="3100831"/>
                <a:ext cx="449863" cy="518226"/>
                <a:chOff x="134020" y="3100831"/>
                <a:chExt cx="449863" cy="518226"/>
              </a:xfrm>
            </p:grpSpPr>
            <p:sp>
              <p:nvSpPr>
                <p:cNvPr id="152" name="Freeform 151"/>
                <p:cNvSpPr/>
                <p:nvPr/>
              </p:nvSpPr>
              <p:spPr>
                <a:xfrm>
                  <a:off x="13402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5715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sp>
              <p:nvSpPr>
                <p:cNvPr id="153" name="Freeform 152"/>
                <p:cNvSpPr/>
                <p:nvPr/>
              </p:nvSpPr>
              <p:spPr>
                <a:xfrm>
                  <a:off x="336903" y="3100832"/>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5715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grpSp>
          <p:grpSp>
            <p:nvGrpSpPr>
              <p:cNvPr id="149" name="Group 148"/>
              <p:cNvGrpSpPr/>
              <p:nvPr/>
            </p:nvGrpSpPr>
            <p:grpSpPr>
              <a:xfrm>
                <a:off x="543567" y="3100832"/>
                <a:ext cx="452098" cy="518225"/>
                <a:chOff x="82972" y="3100831"/>
                <a:chExt cx="452098" cy="518225"/>
              </a:xfrm>
            </p:grpSpPr>
            <p:sp>
              <p:nvSpPr>
                <p:cNvPr id="150" name="Freeform 149"/>
                <p:cNvSpPr/>
                <p:nvPr/>
              </p:nvSpPr>
              <p:spPr>
                <a:xfrm>
                  <a:off x="82972"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5715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sp>
              <p:nvSpPr>
                <p:cNvPr id="151" name="Freeform 150"/>
                <p:cNvSpPr/>
                <p:nvPr/>
              </p:nvSpPr>
              <p:spPr>
                <a:xfrm>
                  <a:off x="28809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5715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grpSp>
        </p:grpSp>
      </p:grpSp>
      <p:grpSp>
        <p:nvGrpSpPr>
          <p:cNvPr id="105" name="Group 104"/>
          <p:cNvGrpSpPr/>
          <p:nvPr/>
        </p:nvGrpSpPr>
        <p:grpSpPr>
          <a:xfrm>
            <a:off x="2582609" y="2335543"/>
            <a:ext cx="1258132" cy="889848"/>
            <a:chOff x="859428" y="2819400"/>
            <a:chExt cx="979338" cy="685800"/>
          </a:xfrm>
        </p:grpSpPr>
        <p:sp>
          <p:nvSpPr>
            <p:cNvPr id="109" name="Rounded Rectangle 108"/>
            <p:cNvSpPr/>
            <p:nvPr/>
          </p:nvSpPr>
          <p:spPr>
            <a:xfrm>
              <a:off x="859428" y="2819400"/>
              <a:ext cx="979338" cy="685800"/>
            </a:xfrm>
            <a:prstGeom prst="round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0" name="Group 109"/>
            <p:cNvGrpSpPr/>
            <p:nvPr/>
          </p:nvGrpSpPr>
          <p:grpSpPr>
            <a:xfrm>
              <a:off x="919004" y="2910774"/>
              <a:ext cx="861645" cy="518226"/>
              <a:chOff x="134020" y="3100831"/>
              <a:chExt cx="861645" cy="518226"/>
            </a:xfrm>
          </p:grpSpPr>
          <p:grpSp>
            <p:nvGrpSpPr>
              <p:cNvPr id="111" name="Group 110"/>
              <p:cNvGrpSpPr/>
              <p:nvPr/>
            </p:nvGrpSpPr>
            <p:grpSpPr>
              <a:xfrm>
                <a:off x="134020" y="3100831"/>
                <a:ext cx="449863" cy="518226"/>
                <a:chOff x="134020" y="3100831"/>
                <a:chExt cx="449863" cy="518226"/>
              </a:xfrm>
            </p:grpSpPr>
            <p:sp>
              <p:nvSpPr>
                <p:cNvPr id="144" name="Freeform 143"/>
                <p:cNvSpPr/>
                <p:nvPr/>
              </p:nvSpPr>
              <p:spPr>
                <a:xfrm>
                  <a:off x="13402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5715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sp>
              <p:nvSpPr>
                <p:cNvPr id="145" name="Freeform 144"/>
                <p:cNvSpPr/>
                <p:nvPr/>
              </p:nvSpPr>
              <p:spPr>
                <a:xfrm>
                  <a:off x="336903" y="3100832"/>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5715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grpSp>
          <p:grpSp>
            <p:nvGrpSpPr>
              <p:cNvPr id="112" name="Group 111"/>
              <p:cNvGrpSpPr/>
              <p:nvPr/>
            </p:nvGrpSpPr>
            <p:grpSpPr>
              <a:xfrm>
                <a:off x="543567" y="3100832"/>
                <a:ext cx="452098" cy="518225"/>
                <a:chOff x="82972" y="3100831"/>
                <a:chExt cx="452098" cy="518225"/>
              </a:xfrm>
            </p:grpSpPr>
            <p:sp>
              <p:nvSpPr>
                <p:cNvPr id="142" name="Freeform 141"/>
                <p:cNvSpPr/>
                <p:nvPr/>
              </p:nvSpPr>
              <p:spPr>
                <a:xfrm>
                  <a:off x="82972"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5715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sp>
              <p:nvSpPr>
                <p:cNvPr id="143" name="Freeform 142"/>
                <p:cNvSpPr/>
                <p:nvPr/>
              </p:nvSpPr>
              <p:spPr>
                <a:xfrm>
                  <a:off x="28809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5715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grpSp>
        </p:grpSp>
      </p:grpSp>
      <p:sp>
        <p:nvSpPr>
          <p:cNvPr id="4" name="TextBox 3"/>
          <p:cNvSpPr txBox="1"/>
          <p:nvPr/>
        </p:nvSpPr>
        <p:spPr>
          <a:xfrm>
            <a:off x="1992397" y="3329923"/>
            <a:ext cx="2205989" cy="461665"/>
          </a:xfrm>
          <a:prstGeom prst="rect">
            <a:avLst/>
          </a:prstGeom>
          <a:noFill/>
        </p:spPr>
        <p:txBody>
          <a:bodyPr wrap="none" rtlCol="0">
            <a:spAutoFit/>
          </a:bodyPr>
          <a:lstStyle/>
          <a:p>
            <a:r>
              <a:rPr lang="en-US" sz="2400" b="1" dirty="0" smtClean="0"/>
              <a:t>Regular threads</a:t>
            </a:r>
            <a:endParaRPr lang="en-US" sz="2400" b="1" dirty="0"/>
          </a:p>
        </p:txBody>
      </p:sp>
      <p:sp>
        <p:nvSpPr>
          <p:cNvPr id="82" name="Rectangle 81"/>
          <p:cNvSpPr/>
          <p:nvPr/>
        </p:nvSpPr>
        <p:spPr>
          <a:xfrm>
            <a:off x="1463019" y="4641896"/>
            <a:ext cx="1859954" cy="1384208"/>
          </a:xfrm>
          <a:prstGeom prst="rect">
            <a:avLst/>
          </a:prstGeom>
          <a:no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3" name="Group 82"/>
          <p:cNvGrpSpPr/>
          <p:nvPr/>
        </p:nvGrpSpPr>
        <p:grpSpPr>
          <a:xfrm>
            <a:off x="1944212" y="4800048"/>
            <a:ext cx="1258132" cy="889848"/>
            <a:chOff x="859428" y="2819400"/>
            <a:chExt cx="979338" cy="685800"/>
          </a:xfrm>
        </p:grpSpPr>
        <p:sp>
          <p:nvSpPr>
            <p:cNvPr id="84" name="Rounded Rectangle 83"/>
            <p:cNvSpPr/>
            <p:nvPr/>
          </p:nvSpPr>
          <p:spPr>
            <a:xfrm>
              <a:off x="859428" y="2819400"/>
              <a:ext cx="979338" cy="685800"/>
            </a:xfrm>
            <a:prstGeom prst="roundRect">
              <a:avLst/>
            </a:prstGeom>
            <a:solidFill>
              <a:schemeClr val="bg1"/>
            </a:solidFill>
            <a:ln w="38100">
              <a:solidFill>
                <a:srgbClr val="008E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p:cNvGrpSpPr/>
            <p:nvPr/>
          </p:nvGrpSpPr>
          <p:grpSpPr>
            <a:xfrm>
              <a:off x="919004" y="2910774"/>
              <a:ext cx="861645" cy="518226"/>
              <a:chOff x="134020" y="3100831"/>
              <a:chExt cx="861645" cy="518226"/>
            </a:xfrm>
          </p:grpSpPr>
          <p:grpSp>
            <p:nvGrpSpPr>
              <p:cNvPr id="86" name="Group 85"/>
              <p:cNvGrpSpPr/>
              <p:nvPr/>
            </p:nvGrpSpPr>
            <p:grpSpPr>
              <a:xfrm>
                <a:off x="134020" y="3100831"/>
                <a:ext cx="449863" cy="518226"/>
                <a:chOff x="134020" y="3100831"/>
                <a:chExt cx="449863" cy="518226"/>
              </a:xfrm>
            </p:grpSpPr>
            <p:sp>
              <p:nvSpPr>
                <p:cNvPr id="90" name="Freeform 89"/>
                <p:cNvSpPr/>
                <p:nvPr/>
              </p:nvSpPr>
              <p:spPr>
                <a:xfrm>
                  <a:off x="13402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57150">
                  <a:solidFill>
                    <a:srgbClr val="008E4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sp>
              <p:nvSpPr>
                <p:cNvPr id="91" name="Freeform 90"/>
                <p:cNvSpPr/>
                <p:nvPr/>
              </p:nvSpPr>
              <p:spPr>
                <a:xfrm>
                  <a:off x="336903" y="3100832"/>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57150">
                  <a:solidFill>
                    <a:srgbClr val="008E4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grpSp>
          <p:grpSp>
            <p:nvGrpSpPr>
              <p:cNvPr id="87" name="Group 86"/>
              <p:cNvGrpSpPr/>
              <p:nvPr/>
            </p:nvGrpSpPr>
            <p:grpSpPr>
              <a:xfrm>
                <a:off x="543567" y="3100832"/>
                <a:ext cx="452098" cy="518225"/>
                <a:chOff x="82972" y="3100831"/>
                <a:chExt cx="452098" cy="518225"/>
              </a:xfrm>
            </p:grpSpPr>
            <p:sp>
              <p:nvSpPr>
                <p:cNvPr id="88" name="Freeform 87"/>
                <p:cNvSpPr/>
                <p:nvPr/>
              </p:nvSpPr>
              <p:spPr>
                <a:xfrm>
                  <a:off x="82972"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57150">
                  <a:solidFill>
                    <a:srgbClr val="008E4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sp>
              <p:nvSpPr>
                <p:cNvPr id="89" name="Freeform 88"/>
                <p:cNvSpPr/>
                <p:nvPr/>
              </p:nvSpPr>
              <p:spPr>
                <a:xfrm>
                  <a:off x="28809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57150">
                  <a:solidFill>
                    <a:srgbClr val="008E4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grpSp>
        </p:grpSp>
      </p:grpSp>
      <p:grpSp>
        <p:nvGrpSpPr>
          <p:cNvPr id="92" name="Group 91"/>
          <p:cNvGrpSpPr/>
          <p:nvPr/>
        </p:nvGrpSpPr>
        <p:grpSpPr>
          <a:xfrm>
            <a:off x="1578045" y="5022513"/>
            <a:ext cx="1258132" cy="889848"/>
            <a:chOff x="859428" y="2819400"/>
            <a:chExt cx="979338" cy="685800"/>
          </a:xfrm>
        </p:grpSpPr>
        <p:sp>
          <p:nvSpPr>
            <p:cNvPr id="93" name="Rounded Rectangle 92"/>
            <p:cNvSpPr/>
            <p:nvPr/>
          </p:nvSpPr>
          <p:spPr>
            <a:xfrm>
              <a:off x="859428" y="2819400"/>
              <a:ext cx="979338" cy="685800"/>
            </a:xfrm>
            <a:prstGeom prst="roundRect">
              <a:avLst/>
            </a:prstGeom>
            <a:solidFill>
              <a:schemeClr val="bg1"/>
            </a:solidFill>
            <a:ln w="38100">
              <a:solidFill>
                <a:srgbClr val="008E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4" name="Group 93"/>
            <p:cNvGrpSpPr/>
            <p:nvPr/>
          </p:nvGrpSpPr>
          <p:grpSpPr>
            <a:xfrm>
              <a:off x="919004" y="2910774"/>
              <a:ext cx="861645" cy="518226"/>
              <a:chOff x="134020" y="3100831"/>
              <a:chExt cx="861645" cy="518226"/>
            </a:xfrm>
          </p:grpSpPr>
          <p:grpSp>
            <p:nvGrpSpPr>
              <p:cNvPr id="95" name="Group 94"/>
              <p:cNvGrpSpPr/>
              <p:nvPr/>
            </p:nvGrpSpPr>
            <p:grpSpPr>
              <a:xfrm>
                <a:off x="134020" y="3100831"/>
                <a:ext cx="449863" cy="518226"/>
                <a:chOff x="134020" y="3100831"/>
                <a:chExt cx="449863" cy="518226"/>
              </a:xfrm>
            </p:grpSpPr>
            <p:sp>
              <p:nvSpPr>
                <p:cNvPr id="99" name="Freeform 98"/>
                <p:cNvSpPr/>
                <p:nvPr/>
              </p:nvSpPr>
              <p:spPr>
                <a:xfrm>
                  <a:off x="13402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57150">
                  <a:solidFill>
                    <a:srgbClr val="008E4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sp>
              <p:nvSpPr>
                <p:cNvPr id="101" name="Freeform 100"/>
                <p:cNvSpPr/>
                <p:nvPr/>
              </p:nvSpPr>
              <p:spPr>
                <a:xfrm>
                  <a:off x="336903" y="3100832"/>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57150">
                  <a:solidFill>
                    <a:srgbClr val="008E4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grpSp>
          <p:grpSp>
            <p:nvGrpSpPr>
              <p:cNvPr id="96" name="Group 95"/>
              <p:cNvGrpSpPr/>
              <p:nvPr/>
            </p:nvGrpSpPr>
            <p:grpSpPr>
              <a:xfrm>
                <a:off x="543567" y="3100832"/>
                <a:ext cx="452098" cy="518225"/>
                <a:chOff x="82972" y="3100831"/>
                <a:chExt cx="452098" cy="518225"/>
              </a:xfrm>
            </p:grpSpPr>
            <p:sp>
              <p:nvSpPr>
                <p:cNvPr id="97" name="Freeform 96"/>
                <p:cNvSpPr/>
                <p:nvPr/>
              </p:nvSpPr>
              <p:spPr>
                <a:xfrm>
                  <a:off x="82972"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57150">
                  <a:solidFill>
                    <a:srgbClr val="008E4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sp>
              <p:nvSpPr>
                <p:cNvPr id="98" name="Freeform 97"/>
                <p:cNvSpPr/>
                <p:nvPr/>
              </p:nvSpPr>
              <p:spPr>
                <a:xfrm>
                  <a:off x="28809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57150">
                  <a:solidFill>
                    <a:srgbClr val="008E4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grpSp>
        </p:grpSp>
      </p:grpSp>
      <p:sp>
        <p:nvSpPr>
          <p:cNvPr id="102" name="TextBox 101"/>
          <p:cNvSpPr txBox="1"/>
          <p:nvPr/>
        </p:nvSpPr>
        <p:spPr>
          <a:xfrm>
            <a:off x="914669" y="6040098"/>
            <a:ext cx="2047099" cy="461665"/>
          </a:xfrm>
          <a:prstGeom prst="rect">
            <a:avLst/>
          </a:prstGeom>
          <a:noFill/>
        </p:spPr>
        <p:txBody>
          <a:bodyPr wrap="none" rtlCol="0">
            <a:spAutoFit/>
          </a:bodyPr>
          <a:lstStyle/>
          <a:p>
            <a:r>
              <a:rPr lang="en-US" sz="2400" b="1" dirty="0" smtClean="0"/>
              <a:t>Helper threads</a:t>
            </a:r>
            <a:endParaRPr lang="en-US" sz="2400" b="1" dirty="0"/>
          </a:p>
        </p:txBody>
      </p:sp>
      <p:sp>
        <p:nvSpPr>
          <p:cNvPr id="5" name="Rectangle 4"/>
          <p:cNvSpPr/>
          <p:nvPr/>
        </p:nvSpPr>
        <p:spPr>
          <a:xfrm>
            <a:off x="4683369" y="2054913"/>
            <a:ext cx="3952492" cy="523220"/>
          </a:xfrm>
          <a:prstGeom prst="rect">
            <a:avLst/>
          </a:prstGeom>
        </p:spPr>
        <p:txBody>
          <a:bodyPr wrap="none">
            <a:spAutoFit/>
          </a:bodyPr>
          <a:lstStyle/>
          <a:p>
            <a:pPr lvl="1" indent="-457200">
              <a:spcBef>
                <a:spcPts val="700"/>
              </a:spcBef>
              <a:buClr>
                <a:srgbClr val="008E40"/>
              </a:buClr>
              <a:buSzPct val="120000"/>
              <a:buFont typeface="Wingdings" pitchFamily="2" charset="2"/>
              <a:buChar char="ü"/>
            </a:pPr>
            <a:r>
              <a:rPr lang="en-US" sz="2800" b="1" dirty="0" smtClean="0"/>
              <a:t>No hardware changes</a:t>
            </a:r>
            <a:endParaRPr lang="en-US" sz="2800" b="1" dirty="0"/>
          </a:p>
        </p:txBody>
      </p:sp>
      <p:sp>
        <p:nvSpPr>
          <p:cNvPr id="6" name="Rectangle 5"/>
          <p:cNvSpPr/>
          <p:nvPr/>
        </p:nvSpPr>
        <p:spPr>
          <a:xfrm>
            <a:off x="4661598" y="2810408"/>
            <a:ext cx="4834095" cy="523220"/>
          </a:xfrm>
          <a:prstGeom prst="rect">
            <a:avLst/>
          </a:prstGeom>
        </p:spPr>
        <p:txBody>
          <a:bodyPr wrap="square">
            <a:spAutoFit/>
          </a:bodyPr>
          <a:lstStyle/>
          <a:p>
            <a:pPr lvl="1" indent="-457200">
              <a:spcBef>
                <a:spcPts val="700"/>
              </a:spcBef>
              <a:buClr>
                <a:schemeClr val="accent2"/>
              </a:buClr>
              <a:buSzPct val="80000"/>
              <a:buBlip>
                <a:blip r:embed="rId3"/>
              </a:buBlip>
            </a:pPr>
            <a:r>
              <a:rPr lang="en-US" sz="2800" b="1" dirty="0" smtClean="0"/>
              <a:t>Coarse grained</a:t>
            </a:r>
          </a:p>
        </p:txBody>
      </p:sp>
      <p:sp>
        <p:nvSpPr>
          <p:cNvPr id="106" name="Rectangle 105"/>
          <p:cNvSpPr/>
          <p:nvPr/>
        </p:nvSpPr>
        <p:spPr>
          <a:xfrm>
            <a:off x="4714352" y="4624091"/>
            <a:ext cx="4165042" cy="1995418"/>
          </a:xfrm>
          <a:prstGeom prst="rect">
            <a:avLst/>
          </a:prstGeom>
        </p:spPr>
        <p:txBody>
          <a:bodyPr wrap="square">
            <a:spAutoFit/>
          </a:bodyPr>
          <a:lstStyle/>
          <a:p>
            <a:pPr lvl="1" indent="-457200">
              <a:spcBef>
                <a:spcPts val="700"/>
              </a:spcBef>
              <a:buClr>
                <a:schemeClr val="accent2"/>
              </a:buClr>
              <a:buSzPct val="80000"/>
              <a:buBlip>
                <a:blip r:embed="rId3"/>
              </a:buBlip>
            </a:pPr>
            <a:r>
              <a:rPr lang="en-US" sz="2800" b="1" dirty="0" smtClean="0"/>
              <a:t>Not aware of runtime program behavior</a:t>
            </a:r>
          </a:p>
          <a:p>
            <a:pPr lvl="2" indent="-457200">
              <a:spcBef>
                <a:spcPts val="700"/>
              </a:spcBef>
              <a:buClr>
                <a:schemeClr val="accent2"/>
              </a:buClr>
              <a:buSzPct val="80000"/>
              <a:buFont typeface="Calibri" pitchFamily="34" charset="0"/>
              <a:buChar char="–"/>
            </a:pPr>
            <a:endParaRPr lang="en-US" sz="2800" b="1" dirty="0" smtClean="0"/>
          </a:p>
          <a:p>
            <a:pPr lvl="2" indent="-457200">
              <a:spcBef>
                <a:spcPts val="700"/>
              </a:spcBef>
              <a:buClr>
                <a:schemeClr val="accent2"/>
              </a:buClr>
              <a:buSzPct val="80000"/>
              <a:buFont typeface="Calibri" pitchFamily="34" charset="0"/>
              <a:buChar char="–"/>
            </a:pPr>
            <a:endParaRPr lang="en-US" sz="2800" b="1" dirty="0"/>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31762" y="3687609"/>
            <a:ext cx="851449" cy="851449"/>
          </a:xfrm>
          <a:prstGeom prst="rect">
            <a:avLst/>
          </a:prstGeom>
        </p:spPr>
      </p:pic>
      <p:sp>
        <p:nvSpPr>
          <p:cNvPr id="8" name="Slide Number Placeholder 7"/>
          <p:cNvSpPr>
            <a:spLocks noGrp="1"/>
          </p:cNvSpPr>
          <p:nvPr>
            <p:ph type="sldNum" sz="quarter" idx="4"/>
          </p:nvPr>
        </p:nvSpPr>
        <p:spPr/>
        <p:txBody>
          <a:bodyPr/>
          <a:lstStyle/>
          <a:p>
            <a:fld id="{E4C25FB6-0C19-4CE9-A9C3-EE47C070BF97}" type="slidenum">
              <a:rPr lang="en-US" smtClean="0"/>
              <a:pPr/>
              <a:t>12</a:t>
            </a:fld>
            <a:endParaRPr lang="en-US" dirty="0"/>
          </a:p>
        </p:txBody>
      </p:sp>
      <p:sp>
        <p:nvSpPr>
          <p:cNvPr id="9" name="TextBox 8"/>
          <p:cNvSpPr txBox="1"/>
          <p:nvPr/>
        </p:nvSpPr>
        <p:spPr>
          <a:xfrm>
            <a:off x="4692581" y="3588139"/>
            <a:ext cx="4430486" cy="1231106"/>
          </a:xfrm>
          <a:prstGeom prst="rect">
            <a:avLst/>
          </a:prstGeom>
          <a:noFill/>
        </p:spPr>
        <p:txBody>
          <a:bodyPr wrap="square" rtlCol="0">
            <a:spAutoFit/>
          </a:bodyPr>
          <a:lstStyle/>
          <a:p>
            <a:pPr lvl="1" indent="-457200">
              <a:buSzPct val="80000"/>
              <a:buBlip>
                <a:blip r:embed="rId3"/>
              </a:buBlip>
            </a:pPr>
            <a:r>
              <a:rPr lang="en-US" sz="2800" b="1" dirty="0"/>
              <a:t>Synchronization is difficult</a:t>
            </a:r>
          </a:p>
          <a:p>
            <a:endParaRPr lang="en-US" dirty="0">
              <a:latin typeface="Candara" pitchFamily="34" charset="0"/>
            </a:endParaRPr>
          </a:p>
        </p:txBody>
      </p:sp>
    </p:spTree>
    <p:extLst>
      <p:ext uri="{BB962C8B-B14F-4D97-AF65-F5344CB8AC3E}">
        <p14:creationId xmlns:p14="http://schemas.microsoft.com/office/powerpoint/2010/main" val="169793944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0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9">
                                            <p:txEl>
                                              <p:pRg st="0" end="0"/>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 grpId="0" animBg="1"/>
      <p:bldP spid="103" grpId="0" animBg="1"/>
      <p:bldP spid="4" grpId="0"/>
      <p:bldP spid="82" grpId="0" animBg="1"/>
      <p:bldP spid="102" grpId="0"/>
      <p:bldP spid="5" grpId="0"/>
      <p:bldP spid="6" grpId="0"/>
      <p:bldP spid="10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09600" y="228600"/>
            <a:ext cx="8382000" cy="990600"/>
          </a:xfrm>
        </p:spPr>
        <p:txBody>
          <a:bodyPr>
            <a:normAutofit/>
          </a:bodyPr>
          <a:lstStyle/>
          <a:p>
            <a:r>
              <a:rPr lang="en-US" dirty="0" smtClean="0"/>
              <a:t>Where Do We Add Helper Threads?</a:t>
            </a:r>
            <a:endParaRPr lang="en-US" dirty="0"/>
          </a:p>
        </p:txBody>
      </p:sp>
      <p:sp>
        <p:nvSpPr>
          <p:cNvPr id="7" name="Freeform 6"/>
          <p:cNvSpPr/>
          <p:nvPr/>
        </p:nvSpPr>
        <p:spPr>
          <a:xfrm>
            <a:off x="3330375" y="2018958"/>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grpSp>
        <p:nvGrpSpPr>
          <p:cNvPr id="8" name="Block"/>
          <p:cNvGrpSpPr/>
          <p:nvPr/>
        </p:nvGrpSpPr>
        <p:grpSpPr>
          <a:xfrm>
            <a:off x="2501430" y="4251874"/>
            <a:ext cx="1447800" cy="1066800"/>
            <a:chOff x="762000" y="3886200"/>
            <a:chExt cx="1447800" cy="1066800"/>
          </a:xfrm>
        </p:grpSpPr>
        <p:sp>
          <p:nvSpPr>
            <p:cNvPr id="9" name="Rectangle 8"/>
            <p:cNvSpPr/>
            <p:nvPr/>
          </p:nvSpPr>
          <p:spPr>
            <a:xfrm>
              <a:off x="762000" y="3886200"/>
              <a:ext cx="1447800" cy="1066800"/>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1136564" y="4008087"/>
              <a:ext cx="979338" cy="685800"/>
              <a:chOff x="859428" y="2819400"/>
              <a:chExt cx="979338" cy="685800"/>
            </a:xfrm>
          </p:grpSpPr>
          <p:sp>
            <p:nvSpPr>
              <p:cNvPr id="20" name="Rounded Rectangle 19"/>
              <p:cNvSpPr/>
              <p:nvPr/>
            </p:nvSpPr>
            <p:spPr>
              <a:xfrm>
                <a:off x="859428" y="2819400"/>
                <a:ext cx="979338" cy="6858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p:nvPr/>
            </p:nvGrpSpPr>
            <p:grpSpPr>
              <a:xfrm>
                <a:off x="919004" y="2910774"/>
                <a:ext cx="861645" cy="518226"/>
                <a:chOff x="134020" y="3100831"/>
                <a:chExt cx="861645" cy="518226"/>
              </a:xfrm>
            </p:grpSpPr>
            <p:grpSp>
              <p:nvGrpSpPr>
                <p:cNvPr id="22" name="Group 21"/>
                <p:cNvGrpSpPr/>
                <p:nvPr/>
              </p:nvGrpSpPr>
              <p:grpSpPr>
                <a:xfrm>
                  <a:off x="134020" y="3100831"/>
                  <a:ext cx="449863" cy="518226"/>
                  <a:chOff x="134020" y="3100831"/>
                  <a:chExt cx="449863" cy="518226"/>
                </a:xfrm>
              </p:grpSpPr>
              <p:sp>
                <p:nvSpPr>
                  <p:cNvPr id="26" name="Freeform 25"/>
                  <p:cNvSpPr/>
                  <p:nvPr/>
                </p:nvSpPr>
                <p:spPr>
                  <a:xfrm>
                    <a:off x="13402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sp>
                <p:nvSpPr>
                  <p:cNvPr id="27" name="Freeform 26"/>
                  <p:cNvSpPr/>
                  <p:nvPr/>
                </p:nvSpPr>
                <p:spPr>
                  <a:xfrm>
                    <a:off x="336903" y="3100832"/>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grpSp>
            <p:grpSp>
              <p:nvGrpSpPr>
                <p:cNvPr id="23" name="Group 22"/>
                <p:cNvGrpSpPr/>
                <p:nvPr/>
              </p:nvGrpSpPr>
              <p:grpSpPr>
                <a:xfrm>
                  <a:off x="543567" y="3100832"/>
                  <a:ext cx="452098" cy="518225"/>
                  <a:chOff x="82972" y="3100831"/>
                  <a:chExt cx="452098" cy="518225"/>
                </a:xfrm>
              </p:grpSpPr>
              <p:sp>
                <p:nvSpPr>
                  <p:cNvPr id="24" name="Freeform 23"/>
                  <p:cNvSpPr/>
                  <p:nvPr/>
                </p:nvSpPr>
                <p:spPr>
                  <a:xfrm>
                    <a:off x="82972"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sp>
                <p:nvSpPr>
                  <p:cNvPr id="25" name="Freeform 24"/>
                  <p:cNvSpPr/>
                  <p:nvPr/>
                </p:nvSpPr>
                <p:spPr>
                  <a:xfrm>
                    <a:off x="28809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grpSp>
          </p:grpSp>
        </p:grpSp>
        <p:grpSp>
          <p:nvGrpSpPr>
            <p:cNvPr id="11" name="Group 10"/>
            <p:cNvGrpSpPr/>
            <p:nvPr/>
          </p:nvGrpSpPr>
          <p:grpSpPr>
            <a:xfrm>
              <a:off x="851537" y="4179539"/>
              <a:ext cx="979338" cy="685800"/>
              <a:chOff x="859428" y="2819400"/>
              <a:chExt cx="979338" cy="685800"/>
            </a:xfrm>
          </p:grpSpPr>
          <p:sp>
            <p:nvSpPr>
              <p:cNvPr id="12" name="Rounded Rectangle 11"/>
              <p:cNvSpPr/>
              <p:nvPr/>
            </p:nvSpPr>
            <p:spPr>
              <a:xfrm>
                <a:off x="859428" y="2819400"/>
                <a:ext cx="979338" cy="6858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919004" y="2910774"/>
                <a:ext cx="861645" cy="518226"/>
                <a:chOff x="134020" y="3100831"/>
                <a:chExt cx="861645" cy="518226"/>
              </a:xfrm>
            </p:grpSpPr>
            <p:grpSp>
              <p:nvGrpSpPr>
                <p:cNvPr id="14" name="Group 13"/>
                <p:cNvGrpSpPr/>
                <p:nvPr/>
              </p:nvGrpSpPr>
              <p:grpSpPr>
                <a:xfrm>
                  <a:off x="134020" y="3100831"/>
                  <a:ext cx="449863" cy="518226"/>
                  <a:chOff x="134020" y="3100831"/>
                  <a:chExt cx="449863" cy="518226"/>
                </a:xfrm>
              </p:grpSpPr>
              <p:sp>
                <p:nvSpPr>
                  <p:cNvPr id="18" name="Freeform 17"/>
                  <p:cNvSpPr/>
                  <p:nvPr/>
                </p:nvSpPr>
                <p:spPr>
                  <a:xfrm>
                    <a:off x="13402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sp>
                <p:nvSpPr>
                  <p:cNvPr id="19" name="Freeform 18"/>
                  <p:cNvSpPr/>
                  <p:nvPr/>
                </p:nvSpPr>
                <p:spPr>
                  <a:xfrm>
                    <a:off x="336903" y="3100832"/>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grpSp>
            <p:grpSp>
              <p:nvGrpSpPr>
                <p:cNvPr id="15" name="Group 14"/>
                <p:cNvGrpSpPr/>
                <p:nvPr/>
              </p:nvGrpSpPr>
              <p:grpSpPr>
                <a:xfrm>
                  <a:off x="543567" y="3100832"/>
                  <a:ext cx="452098" cy="518225"/>
                  <a:chOff x="82972" y="3100831"/>
                  <a:chExt cx="452098" cy="518225"/>
                </a:xfrm>
              </p:grpSpPr>
              <p:sp>
                <p:nvSpPr>
                  <p:cNvPr id="16" name="Freeform 15"/>
                  <p:cNvSpPr/>
                  <p:nvPr/>
                </p:nvSpPr>
                <p:spPr>
                  <a:xfrm>
                    <a:off x="82972"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sp>
                <p:nvSpPr>
                  <p:cNvPr id="17" name="Freeform 16"/>
                  <p:cNvSpPr/>
                  <p:nvPr/>
                </p:nvSpPr>
                <p:spPr>
                  <a:xfrm>
                    <a:off x="28809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grpSp>
          </p:grpSp>
        </p:grpSp>
      </p:grpSp>
      <p:grpSp>
        <p:nvGrpSpPr>
          <p:cNvPr id="28" name="Group 27"/>
          <p:cNvGrpSpPr/>
          <p:nvPr/>
        </p:nvGrpSpPr>
        <p:grpSpPr>
          <a:xfrm>
            <a:off x="2979793" y="3077985"/>
            <a:ext cx="979338" cy="685800"/>
            <a:chOff x="859428" y="2819400"/>
            <a:chExt cx="979338" cy="685800"/>
          </a:xfrm>
        </p:grpSpPr>
        <p:grpSp>
          <p:nvGrpSpPr>
            <p:cNvPr id="29" name="Group 28"/>
            <p:cNvGrpSpPr/>
            <p:nvPr/>
          </p:nvGrpSpPr>
          <p:grpSpPr>
            <a:xfrm>
              <a:off x="919004" y="2910774"/>
              <a:ext cx="861645" cy="518226"/>
              <a:chOff x="134020" y="3100831"/>
              <a:chExt cx="861645" cy="518226"/>
            </a:xfrm>
          </p:grpSpPr>
          <p:grpSp>
            <p:nvGrpSpPr>
              <p:cNvPr id="31" name="Group 30"/>
              <p:cNvGrpSpPr/>
              <p:nvPr/>
            </p:nvGrpSpPr>
            <p:grpSpPr>
              <a:xfrm>
                <a:off x="134020" y="3100831"/>
                <a:ext cx="449863" cy="518226"/>
                <a:chOff x="134020" y="3100831"/>
                <a:chExt cx="449863" cy="518226"/>
              </a:xfrm>
            </p:grpSpPr>
            <p:sp>
              <p:nvSpPr>
                <p:cNvPr id="35" name="Freeform 34"/>
                <p:cNvSpPr/>
                <p:nvPr/>
              </p:nvSpPr>
              <p:spPr>
                <a:xfrm>
                  <a:off x="13402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sp>
              <p:nvSpPr>
                <p:cNvPr id="36" name="Freeform 35"/>
                <p:cNvSpPr/>
                <p:nvPr/>
              </p:nvSpPr>
              <p:spPr>
                <a:xfrm>
                  <a:off x="336903" y="3100832"/>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grpSp>
          <p:grpSp>
            <p:nvGrpSpPr>
              <p:cNvPr id="32" name="Group 31"/>
              <p:cNvGrpSpPr/>
              <p:nvPr/>
            </p:nvGrpSpPr>
            <p:grpSpPr>
              <a:xfrm>
                <a:off x="543567" y="3100832"/>
                <a:ext cx="452098" cy="518225"/>
                <a:chOff x="82972" y="3100831"/>
                <a:chExt cx="452098" cy="518225"/>
              </a:xfrm>
            </p:grpSpPr>
            <p:sp>
              <p:nvSpPr>
                <p:cNvPr id="33" name="Freeform 32"/>
                <p:cNvSpPr/>
                <p:nvPr/>
              </p:nvSpPr>
              <p:spPr>
                <a:xfrm>
                  <a:off x="82972"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sp>
              <p:nvSpPr>
                <p:cNvPr id="34" name="Freeform 33"/>
                <p:cNvSpPr/>
                <p:nvPr/>
              </p:nvSpPr>
              <p:spPr>
                <a:xfrm>
                  <a:off x="28809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grpSp>
        </p:grpSp>
        <p:sp>
          <p:nvSpPr>
            <p:cNvPr id="30" name="Rounded Rectangle 29"/>
            <p:cNvSpPr/>
            <p:nvPr/>
          </p:nvSpPr>
          <p:spPr>
            <a:xfrm>
              <a:off x="859428" y="2819400"/>
              <a:ext cx="979338" cy="685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 name="TextBox 36"/>
          <p:cNvSpPr txBox="1"/>
          <p:nvPr/>
        </p:nvSpPr>
        <p:spPr>
          <a:xfrm>
            <a:off x="3926608" y="2039945"/>
            <a:ext cx="1217769" cy="523220"/>
          </a:xfrm>
          <a:prstGeom prst="rect">
            <a:avLst/>
          </a:prstGeom>
          <a:noFill/>
        </p:spPr>
        <p:txBody>
          <a:bodyPr wrap="none" rtlCol="0">
            <a:spAutoFit/>
          </a:bodyPr>
          <a:lstStyle/>
          <a:p>
            <a:r>
              <a:rPr lang="en-US" sz="2800" b="1" dirty="0" smtClean="0"/>
              <a:t>Thread</a:t>
            </a:r>
            <a:endParaRPr lang="en-US" sz="2800" b="1" dirty="0"/>
          </a:p>
        </p:txBody>
      </p:sp>
      <p:sp>
        <p:nvSpPr>
          <p:cNvPr id="38" name="TextBox 37"/>
          <p:cNvSpPr txBox="1"/>
          <p:nvPr/>
        </p:nvSpPr>
        <p:spPr>
          <a:xfrm>
            <a:off x="4157774" y="3112507"/>
            <a:ext cx="953338" cy="523220"/>
          </a:xfrm>
          <a:prstGeom prst="rect">
            <a:avLst/>
          </a:prstGeom>
          <a:noFill/>
        </p:spPr>
        <p:txBody>
          <a:bodyPr wrap="none" rtlCol="0">
            <a:spAutoFit/>
          </a:bodyPr>
          <a:lstStyle/>
          <a:p>
            <a:r>
              <a:rPr lang="en-US" sz="2800" b="1" dirty="0" smtClean="0"/>
              <a:t>Warp</a:t>
            </a:r>
            <a:endParaRPr lang="en-US" sz="2800" b="1" dirty="0"/>
          </a:p>
        </p:txBody>
      </p:sp>
      <p:sp>
        <p:nvSpPr>
          <p:cNvPr id="39" name="TextBox 38"/>
          <p:cNvSpPr txBox="1"/>
          <p:nvPr/>
        </p:nvSpPr>
        <p:spPr>
          <a:xfrm>
            <a:off x="4156727" y="4543164"/>
            <a:ext cx="974947" cy="523220"/>
          </a:xfrm>
          <a:prstGeom prst="rect">
            <a:avLst/>
          </a:prstGeom>
          <a:noFill/>
        </p:spPr>
        <p:txBody>
          <a:bodyPr wrap="none" rtlCol="0">
            <a:spAutoFit/>
          </a:bodyPr>
          <a:lstStyle/>
          <a:p>
            <a:r>
              <a:rPr lang="en-US" sz="2800" b="1" dirty="0" smtClean="0"/>
              <a:t>Block</a:t>
            </a:r>
            <a:endParaRPr lang="en-US" sz="2800" b="1" dirty="0"/>
          </a:p>
        </p:txBody>
      </p:sp>
      <p:sp>
        <p:nvSpPr>
          <p:cNvPr id="41" name="TextBox 40"/>
          <p:cNvSpPr txBox="1"/>
          <p:nvPr/>
        </p:nvSpPr>
        <p:spPr>
          <a:xfrm>
            <a:off x="5265162" y="4543164"/>
            <a:ext cx="1418209" cy="523220"/>
          </a:xfrm>
          <a:prstGeom prst="rect">
            <a:avLst/>
          </a:prstGeom>
          <a:noFill/>
        </p:spPr>
        <p:txBody>
          <a:bodyPr wrap="none" rtlCol="0">
            <a:spAutoFit/>
          </a:bodyPr>
          <a:lstStyle/>
          <a:p>
            <a:r>
              <a:rPr lang="en-US" sz="2800" b="1" i="1" dirty="0" smtClean="0">
                <a:solidFill>
                  <a:schemeClr val="tx2"/>
                </a:solidFill>
                <a:ea typeface="Arial Unicode MS" panose="020B0604020202020204" pitchFamily="34" charset="-128"/>
                <a:cs typeface="Arial Unicode MS" panose="020B0604020202020204" pitchFamily="34" charset="-128"/>
              </a:rPr>
              <a:t>Software</a:t>
            </a:r>
            <a:endParaRPr lang="en-US" b="1" i="1" dirty="0">
              <a:solidFill>
                <a:schemeClr val="tx2"/>
              </a:solidFill>
              <a:ea typeface="Arial Unicode MS" panose="020B0604020202020204" pitchFamily="34" charset="-128"/>
              <a:cs typeface="Arial Unicode MS" panose="020B0604020202020204" pitchFamily="34" charset="-128"/>
            </a:endParaRPr>
          </a:p>
        </p:txBody>
      </p:sp>
      <p:sp>
        <p:nvSpPr>
          <p:cNvPr id="43" name="Rounded Rectangle 42"/>
          <p:cNvSpPr/>
          <p:nvPr/>
        </p:nvSpPr>
        <p:spPr>
          <a:xfrm>
            <a:off x="2454824" y="2840717"/>
            <a:ext cx="4374421" cy="1066800"/>
          </a:xfrm>
          <a:prstGeom prst="roundRect">
            <a:avLst/>
          </a:prstGeom>
          <a:noFill/>
          <a:ln w="57150">
            <a:solidFill>
              <a:srgbClr val="008E4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5265162" y="3112507"/>
            <a:ext cx="1564083" cy="523220"/>
          </a:xfrm>
          <a:prstGeom prst="rect">
            <a:avLst/>
          </a:prstGeom>
          <a:noFill/>
        </p:spPr>
        <p:txBody>
          <a:bodyPr wrap="none" rtlCol="0">
            <a:spAutoFit/>
          </a:bodyPr>
          <a:lstStyle/>
          <a:p>
            <a:r>
              <a:rPr lang="en-US" sz="2800" b="1" i="1" dirty="0" smtClean="0">
                <a:solidFill>
                  <a:schemeClr val="tx2"/>
                </a:solidFill>
                <a:ea typeface="Arial Unicode MS" panose="020B0604020202020204" pitchFamily="34" charset="-128"/>
                <a:cs typeface="Arial Unicode MS" panose="020B0604020202020204" pitchFamily="34" charset="-128"/>
              </a:rPr>
              <a:t>Hardware</a:t>
            </a:r>
            <a:endParaRPr lang="en-US" b="1" i="1" dirty="0">
              <a:solidFill>
                <a:schemeClr val="tx2"/>
              </a:solidFill>
              <a:ea typeface="Arial Unicode MS" panose="020B0604020202020204" pitchFamily="34" charset="-128"/>
              <a:cs typeface="Arial Unicode MS" panose="020B0604020202020204" pitchFamily="34" charset="-128"/>
            </a:endParaRPr>
          </a:p>
        </p:txBody>
      </p:sp>
      <p:sp>
        <p:nvSpPr>
          <p:cNvPr id="4" name="Slide Number Placeholder 3"/>
          <p:cNvSpPr>
            <a:spLocks noGrp="1"/>
          </p:cNvSpPr>
          <p:nvPr>
            <p:ph type="sldNum" sz="quarter" idx="4"/>
          </p:nvPr>
        </p:nvSpPr>
        <p:spPr/>
        <p:txBody>
          <a:bodyPr/>
          <a:lstStyle/>
          <a:p>
            <a:fld id="{E4C25FB6-0C19-4CE9-A9C3-EE47C070BF97}" type="slidenum">
              <a:rPr lang="en-US" smtClean="0"/>
              <a:pPr/>
              <a:t>13</a:t>
            </a:fld>
            <a:endParaRPr lang="en-US" dirty="0"/>
          </a:p>
        </p:txBody>
      </p:sp>
    </p:spTree>
    <p:extLst>
      <p:ext uri="{BB962C8B-B14F-4D97-AF65-F5344CB8AC3E}">
        <p14:creationId xmlns:p14="http://schemas.microsoft.com/office/powerpoint/2010/main" val="142591205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down)">
                                      <p:cBhvr>
                                        <p:cTn id="7" dur="500"/>
                                        <p:tgtEl>
                                          <p:spTgt spid="43"/>
                                        </p:tgtEl>
                                      </p:cBhvr>
                                    </p:animEffect>
                                  </p:childTnLst>
                                </p:cTn>
                              </p:par>
                              <p:par>
                                <p:cTn id="8" presetID="3" presetClass="emph" presetSubtype="2" fill="hold" nodeType="withEffect">
                                  <p:stCondLst>
                                    <p:cond delay="0"/>
                                  </p:stCondLst>
                                  <p:childTnLst>
                                    <p:animClr clrSpc="rgb" dir="cw">
                                      <p:cBhvr override="childStyle">
                                        <p:cTn id="9" dur="500" fill="hold"/>
                                        <p:tgtEl>
                                          <p:spTgt spid="46">
                                            <p:txEl>
                                              <p:pRg st="0" end="0"/>
                                            </p:txEl>
                                          </p:spTgt>
                                        </p:tgtEl>
                                        <p:attrNameLst>
                                          <p:attrName>style.color</p:attrName>
                                        </p:attrNameLst>
                                      </p:cBhvr>
                                      <p:to>
                                        <a:srgbClr val="0099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mj-lt"/>
                <a:ea typeface="Arial Unicode MS" pitchFamily="34" charset="-128"/>
                <a:cs typeface="Arial Unicode MS" pitchFamily="34" charset="-128"/>
              </a:rPr>
              <a:t>Approach #2: Hardware-only</a:t>
            </a:r>
            <a:endParaRPr lang="en-US" dirty="0">
              <a:latin typeface="+mj-lt"/>
              <a:ea typeface="Arial Unicode MS" pitchFamily="34" charset="-128"/>
              <a:cs typeface="Arial Unicode MS" pitchFamily="34" charset="-128"/>
            </a:endParaRPr>
          </a:p>
        </p:txBody>
      </p:sp>
      <p:sp>
        <p:nvSpPr>
          <p:cNvPr id="10" name="Slide Number Placeholder 9"/>
          <p:cNvSpPr>
            <a:spLocks noGrp="1"/>
          </p:cNvSpPr>
          <p:nvPr>
            <p:ph type="sldNum" sz="quarter" idx="4"/>
          </p:nvPr>
        </p:nvSpPr>
        <p:spPr/>
        <p:txBody>
          <a:bodyPr/>
          <a:lstStyle/>
          <a:p>
            <a:fld id="{E4C25FB6-0C19-4CE9-A9C3-EE47C070BF97}" type="slidenum">
              <a:rPr lang="en-US" smtClean="0"/>
              <a:pPr/>
              <a:t>14</a:t>
            </a:fld>
            <a:endParaRPr lang="en-US" dirty="0"/>
          </a:p>
        </p:txBody>
      </p:sp>
      <p:sp>
        <p:nvSpPr>
          <p:cNvPr id="174" name="Rectangle 173"/>
          <p:cNvSpPr/>
          <p:nvPr/>
        </p:nvSpPr>
        <p:spPr>
          <a:xfrm>
            <a:off x="4724400" y="1516308"/>
            <a:ext cx="3810000" cy="1962076"/>
          </a:xfrm>
          <a:prstGeom prst="rect">
            <a:avLst/>
          </a:prstGeom>
        </p:spPr>
        <p:txBody>
          <a:bodyPr wrap="square">
            <a:spAutoFit/>
          </a:bodyPr>
          <a:lstStyle/>
          <a:p>
            <a:pPr lvl="1" indent="-457200">
              <a:spcBef>
                <a:spcPts val="700"/>
              </a:spcBef>
              <a:buClr>
                <a:srgbClr val="008E40"/>
              </a:buClr>
              <a:buSzPct val="130000"/>
              <a:buFont typeface="Wingdings" pitchFamily="2" charset="2"/>
              <a:buChar char="ü"/>
            </a:pPr>
            <a:r>
              <a:rPr lang="en-US" sz="2600" b="1" dirty="0"/>
              <a:t>Fine-grained </a:t>
            </a:r>
            <a:r>
              <a:rPr lang="en-US" sz="2600" b="1" dirty="0" smtClean="0"/>
              <a:t>control</a:t>
            </a:r>
          </a:p>
          <a:p>
            <a:pPr lvl="2" indent="-457200">
              <a:spcBef>
                <a:spcPts val="700"/>
              </a:spcBef>
              <a:buClr>
                <a:srgbClr val="008E40"/>
              </a:buClr>
              <a:buSzPct val="150000"/>
              <a:buFont typeface="Calibri" pitchFamily="34" charset="0"/>
              <a:buChar char="–"/>
            </a:pPr>
            <a:r>
              <a:rPr lang="en-US" sz="2600" b="1" dirty="0" smtClean="0"/>
              <a:t>Synchronization</a:t>
            </a:r>
            <a:endParaRPr lang="en-US" sz="2600" b="1" dirty="0"/>
          </a:p>
          <a:p>
            <a:pPr lvl="2" indent="-457200">
              <a:spcBef>
                <a:spcPts val="700"/>
              </a:spcBef>
              <a:buClr>
                <a:srgbClr val="008E40"/>
              </a:buClr>
              <a:buSzPct val="150000"/>
              <a:buFont typeface="Calibri" pitchFamily="34" charset="0"/>
              <a:buChar char="–"/>
            </a:pPr>
            <a:r>
              <a:rPr lang="en-US" sz="2600" b="1" dirty="0" smtClean="0"/>
              <a:t>Enforcing Priorities</a:t>
            </a:r>
          </a:p>
          <a:p>
            <a:pPr lvl="2" indent="-457200">
              <a:spcBef>
                <a:spcPts val="700"/>
              </a:spcBef>
              <a:buClr>
                <a:srgbClr val="00B050"/>
              </a:buClr>
              <a:buSzPct val="80000"/>
              <a:buFont typeface="Wingdings" pitchFamily="2" charset="2"/>
              <a:buChar char="ü"/>
            </a:pPr>
            <a:endParaRPr lang="en-US" sz="2600" b="1" dirty="0" smtClean="0"/>
          </a:p>
        </p:txBody>
      </p:sp>
      <p:sp>
        <p:nvSpPr>
          <p:cNvPr id="173" name="SM"/>
          <p:cNvSpPr/>
          <p:nvPr/>
        </p:nvSpPr>
        <p:spPr>
          <a:xfrm>
            <a:off x="631293" y="3098386"/>
            <a:ext cx="3124200" cy="2235614"/>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5" name="Group 174"/>
          <p:cNvGrpSpPr/>
          <p:nvPr/>
        </p:nvGrpSpPr>
        <p:grpSpPr>
          <a:xfrm>
            <a:off x="936093" y="4366238"/>
            <a:ext cx="1278993" cy="507769"/>
            <a:chOff x="1277754" y="1295400"/>
            <a:chExt cx="1091865" cy="507769"/>
          </a:xfrm>
          <a:noFill/>
        </p:grpSpPr>
        <p:grpSp>
          <p:nvGrpSpPr>
            <p:cNvPr id="275" name="Group 274"/>
            <p:cNvGrpSpPr/>
            <p:nvPr/>
          </p:nvGrpSpPr>
          <p:grpSpPr>
            <a:xfrm>
              <a:off x="1277754" y="1295400"/>
              <a:ext cx="1091865" cy="228600"/>
              <a:chOff x="1392054" y="1295400"/>
              <a:chExt cx="1091865" cy="228600"/>
            </a:xfrm>
            <a:grpFill/>
          </p:grpSpPr>
          <p:grpSp>
            <p:nvGrpSpPr>
              <p:cNvPr id="333" name="Group 332"/>
              <p:cNvGrpSpPr/>
              <p:nvPr/>
            </p:nvGrpSpPr>
            <p:grpSpPr>
              <a:xfrm>
                <a:off x="1392054" y="1295400"/>
                <a:ext cx="512946" cy="228600"/>
                <a:chOff x="1392054" y="1295400"/>
                <a:chExt cx="512946" cy="228600"/>
              </a:xfrm>
              <a:grpFill/>
            </p:grpSpPr>
            <p:sp>
              <p:nvSpPr>
                <p:cNvPr id="337" name="Rounded Rectangle 336"/>
                <p:cNvSpPr/>
                <p:nvPr/>
              </p:nvSpPr>
              <p:spPr>
                <a:xfrm>
                  <a:off x="1392054"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8" name="Rounded Rectangle 337"/>
                <p:cNvSpPr/>
                <p:nvPr/>
              </p:nvSpPr>
              <p:spPr>
                <a:xfrm>
                  <a:off x="1676400"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4" name="Group 333"/>
              <p:cNvGrpSpPr/>
              <p:nvPr/>
            </p:nvGrpSpPr>
            <p:grpSpPr>
              <a:xfrm>
                <a:off x="1970973" y="1295400"/>
                <a:ext cx="512946" cy="228600"/>
                <a:chOff x="1392054" y="1295400"/>
                <a:chExt cx="512946" cy="228600"/>
              </a:xfrm>
              <a:grpFill/>
            </p:grpSpPr>
            <p:sp>
              <p:nvSpPr>
                <p:cNvPr id="335" name="Rounded Rectangle 334"/>
                <p:cNvSpPr/>
                <p:nvPr/>
              </p:nvSpPr>
              <p:spPr>
                <a:xfrm>
                  <a:off x="1392054"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6" name="Rounded Rectangle 335"/>
                <p:cNvSpPr/>
                <p:nvPr/>
              </p:nvSpPr>
              <p:spPr>
                <a:xfrm>
                  <a:off x="1676400"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76" name="Group 275"/>
            <p:cNvGrpSpPr/>
            <p:nvPr/>
          </p:nvGrpSpPr>
          <p:grpSpPr>
            <a:xfrm>
              <a:off x="1277754" y="1574569"/>
              <a:ext cx="1091865" cy="228600"/>
              <a:chOff x="1392054" y="1295400"/>
              <a:chExt cx="1091865" cy="228600"/>
            </a:xfrm>
            <a:grpFill/>
          </p:grpSpPr>
          <p:grpSp>
            <p:nvGrpSpPr>
              <p:cNvPr id="277" name="Group 276"/>
              <p:cNvGrpSpPr/>
              <p:nvPr/>
            </p:nvGrpSpPr>
            <p:grpSpPr>
              <a:xfrm>
                <a:off x="1392054" y="1295400"/>
                <a:ext cx="512946" cy="228600"/>
                <a:chOff x="1392054" y="1295400"/>
                <a:chExt cx="512946" cy="228600"/>
              </a:xfrm>
              <a:grpFill/>
            </p:grpSpPr>
            <p:sp>
              <p:nvSpPr>
                <p:cNvPr id="281" name="Rounded Rectangle 280"/>
                <p:cNvSpPr/>
                <p:nvPr/>
              </p:nvSpPr>
              <p:spPr>
                <a:xfrm>
                  <a:off x="1392054"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Rounded Rectangle 281"/>
                <p:cNvSpPr/>
                <p:nvPr/>
              </p:nvSpPr>
              <p:spPr>
                <a:xfrm>
                  <a:off x="1676400"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8" name="Group 277"/>
              <p:cNvGrpSpPr/>
              <p:nvPr/>
            </p:nvGrpSpPr>
            <p:grpSpPr>
              <a:xfrm>
                <a:off x="1970973" y="1295400"/>
                <a:ext cx="512946" cy="228600"/>
                <a:chOff x="1392054" y="1295400"/>
                <a:chExt cx="512946" cy="228600"/>
              </a:xfrm>
              <a:grpFill/>
            </p:grpSpPr>
            <p:sp>
              <p:nvSpPr>
                <p:cNvPr id="279" name="Rounded Rectangle 278"/>
                <p:cNvSpPr/>
                <p:nvPr/>
              </p:nvSpPr>
              <p:spPr>
                <a:xfrm>
                  <a:off x="1392054"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Rounded Rectangle 279"/>
                <p:cNvSpPr/>
                <p:nvPr/>
              </p:nvSpPr>
              <p:spPr>
                <a:xfrm>
                  <a:off x="1676400"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257" name="Group 256"/>
          <p:cNvGrpSpPr/>
          <p:nvPr/>
        </p:nvGrpSpPr>
        <p:grpSpPr>
          <a:xfrm>
            <a:off x="936093" y="4924924"/>
            <a:ext cx="1278993" cy="228600"/>
            <a:chOff x="1392054" y="1295400"/>
            <a:chExt cx="1091865" cy="228600"/>
          </a:xfrm>
          <a:noFill/>
        </p:grpSpPr>
        <p:grpSp>
          <p:nvGrpSpPr>
            <p:cNvPr id="268" name="Group 267"/>
            <p:cNvGrpSpPr/>
            <p:nvPr/>
          </p:nvGrpSpPr>
          <p:grpSpPr>
            <a:xfrm>
              <a:off x="1392054" y="1295400"/>
              <a:ext cx="512946" cy="228600"/>
              <a:chOff x="1392054" y="1295400"/>
              <a:chExt cx="512946" cy="228600"/>
            </a:xfrm>
            <a:grpFill/>
          </p:grpSpPr>
          <p:sp>
            <p:nvSpPr>
              <p:cNvPr id="272" name="Rounded Rectangle 271"/>
              <p:cNvSpPr/>
              <p:nvPr/>
            </p:nvSpPr>
            <p:spPr>
              <a:xfrm>
                <a:off x="1392054"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Rounded Rectangle 272"/>
              <p:cNvSpPr/>
              <p:nvPr/>
            </p:nvSpPr>
            <p:spPr>
              <a:xfrm>
                <a:off x="1676400"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9" name="Group 268"/>
            <p:cNvGrpSpPr/>
            <p:nvPr/>
          </p:nvGrpSpPr>
          <p:grpSpPr>
            <a:xfrm>
              <a:off x="1970973" y="1295400"/>
              <a:ext cx="512946" cy="228600"/>
              <a:chOff x="1392054" y="1295400"/>
              <a:chExt cx="512946" cy="228600"/>
            </a:xfrm>
            <a:grpFill/>
          </p:grpSpPr>
          <p:sp>
            <p:nvSpPr>
              <p:cNvPr id="270" name="Rounded Rectangle 269"/>
              <p:cNvSpPr/>
              <p:nvPr/>
            </p:nvSpPr>
            <p:spPr>
              <a:xfrm>
                <a:off x="1392054"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Rounded Rectangle 270"/>
              <p:cNvSpPr/>
              <p:nvPr/>
            </p:nvSpPr>
            <p:spPr>
              <a:xfrm>
                <a:off x="1676400"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77" name="Group 176"/>
          <p:cNvGrpSpPr/>
          <p:nvPr/>
        </p:nvGrpSpPr>
        <p:grpSpPr>
          <a:xfrm>
            <a:off x="936093" y="4088986"/>
            <a:ext cx="1278993" cy="228600"/>
            <a:chOff x="1392054" y="1295400"/>
            <a:chExt cx="1091865" cy="228600"/>
          </a:xfrm>
          <a:noFill/>
        </p:grpSpPr>
        <p:grpSp>
          <p:nvGrpSpPr>
            <p:cNvPr id="251" name="Group 250"/>
            <p:cNvGrpSpPr/>
            <p:nvPr/>
          </p:nvGrpSpPr>
          <p:grpSpPr>
            <a:xfrm>
              <a:off x="1392054" y="1295400"/>
              <a:ext cx="512946" cy="228600"/>
              <a:chOff x="1392054" y="1295400"/>
              <a:chExt cx="512946" cy="228600"/>
            </a:xfrm>
            <a:grpFill/>
          </p:grpSpPr>
          <p:sp>
            <p:nvSpPr>
              <p:cNvPr id="255" name="Rounded Rectangle 254"/>
              <p:cNvSpPr/>
              <p:nvPr/>
            </p:nvSpPr>
            <p:spPr>
              <a:xfrm>
                <a:off x="1392054"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Rounded Rectangle 255"/>
              <p:cNvSpPr/>
              <p:nvPr/>
            </p:nvSpPr>
            <p:spPr>
              <a:xfrm>
                <a:off x="1676400"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2" name="Group 251"/>
            <p:cNvGrpSpPr/>
            <p:nvPr/>
          </p:nvGrpSpPr>
          <p:grpSpPr>
            <a:xfrm>
              <a:off x="1970973" y="1295400"/>
              <a:ext cx="512946" cy="228600"/>
              <a:chOff x="1392054" y="1295400"/>
              <a:chExt cx="512946" cy="228600"/>
            </a:xfrm>
            <a:grpFill/>
          </p:grpSpPr>
          <p:sp>
            <p:nvSpPr>
              <p:cNvPr id="253" name="Rounded Rectangle 252"/>
              <p:cNvSpPr/>
              <p:nvPr/>
            </p:nvSpPr>
            <p:spPr>
              <a:xfrm>
                <a:off x="1392054"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Rounded Rectangle 253"/>
              <p:cNvSpPr/>
              <p:nvPr/>
            </p:nvSpPr>
            <p:spPr>
              <a:xfrm>
                <a:off x="1676400"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78" name="Group 177"/>
          <p:cNvGrpSpPr/>
          <p:nvPr/>
        </p:nvGrpSpPr>
        <p:grpSpPr>
          <a:xfrm>
            <a:off x="936093" y="3809817"/>
            <a:ext cx="1278993" cy="228600"/>
            <a:chOff x="1392054" y="1295400"/>
            <a:chExt cx="1091865" cy="228600"/>
          </a:xfrm>
          <a:noFill/>
        </p:grpSpPr>
        <p:grpSp>
          <p:nvGrpSpPr>
            <p:cNvPr id="245" name="Group 244"/>
            <p:cNvGrpSpPr/>
            <p:nvPr/>
          </p:nvGrpSpPr>
          <p:grpSpPr>
            <a:xfrm>
              <a:off x="1392054" y="1295400"/>
              <a:ext cx="512946" cy="228600"/>
              <a:chOff x="1392054" y="1295400"/>
              <a:chExt cx="512946" cy="228600"/>
            </a:xfrm>
            <a:grpFill/>
          </p:grpSpPr>
          <p:sp>
            <p:nvSpPr>
              <p:cNvPr id="249" name="Rounded Rectangle 248"/>
              <p:cNvSpPr/>
              <p:nvPr/>
            </p:nvSpPr>
            <p:spPr>
              <a:xfrm>
                <a:off x="1392054"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Rounded Rectangle 249"/>
              <p:cNvSpPr/>
              <p:nvPr/>
            </p:nvSpPr>
            <p:spPr>
              <a:xfrm>
                <a:off x="1676400"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6" name="Group 245"/>
            <p:cNvGrpSpPr/>
            <p:nvPr/>
          </p:nvGrpSpPr>
          <p:grpSpPr>
            <a:xfrm>
              <a:off x="1970973" y="1295400"/>
              <a:ext cx="512946" cy="228600"/>
              <a:chOff x="1392054" y="1295400"/>
              <a:chExt cx="512946" cy="228600"/>
            </a:xfrm>
            <a:grpFill/>
          </p:grpSpPr>
          <p:sp>
            <p:nvSpPr>
              <p:cNvPr id="247" name="Rounded Rectangle 246"/>
              <p:cNvSpPr/>
              <p:nvPr/>
            </p:nvSpPr>
            <p:spPr>
              <a:xfrm>
                <a:off x="1392054"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Rounded Rectangle 247"/>
              <p:cNvSpPr/>
              <p:nvPr/>
            </p:nvSpPr>
            <p:spPr>
              <a:xfrm>
                <a:off x="1676400"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32" name="Group 231"/>
          <p:cNvGrpSpPr/>
          <p:nvPr/>
        </p:nvGrpSpPr>
        <p:grpSpPr>
          <a:xfrm>
            <a:off x="936093" y="3527693"/>
            <a:ext cx="1278993" cy="228600"/>
            <a:chOff x="1392054" y="1295400"/>
            <a:chExt cx="1091865" cy="228600"/>
          </a:xfrm>
          <a:noFill/>
        </p:grpSpPr>
        <p:grpSp>
          <p:nvGrpSpPr>
            <p:cNvPr id="233" name="Group 232"/>
            <p:cNvGrpSpPr/>
            <p:nvPr/>
          </p:nvGrpSpPr>
          <p:grpSpPr>
            <a:xfrm>
              <a:off x="1392054" y="1295400"/>
              <a:ext cx="512946" cy="228600"/>
              <a:chOff x="1392054" y="1295400"/>
              <a:chExt cx="512946" cy="228600"/>
            </a:xfrm>
            <a:grpFill/>
          </p:grpSpPr>
          <p:sp>
            <p:nvSpPr>
              <p:cNvPr id="237" name="Rounded Rectangle 236"/>
              <p:cNvSpPr/>
              <p:nvPr/>
            </p:nvSpPr>
            <p:spPr>
              <a:xfrm>
                <a:off x="1392054"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Rounded Rectangle 237"/>
              <p:cNvSpPr/>
              <p:nvPr/>
            </p:nvSpPr>
            <p:spPr>
              <a:xfrm>
                <a:off x="1676400"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4" name="Group 233"/>
            <p:cNvGrpSpPr/>
            <p:nvPr/>
          </p:nvGrpSpPr>
          <p:grpSpPr>
            <a:xfrm>
              <a:off x="1970973" y="1295400"/>
              <a:ext cx="512946" cy="228600"/>
              <a:chOff x="1392054" y="1295400"/>
              <a:chExt cx="512946" cy="228600"/>
            </a:xfrm>
            <a:grpFill/>
          </p:grpSpPr>
          <p:sp>
            <p:nvSpPr>
              <p:cNvPr id="235" name="Rounded Rectangle 234"/>
              <p:cNvSpPr/>
              <p:nvPr/>
            </p:nvSpPr>
            <p:spPr>
              <a:xfrm>
                <a:off x="1392054"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Rounded Rectangle 235"/>
              <p:cNvSpPr/>
              <p:nvPr/>
            </p:nvSpPr>
            <p:spPr>
              <a:xfrm>
                <a:off x="1676400"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82" name="Group 181"/>
          <p:cNvGrpSpPr/>
          <p:nvPr/>
        </p:nvGrpSpPr>
        <p:grpSpPr>
          <a:xfrm>
            <a:off x="936093" y="3809817"/>
            <a:ext cx="1278993" cy="228600"/>
            <a:chOff x="1392054" y="1295400"/>
            <a:chExt cx="1091865" cy="228600"/>
          </a:xfrm>
          <a:noFill/>
        </p:grpSpPr>
        <p:grpSp>
          <p:nvGrpSpPr>
            <p:cNvPr id="213" name="Group 212"/>
            <p:cNvGrpSpPr/>
            <p:nvPr/>
          </p:nvGrpSpPr>
          <p:grpSpPr>
            <a:xfrm>
              <a:off x="1392054" y="1295400"/>
              <a:ext cx="512946" cy="228600"/>
              <a:chOff x="1392054" y="1295400"/>
              <a:chExt cx="512946" cy="228600"/>
            </a:xfrm>
            <a:grpFill/>
          </p:grpSpPr>
          <p:sp>
            <p:nvSpPr>
              <p:cNvPr id="229" name="Rounded Rectangle 228"/>
              <p:cNvSpPr/>
              <p:nvPr/>
            </p:nvSpPr>
            <p:spPr>
              <a:xfrm>
                <a:off x="1392054"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Rounded Rectangle 229"/>
              <p:cNvSpPr/>
              <p:nvPr/>
            </p:nvSpPr>
            <p:spPr>
              <a:xfrm>
                <a:off x="1676400"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5" name="Group 224"/>
            <p:cNvGrpSpPr/>
            <p:nvPr/>
          </p:nvGrpSpPr>
          <p:grpSpPr>
            <a:xfrm>
              <a:off x="1970973" y="1295400"/>
              <a:ext cx="512946" cy="228600"/>
              <a:chOff x="1392054" y="1295400"/>
              <a:chExt cx="512946" cy="228600"/>
            </a:xfrm>
            <a:grpFill/>
          </p:grpSpPr>
          <p:sp>
            <p:nvSpPr>
              <p:cNvPr id="226" name="Rounded Rectangle 225"/>
              <p:cNvSpPr/>
              <p:nvPr/>
            </p:nvSpPr>
            <p:spPr>
              <a:xfrm>
                <a:off x="1392054"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Rounded Rectangle 226"/>
              <p:cNvSpPr/>
              <p:nvPr/>
            </p:nvSpPr>
            <p:spPr>
              <a:xfrm>
                <a:off x="1676400"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86" name="Group 185"/>
          <p:cNvGrpSpPr/>
          <p:nvPr/>
        </p:nvGrpSpPr>
        <p:grpSpPr>
          <a:xfrm>
            <a:off x="936093" y="3527693"/>
            <a:ext cx="1278993" cy="228600"/>
            <a:chOff x="1392054" y="1295400"/>
            <a:chExt cx="1091865" cy="228600"/>
          </a:xfrm>
          <a:noFill/>
        </p:grpSpPr>
        <p:grpSp>
          <p:nvGrpSpPr>
            <p:cNvPr id="187" name="Group 186"/>
            <p:cNvGrpSpPr/>
            <p:nvPr/>
          </p:nvGrpSpPr>
          <p:grpSpPr>
            <a:xfrm>
              <a:off x="1392054" y="1295400"/>
              <a:ext cx="512946" cy="228600"/>
              <a:chOff x="1392054" y="1295400"/>
              <a:chExt cx="512946" cy="228600"/>
            </a:xfrm>
            <a:grpFill/>
          </p:grpSpPr>
          <p:sp>
            <p:nvSpPr>
              <p:cNvPr id="191" name="Rounded Rectangle 190"/>
              <p:cNvSpPr/>
              <p:nvPr/>
            </p:nvSpPr>
            <p:spPr>
              <a:xfrm>
                <a:off x="1392054"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Rounded Rectangle 191"/>
              <p:cNvSpPr/>
              <p:nvPr/>
            </p:nvSpPr>
            <p:spPr>
              <a:xfrm>
                <a:off x="1676400"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8" name="Group 187"/>
            <p:cNvGrpSpPr/>
            <p:nvPr/>
          </p:nvGrpSpPr>
          <p:grpSpPr>
            <a:xfrm>
              <a:off x="1970973" y="1295400"/>
              <a:ext cx="512946" cy="228600"/>
              <a:chOff x="1392054" y="1295400"/>
              <a:chExt cx="512946" cy="228600"/>
            </a:xfrm>
            <a:grpFill/>
          </p:grpSpPr>
          <p:sp>
            <p:nvSpPr>
              <p:cNvPr id="189" name="Rounded Rectangle 188"/>
              <p:cNvSpPr/>
              <p:nvPr/>
            </p:nvSpPr>
            <p:spPr>
              <a:xfrm>
                <a:off x="1392054"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Rounded Rectangle 189"/>
              <p:cNvSpPr/>
              <p:nvPr/>
            </p:nvSpPr>
            <p:spPr>
              <a:xfrm>
                <a:off x="1676400"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84" name="Rounded Rectangle 183"/>
          <p:cNvSpPr/>
          <p:nvPr/>
        </p:nvSpPr>
        <p:spPr>
          <a:xfrm>
            <a:off x="2453119" y="3527693"/>
            <a:ext cx="997573" cy="16258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8" name="Group 167"/>
          <p:cNvGrpSpPr/>
          <p:nvPr/>
        </p:nvGrpSpPr>
        <p:grpSpPr>
          <a:xfrm>
            <a:off x="2460573" y="4793536"/>
            <a:ext cx="997574" cy="168850"/>
            <a:chOff x="2791748" y="5760437"/>
            <a:chExt cx="997574" cy="168850"/>
          </a:xfrm>
        </p:grpSpPr>
        <p:cxnSp>
          <p:nvCxnSpPr>
            <p:cNvPr id="169" name="Straight Connector 168"/>
            <p:cNvCxnSpPr/>
            <p:nvPr/>
          </p:nvCxnSpPr>
          <p:spPr>
            <a:xfrm>
              <a:off x="2791749" y="5929287"/>
              <a:ext cx="997573"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a:off x="2791748" y="5760437"/>
              <a:ext cx="997573" cy="0"/>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2445664" y="4095902"/>
            <a:ext cx="1005028" cy="498936"/>
            <a:chOff x="2791748" y="5430351"/>
            <a:chExt cx="1005028" cy="498936"/>
          </a:xfrm>
        </p:grpSpPr>
        <p:grpSp>
          <p:nvGrpSpPr>
            <p:cNvPr id="161" name="Group 160"/>
            <p:cNvGrpSpPr/>
            <p:nvPr/>
          </p:nvGrpSpPr>
          <p:grpSpPr>
            <a:xfrm>
              <a:off x="2791748" y="5760437"/>
              <a:ext cx="997574" cy="168850"/>
              <a:chOff x="2791748" y="5760437"/>
              <a:chExt cx="997574" cy="168850"/>
            </a:xfrm>
          </p:grpSpPr>
          <p:cxnSp>
            <p:nvCxnSpPr>
              <p:cNvPr id="165" name="Straight Connector 164"/>
              <p:cNvCxnSpPr/>
              <p:nvPr/>
            </p:nvCxnSpPr>
            <p:spPr>
              <a:xfrm>
                <a:off x="2791749" y="5929287"/>
                <a:ext cx="997573"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a:off x="2791748" y="5760437"/>
                <a:ext cx="997573" cy="0"/>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162" name="Group 161"/>
            <p:cNvGrpSpPr/>
            <p:nvPr/>
          </p:nvGrpSpPr>
          <p:grpSpPr>
            <a:xfrm>
              <a:off x="2799202" y="5430351"/>
              <a:ext cx="997574" cy="168850"/>
              <a:chOff x="2791748" y="5760437"/>
              <a:chExt cx="997574" cy="168850"/>
            </a:xfrm>
          </p:grpSpPr>
          <p:cxnSp>
            <p:nvCxnSpPr>
              <p:cNvPr id="163" name="Straight Connector 162"/>
              <p:cNvCxnSpPr/>
              <p:nvPr/>
            </p:nvCxnSpPr>
            <p:spPr>
              <a:xfrm>
                <a:off x="2791749" y="5929287"/>
                <a:ext cx="997573"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2791748" y="5760437"/>
                <a:ext cx="997573" cy="0"/>
              </a:xfrm>
              <a:prstGeom prst="line">
                <a:avLst/>
              </a:prstGeom>
              <a:ln w="19050"/>
            </p:spPr>
            <p:style>
              <a:lnRef idx="1">
                <a:schemeClr val="accent1"/>
              </a:lnRef>
              <a:fillRef idx="0">
                <a:schemeClr val="accent1"/>
              </a:fillRef>
              <a:effectRef idx="0">
                <a:schemeClr val="accent1"/>
              </a:effectRef>
              <a:fontRef idx="minor">
                <a:schemeClr val="tx1"/>
              </a:fontRef>
            </p:style>
          </p:cxnSp>
        </p:grpSp>
      </p:grpSp>
      <p:grpSp>
        <p:nvGrpSpPr>
          <p:cNvPr id="155" name="Group 154"/>
          <p:cNvGrpSpPr/>
          <p:nvPr/>
        </p:nvGrpSpPr>
        <p:grpSpPr>
          <a:xfrm>
            <a:off x="2441937" y="3767732"/>
            <a:ext cx="997574" cy="168850"/>
            <a:chOff x="2791748" y="5760437"/>
            <a:chExt cx="997574" cy="168850"/>
          </a:xfrm>
        </p:grpSpPr>
        <p:cxnSp>
          <p:nvCxnSpPr>
            <p:cNvPr id="159" name="Straight Connector 158"/>
            <p:cNvCxnSpPr/>
            <p:nvPr/>
          </p:nvCxnSpPr>
          <p:spPr>
            <a:xfrm>
              <a:off x="2791749" y="5929287"/>
              <a:ext cx="997573"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a:off x="2791748" y="5760437"/>
              <a:ext cx="997573" cy="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339" name="TextBox 338"/>
          <p:cNvSpPr txBox="1"/>
          <p:nvPr/>
        </p:nvSpPr>
        <p:spPr>
          <a:xfrm>
            <a:off x="1859699" y="5334000"/>
            <a:ext cx="849913" cy="523220"/>
          </a:xfrm>
          <a:prstGeom prst="rect">
            <a:avLst/>
          </a:prstGeom>
          <a:noFill/>
        </p:spPr>
        <p:txBody>
          <a:bodyPr wrap="none" rtlCol="0">
            <a:spAutoFit/>
          </a:bodyPr>
          <a:lstStyle/>
          <a:p>
            <a:r>
              <a:rPr lang="en-US" sz="2800" b="1" dirty="0" smtClean="0"/>
              <a:t>GPU</a:t>
            </a:r>
            <a:endParaRPr lang="en-US" sz="2800" b="1" dirty="0"/>
          </a:p>
        </p:txBody>
      </p:sp>
      <p:grpSp>
        <p:nvGrpSpPr>
          <p:cNvPr id="340" name="Group 339"/>
          <p:cNvGrpSpPr/>
          <p:nvPr/>
        </p:nvGrpSpPr>
        <p:grpSpPr>
          <a:xfrm>
            <a:off x="266620" y="1596025"/>
            <a:ext cx="1452095" cy="1028700"/>
            <a:chOff x="4943224" y="1895327"/>
            <a:chExt cx="1452095" cy="1028700"/>
          </a:xfrm>
        </p:grpSpPr>
        <p:grpSp>
          <p:nvGrpSpPr>
            <p:cNvPr id="341" name="Group 340"/>
            <p:cNvGrpSpPr/>
            <p:nvPr/>
          </p:nvGrpSpPr>
          <p:grpSpPr>
            <a:xfrm>
              <a:off x="5475557" y="1986701"/>
              <a:ext cx="861645" cy="518226"/>
              <a:chOff x="134020" y="3100831"/>
              <a:chExt cx="861645" cy="518226"/>
            </a:xfrm>
          </p:grpSpPr>
          <p:grpSp>
            <p:nvGrpSpPr>
              <p:cNvPr id="421" name="Group 420"/>
              <p:cNvGrpSpPr/>
              <p:nvPr/>
            </p:nvGrpSpPr>
            <p:grpSpPr>
              <a:xfrm>
                <a:off x="134020" y="3100831"/>
                <a:ext cx="449863" cy="518226"/>
                <a:chOff x="134020" y="3100831"/>
                <a:chExt cx="449863" cy="518226"/>
              </a:xfrm>
            </p:grpSpPr>
            <p:sp>
              <p:nvSpPr>
                <p:cNvPr id="425" name="Freeform 424"/>
                <p:cNvSpPr/>
                <p:nvPr/>
              </p:nvSpPr>
              <p:spPr>
                <a:xfrm>
                  <a:off x="13402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sp>
              <p:nvSpPr>
                <p:cNvPr id="426" name="Freeform 425"/>
                <p:cNvSpPr/>
                <p:nvPr/>
              </p:nvSpPr>
              <p:spPr>
                <a:xfrm>
                  <a:off x="336903" y="3100832"/>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grpSp>
          <p:grpSp>
            <p:nvGrpSpPr>
              <p:cNvPr id="422" name="Group 421"/>
              <p:cNvGrpSpPr/>
              <p:nvPr/>
            </p:nvGrpSpPr>
            <p:grpSpPr>
              <a:xfrm>
                <a:off x="543567" y="3100832"/>
                <a:ext cx="452098" cy="518225"/>
                <a:chOff x="82972" y="3100831"/>
                <a:chExt cx="452098" cy="518225"/>
              </a:xfrm>
            </p:grpSpPr>
            <p:sp>
              <p:nvSpPr>
                <p:cNvPr id="423" name="Freeform 422"/>
                <p:cNvSpPr/>
                <p:nvPr/>
              </p:nvSpPr>
              <p:spPr>
                <a:xfrm>
                  <a:off x="82972"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sp>
              <p:nvSpPr>
                <p:cNvPr id="424" name="Freeform 423"/>
                <p:cNvSpPr/>
                <p:nvPr/>
              </p:nvSpPr>
              <p:spPr>
                <a:xfrm>
                  <a:off x="28809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grpSp>
        </p:grpSp>
        <p:sp>
          <p:nvSpPr>
            <p:cNvPr id="342" name="Rounded Rectangle 341"/>
            <p:cNvSpPr/>
            <p:nvPr/>
          </p:nvSpPr>
          <p:spPr>
            <a:xfrm>
              <a:off x="5415981" y="1895327"/>
              <a:ext cx="979338" cy="685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3" name="Rounded Rectangle 342"/>
            <p:cNvSpPr/>
            <p:nvPr/>
          </p:nvSpPr>
          <p:spPr>
            <a:xfrm>
              <a:off x="5190204" y="2059186"/>
              <a:ext cx="979338" cy="6858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4" name="Group 343"/>
            <p:cNvGrpSpPr/>
            <p:nvPr/>
          </p:nvGrpSpPr>
          <p:grpSpPr>
            <a:xfrm>
              <a:off x="5249780" y="2150560"/>
              <a:ext cx="861645" cy="518226"/>
              <a:chOff x="134020" y="3100831"/>
              <a:chExt cx="861645" cy="518226"/>
            </a:xfrm>
            <a:solidFill>
              <a:schemeClr val="bg1"/>
            </a:solidFill>
          </p:grpSpPr>
          <p:grpSp>
            <p:nvGrpSpPr>
              <p:cNvPr id="415" name="Group 414"/>
              <p:cNvGrpSpPr/>
              <p:nvPr/>
            </p:nvGrpSpPr>
            <p:grpSpPr>
              <a:xfrm>
                <a:off x="134020" y="3100831"/>
                <a:ext cx="449863" cy="518226"/>
                <a:chOff x="134020" y="3100831"/>
                <a:chExt cx="449863" cy="518226"/>
              </a:xfrm>
              <a:grpFill/>
            </p:grpSpPr>
            <p:sp>
              <p:nvSpPr>
                <p:cNvPr id="419" name="Freeform 418"/>
                <p:cNvSpPr/>
                <p:nvPr/>
              </p:nvSpPr>
              <p:spPr>
                <a:xfrm>
                  <a:off x="13402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grpFill/>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sp>
              <p:nvSpPr>
                <p:cNvPr id="420" name="Freeform 419"/>
                <p:cNvSpPr/>
                <p:nvPr/>
              </p:nvSpPr>
              <p:spPr>
                <a:xfrm>
                  <a:off x="336903" y="3100832"/>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grpFill/>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grpSp>
          <p:grpSp>
            <p:nvGrpSpPr>
              <p:cNvPr id="416" name="Group 415"/>
              <p:cNvGrpSpPr/>
              <p:nvPr/>
            </p:nvGrpSpPr>
            <p:grpSpPr>
              <a:xfrm>
                <a:off x="543567" y="3100832"/>
                <a:ext cx="452098" cy="518225"/>
                <a:chOff x="82972" y="3100831"/>
                <a:chExt cx="452098" cy="518225"/>
              </a:xfrm>
              <a:grpFill/>
            </p:grpSpPr>
            <p:sp>
              <p:nvSpPr>
                <p:cNvPr id="417" name="Freeform 416"/>
                <p:cNvSpPr/>
                <p:nvPr/>
              </p:nvSpPr>
              <p:spPr>
                <a:xfrm>
                  <a:off x="82972"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grpFill/>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sp>
              <p:nvSpPr>
                <p:cNvPr id="418" name="Freeform 417"/>
                <p:cNvSpPr/>
                <p:nvPr/>
              </p:nvSpPr>
              <p:spPr>
                <a:xfrm>
                  <a:off x="28809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grpFill/>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grpSp>
        </p:grpSp>
        <p:sp>
          <p:nvSpPr>
            <p:cNvPr id="345" name="Rounded Rectangle 344"/>
            <p:cNvSpPr/>
            <p:nvPr/>
          </p:nvSpPr>
          <p:spPr>
            <a:xfrm>
              <a:off x="4943224" y="2238227"/>
              <a:ext cx="979338" cy="6858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6" name="Group 345"/>
            <p:cNvGrpSpPr/>
            <p:nvPr/>
          </p:nvGrpSpPr>
          <p:grpSpPr>
            <a:xfrm>
              <a:off x="5002800" y="2329601"/>
              <a:ext cx="861645" cy="518226"/>
              <a:chOff x="134020" y="3100831"/>
              <a:chExt cx="861645" cy="518226"/>
            </a:xfrm>
            <a:solidFill>
              <a:schemeClr val="bg1"/>
            </a:solidFill>
          </p:grpSpPr>
          <p:grpSp>
            <p:nvGrpSpPr>
              <p:cNvPr id="409" name="Group 408"/>
              <p:cNvGrpSpPr/>
              <p:nvPr/>
            </p:nvGrpSpPr>
            <p:grpSpPr>
              <a:xfrm>
                <a:off x="134020" y="3100831"/>
                <a:ext cx="449863" cy="518226"/>
                <a:chOff x="134020" y="3100831"/>
                <a:chExt cx="449863" cy="518226"/>
              </a:xfrm>
              <a:grpFill/>
            </p:grpSpPr>
            <p:sp>
              <p:nvSpPr>
                <p:cNvPr id="413" name="Freeform 412"/>
                <p:cNvSpPr/>
                <p:nvPr/>
              </p:nvSpPr>
              <p:spPr>
                <a:xfrm>
                  <a:off x="13402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grpFill/>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sp>
              <p:nvSpPr>
                <p:cNvPr id="414" name="Freeform 413"/>
                <p:cNvSpPr/>
                <p:nvPr/>
              </p:nvSpPr>
              <p:spPr>
                <a:xfrm>
                  <a:off x="336903" y="3100832"/>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grpFill/>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grpSp>
          <p:grpSp>
            <p:nvGrpSpPr>
              <p:cNvPr id="410" name="Group 409"/>
              <p:cNvGrpSpPr/>
              <p:nvPr/>
            </p:nvGrpSpPr>
            <p:grpSpPr>
              <a:xfrm>
                <a:off x="543567" y="3100832"/>
                <a:ext cx="452098" cy="518225"/>
                <a:chOff x="82972" y="3100831"/>
                <a:chExt cx="452098" cy="518225"/>
              </a:xfrm>
              <a:grpFill/>
            </p:grpSpPr>
            <p:sp>
              <p:nvSpPr>
                <p:cNvPr id="411" name="Freeform 410"/>
                <p:cNvSpPr/>
                <p:nvPr/>
              </p:nvSpPr>
              <p:spPr>
                <a:xfrm>
                  <a:off x="82972"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grpFill/>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sp>
              <p:nvSpPr>
                <p:cNvPr id="412" name="Freeform 411"/>
                <p:cNvSpPr/>
                <p:nvPr/>
              </p:nvSpPr>
              <p:spPr>
                <a:xfrm>
                  <a:off x="28809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grpFill/>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grpSp>
        </p:grpSp>
      </p:grpSp>
      <p:sp>
        <p:nvSpPr>
          <p:cNvPr id="427" name="Left-Right Arrow 426"/>
          <p:cNvSpPr/>
          <p:nvPr/>
        </p:nvSpPr>
        <p:spPr>
          <a:xfrm rot="2946287">
            <a:off x="1484095" y="2374103"/>
            <a:ext cx="865096" cy="609600"/>
          </a:xfrm>
          <a:prstGeom prst="lef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173805" y="3158361"/>
            <a:ext cx="726289" cy="369332"/>
          </a:xfrm>
          <a:prstGeom prst="rect">
            <a:avLst/>
          </a:prstGeom>
          <a:noFill/>
        </p:spPr>
        <p:txBody>
          <a:bodyPr wrap="none" rtlCol="0">
            <a:spAutoFit/>
          </a:bodyPr>
          <a:lstStyle/>
          <a:p>
            <a:r>
              <a:rPr lang="en-US" b="1" dirty="0" smtClean="0">
                <a:ea typeface="Arial Unicode MS" pitchFamily="34" charset="-128"/>
                <a:cs typeface="Arial Unicode MS" pitchFamily="34" charset="-128"/>
              </a:rPr>
              <a:t>Cores</a:t>
            </a:r>
            <a:endParaRPr lang="en-US" b="1" dirty="0">
              <a:ea typeface="Arial Unicode MS" pitchFamily="34" charset="-128"/>
              <a:cs typeface="Arial Unicode MS" pitchFamily="34" charset="-128"/>
            </a:endParaRPr>
          </a:p>
        </p:txBody>
      </p:sp>
      <p:sp>
        <p:nvSpPr>
          <p:cNvPr id="449" name="TextBox 448"/>
          <p:cNvSpPr txBox="1"/>
          <p:nvPr/>
        </p:nvSpPr>
        <p:spPr>
          <a:xfrm>
            <a:off x="2284656" y="3158361"/>
            <a:ext cx="1349408" cy="369332"/>
          </a:xfrm>
          <a:prstGeom prst="rect">
            <a:avLst/>
          </a:prstGeom>
          <a:noFill/>
        </p:spPr>
        <p:txBody>
          <a:bodyPr wrap="none" rtlCol="0">
            <a:spAutoFit/>
          </a:bodyPr>
          <a:lstStyle/>
          <a:p>
            <a:r>
              <a:rPr lang="en-US" b="1" dirty="0" smtClean="0">
                <a:ea typeface="Arial Unicode MS" pitchFamily="34" charset="-128"/>
                <a:cs typeface="Arial Unicode MS" pitchFamily="34" charset="-128"/>
              </a:rPr>
              <a:t>Register File</a:t>
            </a:r>
            <a:endParaRPr lang="en-US" b="1" dirty="0">
              <a:ea typeface="Arial Unicode MS" pitchFamily="34" charset="-128"/>
              <a:cs typeface="Arial Unicode MS" pitchFamily="34" charset="-128"/>
            </a:endParaRPr>
          </a:p>
        </p:txBody>
      </p:sp>
      <p:sp>
        <p:nvSpPr>
          <p:cNvPr id="4" name="TextBox 3"/>
          <p:cNvSpPr txBox="1"/>
          <p:nvPr/>
        </p:nvSpPr>
        <p:spPr>
          <a:xfrm>
            <a:off x="1811898" y="1836292"/>
            <a:ext cx="975203" cy="461665"/>
          </a:xfrm>
          <a:prstGeom prst="rect">
            <a:avLst/>
          </a:prstGeom>
          <a:noFill/>
        </p:spPr>
        <p:txBody>
          <a:bodyPr wrap="none" rtlCol="0">
            <a:spAutoFit/>
          </a:bodyPr>
          <a:lstStyle/>
          <a:p>
            <a:r>
              <a:rPr lang="en-US" sz="2400" b="1" dirty="0" smtClean="0"/>
              <a:t>Warps</a:t>
            </a:r>
            <a:endParaRPr lang="en-US" sz="2400" b="1" dirty="0"/>
          </a:p>
        </p:txBody>
      </p:sp>
      <p:sp>
        <p:nvSpPr>
          <p:cNvPr id="465" name="Rounded Rectangle 464"/>
          <p:cNvSpPr/>
          <p:nvPr/>
        </p:nvSpPr>
        <p:spPr>
          <a:xfrm>
            <a:off x="5507935" y="4013816"/>
            <a:ext cx="1010657" cy="1238098"/>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6" name="Rounded Rectangle 465"/>
          <p:cNvSpPr/>
          <p:nvPr/>
        </p:nvSpPr>
        <p:spPr>
          <a:xfrm>
            <a:off x="7142665" y="4013817"/>
            <a:ext cx="1010657" cy="1238098"/>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7" name="TextBox 466"/>
          <p:cNvSpPr txBox="1"/>
          <p:nvPr/>
        </p:nvSpPr>
        <p:spPr>
          <a:xfrm>
            <a:off x="5526671" y="3554327"/>
            <a:ext cx="1035861" cy="461665"/>
          </a:xfrm>
          <a:prstGeom prst="rect">
            <a:avLst/>
          </a:prstGeom>
          <a:noFill/>
        </p:spPr>
        <p:txBody>
          <a:bodyPr wrap="none" rtlCol="0">
            <a:spAutoFit/>
          </a:bodyPr>
          <a:lstStyle/>
          <a:p>
            <a:r>
              <a:rPr lang="en-US" sz="2400" b="1" dirty="0" smtClean="0"/>
              <a:t>Core 0</a:t>
            </a:r>
            <a:endParaRPr lang="en-US" sz="2400" b="1" dirty="0"/>
          </a:p>
        </p:txBody>
      </p:sp>
      <p:sp>
        <p:nvSpPr>
          <p:cNvPr id="468" name="TextBox 467"/>
          <p:cNvSpPr txBox="1"/>
          <p:nvPr/>
        </p:nvSpPr>
        <p:spPr>
          <a:xfrm>
            <a:off x="7161401" y="3552151"/>
            <a:ext cx="1035861" cy="461665"/>
          </a:xfrm>
          <a:prstGeom prst="rect">
            <a:avLst/>
          </a:prstGeom>
          <a:noFill/>
        </p:spPr>
        <p:txBody>
          <a:bodyPr wrap="none" rtlCol="0">
            <a:spAutoFit/>
          </a:bodyPr>
          <a:lstStyle/>
          <a:p>
            <a:r>
              <a:rPr lang="en-US" sz="2400" b="1" dirty="0" smtClean="0"/>
              <a:t>Core 1</a:t>
            </a:r>
            <a:endParaRPr lang="en-US" sz="2400" b="1" dirty="0"/>
          </a:p>
        </p:txBody>
      </p:sp>
      <p:sp>
        <p:nvSpPr>
          <p:cNvPr id="469" name="Rectangle 468"/>
          <p:cNvSpPr/>
          <p:nvPr/>
        </p:nvSpPr>
        <p:spPr>
          <a:xfrm>
            <a:off x="5394164" y="5405467"/>
            <a:ext cx="1235236" cy="472315"/>
          </a:xfrm>
          <a:prstGeom prst="rect">
            <a:avLst/>
          </a:prstGeom>
          <a:pattFill prst="ltHorz">
            <a:fgClr>
              <a:schemeClr val="accent1"/>
            </a:fgClr>
            <a:bgClr>
              <a:schemeClr val="bg1"/>
            </a:bgClr>
          </a:patt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tx1"/>
                </a:solidFill>
              </a:rPr>
              <a:t>Reg</a:t>
            </a:r>
            <a:r>
              <a:rPr lang="en-US" b="1" dirty="0" smtClean="0">
                <a:solidFill>
                  <a:schemeClr val="tx1"/>
                </a:solidFill>
              </a:rPr>
              <a:t> File 0</a:t>
            </a:r>
            <a:endParaRPr lang="en-US" dirty="0"/>
          </a:p>
        </p:txBody>
      </p:sp>
      <p:sp>
        <p:nvSpPr>
          <p:cNvPr id="470" name="Rectangle 469"/>
          <p:cNvSpPr/>
          <p:nvPr/>
        </p:nvSpPr>
        <p:spPr>
          <a:xfrm>
            <a:off x="5394164" y="5870223"/>
            <a:ext cx="1235236" cy="472315"/>
          </a:xfrm>
          <a:prstGeom prst="rect">
            <a:avLst/>
          </a:prstGeom>
          <a:pattFill prst="ltHorz">
            <a:fgClr>
              <a:schemeClr val="accent1"/>
            </a:fgClr>
            <a:bgClr>
              <a:schemeClr val="bg1"/>
            </a:bgClr>
          </a:patt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tx1"/>
                </a:solidFill>
              </a:rPr>
              <a:t>Reg</a:t>
            </a:r>
            <a:r>
              <a:rPr lang="en-US" b="1" dirty="0" smtClean="0">
                <a:solidFill>
                  <a:schemeClr val="tx1"/>
                </a:solidFill>
              </a:rPr>
              <a:t> File </a:t>
            </a:r>
            <a:r>
              <a:rPr lang="en-US" sz="2000" b="1" dirty="0" smtClean="0">
                <a:solidFill>
                  <a:schemeClr val="tx1"/>
                </a:solidFill>
              </a:rPr>
              <a:t>1</a:t>
            </a:r>
            <a:endParaRPr lang="en-US" sz="2000" dirty="0"/>
          </a:p>
        </p:txBody>
      </p:sp>
      <p:sp>
        <p:nvSpPr>
          <p:cNvPr id="471" name="TextBox 470"/>
          <p:cNvSpPr txBox="1"/>
          <p:nvPr/>
        </p:nvSpPr>
        <p:spPr>
          <a:xfrm>
            <a:off x="6435420" y="3167572"/>
            <a:ext cx="813043" cy="523220"/>
          </a:xfrm>
          <a:prstGeom prst="rect">
            <a:avLst/>
          </a:prstGeom>
          <a:noFill/>
        </p:spPr>
        <p:txBody>
          <a:bodyPr wrap="none" rtlCol="0">
            <a:spAutoFit/>
          </a:bodyPr>
          <a:lstStyle/>
          <a:p>
            <a:r>
              <a:rPr lang="en-US" sz="2800" b="1" dirty="0" smtClean="0"/>
              <a:t>CPU</a:t>
            </a:r>
            <a:endParaRPr lang="en-US" sz="2800" b="1" dirty="0"/>
          </a:p>
        </p:txBody>
      </p:sp>
      <p:sp>
        <p:nvSpPr>
          <p:cNvPr id="472" name="Rectangle 471"/>
          <p:cNvSpPr/>
          <p:nvPr/>
        </p:nvSpPr>
        <p:spPr>
          <a:xfrm>
            <a:off x="7030307" y="5405468"/>
            <a:ext cx="1235236" cy="472314"/>
          </a:xfrm>
          <a:prstGeom prst="rect">
            <a:avLst/>
          </a:prstGeom>
          <a:pattFill prst="ltHorz">
            <a:fgClr>
              <a:schemeClr val="accent1"/>
            </a:fgClr>
            <a:bgClr>
              <a:schemeClr val="bg1"/>
            </a:bgClr>
          </a:patt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tx1"/>
                </a:solidFill>
              </a:rPr>
              <a:t>Reg</a:t>
            </a:r>
            <a:r>
              <a:rPr lang="en-US" b="1" dirty="0" smtClean="0">
                <a:solidFill>
                  <a:schemeClr val="tx1"/>
                </a:solidFill>
              </a:rPr>
              <a:t> File 0</a:t>
            </a:r>
            <a:endParaRPr lang="en-US" dirty="0"/>
          </a:p>
        </p:txBody>
      </p:sp>
      <p:sp>
        <p:nvSpPr>
          <p:cNvPr id="473" name="Rectangle 472"/>
          <p:cNvSpPr/>
          <p:nvPr/>
        </p:nvSpPr>
        <p:spPr>
          <a:xfrm>
            <a:off x="7030307" y="5857221"/>
            <a:ext cx="1235236" cy="478928"/>
          </a:xfrm>
          <a:prstGeom prst="rect">
            <a:avLst/>
          </a:prstGeom>
          <a:pattFill prst="ltHorz">
            <a:fgClr>
              <a:schemeClr val="accent1"/>
            </a:fgClr>
            <a:bgClr>
              <a:schemeClr val="bg1"/>
            </a:bgClr>
          </a:patt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tx1"/>
                </a:solidFill>
              </a:rPr>
              <a:t>Reg</a:t>
            </a:r>
            <a:r>
              <a:rPr lang="en-US" b="1" dirty="0" smtClean="0">
                <a:solidFill>
                  <a:schemeClr val="tx1"/>
                </a:solidFill>
              </a:rPr>
              <a:t> File 1</a:t>
            </a:r>
            <a:endParaRPr lang="en-US" b="1" dirty="0"/>
          </a:p>
        </p:txBody>
      </p:sp>
      <p:sp>
        <p:nvSpPr>
          <p:cNvPr id="474" name="Blue thread"/>
          <p:cNvSpPr/>
          <p:nvPr/>
        </p:nvSpPr>
        <p:spPr>
          <a:xfrm>
            <a:off x="6066102" y="4452410"/>
            <a:ext cx="297795" cy="562347"/>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tx2">
                <a:lumMod val="75000"/>
              </a:schemeClr>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dirty="0"/>
          </a:p>
        </p:txBody>
      </p:sp>
      <p:sp>
        <p:nvSpPr>
          <p:cNvPr id="475" name="Blue thread"/>
          <p:cNvSpPr/>
          <p:nvPr/>
        </p:nvSpPr>
        <p:spPr>
          <a:xfrm>
            <a:off x="5618184" y="4459538"/>
            <a:ext cx="297795" cy="562347"/>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tx2">
                <a:lumMod val="75000"/>
              </a:schemeClr>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dirty="0"/>
          </a:p>
        </p:txBody>
      </p:sp>
      <p:sp>
        <p:nvSpPr>
          <p:cNvPr id="476" name="Blue thread"/>
          <p:cNvSpPr/>
          <p:nvPr/>
        </p:nvSpPr>
        <p:spPr>
          <a:xfrm>
            <a:off x="7745075" y="4464901"/>
            <a:ext cx="297795" cy="562347"/>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dirty="0"/>
          </a:p>
        </p:txBody>
      </p:sp>
      <p:sp>
        <p:nvSpPr>
          <p:cNvPr id="477" name="Blue thread"/>
          <p:cNvSpPr/>
          <p:nvPr/>
        </p:nvSpPr>
        <p:spPr>
          <a:xfrm>
            <a:off x="7325019" y="4459538"/>
            <a:ext cx="297795" cy="562347"/>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tx2">
                <a:lumMod val="75000"/>
              </a:schemeClr>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dirty="0"/>
          </a:p>
        </p:txBody>
      </p:sp>
      <p:sp>
        <p:nvSpPr>
          <p:cNvPr id="478" name="Green thread"/>
          <p:cNvSpPr/>
          <p:nvPr/>
        </p:nvSpPr>
        <p:spPr>
          <a:xfrm>
            <a:off x="6065806" y="4461745"/>
            <a:ext cx="297795" cy="562347"/>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rgbClr val="008E4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dirty="0"/>
          </a:p>
        </p:txBody>
      </p:sp>
      <p:sp>
        <p:nvSpPr>
          <p:cNvPr id="479" name="Green thread"/>
          <p:cNvSpPr/>
          <p:nvPr/>
        </p:nvSpPr>
        <p:spPr>
          <a:xfrm>
            <a:off x="7745075" y="4464901"/>
            <a:ext cx="297795" cy="562347"/>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rgbClr val="00B05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dirty="0"/>
          </a:p>
        </p:txBody>
      </p:sp>
      <p:sp>
        <p:nvSpPr>
          <p:cNvPr id="480" name="Rectangle 479"/>
          <p:cNvSpPr/>
          <p:nvPr/>
        </p:nvSpPr>
        <p:spPr>
          <a:xfrm>
            <a:off x="5395645" y="6336149"/>
            <a:ext cx="1235236" cy="236157"/>
          </a:xfrm>
          <a:prstGeom prst="rect">
            <a:avLst/>
          </a:prstGeom>
          <a:pattFill prst="ltHorz">
            <a:fgClr>
              <a:srgbClr val="00B050"/>
            </a:fgClr>
            <a:bgClr>
              <a:schemeClr val="bg1"/>
            </a:bgClr>
          </a:pattFill>
          <a:ln w="28575">
            <a:solidFill>
              <a:srgbClr val="008E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481" name="Rectangle 480"/>
          <p:cNvSpPr/>
          <p:nvPr/>
        </p:nvSpPr>
        <p:spPr>
          <a:xfrm>
            <a:off x="7030307" y="6336150"/>
            <a:ext cx="1235236" cy="236156"/>
          </a:xfrm>
          <a:prstGeom prst="rect">
            <a:avLst/>
          </a:prstGeom>
          <a:pattFill prst="ltHorz">
            <a:fgClr>
              <a:srgbClr val="00B050"/>
            </a:fgClr>
            <a:bgClr>
              <a:schemeClr val="bg1"/>
            </a:bgClr>
          </a:pattFill>
          <a:ln w="28575">
            <a:solidFill>
              <a:srgbClr val="008E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482" name="Rectangle 481"/>
          <p:cNvSpPr/>
          <p:nvPr/>
        </p:nvSpPr>
        <p:spPr>
          <a:xfrm>
            <a:off x="520204" y="5764250"/>
            <a:ext cx="4591070" cy="892552"/>
          </a:xfrm>
          <a:prstGeom prst="rect">
            <a:avLst/>
          </a:prstGeom>
        </p:spPr>
        <p:txBody>
          <a:bodyPr wrap="square">
            <a:spAutoFit/>
          </a:bodyPr>
          <a:lstStyle/>
          <a:p>
            <a:pPr lvl="1" indent="-457200">
              <a:spcBef>
                <a:spcPts val="700"/>
              </a:spcBef>
              <a:buClr>
                <a:schemeClr val="accent2"/>
              </a:buClr>
              <a:buSzPct val="100000"/>
              <a:buBlip>
                <a:blip r:embed="rId3"/>
              </a:buBlip>
            </a:pPr>
            <a:r>
              <a:rPr lang="en-US" sz="2600" b="1" dirty="0"/>
              <a:t>Providing </a:t>
            </a:r>
            <a:r>
              <a:rPr lang="en-US" sz="2600" b="1" dirty="0" smtClean="0"/>
              <a:t>contexts efficiently is difficult</a:t>
            </a:r>
            <a:endParaRPr lang="en-US" sz="2600" b="1" dirty="0"/>
          </a:p>
        </p:txBody>
      </p:sp>
    </p:spTree>
    <p:extLst>
      <p:ext uri="{BB962C8B-B14F-4D97-AF65-F5344CB8AC3E}">
        <p14:creationId xmlns:p14="http://schemas.microsoft.com/office/powerpoint/2010/main" val="102361173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5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3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4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4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2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6" presetClass="emph" presetSubtype="0" fill="hold" nodeType="clickEffect">
                                  <p:stCondLst>
                                    <p:cond delay="0"/>
                                  </p:stCondLst>
                                  <p:childTnLst>
                                    <p:animEffect transition="out" filter="fade">
                                      <p:cBhvr>
                                        <p:cTn id="46" dur="500" tmFilter="0, 0; .2, .5; .8, .5; 1, 0"/>
                                        <p:tgtEl>
                                          <p:spTgt spid="175"/>
                                        </p:tgtEl>
                                      </p:cBhvr>
                                    </p:animEffect>
                                    <p:animScale>
                                      <p:cBhvr>
                                        <p:cTn id="47" dur="250" autoRev="1" fill="hold"/>
                                        <p:tgtEl>
                                          <p:spTgt spid="175"/>
                                        </p:tgtEl>
                                      </p:cBhvr>
                                      <p:by x="105000" y="105000"/>
                                    </p:animScale>
                                  </p:childTnLst>
                                </p:cTn>
                              </p:par>
                              <p:par>
                                <p:cTn id="48" presetID="26" presetClass="emph" presetSubtype="0" fill="hold" nodeType="withEffect">
                                  <p:stCondLst>
                                    <p:cond delay="0"/>
                                  </p:stCondLst>
                                  <p:childTnLst>
                                    <p:animEffect transition="out" filter="fade">
                                      <p:cBhvr>
                                        <p:cTn id="49" dur="500" tmFilter="0, 0; .2, .5; .8, .5; 1, 0"/>
                                        <p:tgtEl>
                                          <p:spTgt spid="257"/>
                                        </p:tgtEl>
                                      </p:cBhvr>
                                    </p:animEffect>
                                    <p:animScale>
                                      <p:cBhvr>
                                        <p:cTn id="50" dur="250" autoRev="1" fill="hold"/>
                                        <p:tgtEl>
                                          <p:spTgt spid="257"/>
                                        </p:tgtEl>
                                      </p:cBhvr>
                                      <p:by x="105000" y="105000"/>
                                    </p:animScale>
                                  </p:childTnLst>
                                </p:cTn>
                              </p:par>
                              <p:par>
                                <p:cTn id="51" presetID="26" presetClass="emph" presetSubtype="0" fill="hold" nodeType="withEffect">
                                  <p:stCondLst>
                                    <p:cond delay="0"/>
                                  </p:stCondLst>
                                  <p:childTnLst>
                                    <p:animEffect transition="out" filter="fade">
                                      <p:cBhvr>
                                        <p:cTn id="52" dur="500" tmFilter="0, 0; .2, .5; .8, .5; 1, 0"/>
                                        <p:tgtEl>
                                          <p:spTgt spid="177"/>
                                        </p:tgtEl>
                                      </p:cBhvr>
                                    </p:animEffect>
                                    <p:animScale>
                                      <p:cBhvr>
                                        <p:cTn id="53" dur="250" autoRev="1" fill="hold"/>
                                        <p:tgtEl>
                                          <p:spTgt spid="177"/>
                                        </p:tgtEl>
                                      </p:cBhvr>
                                      <p:by x="105000" y="105000"/>
                                    </p:animScale>
                                  </p:childTnLst>
                                </p:cTn>
                              </p:par>
                              <p:par>
                                <p:cTn id="54" presetID="26" presetClass="emph" presetSubtype="0" fill="hold" nodeType="withEffect">
                                  <p:stCondLst>
                                    <p:cond delay="0"/>
                                  </p:stCondLst>
                                  <p:childTnLst>
                                    <p:animEffect transition="out" filter="fade">
                                      <p:cBhvr>
                                        <p:cTn id="55" dur="500" tmFilter="0, 0; .2, .5; .8, .5; 1, 0"/>
                                        <p:tgtEl>
                                          <p:spTgt spid="178"/>
                                        </p:tgtEl>
                                      </p:cBhvr>
                                    </p:animEffect>
                                    <p:animScale>
                                      <p:cBhvr>
                                        <p:cTn id="56" dur="250" autoRev="1" fill="hold"/>
                                        <p:tgtEl>
                                          <p:spTgt spid="178"/>
                                        </p:tgtEl>
                                      </p:cBhvr>
                                      <p:by x="105000" y="105000"/>
                                    </p:animScale>
                                  </p:childTnLst>
                                </p:cTn>
                              </p:par>
                              <p:par>
                                <p:cTn id="57" presetID="26" presetClass="emph" presetSubtype="0" fill="hold" nodeType="withEffect">
                                  <p:stCondLst>
                                    <p:cond delay="0"/>
                                  </p:stCondLst>
                                  <p:childTnLst>
                                    <p:animEffect transition="out" filter="fade">
                                      <p:cBhvr>
                                        <p:cTn id="58" dur="500" tmFilter="0, 0; .2, .5; .8, .5; 1, 0"/>
                                        <p:tgtEl>
                                          <p:spTgt spid="232"/>
                                        </p:tgtEl>
                                      </p:cBhvr>
                                    </p:animEffect>
                                    <p:animScale>
                                      <p:cBhvr>
                                        <p:cTn id="59" dur="250" autoRev="1" fill="hold"/>
                                        <p:tgtEl>
                                          <p:spTgt spid="232"/>
                                        </p:tgtEl>
                                      </p:cBhvr>
                                      <p:by x="105000" y="105000"/>
                                    </p:animScale>
                                  </p:childTnLst>
                                </p:cTn>
                              </p:par>
                              <p:par>
                                <p:cTn id="60" presetID="26" presetClass="emph" presetSubtype="0" fill="hold" nodeType="withEffect">
                                  <p:stCondLst>
                                    <p:cond delay="0"/>
                                  </p:stCondLst>
                                  <p:childTnLst>
                                    <p:animEffect transition="out" filter="fade">
                                      <p:cBhvr>
                                        <p:cTn id="61" dur="500" tmFilter="0, 0; .2, .5; .8, .5; 1, 0"/>
                                        <p:tgtEl>
                                          <p:spTgt spid="182"/>
                                        </p:tgtEl>
                                      </p:cBhvr>
                                    </p:animEffect>
                                    <p:animScale>
                                      <p:cBhvr>
                                        <p:cTn id="62" dur="250" autoRev="1" fill="hold"/>
                                        <p:tgtEl>
                                          <p:spTgt spid="182"/>
                                        </p:tgtEl>
                                      </p:cBhvr>
                                      <p:by x="105000" y="105000"/>
                                    </p:animScale>
                                  </p:childTnLst>
                                </p:cTn>
                              </p:par>
                              <p:par>
                                <p:cTn id="63" presetID="26" presetClass="emph" presetSubtype="0" fill="hold" nodeType="withEffect">
                                  <p:stCondLst>
                                    <p:cond delay="0"/>
                                  </p:stCondLst>
                                  <p:childTnLst>
                                    <p:animEffect transition="out" filter="fade">
                                      <p:cBhvr>
                                        <p:cTn id="64" dur="500" tmFilter="0, 0; .2, .5; .8, .5; 1, 0"/>
                                        <p:tgtEl>
                                          <p:spTgt spid="186"/>
                                        </p:tgtEl>
                                      </p:cBhvr>
                                    </p:animEffect>
                                    <p:animScale>
                                      <p:cBhvr>
                                        <p:cTn id="65" dur="250" autoRev="1" fill="hold"/>
                                        <p:tgtEl>
                                          <p:spTgt spid="186"/>
                                        </p:tgtEl>
                                      </p:cBhvr>
                                      <p:by x="105000" y="105000"/>
                                    </p:animScale>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0"/>
                                          </p:stCondLst>
                                        </p:cTn>
                                        <p:tgtEl>
                                          <p:spTgt spid="174">
                                            <p:txEl>
                                              <p:pRg st="0" end="0"/>
                                            </p:txEl>
                                          </p:spTgt>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nodeType="clickEffect">
                                  <p:stCondLst>
                                    <p:cond delay="0"/>
                                  </p:stCondLst>
                                  <p:childTnLst>
                                    <p:set>
                                      <p:cBhvr>
                                        <p:cTn id="73" dur="1" fill="hold">
                                          <p:stCondLst>
                                            <p:cond delay="0"/>
                                          </p:stCondLst>
                                        </p:cTn>
                                        <p:tgtEl>
                                          <p:spTgt spid="174">
                                            <p:txEl>
                                              <p:pRg st="1" end="1"/>
                                            </p:txEl>
                                          </p:spTgt>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nodeType="clickEffect">
                                  <p:stCondLst>
                                    <p:cond delay="0"/>
                                  </p:stCondLst>
                                  <p:childTnLst>
                                    <p:set>
                                      <p:cBhvr>
                                        <p:cTn id="77" dur="1" fill="hold">
                                          <p:stCondLst>
                                            <p:cond delay="0"/>
                                          </p:stCondLst>
                                        </p:cTn>
                                        <p:tgtEl>
                                          <p:spTgt spid="174">
                                            <p:txEl>
                                              <p:pRg st="2" end="2"/>
                                            </p:txEl>
                                          </p:spTgt>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465"/>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466"/>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467"/>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468"/>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469"/>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470"/>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471"/>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472"/>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473"/>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474"/>
                                        </p:tgtEl>
                                        <p:attrNameLst>
                                          <p:attrName>style.visibility</p:attrName>
                                        </p:attrNameLst>
                                      </p:cBhvr>
                                      <p:to>
                                        <p:strVal val="visible"/>
                                      </p:to>
                                    </p:set>
                                  </p:childTnLst>
                                </p:cTn>
                              </p:par>
                              <p:par>
                                <p:cTn id="102" presetID="1" presetClass="entr" presetSubtype="0" fill="hold" grpId="0" nodeType="withEffect">
                                  <p:stCondLst>
                                    <p:cond delay="0"/>
                                  </p:stCondLst>
                                  <p:childTnLst>
                                    <p:set>
                                      <p:cBhvr>
                                        <p:cTn id="103" dur="1" fill="hold">
                                          <p:stCondLst>
                                            <p:cond delay="0"/>
                                          </p:stCondLst>
                                        </p:cTn>
                                        <p:tgtEl>
                                          <p:spTgt spid="475"/>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476"/>
                                        </p:tgtEl>
                                        <p:attrNameLst>
                                          <p:attrName>style.visibility</p:attrName>
                                        </p:attrNameLst>
                                      </p:cBhvr>
                                      <p:to>
                                        <p:strVal val="visible"/>
                                      </p:to>
                                    </p:set>
                                  </p:childTnLst>
                                </p:cTn>
                              </p:par>
                              <p:par>
                                <p:cTn id="106" presetID="1" presetClass="entr" presetSubtype="0" fill="hold" grpId="0" nodeType="withEffect">
                                  <p:stCondLst>
                                    <p:cond delay="0"/>
                                  </p:stCondLst>
                                  <p:childTnLst>
                                    <p:set>
                                      <p:cBhvr>
                                        <p:cTn id="107" dur="1" fill="hold">
                                          <p:stCondLst>
                                            <p:cond delay="0"/>
                                          </p:stCondLst>
                                        </p:cTn>
                                        <p:tgtEl>
                                          <p:spTgt spid="477"/>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1" presetClass="exit" presetSubtype="0" fill="hold" grpId="1" nodeType="clickEffect">
                                  <p:stCondLst>
                                    <p:cond delay="0"/>
                                  </p:stCondLst>
                                  <p:childTnLst>
                                    <p:set>
                                      <p:cBhvr>
                                        <p:cTn id="111" dur="1" fill="hold">
                                          <p:stCondLst>
                                            <p:cond delay="0"/>
                                          </p:stCondLst>
                                        </p:cTn>
                                        <p:tgtEl>
                                          <p:spTgt spid="474"/>
                                        </p:tgtEl>
                                        <p:attrNameLst>
                                          <p:attrName>style.visibility</p:attrName>
                                        </p:attrNameLst>
                                      </p:cBhvr>
                                      <p:to>
                                        <p:strVal val="hidden"/>
                                      </p:to>
                                    </p:set>
                                  </p:childTnLst>
                                </p:cTn>
                              </p:par>
                              <p:par>
                                <p:cTn id="112" presetID="1" presetClass="exit" presetSubtype="0" fill="hold" grpId="1" nodeType="withEffect">
                                  <p:stCondLst>
                                    <p:cond delay="0"/>
                                  </p:stCondLst>
                                  <p:childTnLst>
                                    <p:set>
                                      <p:cBhvr>
                                        <p:cTn id="113" dur="1" fill="hold">
                                          <p:stCondLst>
                                            <p:cond delay="0"/>
                                          </p:stCondLst>
                                        </p:cTn>
                                        <p:tgtEl>
                                          <p:spTgt spid="476"/>
                                        </p:tgtEl>
                                        <p:attrNameLst>
                                          <p:attrName>style.visibility</p:attrName>
                                        </p:attrNameLst>
                                      </p:cBhvr>
                                      <p:to>
                                        <p:strVal val="hidden"/>
                                      </p:to>
                                    </p:set>
                                  </p:childTnLst>
                                </p:cTn>
                              </p:par>
                            </p:childTnLst>
                          </p:cTn>
                        </p:par>
                      </p:childTnLst>
                    </p:cTn>
                  </p:par>
                  <p:par>
                    <p:cTn id="114" fill="hold">
                      <p:stCondLst>
                        <p:cond delay="indefinite"/>
                      </p:stCondLst>
                      <p:childTnLst>
                        <p:par>
                          <p:cTn id="115" fill="hold">
                            <p:stCondLst>
                              <p:cond delay="0"/>
                            </p:stCondLst>
                            <p:childTnLst>
                              <p:par>
                                <p:cTn id="116" presetID="1" presetClass="entr" presetSubtype="0" fill="hold" grpId="0" nodeType="clickEffect">
                                  <p:stCondLst>
                                    <p:cond delay="0"/>
                                  </p:stCondLst>
                                  <p:childTnLst>
                                    <p:set>
                                      <p:cBhvr>
                                        <p:cTn id="117" dur="1" fill="hold">
                                          <p:stCondLst>
                                            <p:cond delay="0"/>
                                          </p:stCondLst>
                                        </p:cTn>
                                        <p:tgtEl>
                                          <p:spTgt spid="479"/>
                                        </p:tgtEl>
                                        <p:attrNameLst>
                                          <p:attrName>style.visibility</p:attrName>
                                        </p:attrNameLst>
                                      </p:cBhvr>
                                      <p:to>
                                        <p:strVal val="visible"/>
                                      </p:to>
                                    </p:set>
                                  </p:childTnLst>
                                </p:cTn>
                              </p:par>
                              <p:par>
                                <p:cTn id="118" presetID="1" presetClass="entr" presetSubtype="0" fill="hold" grpId="0" nodeType="withEffect">
                                  <p:stCondLst>
                                    <p:cond delay="0"/>
                                  </p:stCondLst>
                                  <p:childTnLst>
                                    <p:set>
                                      <p:cBhvr>
                                        <p:cTn id="119" dur="1" fill="hold">
                                          <p:stCondLst>
                                            <p:cond delay="0"/>
                                          </p:stCondLst>
                                        </p:cTn>
                                        <p:tgtEl>
                                          <p:spTgt spid="478"/>
                                        </p:tgtEl>
                                        <p:attrNameLst>
                                          <p:attrName>style.visibility</p:attrName>
                                        </p:attrNameLst>
                                      </p:cBhvr>
                                      <p:to>
                                        <p:strVal val="visible"/>
                                      </p:to>
                                    </p:set>
                                  </p:childTnLst>
                                </p:cTn>
                              </p:par>
                            </p:childTnLst>
                          </p:cTn>
                        </p:par>
                      </p:childTnLst>
                    </p:cTn>
                  </p:par>
                  <p:par>
                    <p:cTn id="120" fill="hold">
                      <p:stCondLst>
                        <p:cond delay="indefinite"/>
                      </p:stCondLst>
                      <p:childTnLst>
                        <p:par>
                          <p:cTn id="121" fill="hold">
                            <p:stCondLst>
                              <p:cond delay="0"/>
                            </p:stCondLst>
                            <p:childTnLst>
                              <p:par>
                                <p:cTn id="122" presetID="1" presetClass="entr" presetSubtype="0" fill="hold" grpId="0" nodeType="clickEffect">
                                  <p:stCondLst>
                                    <p:cond delay="0"/>
                                  </p:stCondLst>
                                  <p:childTnLst>
                                    <p:set>
                                      <p:cBhvr>
                                        <p:cTn id="123" dur="1" fill="hold">
                                          <p:stCondLst>
                                            <p:cond delay="0"/>
                                          </p:stCondLst>
                                        </p:cTn>
                                        <p:tgtEl>
                                          <p:spTgt spid="480"/>
                                        </p:tgtEl>
                                        <p:attrNameLst>
                                          <p:attrName>style.visibility</p:attrName>
                                        </p:attrNameLst>
                                      </p:cBhvr>
                                      <p:to>
                                        <p:strVal val="visible"/>
                                      </p:to>
                                    </p:set>
                                  </p:childTnLst>
                                </p:cTn>
                              </p:par>
                              <p:par>
                                <p:cTn id="124" presetID="1" presetClass="entr" presetSubtype="0" fill="hold" grpId="0" nodeType="withEffect">
                                  <p:stCondLst>
                                    <p:cond delay="0"/>
                                  </p:stCondLst>
                                  <p:childTnLst>
                                    <p:set>
                                      <p:cBhvr>
                                        <p:cTn id="125" dur="1" fill="hold">
                                          <p:stCondLst>
                                            <p:cond delay="0"/>
                                          </p:stCondLst>
                                        </p:cTn>
                                        <p:tgtEl>
                                          <p:spTgt spid="481"/>
                                        </p:tgtEl>
                                        <p:attrNameLst>
                                          <p:attrName>style.visibility</p:attrName>
                                        </p:attrNameLst>
                                      </p:cBhvr>
                                      <p:to>
                                        <p:strVal val="visible"/>
                                      </p:to>
                                    </p:set>
                                  </p:childTnLst>
                                </p:cTn>
                              </p:par>
                            </p:childTnLst>
                          </p:cTn>
                        </p:par>
                      </p:childTnLst>
                    </p:cTn>
                  </p:par>
                  <p:par>
                    <p:cTn id="126" fill="hold">
                      <p:stCondLst>
                        <p:cond delay="indefinite"/>
                      </p:stCondLst>
                      <p:childTnLst>
                        <p:par>
                          <p:cTn id="127" fill="hold">
                            <p:stCondLst>
                              <p:cond delay="0"/>
                            </p:stCondLst>
                            <p:childTnLst>
                              <p:par>
                                <p:cTn id="128" presetID="26" presetClass="emph" presetSubtype="0" fill="hold" grpId="1" nodeType="clickEffect">
                                  <p:stCondLst>
                                    <p:cond delay="0"/>
                                  </p:stCondLst>
                                  <p:childTnLst>
                                    <p:animEffect transition="out" filter="fade">
                                      <p:cBhvr>
                                        <p:cTn id="129" dur="500" tmFilter="0, 0; .2, .5; .8, .5; 1, 0"/>
                                        <p:tgtEl>
                                          <p:spTgt spid="184"/>
                                        </p:tgtEl>
                                      </p:cBhvr>
                                    </p:animEffect>
                                    <p:animScale>
                                      <p:cBhvr>
                                        <p:cTn id="130" dur="250" autoRev="1" fill="hold"/>
                                        <p:tgtEl>
                                          <p:spTgt spid="184"/>
                                        </p:tgtEl>
                                      </p:cBhvr>
                                      <p:by x="105000" y="105000"/>
                                    </p:animScale>
                                  </p:childTnLst>
                                </p:cTn>
                              </p:par>
                              <p:par>
                                <p:cTn id="131" presetID="26" presetClass="emph" presetSubtype="0" fill="hold" nodeType="withEffect">
                                  <p:stCondLst>
                                    <p:cond delay="0"/>
                                  </p:stCondLst>
                                  <p:childTnLst>
                                    <p:animEffect transition="out" filter="fade">
                                      <p:cBhvr>
                                        <p:cTn id="132" dur="500" tmFilter="0, 0; .2, .5; .8, .5; 1, 0"/>
                                        <p:tgtEl>
                                          <p:spTgt spid="168"/>
                                        </p:tgtEl>
                                      </p:cBhvr>
                                    </p:animEffect>
                                    <p:animScale>
                                      <p:cBhvr>
                                        <p:cTn id="133" dur="250" autoRev="1" fill="hold"/>
                                        <p:tgtEl>
                                          <p:spTgt spid="168"/>
                                        </p:tgtEl>
                                      </p:cBhvr>
                                      <p:by x="105000" y="105000"/>
                                    </p:animScale>
                                  </p:childTnLst>
                                </p:cTn>
                              </p:par>
                              <p:par>
                                <p:cTn id="134" presetID="26" presetClass="emph" presetSubtype="0" fill="hold" nodeType="withEffect">
                                  <p:stCondLst>
                                    <p:cond delay="0"/>
                                  </p:stCondLst>
                                  <p:childTnLst>
                                    <p:animEffect transition="out" filter="fade">
                                      <p:cBhvr>
                                        <p:cTn id="135" dur="500" tmFilter="0, 0; .2, .5; .8, .5; 1, 0"/>
                                        <p:tgtEl>
                                          <p:spTgt spid="153"/>
                                        </p:tgtEl>
                                      </p:cBhvr>
                                    </p:animEffect>
                                    <p:animScale>
                                      <p:cBhvr>
                                        <p:cTn id="136" dur="250" autoRev="1" fill="hold"/>
                                        <p:tgtEl>
                                          <p:spTgt spid="153"/>
                                        </p:tgtEl>
                                      </p:cBhvr>
                                      <p:by x="105000" y="105000"/>
                                    </p:animScale>
                                  </p:childTnLst>
                                </p:cTn>
                              </p:par>
                              <p:par>
                                <p:cTn id="137" presetID="26" presetClass="emph" presetSubtype="0" fill="hold" nodeType="withEffect">
                                  <p:stCondLst>
                                    <p:cond delay="0"/>
                                  </p:stCondLst>
                                  <p:childTnLst>
                                    <p:animEffect transition="out" filter="fade">
                                      <p:cBhvr>
                                        <p:cTn id="138" dur="500" tmFilter="0, 0; .2, .5; .8, .5; 1, 0"/>
                                        <p:tgtEl>
                                          <p:spTgt spid="155"/>
                                        </p:tgtEl>
                                      </p:cBhvr>
                                    </p:animEffect>
                                    <p:animScale>
                                      <p:cBhvr>
                                        <p:cTn id="139" dur="250" autoRev="1" fill="hold"/>
                                        <p:tgtEl>
                                          <p:spTgt spid="155"/>
                                        </p:tgtEl>
                                      </p:cBhvr>
                                      <p:by x="105000" y="105000"/>
                                    </p:animScale>
                                  </p:childTnLst>
                                </p:cTn>
                              </p:par>
                            </p:childTnLst>
                          </p:cTn>
                        </p:par>
                      </p:childTnLst>
                    </p:cTn>
                  </p:par>
                  <p:par>
                    <p:cTn id="140" fill="hold">
                      <p:stCondLst>
                        <p:cond delay="indefinite"/>
                      </p:stCondLst>
                      <p:childTnLst>
                        <p:par>
                          <p:cTn id="141" fill="hold">
                            <p:stCondLst>
                              <p:cond delay="0"/>
                            </p:stCondLst>
                            <p:childTnLst>
                              <p:par>
                                <p:cTn id="142" presetID="1" presetClass="entr" presetSubtype="0" fill="hold" nodeType="clickEffect">
                                  <p:stCondLst>
                                    <p:cond delay="0"/>
                                  </p:stCondLst>
                                  <p:childTnLst>
                                    <p:set>
                                      <p:cBhvr>
                                        <p:cTn id="143" dur="1" fill="hold">
                                          <p:stCondLst>
                                            <p:cond delay="0"/>
                                          </p:stCondLst>
                                        </p:cTn>
                                        <p:tgtEl>
                                          <p:spTgt spid="48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 grpId="0" animBg="1"/>
      <p:bldP spid="184" grpId="0" animBg="1"/>
      <p:bldP spid="184" grpId="1" animBg="1"/>
      <p:bldP spid="339" grpId="0"/>
      <p:bldP spid="427" grpId="0" animBg="1"/>
      <p:bldP spid="3" grpId="0"/>
      <p:bldP spid="449" grpId="0"/>
      <p:bldP spid="4" grpId="0"/>
      <p:bldP spid="465" grpId="0" animBg="1"/>
      <p:bldP spid="466" grpId="0" animBg="1"/>
      <p:bldP spid="467" grpId="0"/>
      <p:bldP spid="468" grpId="0"/>
      <p:bldP spid="469" grpId="0" animBg="1"/>
      <p:bldP spid="470" grpId="0" animBg="1"/>
      <p:bldP spid="471" grpId="0"/>
      <p:bldP spid="472" grpId="0" animBg="1"/>
      <p:bldP spid="473" grpId="0" animBg="1"/>
      <p:bldP spid="474" grpId="0" animBg="1"/>
      <p:bldP spid="474" grpId="1" animBg="1"/>
      <p:bldP spid="475" grpId="0" animBg="1"/>
      <p:bldP spid="476" grpId="0" animBg="1"/>
      <p:bldP spid="476" grpId="1" animBg="1"/>
      <p:bldP spid="477" grpId="0" animBg="1"/>
      <p:bldP spid="478" grpId="0" animBg="1"/>
      <p:bldP spid="479" grpId="0" animBg="1"/>
      <p:bldP spid="480" grpId="0" animBg="1"/>
      <p:bldP spid="48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mn-lt"/>
              </a:rPr>
              <a:t>CABA: An Overview</a:t>
            </a:r>
            <a:endParaRPr lang="en-US" dirty="0">
              <a:latin typeface="+mn-lt"/>
            </a:endParaRPr>
          </a:p>
        </p:txBody>
      </p:sp>
      <p:sp>
        <p:nvSpPr>
          <p:cNvPr id="3" name="Content Placeholder 2"/>
          <p:cNvSpPr>
            <a:spLocks noGrp="1"/>
          </p:cNvSpPr>
          <p:nvPr>
            <p:ph sz="quarter" idx="1"/>
          </p:nvPr>
        </p:nvSpPr>
        <p:spPr>
          <a:xfrm>
            <a:off x="1524000" y="1676400"/>
            <a:ext cx="7054700" cy="838200"/>
          </a:xfrm>
        </p:spPr>
        <p:txBody>
          <a:bodyPr>
            <a:normAutofit fontScale="77500" lnSpcReduction="20000"/>
          </a:bodyPr>
          <a:lstStyle/>
          <a:p>
            <a:r>
              <a:rPr lang="en-US" sz="3600" b="1" i="0" dirty="0" smtClean="0">
                <a:solidFill>
                  <a:srgbClr val="C00000"/>
                </a:solidFill>
                <a:latin typeface="+mn-lt"/>
              </a:rPr>
              <a:t>“Tight coupling” </a:t>
            </a:r>
            <a:r>
              <a:rPr lang="en-US" sz="3600" b="1" i="0" dirty="0" smtClean="0">
                <a:solidFill>
                  <a:srgbClr val="006C31"/>
                </a:solidFill>
                <a:latin typeface="+mn-lt"/>
              </a:rPr>
              <a:t>of helper threads and regular threads</a:t>
            </a:r>
          </a:p>
          <a:p>
            <a:endParaRPr lang="en-US" sz="3600" b="1" i="0" dirty="0">
              <a:solidFill>
                <a:srgbClr val="006C31"/>
              </a:solidFill>
              <a:latin typeface="+mn-lt"/>
            </a:endParaRPr>
          </a:p>
          <a:p>
            <a:endParaRPr lang="en-US" sz="3600" b="1" i="0" dirty="0" smtClean="0">
              <a:latin typeface="+mn-lt"/>
            </a:endParaRPr>
          </a:p>
          <a:p>
            <a:endParaRPr lang="en-US" dirty="0"/>
          </a:p>
        </p:txBody>
      </p:sp>
      <p:sp>
        <p:nvSpPr>
          <p:cNvPr id="7" name="Rounded Rectangle 6"/>
          <p:cNvSpPr/>
          <p:nvPr/>
        </p:nvSpPr>
        <p:spPr>
          <a:xfrm>
            <a:off x="407650" y="3956456"/>
            <a:ext cx="8305800" cy="228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07650" y="3200400"/>
            <a:ext cx="833883" cy="707886"/>
          </a:xfrm>
          <a:prstGeom prst="rect">
            <a:avLst/>
          </a:prstGeom>
          <a:noFill/>
        </p:spPr>
        <p:txBody>
          <a:bodyPr wrap="none" rtlCol="0">
            <a:spAutoFit/>
          </a:bodyPr>
          <a:lstStyle/>
          <a:p>
            <a:r>
              <a:rPr lang="en-US" sz="4000" b="1" dirty="0" smtClean="0">
                <a:latin typeface="+mj-lt"/>
              </a:rPr>
              <a:t>SW</a:t>
            </a:r>
            <a:endParaRPr lang="en-US" sz="4000" b="1" dirty="0">
              <a:latin typeface="+mj-lt"/>
            </a:endParaRPr>
          </a:p>
        </p:txBody>
      </p:sp>
      <p:sp>
        <p:nvSpPr>
          <p:cNvPr id="11" name="TextBox 10"/>
          <p:cNvSpPr txBox="1"/>
          <p:nvPr/>
        </p:nvSpPr>
        <p:spPr>
          <a:xfrm>
            <a:off x="407650" y="4185056"/>
            <a:ext cx="915635" cy="707886"/>
          </a:xfrm>
          <a:prstGeom prst="rect">
            <a:avLst/>
          </a:prstGeom>
          <a:noFill/>
        </p:spPr>
        <p:txBody>
          <a:bodyPr wrap="none" rtlCol="0">
            <a:spAutoFit/>
          </a:bodyPr>
          <a:lstStyle/>
          <a:p>
            <a:r>
              <a:rPr lang="en-US" sz="4000" b="1" dirty="0">
                <a:latin typeface="+mj-lt"/>
              </a:rPr>
              <a:t>H</a:t>
            </a:r>
            <a:r>
              <a:rPr lang="en-US" sz="4000" b="1" dirty="0" smtClean="0">
                <a:latin typeface="+mj-lt"/>
              </a:rPr>
              <a:t>W</a:t>
            </a:r>
            <a:endParaRPr lang="en-US" sz="4000" b="1" dirty="0">
              <a:latin typeface="+mj-lt"/>
            </a:endParaRPr>
          </a:p>
        </p:txBody>
      </p:sp>
      <p:sp>
        <p:nvSpPr>
          <p:cNvPr id="10" name="Content Placeholder 2"/>
          <p:cNvSpPr>
            <a:spLocks noGrp="1"/>
          </p:cNvSpPr>
          <p:nvPr>
            <p:ph sz="quarter" idx="1"/>
          </p:nvPr>
        </p:nvSpPr>
        <p:spPr>
          <a:xfrm>
            <a:off x="1601036" y="4495800"/>
            <a:ext cx="7112413" cy="838200"/>
          </a:xfrm>
        </p:spPr>
        <p:txBody>
          <a:bodyPr>
            <a:normAutofit fontScale="77500" lnSpcReduction="20000"/>
          </a:bodyPr>
          <a:lstStyle/>
          <a:p>
            <a:r>
              <a:rPr lang="en-US" sz="3600" b="1" i="0" dirty="0" smtClean="0">
                <a:solidFill>
                  <a:srgbClr val="C00000"/>
                </a:solidFill>
                <a:latin typeface="+mn-lt"/>
              </a:rPr>
              <a:t>“Decoupled management” </a:t>
            </a:r>
            <a:r>
              <a:rPr lang="en-US" sz="3600" b="1" i="0" dirty="0" smtClean="0">
                <a:solidFill>
                  <a:srgbClr val="006C31"/>
                </a:solidFill>
                <a:latin typeface="+mn-lt"/>
              </a:rPr>
              <a:t>of helper threads and regular threads</a:t>
            </a:r>
            <a:r>
              <a:rPr lang="en-US" dirty="0" smtClean="0">
                <a:solidFill>
                  <a:srgbClr val="006C31"/>
                </a:solidFill>
              </a:rPr>
              <a:t> </a:t>
            </a:r>
            <a:endParaRPr lang="en-US" sz="3600" b="1" i="0" dirty="0" smtClean="0">
              <a:solidFill>
                <a:srgbClr val="006C31"/>
              </a:solidFill>
              <a:latin typeface="+mn-lt"/>
            </a:endParaRPr>
          </a:p>
        </p:txBody>
      </p:sp>
      <p:sp>
        <p:nvSpPr>
          <p:cNvPr id="8" name="TextBox 7"/>
          <p:cNvSpPr txBox="1"/>
          <p:nvPr/>
        </p:nvSpPr>
        <p:spPr>
          <a:xfrm>
            <a:off x="1600200" y="2514600"/>
            <a:ext cx="5030031" cy="1231106"/>
          </a:xfrm>
          <a:prstGeom prst="rect">
            <a:avLst/>
          </a:prstGeom>
          <a:noFill/>
        </p:spPr>
        <p:txBody>
          <a:bodyPr wrap="none" rtlCol="0">
            <a:spAutoFit/>
          </a:bodyPr>
          <a:lstStyle/>
          <a:p>
            <a:pPr>
              <a:buClr>
                <a:srgbClr val="008E40"/>
              </a:buClr>
              <a:buSzPct val="120000"/>
              <a:buFont typeface="Wingdings" pitchFamily="2" charset="2"/>
              <a:buChar char="ü"/>
            </a:pPr>
            <a:r>
              <a:rPr lang="en-US" sz="2800" b="1" dirty="0" smtClean="0"/>
              <a:t> Efficient </a:t>
            </a:r>
            <a:r>
              <a:rPr lang="en-US" sz="2800" b="1" dirty="0"/>
              <a:t>context management</a:t>
            </a:r>
          </a:p>
          <a:p>
            <a:pPr>
              <a:buClr>
                <a:srgbClr val="008E40"/>
              </a:buClr>
              <a:buSzPct val="120000"/>
              <a:buFont typeface="Wingdings" pitchFamily="2" charset="2"/>
              <a:buChar char="ü"/>
            </a:pPr>
            <a:r>
              <a:rPr lang="en-US" sz="2800" b="1" dirty="0" smtClean="0"/>
              <a:t> Simpler </a:t>
            </a:r>
            <a:r>
              <a:rPr lang="en-US" sz="2800" b="1" dirty="0"/>
              <a:t>data communication </a:t>
            </a:r>
          </a:p>
          <a:p>
            <a:endParaRPr lang="en-US" dirty="0">
              <a:latin typeface="Candara" pitchFamily="34" charset="0"/>
            </a:endParaRPr>
          </a:p>
        </p:txBody>
      </p:sp>
      <p:sp>
        <p:nvSpPr>
          <p:cNvPr id="12" name="TextBox 11"/>
          <p:cNvSpPr txBox="1"/>
          <p:nvPr/>
        </p:nvSpPr>
        <p:spPr>
          <a:xfrm>
            <a:off x="1676400" y="5334000"/>
            <a:ext cx="5623014" cy="1661993"/>
          </a:xfrm>
          <a:prstGeom prst="rect">
            <a:avLst/>
          </a:prstGeom>
          <a:noFill/>
        </p:spPr>
        <p:txBody>
          <a:bodyPr wrap="none" rtlCol="0">
            <a:spAutoFit/>
          </a:bodyPr>
          <a:lstStyle/>
          <a:p>
            <a:pPr>
              <a:buClr>
                <a:srgbClr val="008E40"/>
              </a:buClr>
              <a:buSzPct val="120000"/>
              <a:buFont typeface="Wingdings" pitchFamily="2" charset="2"/>
              <a:buChar char="ü"/>
            </a:pPr>
            <a:r>
              <a:rPr lang="en-US" sz="2800" b="1" dirty="0"/>
              <a:t> </a:t>
            </a:r>
            <a:r>
              <a:rPr lang="en-US" sz="2800" b="1" dirty="0" smtClean="0"/>
              <a:t>Dynamic management of threads</a:t>
            </a:r>
          </a:p>
          <a:p>
            <a:pPr>
              <a:buClr>
                <a:srgbClr val="008E40"/>
              </a:buClr>
              <a:buSzPct val="120000"/>
              <a:buFont typeface="Wingdings" pitchFamily="2" charset="2"/>
              <a:buChar char="ü"/>
            </a:pPr>
            <a:r>
              <a:rPr lang="en-US" sz="2800" b="1" dirty="0" smtClean="0"/>
              <a:t> </a:t>
            </a:r>
            <a:r>
              <a:rPr lang="en-US" sz="2800" b="1" dirty="0"/>
              <a:t>Fine-grained synchronization</a:t>
            </a:r>
          </a:p>
          <a:p>
            <a:pPr>
              <a:buClr>
                <a:srgbClr val="00B050"/>
              </a:buClr>
              <a:buSzPct val="80000"/>
              <a:buFont typeface="Wingdings" pitchFamily="2" charset="2"/>
              <a:buChar char="ü"/>
            </a:pPr>
            <a:endParaRPr lang="en-US" sz="2800" b="1" dirty="0"/>
          </a:p>
          <a:p>
            <a:pPr>
              <a:buClr>
                <a:srgbClr val="00B050"/>
              </a:buClr>
              <a:buSzPct val="80000"/>
              <a:buFont typeface="Wingdings" pitchFamily="2" charset="2"/>
              <a:buChar char="ü"/>
            </a:pPr>
            <a:endParaRPr lang="en-US" dirty="0">
              <a:latin typeface="Candara" pitchFamily="34" charset="0"/>
            </a:endParaRPr>
          </a:p>
        </p:txBody>
      </p:sp>
      <p:sp>
        <p:nvSpPr>
          <p:cNvPr id="14" name="Slide Number Placeholder 13"/>
          <p:cNvSpPr>
            <a:spLocks noGrp="1"/>
          </p:cNvSpPr>
          <p:nvPr>
            <p:ph type="sldNum" sz="quarter" idx="4"/>
          </p:nvPr>
        </p:nvSpPr>
        <p:spPr/>
        <p:txBody>
          <a:bodyPr/>
          <a:lstStyle/>
          <a:p>
            <a:fld id="{E4C25FB6-0C19-4CE9-A9C3-EE47C070BF97}" type="slidenum">
              <a:rPr lang="en-US" smtClean="0"/>
              <a:pPr/>
              <a:t>15</a:t>
            </a:fld>
            <a:endParaRPr lang="en-US" dirty="0"/>
          </a:p>
        </p:txBody>
      </p:sp>
    </p:spTree>
    <p:extLst>
      <p:ext uri="{BB962C8B-B14F-4D97-AF65-F5344CB8AC3E}">
        <p14:creationId xmlns:p14="http://schemas.microsoft.com/office/powerpoint/2010/main" val="14398670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mn-lt"/>
              </a:rPr>
              <a:t>CABA: </a:t>
            </a:r>
            <a:r>
              <a:rPr lang="en-US" dirty="0">
                <a:latin typeface="+mn-lt"/>
              </a:rPr>
              <a:t>1</a:t>
            </a:r>
            <a:r>
              <a:rPr lang="en-US" dirty="0" smtClean="0">
                <a:latin typeface="+mn-lt"/>
              </a:rPr>
              <a:t>. In Software</a:t>
            </a:r>
            <a:endParaRPr lang="en-US" dirty="0">
              <a:latin typeface="+mn-lt"/>
            </a:endParaRPr>
          </a:p>
        </p:txBody>
      </p:sp>
      <p:sp>
        <p:nvSpPr>
          <p:cNvPr id="185" name="Content Placeholder 184"/>
          <p:cNvSpPr>
            <a:spLocks noGrp="1"/>
          </p:cNvSpPr>
          <p:nvPr>
            <p:ph sz="quarter" idx="2"/>
          </p:nvPr>
        </p:nvSpPr>
        <p:spPr>
          <a:xfrm>
            <a:off x="4926442" y="1447800"/>
            <a:ext cx="3971813" cy="4124984"/>
          </a:xfrm>
        </p:spPr>
        <p:txBody>
          <a:bodyPr>
            <a:normAutofit fontScale="92500" lnSpcReduction="10000"/>
          </a:bodyPr>
          <a:lstStyle/>
          <a:p>
            <a:pPr marL="0" indent="0">
              <a:buNone/>
            </a:pPr>
            <a:r>
              <a:rPr lang="en-US" sz="3200" i="0" dirty="0" smtClean="0">
                <a:latin typeface="+mn-lt"/>
              </a:rPr>
              <a:t>Helper threads:</a:t>
            </a:r>
          </a:p>
          <a:p>
            <a:r>
              <a:rPr lang="en-US" sz="3200" b="1" i="0" dirty="0" smtClean="0">
                <a:solidFill>
                  <a:srgbClr val="C00000"/>
                </a:solidFill>
                <a:latin typeface="+mn-lt"/>
              </a:rPr>
              <a:t>Tightly coupled </a:t>
            </a:r>
            <a:r>
              <a:rPr lang="en-US" sz="3200" i="0" dirty="0" smtClean="0">
                <a:latin typeface="+mn-lt"/>
              </a:rPr>
              <a:t>to  regular threads</a:t>
            </a:r>
          </a:p>
          <a:p>
            <a:r>
              <a:rPr lang="en-US" sz="3200" i="0" dirty="0" smtClean="0">
                <a:latin typeface="+mn-lt"/>
              </a:rPr>
              <a:t>Simply instructions </a:t>
            </a:r>
            <a:r>
              <a:rPr lang="en-US" sz="3200" i="0" dirty="0">
                <a:latin typeface="+mn-lt"/>
              </a:rPr>
              <a:t>injected into the GPU </a:t>
            </a:r>
            <a:r>
              <a:rPr lang="en-US" sz="3200" i="0" dirty="0" smtClean="0">
                <a:latin typeface="+mn-lt"/>
              </a:rPr>
              <a:t>pipelines</a:t>
            </a:r>
          </a:p>
          <a:p>
            <a:r>
              <a:rPr lang="en-US" sz="3200" i="0" dirty="0" smtClean="0">
                <a:latin typeface="+mn-lt"/>
              </a:rPr>
              <a:t>Share the same context as the regular threads</a:t>
            </a:r>
          </a:p>
          <a:p>
            <a:endParaRPr lang="en-US" dirty="0"/>
          </a:p>
        </p:txBody>
      </p:sp>
      <p:grpSp>
        <p:nvGrpSpPr>
          <p:cNvPr id="73" name="Group 72"/>
          <p:cNvGrpSpPr/>
          <p:nvPr/>
        </p:nvGrpSpPr>
        <p:grpSpPr>
          <a:xfrm>
            <a:off x="940463" y="4049899"/>
            <a:ext cx="861645" cy="518226"/>
            <a:chOff x="134020" y="3100831"/>
            <a:chExt cx="861645" cy="518226"/>
          </a:xfrm>
          <a:solidFill>
            <a:schemeClr val="bg1"/>
          </a:solidFill>
        </p:grpSpPr>
        <p:grpSp>
          <p:nvGrpSpPr>
            <p:cNvPr id="74" name="Group 73"/>
            <p:cNvGrpSpPr/>
            <p:nvPr/>
          </p:nvGrpSpPr>
          <p:grpSpPr>
            <a:xfrm>
              <a:off x="134020" y="3100831"/>
              <a:ext cx="449863" cy="518226"/>
              <a:chOff x="134020" y="3100831"/>
              <a:chExt cx="449863" cy="518226"/>
            </a:xfrm>
            <a:grpFill/>
          </p:grpSpPr>
          <p:sp>
            <p:nvSpPr>
              <p:cNvPr id="79" name="Freeform 78"/>
              <p:cNvSpPr/>
              <p:nvPr/>
            </p:nvSpPr>
            <p:spPr>
              <a:xfrm>
                <a:off x="13402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grpFill/>
              <a:ln w="38100">
                <a:solidFill>
                  <a:srgbClr val="008E4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sp>
            <p:nvSpPr>
              <p:cNvPr id="80" name="Freeform 79"/>
              <p:cNvSpPr/>
              <p:nvPr/>
            </p:nvSpPr>
            <p:spPr>
              <a:xfrm>
                <a:off x="336903" y="3100832"/>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grpFill/>
              <a:ln w="38100">
                <a:solidFill>
                  <a:srgbClr val="008E4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grpSp>
        <p:grpSp>
          <p:nvGrpSpPr>
            <p:cNvPr id="75" name="Group 74"/>
            <p:cNvGrpSpPr/>
            <p:nvPr/>
          </p:nvGrpSpPr>
          <p:grpSpPr>
            <a:xfrm>
              <a:off x="543567" y="3100832"/>
              <a:ext cx="452098" cy="518225"/>
              <a:chOff x="82972" y="3100831"/>
              <a:chExt cx="452098" cy="518225"/>
            </a:xfrm>
            <a:grpFill/>
          </p:grpSpPr>
          <p:sp>
            <p:nvSpPr>
              <p:cNvPr id="76" name="Freeform 75"/>
              <p:cNvSpPr/>
              <p:nvPr/>
            </p:nvSpPr>
            <p:spPr>
              <a:xfrm>
                <a:off x="82972"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grpFill/>
              <a:ln w="38100">
                <a:solidFill>
                  <a:srgbClr val="008E4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sp>
            <p:nvSpPr>
              <p:cNvPr id="78" name="Freeform 77"/>
              <p:cNvSpPr/>
              <p:nvPr/>
            </p:nvSpPr>
            <p:spPr>
              <a:xfrm>
                <a:off x="28809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grpFill/>
              <a:ln w="38100">
                <a:solidFill>
                  <a:srgbClr val="008E4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grpSp>
      </p:grpSp>
      <p:grpSp>
        <p:nvGrpSpPr>
          <p:cNvPr id="83" name="Group 82"/>
          <p:cNvGrpSpPr/>
          <p:nvPr/>
        </p:nvGrpSpPr>
        <p:grpSpPr>
          <a:xfrm>
            <a:off x="911114" y="2137948"/>
            <a:ext cx="861645" cy="518226"/>
            <a:chOff x="134020" y="3100831"/>
            <a:chExt cx="861645" cy="518226"/>
          </a:xfrm>
          <a:solidFill>
            <a:schemeClr val="bg1"/>
          </a:solidFill>
        </p:grpSpPr>
        <p:grpSp>
          <p:nvGrpSpPr>
            <p:cNvPr id="84" name="Group 83"/>
            <p:cNvGrpSpPr/>
            <p:nvPr/>
          </p:nvGrpSpPr>
          <p:grpSpPr>
            <a:xfrm>
              <a:off x="134020" y="3100831"/>
              <a:ext cx="449863" cy="518226"/>
              <a:chOff x="134020" y="3100831"/>
              <a:chExt cx="449863" cy="518226"/>
            </a:xfrm>
            <a:grpFill/>
          </p:grpSpPr>
          <p:sp>
            <p:nvSpPr>
              <p:cNvPr id="88" name="Freeform 87"/>
              <p:cNvSpPr/>
              <p:nvPr/>
            </p:nvSpPr>
            <p:spPr>
              <a:xfrm>
                <a:off x="13402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grpFill/>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sp>
            <p:nvSpPr>
              <p:cNvPr id="89" name="Freeform 88"/>
              <p:cNvSpPr/>
              <p:nvPr/>
            </p:nvSpPr>
            <p:spPr>
              <a:xfrm>
                <a:off x="336903" y="3100832"/>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grpFill/>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grpSp>
        <p:grpSp>
          <p:nvGrpSpPr>
            <p:cNvPr id="85" name="Group 84"/>
            <p:cNvGrpSpPr/>
            <p:nvPr/>
          </p:nvGrpSpPr>
          <p:grpSpPr>
            <a:xfrm>
              <a:off x="543567" y="3100832"/>
              <a:ext cx="452098" cy="518225"/>
              <a:chOff x="82972" y="3100831"/>
              <a:chExt cx="452098" cy="518225"/>
            </a:xfrm>
            <a:grpFill/>
          </p:grpSpPr>
          <p:sp>
            <p:nvSpPr>
              <p:cNvPr id="86" name="Freeform 85"/>
              <p:cNvSpPr/>
              <p:nvPr/>
            </p:nvSpPr>
            <p:spPr>
              <a:xfrm>
                <a:off x="82972"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grpFill/>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sp>
            <p:nvSpPr>
              <p:cNvPr id="87" name="Freeform 86"/>
              <p:cNvSpPr/>
              <p:nvPr/>
            </p:nvSpPr>
            <p:spPr>
              <a:xfrm>
                <a:off x="28809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grpFill/>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grpSp>
      </p:grpSp>
      <p:sp>
        <p:nvSpPr>
          <p:cNvPr id="90" name="Left-Right Arrow 89"/>
          <p:cNvSpPr/>
          <p:nvPr/>
        </p:nvSpPr>
        <p:spPr>
          <a:xfrm rot="5400000">
            <a:off x="788037" y="3048003"/>
            <a:ext cx="1066799" cy="609600"/>
          </a:xfrm>
          <a:prstGeom prst="leftRightArrow">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Left-Right Arrow 90"/>
          <p:cNvSpPr/>
          <p:nvPr/>
        </p:nvSpPr>
        <p:spPr>
          <a:xfrm rot="2946287">
            <a:off x="1956550" y="2408524"/>
            <a:ext cx="1000988" cy="609600"/>
          </a:xfrm>
          <a:prstGeom prst="lef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Left-Right Arrow 91"/>
          <p:cNvSpPr/>
          <p:nvPr/>
        </p:nvSpPr>
        <p:spPr>
          <a:xfrm rot="7897754">
            <a:off x="1920039" y="3553457"/>
            <a:ext cx="1000988" cy="609600"/>
          </a:xfrm>
          <a:prstGeom prst="leftRightArrow">
            <a:avLst/>
          </a:prstGeom>
          <a:solidFill>
            <a:srgbClr val="008E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p:cNvSpPr/>
          <p:nvPr/>
        </p:nvSpPr>
        <p:spPr>
          <a:xfrm>
            <a:off x="2966601" y="2552703"/>
            <a:ext cx="994186" cy="1600200"/>
          </a:xfrm>
          <a:prstGeom prst="rect">
            <a:avLst/>
          </a:prstGeom>
          <a:pattFill prst="ltHorz">
            <a:fgClr>
              <a:schemeClr val="accent1"/>
            </a:fgClr>
            <a:bgClr>
              <a:schemeClr val="bg1"/>
            </a:bgClr>
          </a:patt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i="1" dirty="0" err="1" smtClean="0">
                <a:solidFill>
                  <a:schemeClr val="tx2"/>
                </a:solidFill>
                <a:latin typeface="Candara" pitchFamily="34" charset="0"/>
              </a:rPr>
              <a:t>Regs</a:t>
            </a:r>
            <a:endParaRPr lang="en-US" sz="2800" b="1" i="1" dirty="0" smtClean="0">
              <a:solidFill>
                <a:schemeClr val="tx2"/>
              </a:solidFill>
              <a:latin typeface="Candara" pitchFamily="34" charset="0"/>
            </a:endParaRPr>
          </a:p>
        </p:txBody>
      </p:sp>
      <p:grpSp>
        <p:nvGrpSpPr>
          <p:cNvPr id="4" name="Group 3"/>
          <p:cNvGrpSpPr/>
          <p:nvPr/>
        </p:nvGrpSpPr>
        <p:grpSpPr>
          <a:xfrm>
            <a:off x="2868376" y="2171988"/>
            <a:ext cx="1752403" cy="2750710"/>
            <a:chOff x="2964784" y="2402821"/>
            <a:chExt cx="1752403" cy="2750710"/>
          </a:xfrm>
        </p:grpSpPr>
        <p:grpSp>
          <p:nvGrpSpPr>
            <p:cNvPr id="123" name="Group 122"/>
            <p:cNvGrpSpPr/>
            <p:nvPr/>
          </p:nvGrpSpPr>
          <p:grpSpPr>
            <a:xfrm>
              <a:off x="3295053" y="2578824"/>
              <a:ext cx="1325726" cy="1617735"/>
              <a:chOff x="6629400" y="3944864"/>
              <a:chExt cx="1325726" cy="1617735"/>
            </a:xfrm>
          </p:grpSpPr>
          <p:sp>
            <p:nvSpPr>
              <p:cNvPr id="138" name="Rounded Rectangle 137"/>
              <p:cNvSpPr/>
              <p:nvPr/>
            </p:nvSpPr>
            <p:spPr>
              <a:xfrm>
                <a:off x="6629400" y="3944864"/>
                <a:ext cx="1325726" cy="161773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9" name="Group 138"/>
              <p:cNvGrpSpPr/>
              <p:nvPr/>
            </p:nvGrpSpPr>
            <p:grpSpPr>
              <a:xfrm>
                <a:off x="6748878" y="4028653"/>
                <a:ext cx="1082758" cy="689677"/>
                <a:chOff x="6748878" y="4028653"/>
                <a:chExt cx="1082758" cy="689677"/>
              </a:xfrm>
            </p:grpSpPr>
            <p:sp>
              <p:nvSpPr>
                <p:cNvPr id="146" name="Freeform 145"/>
                <p:cNvSpPr/>
                <p:nvPr/>
              </p:nvSpPr>
              <p:spPr>
                <a:xfrm>
                  <a:off x="7532941" y="4028653"/>
                  <a:ext cx="298695" cy="689677"/>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sp>
              <p:nvSpPr>
                <p:cNvPr id="147" name="Freeform 146"/>
                <p:cNvSpPr/>
                <p:nvPr/>
              </p:nvSpPr>
              <p:spPr>
                <a:xfrm>
                  <a:off x="7272741" y="4028653"/>
                  <a:ext cx="298695" cy="689677"/>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sp>
              <p:nvSpPr>
                <p:cNvPr id="148" name="Freeform 147"/>
                <p:cNvSpPr/>
                <p:nvPr/>
              </p:nvSpPr>
              <p:spPr>
                <a:xfrm>
                  <a:off x="7038559" y="4028653"/>
                  <a:ext cx="298695" cy="689677"/>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sp>
              <p:nvSpPr>
                <p:cNvPr id="149" name="Freeform 148"/>
                <p:cNvSpPr/>
                <p:nvPr/>
              </p:nvSpPr>
              <p:spPr>
                <a:xfrm>
                  <a:off x="6748878" y="4028653"/>
                  <a:ext cx="298695" cy="689677"/>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grpSp>
          <p:grpSp>
            <p:nvGrpSpPr>
              <p:cNvPr id="140" name="Group 139"/>
              <p:cNvGrpSpPr/>
              <p:nvPr/>
            </p:nvGrpSpPr>
            <p:grpSpPr>
              <a:xfrm>
                <a:off x="6748878" y="4802117"/>
                <a:ext cx="1082758" cy="610315"/>
                <a:chOff x="6748878" y="4028653"/>
                <a:chExt cx="1082758" cy="689677"/>
              </a:xfrm>
            </p:grpSpPr>
            <p:sp>
              <p:nvSpPr>
                <p:cNvPr id="141" name="Freeform 140"/>
                <p:cNvSpPr/>
                <p:nvPr/>
              </p:nvSpPr>
              <p:spPr>
                <a:xfrm>
                  <a:off x="7532941" y="4028653"/>
                  <a:ext cx="298695" cy="689677"/>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rgbClr val="00B05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sp>
              <p:nvSpPr>
                <p:cNvPr id="142" name="Freeform 141"/>
                <p:cNvSpPr/>
                <p:nvPr/>
              </p:nvSpPr>
              <p:spPr>
                <a:xfrm>
                  <a:off x="7272741" y="4028653"/>
                  <a:ext cx="298695" cy="689677"/>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rgbClr val="00B05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sp>
              <p:nvSpPr>
                <p:cNvPr id="143" name="Freeform 142"/>
                <p:cNvSpPr/>
                <p:nvPr/>
              </p:nvSpPr>
              <p:spPr>
                <a:xfrm>
                  <a:off x="7038559" y="4028653"/>
                  <a:ext cx="298695" cy="689677"/>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rgbClr val="00B05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sp>
              <p:nvSpPr>
                <p:cNvPr id="145" name="Freeform 144"/>
                <p:cNvSpPr/>
                <p:nvPr/>
              </p:nvSpPr>
              <p:spPr>
                <a:xfrm>
                  <a:off x="6748878" y="4028653"/>
                  <a:ext cx="298695" cy="689677"/>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rgbClr val="00B05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grpSp>
        </p:grpSp>
        <p:sp>
          <p:nvSpPr>
            <p:cNvPr id="124" name="TextBox 123"/>
            <p:cNvSpPr txBox="1"/>
            <p:nvPr/>
          </p:nvSpPr>
          <p:spPr>
            <a:xfrm>
              <a:off x="3386009" y="4691866"/>
              <a:ext cx="1022603" cy="461665"/>
            </a:xfrm>
            <a:prstGeom prst="rect">
              <a:avLst/>
            </a:prstGeom>
            <a:noFill/>
          </p:spPr>
          <p:txBody>
            <a:bodyPr wrap="square" rtlCol="0">
              <a:spAutoFit/>
            </a:bodyPr>
            <a:lstStyle/>
            <a:p>
              <a:r>
                <a:rPr lang="en-US" sz="2400" b="1" dirty="0" smtClean="0"/>
                <a:t>Block</a:t>
              </a:r>
              <a:endParaRPr lang="en-US" sz="2400" b="1" dirty="0"/>
            </a:p>
          </p:txBody>
        </p:sp>
        <p:sp>
          <p:nvSpPr>
            <p:cNvPr id="125" name="Rectangle 124"/>
            <p:cNvSpPr/>
            <p:nvPr/>
          </p:nvSpPr>
          <p:spPr>
            <a:xfrm>
              <a:off x="2964784" y="2402821"/>
              <a:ext cx="1752403" cy="2188816"/>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6" name="Group 125"/>
            <p:cNvGrpSpPr/>
            <p:nvPr/>
          </p:nvGrpSpPr>
          <p:grpSpPr>
            <a:xfrm>
              <a:off x="3117184" y="2794043"/>
              <a:ext cx="1325726" cy="1617735"/>
              <a:chOff x="6629400" y="3944864"/>
              <a:chExt cx="1325726" cy="1617735"/>
            </a:xfrm>
          </p:grpSpPr>
          <p:sp>
            <p:nvSpPr>
              <p:cNvPr id="127" name="Rounded Rectangle 126"/>
              <p:cNvSpPr/>
              <p:nvPr/>
            </p:nvSpPr>
            <p:spPr>
              <a:xfrm>
                <a:off x="6629400" y="3944864"/>
                <a:ext cx="1325726" cy="161773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8" name="Group 127"/>
              <p:cNvGrpSpPr/>
              <p:nvPr/>
            </p:nvGrpSpPr>
            <p:grpSpPr>
              <a:xfrm>
                <a:off x="6748878" y="4028653"/>
                <a:ext cx="1082758" cy="689677"/>
                <a:chOff x="6748878" y="4028653"/>
                <a:chExt cx="1082758" cy="689677"/>
              </a:xfrm>
            </p:grpSpPr>
            <p:sp>
              <p:nvSpPr>
                <p:cNvPr id="134" name="Freeform 133"/>
                <p:cNvSpPr/>
                <p:nvPr/>
              </p:nvSpPr>
              <p:spPr>
                <a:xfrm>
                  <a:off x="7532941" y="4028653"/>
                  <a:ext cx="298695" cy="689677"/>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sp>
              <p:nvSpPr>
                <p:cNvPr id="135" name="Freeform 134"/>
                <p:cNvSpPr/>
                <p:nvPr/>
              </p:nvSpPr>
              <p:spPr>
                <a:xfrm>
                  <a:off x="7272741" y="4028653"/>
                  <a:ext cx="298695" cy="689677"/>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sp>
              <p:nvSpPr>
                <p:cNvPr id="136" name="Freeform 135"/>
                <p:cNvSpPr/>
                <p:nvPr/>
              </p:nvSpPr>
              <p:spPr>
                <a:xfrm>
                  <a:off x="7038559" y="4028653"/>
                  <a:ext cx="298695" cy="689677"/>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sp>
              <p:nvSpPr>
                <p:cNvPr id="137" name="Freeform 136"/>
                <p:cNvSpPr/>
                <p:nvPr/>
              </p:nvSpPr>
              <p:spPr>
                <a:xfrm>
                  <a:off x="6748878" y="4028653"/>
                  <a:ext cx="298695" cy="689677"/>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grpSp>
          <p:grpSp>
            <p:nvGrpSpPr>
              <p:cNvPr id="129" name="Group 128"/>
              <p:cNvGrpSpPr/>
              <p:nvPr/>
            </p:nvGrpSpPr>
            <p:grpSpPr>
              <a:xfrm>
                <a:off x="6748878" y="4802117"/>
                <a:ext cx="1082758" cy="610315"/>
                <a:chOff x="6748878" y="4028653"/>
                <a:chExt cx="1082758" cy="689677"/>
              </a:xfrm>
            </p:grpSpPr>
            <p:sp>
              <p:nvSpPr>
                <p:cNvPr id="130" name="Freeform 129"/>
                <p:cNvSpPr/>
                <p:nvPr/>
              </p:nvSpPr>
              <p:spPr>
                <a:xfrm>
                  <a:off x="7532941" y="4028653"/>
                  <a:ext cx="298695" cy="689677"/>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rgbClr val="008E4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sp>
              <p:nvSpPr>
                <p:cNvPr id="131" name="Freeform 130"/>
                <p:cNvSpPr/>
                <p:nvPr/>
              </p:nvSpPr>
              <p:spPr>
                <a:xfrm>
                  <a:off x="7272741" y="4028653"/>
                  <a:ext cx="298695" cy="689677"/>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rgbClr val="008E4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sp>
              <p:nvSpPr>
                <p:cNvPr id="132" name="Freeform 131"/>
                <p:cNvSpPr/>
                <p:nvPr/>
              </p:nvSpPr>
              <p:spPr>
                <a:xfrm>
                  <a:off x="7038559" y="4028653"/>
                  <a:ext cx="298695" cy="689677"/>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rgbClr val="008E4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sp>
              <p:nvSpPr>
                <p:cNvPr id="133" name="Freeform 132"/>
                <p:cNvSpPr/>
                <p:nvPr/>
              </p:nvSpPr>
              <p:spPr>
                <a:xfrm>
                  <a:off x="6748878" y="4028653"/>
                  <a:ext cx="298695" cy="689677"/>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rgbClr val="008E4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grpSp>
        </p:grpSp>
      </p:grpSp>
      <p:cxnSp>
        <p:nvCxnSpPr>
          <p:cNvPr id="150" name="Straight Arrow Connector 149"/>
          <p:cNvCxnSpPr/>
          <p:nvPr/>
        </p:nvCxnSpPr>
        <p:spPr>
          <a:xfrm>
            <a:off x="1898980" y="2397060"/>
            <a:ext cx="866380" cy="975017"/>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a:endCxn id="92" idx="3"/>
          </p:cNvCxnSpPr>
          <p:nvPr/>
        </p:nvCxnSpPr>
        <p:spPr>
          <a:xfrm flipV="1">
            <a:off x="1898980" y="3484158"/>
            <a:ext cx="854035" cy="824853"/>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4"/>
          </p:nvPr>
        </p:nvSpPr>
        <p:spPr/>
        <p:txBody>
          <a:bodyPr/>
          <a:lstStyle/>
          <a:p>
            <a:fld id="{E4C25FB6-0C19-4CE9-A9C3-EE47C070BF97}" type="slidenum">
              <a:rPr lang="en-US" smtClean="0"/>
              <a:pPr/>
              <a:t>16</a:t>
            </a:fld>
            <a:endParaRPr lang="en-US" dirty="0"/>
          </a:p>
        </p:txBody>
      </p:sp>
      <p:sp>
        <p:nvSpPr>
          <p:cNvPr id="3" name="TextBox 2"/>
          <p:cNvSpPr txBox="1"/>
          <p:nvPr/>
        </p:nvSpPr>
        <p:spPr>
          <a:xfrm>
            <a:off x="314541" y="1642152"/>
            <a:ext cx="2205989" cy="461665"/>
          </a:xfrm>
          <a:prstGeom prst="rect">
            <a:avLst/>
          </a:prstGeom>
          <a:noFill/>
        </p:spPr>
        <p:txBody>
          <a:bodyPr wrap="none" rtlCol="0">
            <a:spAutoFit/>
          </a:bodyPr>
          <a:lstStyle/>
          <a:p>
            <a:r>
              <a:rPr lang="en-US" sz="2400" b="1" dirty="0" smtClean="0"/>
              <a:t>Regular threads</a:t>
            </a:r>
            <a:endParaRPr lang="en-US" sz="2400" b="1" dirty="0"/>
          </a:p>
        </p:txBody>
      </p:sp>
      <p:sp>
        <p:nvSpPr>
          <p:cNvPr id="55" name="TextBox 54"/>
          <p:cNvSpPr txBox="1"/>
          <p:nvPr/>
        </p:nvSpPr>
        <p:spPr>
          <a:xfrm>
            <a:off x="491027" y="4568125"/>
            <a:ext cx="2047099" cy="461665"/>
          </a:xfrm>
          <a:prstGeom prst="rect">
            <a:avLst/>
          </a:prstGeom>
          <a:noFill/>
        </p:spPr>
        <p:txBody>
          <a:bodyPr wrap="none" rtlCol="0">
            <a:spAutoFit/>
          </a:bodyPr>
          <a:lstStyle/>
          <a:p>
            <a:r>
              <a:rPr lang="en-US" sz="2400" b="1" dirty="0" smtClean="0"/>
              <a:t>Helper threads</a:t>
            </a:r>
            <a:endParaRPr lang="en-US" sz="2400" b="1" dirty="0"/>
          </a:p>
        </p:txBody>
      </p:sp>
      <p:sp>
        <p:nvSpPr>
          <p:cNvPr id="56" name="TextBox 55"/>
          <p:cNvSpPr txBox="1"/>
          <p:nvPr/>
        </p:nvSpPr>
        <p:spPr>
          <a:xfrm>
            <a:off x="1590350" y="5410200"/>
            <a:ext cx="5735288" cy="1354217"/>
          </a:xfrm>
          <a:prstGeom prst="rect">
            <a:avLst/>
          </a:prstGeom>
          <a:noFill/>
        </p:spPr>
        <p:txBody>
          <a:bodyPr wrap="none" rtlCol="0">
            <a:spAutoFit/>
          </a:bodyPr>
          <a:lstStyle/>
          <a:p>
            <a:pPr>
              <a:buClr>
                <a:srgbClr val="008E40"/>
              </a:buClr>
              <a:buSzPct val="120000"/>
              <a:buFont typeface="Wingdings" pitchFamily="2" charset="2"/>
              <a:buChar char="ü"/>
            </a:pPr>
            <a:r>
              <a:rPr lang="en-US" sz="3200" b="1" dirty="0" smtClean="0"/>
              <a:t> Efficient </a:t>
            </a:r>
            <a:r>
              <a:rPr lang="en-US" sz="3200" b="1" dirty="0"/>
              <a:t>context management</a:t>
            </a:r>
          </a:p>
          <a:p>
            <a:pPr>
              <a:buClr>
                <a:srgbClr val="008E40"/>
              </a:buClr>
              <a:buSzPct val="120000"/>
              <a:buFont typeface="Wingdings" pitchFamily="2" charset="2"/>
              <a:buChar char="ü"/>
            </a:pPr>
            <a:r>
              <a:rPr lang="en-US" sz="3200" b="1" dirty="0" smtClean="0"/>
              <a:t> Simpler </a:t>
            </a:r>
            <a:r>
              <a:rPr lang="en-US" sz="3200" b="1" dirty="0"/>
              <a:t>data communication </a:t>
            </a:r>
          </a:p>
          <a:p>
            <a:pPr>
              <a:buClr>
                <a:srgbClr val="00B050"/>
              </a:buClr>
              <a:buSzPct val="80000"/>
              <a:buFont typeface="Wingdings" pitchFamily="2" charset="2"/>
              <a:buChar char="ü"/>
            </a:pPr>
            <a:endParaRPr lang="en-US" dirty="0">
              <a:latin typeface="Candara" pitchFamily="34" charset="0"/>
            </a:endParaRPr>
          </a:p>
        </p:txBody>
      </p:sp>
    </p:spTree>
    <p:extLst>
      <p:ext uri="{BB962C8B-B14F-4D97-AF65-F5344CB8AC3E}">
        <p14:creationId xmlns:p14="http://schemas.microsoft.com/office/powerpoint/2010/main" val="236483355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5">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5">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5">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85">
                                            <p:txEl>
                                              <p:pRg st="3" end="3"/>
                                            </p:txEl>
                                          </p:spTgt>
                                        </p:tgtEl>
                                        <p:attrNameLst>
                                          <p:attrName>style.visibility</p:attrName>
                                        </p:attrNameLst>
                                      </p:cBhvr>
                                      <p:to>
                                        <p:strVal val="visible"/>
                                      </p:to>
                                    </p:set>
                                  </p:childTnLst>
                                </p:cTn>
                              </p:par>
                              <p:par>
                                <p:cTn id="35" presetID="1" presetClass="exit" presetSubtype="0" fill="hold" nodeType="withEffect">
                                  <p:stCondLst>
                                    <p:cond delay="0"/>
                                  </p:stCondLst>
                                  <p:childTnLst>
                                    <p:set>
                                      <p:cBhvr>
                                        <p:cTn id="36" dur="1" fill="hold">
                                          <p:stCondLst>
                                            <p:cond delay="0"/>
                                          </p:stCondLst>
                                        </p:cTn>
                                        <p:tgtEl>
                                          <p:spTgt spid="150"/>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151"/>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4"/>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9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9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9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6">
                                            <p:txEl>
                                              <p:pRg st="0" end="0"/>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P spid="91" grpId="0" animBg="1"/>
      <p:bldP spid="92" grpId="0" animBg="1"/>
      <p:bldP spid="94" grpId="0" animBg="1"/>
      <p:bldP spid="3" grpId="0"/>
      <p:bldP spid="5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CABA: </a:t>
            </a:r>
            <a:r>
              <a:rPr lang="en-US" dirty="0"/>
              <a:t>2</a:t>
            </a:r>
            <a:r>
              <a:rPr lang="en-US" dirty="0" smtClean="0"/>
              <a:t>. In Hardware</a:t>
            </a:r>
            <a:endParaRPr lang="en-US" dirty="0"/>
          </a:p>
        </p:txBody>
      </p:sp>
      <p:sp>
        <p:nvSpPr>
          <p:cNvPr id="3" name="Content Placeholder 2"/>
          <p:cNvSpPr>
            <a:spLocks noGrp="1"/>
          </p:cNvSpPr>
          <p:nvPr>
            <p:ph sz="quarter" idx="1"/>
          </p:nvPr>
        </p:nvSpPr>
        <p:spPr>
          <a:xfrm>
            <a:off x="609600" y="1385840"/>
            <a:ext cx="8153400" cy="4495800"/>
          </a:xfrm>
        </p:spPr>
        <p:txBody>
          <a:bodyPr/>
          <a:lstStyle/>
          <a:p>
            <a:pPr marL="0" indent="0">
              <a:buNone/>
            </a:pPr>
            <a:r>
              <a:rPr lang="en-US" i="0" dirty="0" smtClean="0"/>
              <a:t>Helper threads:</a:t>
            </a:r>
          </a:p>
          <a:p>
            <a:r>
              <a:rPr lang="en-US" b="1" i="0" dirty="0" smtClean="0">
                <a:solidFill>
                  <a:srgbClr val="C00000"/>
                </a:solidFill>
              </a:rPr>
              <a:t>Decoupled</a:t>
            </a:r>
            <a:r>
              <a:rPr lang="en-US" i="0" dirty="0" smtClean="0"/>
              <a:t> from regular threads </a:t>
            </a:r>
          </a:p>
          <a:p>
            <a:r>
              <a:rPr lang="en-US" i="0" dirty="0" smtClean="0"/>
              <a:t>Tracked at </a:t>
            </a:r>
            <a:r>
              <a:rPr lang="en-US" i="0" dirty="0"/>
              <a:t>the granularity of a </a:t>
            </a:r>
            <a:r>
              <a:rPr lang="en-US" b="1" i="0" dirty="0"/>
              <a:t>warp – </a:t>
            </a:r>
            <a:r>
              <a:rPr lang="en-US" b="1" i="0" dirty="0">
                <a:solidFill>
                  <a:srgbClr val="008E40"/>
                </a:solidFill>
              </a:rPr>
              <a:t>Assist Warp</a:t>
            </a:r>
          </a:p>
          <a:p>
            <a:pPr lvl="1"/>
            <a:r>
              <a:rPr lang="en-US" dirty="0" smtClean="0"/>
              <a:t>Each </a:t>
            </a:r>
            <a:r>
              <a:rPr lang="en-US" i="0" dirty="0" smtClean="0"/>
              <a:t>regular </a:t>
            </a:r>
            <a:r>
              <a:rPr lang="en-US" i="0" dirty="0"/>
              <a:t>(</a:t>
            </a:r>
            <a:r>
              <a:rPr lang="en-US" b="1" i="0" dirty="0" smtClean="0">
                <a:solidFill>
                  <a:schemeClr val="tx2"/>
                </a:solidFill>
              </a:rPr>
              <a:t>parent</a:t>
            </a:r>
            <a:r>
              <a:rPr lang="en-US" i="0" dirty="0" smtClean="0"/>
              <a:t>)</a:t>
            </a:r>
            <a:r>
              <a:rPr lang="en-US" b="1" i="0" dirty="0" smtClean="0">
                <a:solidFill>
                  <a:schemeClr val="tx2"/>
                </a:solidFill>
              </a:rPr>
              <a:t> </a:t>
            </a:r>
            <a:r>
              <a:rPr lang="en-US" i="0" dirty="0" smtClean="0"/>
              <a:t>warp can have different </a:t>
            </a:r>
            <a:r>
              <a:rPr lang="en-US" b="1" i="0" dirty="0">
                <a:solidFill>
                  <a:srgbClr val="008E40"/>
                </a:solidFill>
              </a:rPr>
              <a:t>assist warps</a:t>
            </a:r>
          </a:p>
          <a:p>
            <a:endParaRPr lang="en-US" dirty="0" smtClean="0"/>
          </a:p>
        </p:txBody>
      </p:sp>
      <p:grpSp>
        <p:nvGrpSpPr>
          <p:cNvPr id="69" name="Group 68"/>
          <p:cNvGrpSpPr/>
          <p:nvPr/>
        </p:nvGrpSpPr>
        <p:grpSpPr>
          <a:xfrm>
            <a:off x="254674" y="4856032"/>
            <a:ext cx="1368444" cy="1013362"/>
            <a:chOff x="859428" y="2819400"/>
            <a:chExt cx="979338" cy="685800"/>
          </a:xfrm>
          <a:solidFill>
            <a:schemeClr val="bg1"/>
          </a:solidFill>
        </p:grpSpPr>
        <p:sp>
          <p:nvSpPr>
            <p:cNvPr id="70" name="Rounded Rectangle 69"/>
            <p:cNvSpPr/>
            <p:nvPr/>
          </p:nvSpPr>
          <p:spPr>
            <a:xfrm>
              <a:off x="859428" y="2819400"/>
              <a:ext cx="979338" cy="685800"/>
            </a:xfrm>
            <a:prstGeom prst="round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i="1"/>
            </a:p>
          </p:txBody>
        </p:sp>
        <p:grpSp>
          <p:nvGrpSpPr>
            <p:cNvPr id="71" name="Group 70"/>
            <p:cNvGrpSpPr/>
            <p:nvPr/>
          </p:nvGrpSpPr>
          <p:grpSpPr>
            <a:xfrm>
              <a:off x="919004" y="2910774"/>
              <a:ext cx="861645" cy="518226"/>
              <a:chOff x="134020" y="3100831"/>
              <a:chExt cx="861645" cy="518226"/>
            </a:xfrm>
            <a:grpFill/>
          </p:grpSpPr>
          <p:grpSp>
            <p:nvGrpSpPr>
              <p:cNvPr id="72" name="Group 71"/>
              <p:cNvGrpSpPr/>
              <p:nvPr/>
            </p:nvGrpSpPr>
            <p:grpSpPr>
              <a:xfrm>
                <a:off x="134020" y="3100831"/>
                <a:ext cx="449863" cy="518226"/>
                <a:chOff x="134020" y="3100831"/>
                <a:chExt cx="449863" cy="518226"/>
              </a:xfrm>
              <a:grpFill/>
            </p:grpSpPr>
            <p:sp>
              <p:nvSpPr>
                <p:cNvPr id="76" name="Freeform 75"/>
                <p:cNvSpPr/>
                <p:nvPr/>
              </p:nvSpPr>
              <p:spPr>
                <a:xfrm>
                  <a:off x="13402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grpFill/>
                <a:ln w="5715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i="1"/>
                </a:p>
              </p:txBody>
            </p:sp>
            <p:sp>
              <p:nvSpPr>
                <p:cNvPr id="78" name="Freeform 77"/>
                <p:cNvSpPr/>
                <p:nvPr/>
              </p:nvSpPr>
              <p:spPr>
                <a:xfrm>
                  <a:off x="336903" y="3100832"/>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grpFill/>
                <a:ln w="5715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i="1"/>
                </a:p>
              </p:txBody>
            </p:sp>
          </p:grpSp>
          <p:grpSp>
            <p:nvGrpSpPr>
              <p:cNvPr id="73" name="Group 72"/>
              <p:cNvGrpSpPr/>
              <p:nvPr/>
            </p:nvGrpSpPr>
            <p:grpSpPr>
              <a:xfrm>
                <a:off x="543567" y="3100832"/>
                <a:ext cx="452098" cy="518225"/>
                <a:chOff x="82972" y="3100831"/>
                <a:chExt cx="452098" cy="518225"/>
              </a:xfrm>
              <a:grpFill/>
            </p:grpSpPr>
            <p:sp>
              <p:nvSpPr>
                <p:cNvPr id="74" name="Freeform 73"/>
                <p:cNvSpPr/>
                <p:nvPr/>
              </p:nvSpPr>
              <p:spPr>
                <a:xfrm>
                  <a:off x="82972"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grpFill/>
                <a:ln w="5715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i="1"/>
                </a:p>
              </p:txBody>
            </p:sp>
            <p:sp>
              <p:nvSpPr>
                <p:cNvPr id="75" name="Freeform 74"/>
                <p:cNvSpPr/>
                <p:nvPr/>
              </p:nvSpPr>
              <p:spPr>
                <a:xfrm>
                  <a:off x="28809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grpFill/>
                <a:ln w="5715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i="1"/>
                </a:p>
              </p:txBody>
            </p:sp>
          </p:grpSp>
        </p:grpSp>
      </p:grpSp>
      <p:sp>
        <p:nvSpPr>
          <p:cNvPr id="79" name="TextBox 78"/>
          <p:cNvSpPr txBox="1"/>
          <p:nvPr/>
        </p:nvSpPr>
        <p:spPr>
          <a:xfrm>
            <a:off x="76200" y="5934631"/>
            <a:ext cx="1905000" cy="400110"/>
          </a:xfrm>
          <a:prstGeom prst="rect">
            <a:avLst/>
          </a:prstGeom>
          <a:noFill/>
        </p:spPr>
        <p:txBody>
          <a:bodyPr wrap="square" rtlCol="0">
            <a:spAutoFit/>
          </a:bodyPr>
          <a:lstStyle/>
          <a:p>
            <a:r>
              <a:rPr lang="en-US" sz="2000" b="1" dirty="0" smtClean="0"/>
              <a:t>Parent Warp: X</a:t>
            </a:r>
            <a:endParaRPr lang="en-US" sz="2000" b="1" dirty="0"/>
          </a:p>
        </p:txBody>
      </p:sp>
      <p:sp>
        <p:nvSpPr>
          <p:cNvPr id="80" name="Left-Right Arrow 79"/>
          <p:cNvSpPr/>
          <p:nvPr/>
        </p:nvSpPr>
        <p:spPr>
          <a:xfrm rot="9186472">
            <a:off x="1784951" y="4599271"/>
            <a:ext cx="1382229" cy="537383"/>
          </a:xfrm>
          <a:prstGeom prst="leftRightArrow">
            <a:avLst>
              <a:gd name="adj1" fmla="val 40145"/>
              <a:gd name="adj2"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Left-Right Arrow 80"/>
          <p:cNvSpPr/>
          <p:nvPr/>
        </p:nvSpPr>
        <p:spPr>
          <a:xfrm rot="11988968">
            <a:off x="1762362" y="5615836"/>
            <a:ext cx="1390760" cy="601947"/>
          </a:xfrm>
          <a:prstGeom prst="leftRightArrow">
            <a:avLst>
              <a:gd name="adj1" fmla="val 40145"/>
              <a:gd name="adj2"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2" name="Group 81"/>
          <p:cNvGrpSpPr/>
          <p:nvPr/>
        </p:nvGrpSpPr>
        <p:grpSpPr>
          <a:xfrm>
            <a:off x="3378928" y="4100250"/>
            <a:ext cx="1287236" cy="900765"/>
            <a:chOff x="859428" y="2819400"/>
            <a:chExt cx="979338" cy="685800"/>
          </a:xfrm>
          <a:solidFill>
            <a:schemeClr val="bg1"/>
          </a:solidFill>
        </p:grpSpPr>
        <p:sp>
          <p:nvSpPr>
            <p:cNvPr id="83" name="Rounded Rectangle 82"/>
            <p:cNvSpPr/>
            <p:nvPr/>
          </p:nvSpPr>
          <p:spPr>
            <a:xfrm>
              <a:off x="859428" y="2819400"/>
              <a:ext cx="979338" cy="685800"/>
            </a:xfrm>
            <a:prstGeom prst="roundRect">
              <a:avLst/>
            </a:prstGeom>
            <a:grpFill/>
            <a:ln w="38100">
              <a:solidFill>
                <a:srgbClr val="008E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i="1">
                <a:solidFill>
                  <a:srgbClr val="00B050"/>
                </a:solidFill>
              </a:endParaRPr>
            </a:p>
          </p:txBody>
        </p:sp>
        <p:grpSp>
          <p:nvGrpSpPr>
            <p:cNvPr id="84" name="Group 83"/>
            <p:cNvGrpSpPr/>
            <p:nvPr/>
          </p:nvGrpSpPr>
          <p:grpSpPr>
            <a:xfrm>
              <a:off x="919004" y="2910774"/>
              <a:ext cx="861645" cy="518226"/>
              <a:chOff x="134020" y="3100831"/>
              <a:chExt cx="861645" cy="518226"/>
            </a:xfrm>
            <a:grpFill/>
          </p:grpSpPr>
          <p:grpSp>
            <p:nvGrpSpPr>
              <p:cNvPr id="85" name="Group 84"/>
              <p:cNvGrpSpPr/>
              <p:nvPr/>
            </p:nvGrpSpPr>
            <p:grpSpPr>
              <a:xfrm>
                <a:off x="134020" y="3100831"/>
                <a:ext cx="449863" cy="518226"/>
                <a:chOff x="134020" y="3100831"/>
                <a:chExt cx="449863" cy="518226"/>
              </a:xfrm>
              <a:grpFill/>
            </p:grpSpPr>
            <p:sp>
              <p:nvSpPr>
                <p:cNvPr id="89" name="Freeform 88"/>
                <p:cNvSpPr/>
                <p:nvPr/>
              </p:nvSpPr>
              <p:spPr>
                <a:xfrm>
                  <a:off x="13402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grpFill/>
                <a:ln w="57150">
                  <a:solidFill>
                    <a:srgbClr val="008E4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i="1">
                    <a:solidFill>
                      <a:srgbClr val="00B050"/>
                    </a:solidFill>
                  </a:endParaRPr>
                </a:p>
              </p:txBody>
            </p:sp>
            <p:sp>
              <p:nvSpPr>
                <p:cNvPr id="90" name="Freeform 89"/>
                <p:cNvSpPr/>
                <p:nvPr/>
              </p:nvSpPr>
              <p:spPr>
                <a:xfrm>
                  <a:off x="336903" y="3100832"/>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grpFill/>
                <a:ln w="57150">
                  <a:solidFill>
                    <a:srgbClr val="008E4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i="1">
                    <a:solidFill>
                      <a:srgbClr val="00B050"/>
                    </a:solidFill>
                  </a:endParaRPr>
                </a:p>
              </p:txBody>
            </p:sp>
          </p:grpSp>
          <p:grpSp>
            <p:nvGrpSpPr>
              <p:cNvPr id="86" name="Group 85"/>
              <p:cNvGrpSpPr/>
              <p:nvPr/>
            </p:nvGrpSpPr>
            <p:grpSpPr>
              <a:xfrm>
                <a:off x="543567" y="3100832"/>
                <a:ext cx="452098" cy="518225"/>
                <a:chOff x="82972" y="3100831"/>
                <a:chExt cx="452098" cy="518225"/>
              </a:xfrm>
              <a:grpFill/>
            </p:grpSpPr>
            <p:sp>
              <p:nvSpPr>
                <p:cNvPr id="87" name="Freeform 86"/>
                <p:cNvSpPr/>
                <p:nvPr/>
              </p:nvSpPr>
              <p:spPr>
                <a:xfrm>
                  <a:off x="82972"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grpFill/>
                <a:ln w="57150">
                  <a:solidFill>
                    <a:srgbClr val="008E4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i="1">
                    <a:solidFill>
                      <a:srgbClr val="00B050"/>
                    </a:solidFill>
                  </a:endParaRPr>
                </a:p>
              </p:txBody>
            </p:sp>
            <p:sp>
              <p:nvSpPr>
                <p:cNvPr id="88" name="Freeform 87"/>
                <p:cNvSpPr/>
                <p:nvPr/>
              </p:nvSpPr>
              <p:spPr>
                <a:xfrm>
                  <a:off x="28809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grpFill/>
                <a:ln w="57150">
                  <a:solidFill>
                    <a:srgbClr val="008E4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i="1">
                    <a:solidFill>
                      <a:srgbClr val="00B050"/>
                    </a:solidFill>
                  </a:endParaRPr>
                </a:p>
              </p:txBody>
            </p:sp>
          </p:grpSp>
        </p:grpSp>
      </p:grpSp>
      <p:grpSp>
        <p:nvGrpSpPr>
          <p:cNvPr id="91" name="Group 90"/>
          <p:cNvGrpSpPr/>
          <p:nvPr/>
        </p:nvGrpSpPr>
        <p:grpSpPr>
          <a:xfrm>
            <a:off x="3378928" y="5590537"/>
            <a:ext cx="1315289" cy="878344"/>
            <a:chOff x="859428" y="2819400"/>
            <a:chExt cx="979338" cy="685800"/>
          </a:xfrm>
          <a:solidFill>
            <a:schemeClr val="bg1"/>
          </a:solidFill>
        </p:grpSpPr>
        <p:sp>
          <p:nvSpPr>
            <p:cNvPr id="92" name="Rounded Rectangle 91"/>
            <p:cNvSpPr/>
            <p:nvPr/>
          </p:nvSpPr>
          <p:spPr>
            <a:xfrm>
              <a:off x="859428" y="2819400"/>
              <a:ext cx="979338" cy="685800"/>
            </a:xfrm>
            <a:prstGeom prst="roundRect">
              <a:avLst/>
            </a:prstGeom>
            <a:grpFill/>
            <a:ln w="38100">
              <a:solidFill>
                <a:srgbClr val="008E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i="1">
                <a:solidFill>
                  <a:srgbClr val="00B050"/>
                </a:solidFill>
              </a:endParaRPr>
            </a:p>
          </p:txBody>
        </p:sp>
        <p:grpSp>
          <p:nvGrpSpPr>
            <p:cNvPr id="93" name="Group 92"/>
            <p:cNvGrpSpPr/>
            <p:nvPr/>
          </p:nvGrpSpPr>
          <p:grpSpPr>
            <a:xfrm>
              <a:off x="919004" y="2910774"/>
              <a:ext cx="861645" cy="518226"/>
              <a:chOff x="134020" y="3100831"/>
              <a:chExt cx="861645" cy="518226"/>
            </a:xfrm>
            <a:grpFill/>
          </p:grpSpPr>
          <p:grpSp>
            <p:nvGrpSpPr>
              <p:cNvPr id="94" name="Group 93"/>
              <p:cNvGrpSpPr/>
              <p:nvPr/>
            </p:nvGrpSpPr>
            <p:grpSpPr>
              <a:xfrm>
                <a:off x="134020" y="3100831"/>
                <a:ext cx="449863" cy="518226"/>
                <a:chOff x="134020" y="3100831"/>
                <a:chExt cx="449863" cy="518226"/>
              </a:xfrm>
              <a:grpFill/>
            </p:grpSpPr>
            <p:sp>
              <p:nvSpPr>
                <p:cNvPr id="132" name="Freeform 131"/>
                <p:cNvSpPr/>
                <p:nvPr/>
              </p:nvSpPr>
              <p:spPr>
                <a:xfrm>
                  <a:off x="13402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grpFill/>
                <a:ln w="57150">
                  <a:solidFill>
                    <a:srgbClr val="008E4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i="1">
                    <a:solidFill>
                      <a:srgbClr val="00B050"/>
                    </a:solidFill>
                  </a:endParaRPr>
                </a:p>
              </p:txBody>
            </p:sp>
            <p:sp>
              <p:nvSpPr>
                <p:cNvPr id="133" name="Freeform 132"/>
                <p:cNvSpPr/>
                <p:nvPr/>
              </p:nvSpPr>
              <p:spPr>
                <a:xfrm>
                  <a:off x="336903" y="3100832"/>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grpFill/>
                <a:ln w="57150">
                  <a:solidFill>
                    <a:srgbClr val="008E4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i="1">
                    <a:solidFill>
                      <a:srgbClr val="00B050"/>
                    </a:solidFill>
                  </a:endParaRPr>
                </a:p>
              </p:txBody>
            </p:sp>
          </p:grpSp>
          <p:grpSp>
            <p:nvGrpSpPr>
              <p:cNvPr id="95" name="Group 94"/>
              <p:cNvGrpSpPr/>
              <p:nvPr/>
            </p:nvGrpSpPr>
            <p:grpSpPr>
              <a:xfrm>
                <a:off x="543567" y="3100832"/>
                <a:ext cx="452098" cy="518225"/>
                <a:chOff x="82972" y="3100831"/>
                <a:chExt cx="452098" cy="518225"/>
              </a:xfrm>
              <a:grpFill/>
            </p:grpSpPr>
            <p:sp>
              <p:nvSpPr>
                <p:cNvPr id="96" name="Freeform 95"/>
                <p:cNvSpPr/>
                <p:nvPr/>
              </p:nvSpPr>
              <p:spPr>
                <a:xfrm>
                  <a:off x="82972"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grpFill/>
                <a:ln w="57150">
                  <a:solidFill>
                    <a:srgbClr val="008E4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i="1">
                    <a:solidFill>
                      <a:srgbClr val="00B050"/>
                    </a:solidFill>
                  </a:endParaRPr>
                </a:p>
              </p:txBody>
            </p:sp>
            <p:sp>
              <p:nvSpPr>
                <p:cNvPr id="97" name="Freeform 96"/>
                <p:cNvSpPr/>
                <p:nvPr/>
              </p:nvSpPr>
              <p:spPr>
                <a:xfrm>
                  <a:off x="28809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grpFill/>
                <a:ln w="57150">
                  <a:solidFill>
                    <a:srgbClr val="008E4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i="1">
                    <a:solidFill>
                      <a:srgbClr val="00B050"/>
                    </a:solidFill>
                  </a:endParaRPr>
                </a:p>
              </p:txBody>
            </p:sp>
          </p:grpSp>
        </p:grpSp>
      </p:grpSp>
      <p:sp>
        <p:nvSpPr>
          <p:cNvPr id="134" name="TextBox 133"/>
          <p:cNvSpPr txBox="1"/>
          <p:nvPr/>
        </p:nvSpPr>
        <p:spPr>
          <a:xfrm>
            <a:off x="3271085" y="5020087"/>
            <a:ext cx="1850406" cy="400110"/>
          </a:xfrm>
          <a:prstGeom prst="rect">
            <a:avLst/>
          </a:prstGeom>
          <a:noFill/>
        </p:spPr>
        <p:txBody>
          <a:bodyPr wrap="square" rtlCol="0">
            <a:spAutoFit/>
          </a:bodyPr>
          <a:lstStyle/>
          <a:p>
            <a:r>
              <a:rPr lang="en-US" sz="2000" b="1" dirty="0" smtClean="0"/>
              <a:t>Assist Warp: A</a:t>
            </a:r>
            <a:endParaRPr lang="en-US" sz="2000" b="1" dirty="0"/>
          </a:p>
        </p:txBody>
      </p:sp>
      <p:sp>
        <p:nvSpPr>
          <p:cNvPr id="135" name="TextBox 134"/>
          <p:cNvSpPr txBox="1"/>
          <p:nvPr/>
        </p:nvSpPr>
        <p:spPr>
          <a:xfrm>
            <a:off x="3260300" y="6492227"/>
            <a:ext cx="2006120" cy="400110"/>
          </a:xfrm>
          <a:prstGeom prst="rect">
            <a:avLst/>
          </a:prstGeom>
          <a:noFill/>
        </p:spPr>
        <p:txBody>
          <a:bodyPr wrap="square" rtlCol="0">
            <a:spAutoFit/>
          </a:bodyPr>
          <a:lstStyle/>
          <a:p>
            <a:r>
              <a:rPr lang="en-US" sz="2000" b="1" dirty="0" smtClean="0"/>
              <a:t>Assist Warp: B</a:t>
            </a:r>
            <a:endParaRPr lang="en-US" sz="2000" b="1" dirty="0"/>
          </a:p>
        </p:txBody>
      </p:sp>
      <p:sp>
        <p:nvSpPr>
          <p:cNvPr id="5" name="Slide Number Placeholder 4"/>
          <p:cNvSpPr>
            <a:spLocks noGrp="1"/>
          </p:cNvSpPr>
          <p:nvPr>
            <p:ph type="sldNum" sz="quarter" idx="4"/>
          </p:nvPr>
        </p:nvSpPr>
        <p:spPr/>
        <p:txBody>
          <a:bodyPr/>
          <a:lstStyle/>
          <a:p>
            <a:fld id="{E4C25FB6-0C19-4CE9-A9C3-EE47C070BF97}" type="slidenum">
              <a:rPr lang="en-US" smtClean="0"/>
              <a:pPr/>
              <a:t>17</a:t>
            </a:fld>
            <a:endParaRPr lang="en-US" dirty="0"/>
          </a:p>
        </p:txBody>
      </p:sp>
      <p:sp>
        <p:nvSpPr>
          <p:cNvPr id="38" name="TextBox 37"/>
          <p:cNvSpPr txBox="1"/>
          <p:nvPr/>
        </p:nvSpPr>
        <p:spPr>
          <a:xfrm>
            <a:off x="5136346" y="3942870"/>
            <a:ext cx="3979147" cy="2954655"/>
          </a:xfrm>
          <a:prstGeom prst="rect">
            <a:avLst/>
          </a:prstGeom>
          <a:noFill/>
        </p:spPr>
        <p:txBody>
          <a:bodyPr wrap="square" rtlCol="0">
            <a:spAutoFit/>
          </a:bodyPr>
          <a:lstStyle/>
          <a:p>
            <a:pPr>
              <a:buClr>
                <a:srgbClr val="008E40"/>
              </a:buClr>
              <a:buSzPct val="120000"/>
              <a:buFont typeface="Wingdings" pitchFamily="2" charset="2"/>
              <a:buChar char="ü"/>
            </a:pPr>
            <a:r>
              <a:rPr lang="en-US" sz="2800" b="1" dirty="0" smtClean="0"/>
              <a:t> Dynamic management of threads</a:t>
            </a:r>
          </a:p>
          <a:p>
            <a:pPr>
              <a:buClr>
                <a:srgbClr val="008E40"/>
              </a:buClr>
              <a:buSzPct val="120000"/>
              <a:buFont typeface="Wingdings" pitchFamily="2" charset="2"/>
              <a:buChar char="ü"/>
            </a:pPr>
            <a:endParaRPr lang="en-US" sz="2800" b="1" dirty="0" smtClean="0"/>
          </a:p>
          <a:p>
            <a:pPr>
              <a:buClr>
                <a:srgbClr val="008E40"/>
              </a:buClr>
              <a:buSzPct val="120000"/>
              <a:buFont typeface="Wingdings" pitchFamily="2" charset="2"/>
              <a:buChar char="ü"/>
            </a:pPr>
            <a:r>
              <a:rPr lang="en-US" sz="2800" b="1" dirty="0" smtClean="0"/>
              <a:t> </a:t>
            </a:r>
            <a:r>
              <a:rPr lang="en-US" sz="2800" b="1" dirty="0"/>
              <a:t>Fine-grained synchronization</a:t>
            </a:r>
          </a:p>
          <a:p>
            <a:pPr>
              <a:buClr>
                <a:srgbClr val="00B050"/>
              </a:buClr>
              <a:buSzPct val="80000"/>
              <a:buFont typeface="Wingdings" pitchFamily="2" charset="2"/>
              <a:buChar char="ü"/>
            </a:pPr>
            <a:endParaRPr lang="en-US" sz="2800" b="1" dirty="0"/>
          </a:p>
          <a:p>
            <a:pPr>
              <a:buClr>
                <a:srgbClr val="00B050"/>
              </a:buClr>
              <a:buSzPct val="80000"/>
              <a:buFont typeface="Wingdings" pitchFamily="2" charset="2"/>
              <a:buChar char="ü"/>
            </a:pPr>
            <a:endParaRPr lang="en-US" dirty="0">
              <a:latin typeface="Candara" pitchFamily="34" charset="0"/>
            </a:endParaRPr>
          </a:p>
        </p:txBody>
      </p:sp>
    </p:spTree>
    <p:extLst>
      <p:ext uri="{BB962C8B-B14F-4D97-AF65-F5344CB8AC3E}">
        <p14:creationId xmlns:p14="http://schemas.microsoft.com/office/powerpoint/2010/main" val="29905040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8">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P spid="80" grpId="0" animBg="1"/>
      <p:bldP spid="81" grpId="0" animBg="1"/>
      <p:bldP spid="134" grpId="0"/>
      <p:bldP spid="13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Functionalities</a:t>
            </a:r>
            <a:endParaRPr lang="en-US" dirty="0"/>
          </a:p>
        </p:txBody>
      </p:sp>
      <p:sp>
        <p:nvSpPr>
          <p:cNvPr id="4" name="Content Placeholder 3"/>
          <p:cNvSpPr>
            <a:spLocks noGrp="1"/>
          </p:cNvSpPr>
          <p:nvPr>
            <p:ph sz="quarter" idx="1"/>
          </p:nvPr>
        </p:nvSpPr>
        <p:spPr/>
        <p:txBody>
          <a:bodyPr/>
          <a:lstStyle/>
          <a:p>
            <a:r>
              <a:rPr lang="en-US" b="1" i="0" dirty="0" smtClean="0">
                <a:solidFill>
                  <a:schemeClr val="accent1">
                    <a:lumMod val="50000"/>
                  </a:schemeClr>
                </a:solidFill>
              </a:rPr>
              <a:t>Triggering and squashing assist warps</a:t>
            </a:r>
          </a:p>
          <a:p>
            <a:pPr lvl="1"/>
            <a:r>
              <a:rPr lang="en-US" dirty="0" smtClean="0"/>
              <a:t>Associating events with assist warps</a:t>
            </a:r>
          </a:p>
          <a:p>
            <a:pPr marL="365760" lvl="1" indent="0">
              <a:buNone/>
            </a:pPr>
            <a:endParaRPr lang="en-US" dirty="0" smtClean="0"/>
          </a:p>
          <a:p>
            <a:r>
              <a:rPr lang="en-US" b="1" i="0" dirty="0" smtClean="0">
                <a:solidFill>
                  <a:schemeClr val="accent1">
                    <a:lumMod val="50000"/>
                  </a:schemeClr>
                </a:solidFill>
              </a:rPr>
              <a:t>Deploying active assist warps</a:t>
            </a:r>
          </a:p>
          <a:p>
            <a:pPr lvl="1"/>
            <a:r>
              <a:rPr lang="en-US" dirty="0" smtClean="0"/>
              <a:t>Scheduling instructions for execution</a:t>
            </a:r>
          </a:p>
          <a:p>
            <a:pPr marL="365760" lvl="1" indent="0">
              <a:buNone/>
            </a:pPr>
            <a:endParaRPr lang="en-US" dirty="0" smtClean="0"/>
          </a:p>
          <a:p>
            <a:r>
              <a:rPr lang="en-US" b="1" i="0" dirty="0" smtClean="0">
                <a:solidFill>
                  <a:schemeClr val="accent1">
                    <a:lumMod val="50000"/>
                  </a:schemeClr>
                </a:solidFill>
              </a:rPr>
              <a:t>Enforcing priorities</a:t>
            </a:r>
          </a:p>
          <a:p>
            <a:pPr lvl="1"/>
            <a:r>
              <a:rPr lang="en-US" dirty="0" smtClean="0"/>
              <a:t>Between assist warps and parent warps</a:t>
            </a:r>
          </a:p>
          <a:p>
            <a:pPr lvl="1"/>
            <a:r>
              <a:rPr lang="en-US" dirty="0" smtClean="0"/>
              <a:t>Between different assist warps</a:t>
            </a:r>
          </a:p>
          <a:p>
            <a:pPr marL="365760" lvl="1" indent="0">
              <a:buNone/>
            </a:pPr>
            <a:endParaRPr lang="en-US" dirty="0" smtClean="0"/>
          </a:p>
          <a:p>
            <a:endParaRPr lang="en-US" dirty="0"/>
          </a:p>
        </p:txBody>
      </p:sp>
      <p:sp>
        <p:nvSpPr>
          <p:cNvPr id="3" name="Slide Number Placeholder 2"/>
          <p:cNvSpPr>
            <a:spLocks noGrp="1"/>
          </p:cNvSpPr>
          <p:nvPr>
            <p:ph type="sldNum" sz="quarter" idx="4"/>
          </p:nvPr>
        </p:nvSpPr>
        <p:spPr/>
        <p:txBody>
          <a:bodyPr/>
          <a:lstStyle/>
          <a:p>
            <a:fld id="{E4C25FB6-0C19-4CE9-A9C3-EE47C070BF97}" type="slidenum">
              <a:rPr lang="en-US" smtClean="0"/>
              <a:pPr/>
              <a:t>18</a:t>
            </a:fld>
            <a:endParaRPr lang="en-US" dirty="0"/>
          </a:p>
        </p:txBody>
      </p:sp>
    </p:spTree>
    <p:extLst>
      <p:ext uri="{BB962C8B-B14F-4D97-AF65-F5344CB8AC3E}">
        <p14:creationId xmlns:p14="http://schemas.microsoft.com/office/powerpoint/2010/main" val="37513783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Assist warp"/>
          <p:cNvGrpSpPr/>
          <p:nvPr/>
        </p:nvGrpSpPr>
        <p:grpSpPr>
          <a:xfrm>
            <a:off x="1696160" y="5983549"/>
            <a:ext cx="677577" cy="447338"/>
            <a:chOff x="859428" y="2819400"/>
            <a:chExt cx="979338" cy="685800"/>
          </a:xfrm>
          <a:solidFill>
            <a:schemeClr val="bg1"/>
          </a:solidFill>
        </p:grpSpPr>
        <p:sp>
          <p:nvSpPr>
            <p:cNvPr id="46" name="Rounded Rectangle 45"/>
            <p:cNvSpPr/>
            <p:nvPr/>
          </p:nvSpPr>
          <p:spPr>
            <a:xfrm>
              <a:off x="859428" y="2819400"/>
              <a:ext cx="979338" cy="685800"/>
            </a:xfrm>
            <a:prstGeom prst="roundRect">
              <a:avLst/>
            </a:prstGeom>
            <a:grpFill/>
            <a:ln w="28575">
              <a:solidFill>
                <a:srgbClr val="008E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i="1">
                <a:solidFill>
                  <a:srgbClr val="00B050"/>
                </a:solidFill>
              </a:endParaRPr>
            </a:p>
          </p:txBody>
        </p:sp>
        <p:grpSp>
          <p:nvGrpSpPr>
            <p:cNvPr id="47" name="Group 46"/>
            <p:cNvGrpSpPr/>
            <p:nvPr/>
          </p:nvGrpSpPr>
          <p:grpSpPr>
            <a:xfrm>
              <a:off x="919004" y="2910774"/>
              <a:ext cx="861645" cy="518226"/>
              <a:chOff x="134020" y="3100831"/>
              <a:chExt cx="861645" cy="518226"/>
            </a:xfrm>
            <a:grpFill/>
          </p:grpSpPr>
          <p:grpSp>
            <p:nvGrpSpPr>
              <p:cNvPr id="48" name="Group 47"/>
              <p:cNvGrpSpPr/>
              <p:nvPr/>
            </p:nvGrpSpPr>
            <p:grpSpPr>
              <a:xfrm>
                <a:off x="134020" y="3100831"/>
                <a:ext cx="449863" cy="518226"/>
                <a:chOff x="134020" y="3100831"/>
                <a:chExt cx="449863" cy="518226"/>
              </a:xfrm>
              <a:grpFill/>
            </p:grpSpPr>
            <p:sp>
              <p:nvSpPr>
                <p:cNvPr id="53" name="Freeform 52"/>
                <p:cNvSpPr/>
                <p:nvPr/>
              </p:nvSpPr>
              <p:spPr>
                <a:xfrm>
                  <a:off x="13402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grpFill/>
                <a:ln w="28575">
                  <a:solidFill>
                    <a:srgbClr val="008E4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i="1">
                    <a:solidFill>
                      <a:srgbClr val="00B050"/>
                    </a:solidFill>
                  </a:endParaRPr>
                </a:p>
              </p:txBody>
            </p:sp>
            <p:sp>
              <p:nvSpPr>
                <p:cNvPr id="54" name="Freeform 53"/>
                <p:cNvSpPr/>
                <p:nvPr/>
              </p:nvSpPr>
              <p:spPr>
                <a:xfrm>
                  <a:off x="336903" y="3100832"/>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grpFill/>
                <a:ln w="28575">
                  <a:solidFill>
                    <a:srgbClr val="008E4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i="1">
                    <a:solidFill>
                      <a:srgbClr val="00B050"/>
                    </a:solidFill>
                  </a:endParaRPr>
                </a:p>
              </p:txBody>
            </p:sp>
          </p:grpSp>
          <p:grpSp>
            <p:nvGrpSpPr>
              <p:cNvPr id="49" name="Group 48"/>
              <p:cNvGrpSpPr/>
              <p:nvPr/>
            </p:nvGrpSpPr>
            <p:grpSpPr>
              <a:xfrm>
                <a:off x="543567" y="3100832"/>
                <a:ext cx="452098" cy="518225"/>
                <a:chOff x="82972" y="3100831"/>
                <a:chExt cx="452098" cy="518225"/>
              </a:xfrm>
              <a:grpFill/>
            </p:grpSpPr>
            <p:sp>
              <p:nvSpPr>
                <p:cNvPr id="50" name="Freeform 49"/>
                <p:cNvSpPr/>
                <p:nvPr/>
              </p:nvSpPr>
              <p:spPr>
                <a:xfrm>
                  <a:off x="82972"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grpFill/>
                <a:ln w="28575">
                  <a:solidFill>
                    <a:srgbClr val="008E4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i="1">
                    <a:solidFill>
                      <a:srgbClr val="00B050"/>
                    </a:solidFill>
                  </a:endParaRPr>
                </a:p>
              </p:txBody>
            </p:sp>
            <p:sp>
              <p:nvSpPr>
                <p:cNvPr id="51" name="Freeform 50"/>
                <p:cNvSpPr/>
                <p:nvPr/>
              </p:nvSpPr>
              <p:spPr>
                <a:xfrm>
                  <a:off x="28809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grpFill/>
                <a:ln w="28575">
                  <a:solidFill>
                    <a:srgbClr val="008E4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i="1">
                    <a:solidFill>
                      <a:srgbClr val="00B050"/>
                    </a:solidFill>
                  </a:endParaRPr>
                </a:p>
              </p:txBody>
            </p:sp>
          </p:grpSp>
        </p:grpSp>
      </p:grpSp>
      <p:grpSp>
        <p:nvGrpSpPr>
          <p:cNvPr id="55" name="Assist warp"/>
          <p:cNvGrpSpPr/>
          <p:nvPr/>
        </p:nvGrpSpPr>
        <p:grpSpPr>
          <a:xfrm>
            <a:off x="1867844" y="6157513"/>
            <a:ext cx="677577" cy="447338"/>
            <a:chOff x="859428" y="2819400"/>
            <a:chExt cx="979338" cy="685800"/>
          </a:xfrm>
          <a:solidFill>
            <a:schemeClr val="bg1"/>
          </a:solidFill>
        </p:grpSpPr>
        <p:sp>
          <p:nvSpPr>
            <p:cNvPr id="56" name="Rounded Rectangle 55"/>
            <p:cNvSpPr/>
            <p:nvPr/>
          </p:nvSpPr>
          <p:spPr>
            <a:xfrm>
              <a:off x="859428" y="2819400"/>
              <a:ext cx="979338" cy="685800"/>
            </a:xfrm>
            <a:prstGeom prst="roundRect">
              <a:avLst/>
            </a:prstGeom>
            <a:grpFill/>
            <a:ln w="28575">
              <a:solidFill>
                <a:srgbClr val="008E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i="1">
                <a:solidFill>
                  <a:srgbClr val="00B050"/>
                </a:solidFill>
              </a:endParaRPr>
            </a:p>
          </p:txBody>
        </p:sp>
        <p:grpSp>
          <p:nvGrpSpPr>
            <p:cNvPr id="57" name="Group 56"/>
            <p:cNvGrpSpPr/>
            <p:nvPr/>
          </p:nvGrpSpPr>
          <p:grpSpPr>
            <a:xfrm>
              <a:off x="919004" y="2910774"/>
              <a:ext cx="861645" cy="518226"/>
              <a:chOff x="134020" y="3100831"/>
              <a:chExt cx="861645" cy="518226"/>
            </a:xfrm>
            <a:grpFill/>
          </p:grpSpPr>
          <p:grpSp>
            <p:nvGrpSpPr>
              <p:cNvPr id="58" name="Group 57"/>
              <p:cNvGrpSpPr/>
              <p:nvPr/>
            </p:nvGrpSpPr>
            <p:grpSpPr>
              <a:xfrm>
                <a:off x="134020" y="3100831"/>
                <a:ext cx="449863" cy="518226"/>
                <a:chOff x="134020" y="3100831"/>
                <a:chExt cx="449863" cy="518226"/>
              </a:xfrm>
              <a:grpFill/>
            </p:grpSpPr>
            <p:sp>
              <p:nvSpPr>
                <p:cNvPr id="68" name="Freeform 67"/>
                <p:cNvSpPr/>
                <p:nvPr/>
              </p:nvSpPr>
              <p:spPr>
                <a:xfrm>
                  <a:off x="13402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grpFill/>
                <a:ln w="28575">
                  <a:solidFill>
                    <a:srgbClr val="008E4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i="1">
                    <a:solidFill>
                      <a:srgbClr val="00B050"/>
                    </a:solidFill>
                  </a:endParaRPr>
                </a:p>
              </p:txBody>
            </p:sp>
            <p:sp>
              <p:nvSpPr>
                <p:cNvPr id="70" name="Freeform 69"/>
                <p:cNvSpPr/>
                <p:nvPr/>
              </p:nvSpPr>
              <p:spPr>
                <a:xfrm>
                  <a:off x="336903" y="3100832"/>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grpFill/>
                <a:ln w="28575">
                  <a:solidFill>
                    <a:srgbClr val="008E4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i="1">
                    <a:solidFill>
                      <a:srgbClr val="00B050"/>
                    </a:solidFill>
                  </a:endParaRPr>
                </a:p>
              </p:txBody>
            </p:sp>
          </p:grpSp>
          <p:grpSp>
            <p:nvGrpSpPr>
              <p:cNvPr id="60" name="Group 59"/>
              <p:cNvGrpSpPr/>
              <p:nvPr/>
            </p:nvGrpSpPr>
            <p:grpSpPr>
              <a:xfrm>
                <a:off x="543567" y="3100832"/>
                <a:ext cx="452098" cy="518225"/>
                <a:chOff x="82972" y="3100831"/>
                <a:chExt cx="452098" cy="518225"/>
              </a:xfrm>
              <a:grpFill/>
            </p:grpSpPr>
            <p:sp>
              <p:nvSpPr>
                <p:cNvPr id="61" name="Freeform 60"/>
                <p:cNvSpPr/>
                <p:nvPr/>
              </p:nvSpPr>
              <p:spPr>
                <a:xfrm>
                  <a:off x="82972"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grpFill/>
                <a:ln w="28575">
                  <a:solidFill>
                    <a:srgbClr val="008E4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i="1">
                    <a:solidFill>
                      <a:srgbClr val="00B050"/>
                    </a:solidFill>
                  </a:endParaRPr>
                </a:p>
              </p:txBody>
            </p:sp>
            <p:sp>
              <p:nvSpPr>
                <p:cNvPr id="67" name="Freeform 66"/>
                <p:cNvSpPr/>
                <p:nvPr/>
              </p:nvSpPr>
              <p:spPr>
                <a:xfrm>
                  <a:off x="28809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grpFill/>
                <a:ln w="28575">
                  <a:solidFill>
                    <a:srgbClr val="008E4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i="1">
                    <a:solidFill>
                      <a:srgbClr val="00B050"/>
                    </a:solidFill>
                  </a:endParaRPr>
                </a:p>
              </p:txBody>
            </p:sp>
          </p:grpSp>
        </p:grpSp>
      </p:grpSp>
      <p:sp>
        <p:nvSpPr>
          <p:cNvPr id="52" name="Deploy"/>
          <p:cNvSpPr txBox="1"/>
          <p:nvPr/>
        </p:nvSpPr>
        <p:spPr>
          <a:xfrm>
            <a:off x="33932" y="4552020"/>
            <a:ext cx="1266265" cy="523220"/>
          </a:xfrm>
          <a:prstGeom prst="rect">
            <a:avLst/>
          </a:prstGeom>
          <a:noFill/>
        </p:spPr>
        <p:txBody>
          <a:bodyPr wrap="square" rtlCol="0">
            <a:spAutoFit/>
          </a:bodyPr>
          <a:lstStyle/>
          <a:p>
            <a:r>
              <a:rPr lang="en-US" sz="2800" b="1" i="1" dirty="0" smtClean="0">
                <a:latin typeface="Candara" panose="020E0502030303020204" pitchFamily="34" charset="0"/>
              </a:rPr>
              <a:t>Deploy</a:t>
            </a:r>
            <a:endParaRPr lang="en-US" sz="2800" b="1" i="1" dirty="0">
              <a:latin typeface="Candara" panose="020E0502030303020204" pitchFamily="34" charset="0"/>
            </a:endParaRPr>
          </a:p>
        </p:txBody>
      </p:sp>
      <p:sp>
        <p:nvSpPr>
          <p:cNvPr id="3" name="TextBox 2"/>
          <p:cNvSpPr txBox="1"/>
          <p:nvPr/>
        </p:nvSpPr>
        <p:spPr>
          <a:xfrm>
            <a:off x="3534609" y="5093705"/>
            <a:ext cx="1452642" cy="461665"/>
          </a:xfrm>
          <a:prstGeom prst="rect">
            <a:avLst/>
          </a:prstGeom>
          <a:noFill/>
        </p:spPr>
        <p:txBody>
          <a:bodyPr wrap="none" rtlCol="0">
            <a:spAutoFit/>
          </a:bodyPr>
          <a:lstStyle/>
          <a:p>
            <a:r>
              <a:rPr lang="en-US" sz="2400" b="1" i="1" dirty="0" smtClean="0">
                <a:latin typeface="Candara" pitchFamily="34" charset="0"/>
              </a:rPr>
              <a:t>Scheduler</a:t>
            </a:r>
            <a:endParaRPr lang="en-US" sz="2400" b="1" i="1" dirty="0">
              <a:latin typeface="Candara" pitchFamily="34" charset="0"/>
            </a:endParaRPr>
          </a:p>
        </p:txBody>
      </p:sp>
      <p:sp>
        <p:nvSpPr>
          <p:cNvPr id="2" name="Title 1"/>
          <p:cNvSpPr>
            <a:spLocks noGrp="1"/>
          </p:cNvSpPr>
          <p:nvPr>
            <p:ph type="title"/>
          </p:nvPr>
        </p:nvSpPr>
        <p:spPr/>
        <p:txBody>
          <a:bodyPr/>
          <a:lstStyle/>
          <a:p>
            <a:r>
              <a:rPr lang="en-US" dirty="0" smtClean="0"/>
              <a:t>CABA: Mechanism</a:t>
            </a:r>
            <a:endParaRPr lang="en-US" dirty="0"/>
          </a:p>
        </p:txBody>
      </p:sp>
      <p:sp>
        <p:nvSpPr>
          <p:cNvPr id="63" name="Rectangle 62"/>
          <p:cNvSpPr/>
          <p:nvPr/>
        </p:nvSpPr>
        <p:spPr>
          <a:xfrm>
            <a:off x="6846603" y="2382918"/>
            <a:ext cx="955801" cy="733168"/>
          </a:xfrm>
          <a:prstGeom prst="rect">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i="1" dirty="0" smtClean="0">
                <a:solidFill>
                  <a:schemeClr val="tx2"/>
                </a:solidFill>
                <a:latin typeface="Candara" pitchFamily="34" charset="0"/>
              </a:rPr>
              <a:t>ALU</a:t>
            </a:r>
            <a:endParaRPr lang="en-US" sz="2800" b="1" i="1" dirty="0">
              <a:solidFill>
                <a:schemeClr val="tx2"/>
              </a:solidFill>
              <a:latin typeface="Candara" pitchFamily="34" charset="0"/>
            </a:endParaRPr>
          </a:p>
        </p:txBody>
      </p:sp>
      <p:sp>
        <p:nvSpPr>
          <p:cNvPr id="4" name="Rounded Rectangle 3"/>
          <p:cNvSpPr/>
          <p:nvPr/>
        </p:nvSpPr>
        <p:spPr>
          <a:xfrm>
            <a:off x="667065" y="1619645"/>
            <a:ext cx="1158198" cy="620909"/>
          </a:xfrm>
          <a:prstGeom prst="round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i="1" dirty="0" smtClean="0">
                <a:solidFill>
                  <a:schemeClr val="tx2"/>
                </a:solidFill>
                <a:latin typeface="Candara" pitchFamily="34" charset="0"/>
              </a:rPr>
              <a:t>Fetch</a:t>
            </a:r>
            <a:endParaRPr lang="en-US" sz="2800" b="1" i="1" dirty="0">
              <a:solidFill>
                <a:schemeClr val="tx2"/>
              </a:solidFill>
              <a:latin typeface="Candara" pitchFamily="34" charset="0"/>
            </a:endParaRPr>
          </a:p>
        </p:txBody>
      </p:sp>
      <p:sp>
        <p:nvSpPr>
          <p:cNvPr id="6" name="Rounded Rectangle 5"/>
          <p:cNvSpPr/>
          <p:nvPr/>
        </p:nvSpPr>
        <p:spPr>
          <a:xfrm>
            <a:off x="591427" y="2749502"/>
            <a:ext cx="1309474" cy="482928"/>
          </a:xfrm>
          <a:prstGeom prst="round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i="1" dirty="0" smtClean="0">
                <a:solidFill>
                  <a:schemeClr val="tx2"/>
                </a:solidFill>
                <a:latin typeface="Candara" pitchFamily="34" charset="0"/>
              </a:rPr>
              <a:t>I-Cache</a:t>
            </a:r>
            <a:endParaRPr lang="en-US" sz="2800" b="1" i="1" dirty="0">
              <a:solidFill>
                <a:schemeClr val="tx2"/>
              </a:solidFill>
              <a:latin typeface="Candara" pitchFamily="34" charset="0"/>
            </a:endParaRPr>
          </a:p>
        </p:txBody>
      </p:sp>
      <p:cxnSp>
        <p:nvCxnSpPr>
          <p:cNvPr id="8" name="Straight Arrow Connector 7"/>
          <p:cNvCxnSpPr>
            <a:stCxn id="4" idx="2"/>
            <a:endCxn id="6" idx="0"/>
          </p:cNvCxnSpPr>
          <p:nvPr/>
        </p:nvCxnSpPr>
        <p:spPr>
          <a:xfrm>
            <a:off x="1246164" y="2240554"/>
            <a:ext cx="0" cy="50894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AWS"/>
          <p:cNvSpPr/>
          <p:nvPr/>
        </p:nvSpPr>
        <p:spPr>
          <a:xfrm>
            <a:off x="667065" y="3440994"/>
            <a:ext cx="1354894" cy="1049900"/>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smtClean="0">
                <a:solidFill>
                  <a:schemeClr val="tx1"/>
                </a:solidFill>
                <a:latin typeface="Candara" pitchFamily="34" charset="0"/>
              </a:rPr>
              <a:t>Assist Warp Store</a:t>
            </a:r>
            <a:endParaRPr lang="en-US" sz="2400" b="1" i="1" dirty="0">
              <a:solidFill>
                <a:schemeClr val="tx1"/>
              </a:solidFill>
              <a:latin typeface="Candara" pitchFamily="34" charset="0"/>
            </a:endParaRPr>
          </a:p>
        </p:txBody>
      </p:sp>
      <p:cxnSp>
        <p:nvCxnSpPr>
          <p:cNvPr id="11" name="Straight Arrow Connector 10"/>
          <p:cNvCxnSpPr>
            <a:stCxn id="14" idx="0"/>
            <a:endCxn id="10" idx="2"/>
          </p:cNvCxnSpPr>
          <p:nvPr/>
        </p:nvCxnSpPr>
        <p:spPr>
          <a:xfrm flipV="1">
            <a:off x="1344512" y="4490894"/>
            <a:ext cx="0" cy="58434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7962127" y="1823161"/>
            <a:ext cx="501986" cy="3784391"/>
          </a:xfrm>
          <a:prstGeom prst="round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i="1" dirty="0" err="1" smtClean="0">
                <a:solidFill>
                  <a:schemeClr val="tx2"/>
                </a:solidFill>
                <a:latin typeface="Candara" pitchFamily="34" charset="0"/>
              </a:rPr>
              <a:t>Wr</a:t>
            </a:r>
            <a:endParaRPr lang="en-US" sz="2800" b="1" i="1" dirty="0" smtClean="0">
              <a:solidFill>
                <a:schemeClr val="tx2"/>
              </a:solidFill>
              <a:latin typeface="Candara" pitchFamily="34" charset="0"/>
            </a:endParaRPr>
          </a:p>
          <a:p>
            <a:pPr algn="ctr"/>
            <a:r>
              <a:rPr lang="en-US" sz="2800" b="1" i="1" dirty="0" err="1">
                <a:solidFill>
                  <a:schemeClr val="tx2"/>
                </a:solidFill>
                <a:latin typeface="Candara" pitchFamily="34" charset="0"/>
              </a:rPr>
              <a:t>i</a:t>
            </a:r>
            <a:endParaRPr lang="en-US" sz="2800" b="1" i="1" dirty="0" smtClean="0">
              <a:solidFill>
                <a:schemeClr val="tx2"/>
              </a:solidFill>
              <a:latin typeface="Candara" pitchFamily="34" charset="0"/>
            </a:endParaRPr>
          </a:p>
          <a:p>
            <a:pPr algn="ctr"/>
            <a:r>
              <a:rPr lang="en-US" sz="2800" b="1" i="1" dirty="0" err="1" smtClean="0">
                <a:solidFill>
                  <a:schemeClr val="tx2"/>
                </a:solidFill>
                <a:latin typeface="Candara" pitchFamily="34" charset="0"/>
              </a:rPr>
              <a:t>teback</a:t>
            </a:r>
            <a:endParaRPr lang="en-US" sz="2800" b="1" i="1" dirty="0">
              <a:solidFill>
                <a:schemeClr val="tx2"/>
              </a:solidFill>
              <a:latin typeface="Candara" pitchFamily="34" charset="0"/>
            </a:endParaRPr>
          </a:p>
        </p:txBody>
      </p:sp>
      <p:cxnSp>
        <p:nvCxnSpPr>
          <p:cNvPr id="16" name="Straight Arrow Connector 15"/>
          <p:cNvCxnSpPr/>
          <p:nvPr/>
        </p:nvCxnSpPr>
        <p:spPr>
          <a:xfrm>
            <a:off x="1900901" y="3014173"/>
            <a:ext cx="524803"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0" idx="3"/>
          </p:cNvCxnSpPr>
          <p:nvPr/>
        </p:nvCxnSpPr>
        <p:spPr>
          <a:xfrm flipV="1">
            <a:off x="2021959" y="3946786"/>
            <a:ext cx="403745" cy="1915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3445520" y="3533472"/>
            <a:ext cx="1691033" cy="740070"/>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smtClean="0">
                <a:solidFill>
                  <a:schemeClr val="tx2"/>
                </a:solidFill>
                <a:latin typeface="Candara" pitchFamily="34" charset="0"/>
              </a:rPr>
              <a:t>Instruction</a:t>
            </a:r>
          </a:p>
          <a:p>
            <a:pPr algn="ctr"/>
            <a:r>
              <a:rPr lang="en-US" sz="2400" b="1" i="1" dirty="0" smtClean="0">
                <a:solidFill>
                  <a:schemeClr val="tx2"/>
                </a:solidFill>
                <a:latin typeface="Candara" pitchFamily="34" charset="0"/>
              </a:rPr>
              <a:t>Buffer</a:t>
            </a:r>
            <a:endParaRPr lang="en-US" sz="2400" b="1" i="1" dirty="0">
              <a:solidFill>
                <a:schemeClr val="tx2"/>
              </a:solidFill>
              <a:latin typeface="Candara" pitchFamily="34" charset="0"/>
            </a:endParaRPr>
          </a:p>
        </p:txBody>
      </p:sp>
      <p:sp>
        <p:nvSpPr>
          <p:cNvPr id="22" name="AWB"/>
          <p:cNvSpPr/>
          <p:nvPr/>
        </p:nvSpPr>
        <p:spPr>
          <a:xfrm>
            <a:off x="3445520" y="4271034"/>
            <a:ext cx="1691033" cy="74007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smtClean="0">
                <a:solidFill>
                  <a:schemeClr val="tx1"/>
                </a:solidFill>
                <a:latin typeface="Candara" pitchFamily="34" charset="0"/>
              </a:rPr>
              <a:t>Assist Warp</a:t>
            </a:r>
          </a:p>
          <a:p>
            <a:pPr algn="ctr"/>
            <a:r>
              <a:rPr lang="en-US" sz="2400" b="1" i="1" dirty="0" smtClean="0">
                <a:solidFill>
                  <a:schemeClr val="tx1"/>
                </a:solidFill>
                <a:latin typeface="Candara" pitchFamily="34" charset="0"/>
              </a:rPr>
              <a:t>Buffer</a:t>
            </a:r>
            <a:endParaRPr lang="en-US" sz="2400" b="1" i="1" dirty="0">
              <a:solidFill>
                <a:schemeClr val="tx1"/>
              </a:solidFill>
              <a:latin typeface="Candara" pitchFamily="34" charset="0"/>
            </a:endParaRPr>
          </a:p>
        </p:txBody>
      </p:sp>
      <p:sp>
        <p:nvSpPr>
          <p:cNvPr id="23" name="Rectangle 22"/>
          <p:cNvSpPr/>
          <p:nvPr/>
        </p:nvSpPr>
        <p:spPr>
          <a:xfrm>
            <a:off x="3445520" y="2075913"/>
            <a:ext cx="1691033" cy="740070"/>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smtClean="0">
                <a:solidFill>
                  <a:schemeClr val="tx2"/>
                </a:solidFill>
                <a:latin typeface="Candara" pitchFamily="34" charset="0"/>
              </a:rPr>
              <a:t>Scoreboard</a:t>
            </a:r>
            <a:endParaRPr lang="en-US" sz="2800" b="1" i="1" dirty="0">
              <a:solidFill>
                <a:schemeClr val="tx2"/>
              </a:solidFill>
              <a:latin typeface="Candara" pitchFamily="34" charset="0"/>
            </a:endParaRPr>
          </a:p>
        </p:txBody>
      </p:sp>
      <p:cxnSp>
        <p:nvCxnSpPr>
          <p:cNvPr id="24" name="Straight Arrow Connector 23"/>
          <p:cNvCxnSpPr>
            <a:stCxn id="23" idx="2"/>
            <a:endCxn id="21" idx="0"/>
          </p:cNvCxnSpPr>
          <p:nvPr/>
        </p:nvCxnSpPr>
        <p:spPr>
          <a:xfrm>
            <a:off x="4291036" y="2815983"/>
            <a:ext cx="0" cy="717489"/>
          </a:xfrm>
          <a:prstGeom prst="straightConnector1">
            <a:avLst/>
          </a:prstGeom>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3164738" y="1705878"/>
            <a:ext cx="2192384" cy="3901674"/>
          </a:xfrm>
          <a:prstGeom prst="roundRect">
            <a:avLst/>
          </a:prstGeom>
          <a:noFill/>
          <a:ln w="57150">
            <a:solidFill>
              <a:schemeClr val="bg1">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Rounded Rectangle 26"/>
          <p:cNvSpPr/>
          <p:nvPr/>
        </p:nvSpPr>
        <p:spPr>
          <a:xfrm>
            <a:off x="2425704" y="1626853"/>
            <a:ext cx="441139" cy="3789410"/>
          </a:xfrm>
          <a:prstGeom prst="round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i="1" dirty="0" smtClean="0">
                <a:solidFill>
                  <a:schemeClr val="tx2"/>
                </a:solidFill>
                <a:latin typeface="Candara" pitchFamily="34" charset="0"/>
              </a:rPr>
              <a:t>Decode</a:t>
            </a:r>
            <a:endParaRPr lang="en-US" sz="2800" b="1" i="1" dirty="0">
              <a:solidFill>
                <a:schemeClr val="tx2"/>
              </a:solidFill>
              <a:latin typeface="Candara" pitchFamily="34" charset="0"/>
            </a:endParaRPr>
          </a:p>
        </p:txBody>
      </p:sp>
      <p:sp>
        <p:nvSpPr>
          <p:cNvPr id="62" name="Rectangle 61"/>
          <p:cNvSpPr/>
          <p:nvPr/>
        </p:nvSpPr>
        <p:spPr>
          <a:xfrm>
            <a:off x="6656457" y="2494245"/>
            <a:ext cx="955801" cy="733168"/>
          </a:xfrm>
          <a:prstGeom prst="rect">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i="1" dirty="0" smtClean="0">
                <a:solidFill>
                  <a:schemeClr val="tx2"/>
                </a:solidFill>
                <a:latin typeface="Candara" pitchFamily="34" charset="0"/>
              </a:rPr>
              <a:t>ALU</a:t>
            </a:r>
            <a:endParaRPr lang="en-US" sz="2800" b="1" i="1" dirty="0">
              <a:solidFill>
                <a:schemeClr val="tx2"/>
              </a:solidFill>
              <a:latin typeface="Candara" pitchFamily="34" charset="0"/>
            </a:endParaRPr>
          </a:p>
        </p:txBody>
      </p:sp>
      <p:sp>
        <p:nvSpPr>
          <p:cNvPr id="59" name="Rectangle 58"/>
          <p:cNvSpPr/>
          <p:nvPr/>
        </p:nvSpPr>
        <p:spPr>
          <a:xfrm>
            <a:off x="6509410" y="2601176"/>
            <a:ext cx="955801" cy="733168"/>
          </a:xfrm>
          <a:prstGeom prst="rect">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i="1" dirty="0" smtClean="0">
                <a:solidFill>
                  <a:schemeClr val="tx2"/>
                </a:solidFill>
                <a:latin typeface="Candara" pitchFamily="34" charset="0"/>
              </a:rPr>
              <a:t>ALU</a:t>
            </a:r>
            <a:endParaRPr lang="en-US" sz="2800" b="1" i="1" dirty="0">
              <a:solidFill>
                <a:schemeClr val="tx2"/>
              </a:solidFill>
              <a:latin typeface="Candara" pitchFamily="34" charset="0"/>
            </a:endParaRPr>
          </a:p>
        </p:txBody>
      </p:sp>
      <p:sp>
        <p:nvSpPr>
          <p:cNvPr id="64" name="Rectangle 63"/>
          <p:cNvSpPr/>
          <p:nvPr/>
        </p:nvSpPr>
        <p:spPr>
          <a:xfrm>
            <a:off x="6544904" y="3946786"/>
            <a:ext cx="955801" cy="733168"/>
          </a:xfrm>
          <a:prstGeom prst="rect">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i="1" dirty="0" err="1" smtClean="0">
                <a:solidFill>
                  <a:schemeClr val="tx2"/>
                </a:solidFill>
                <a:latin typeface="Candara" pitchFamily="34" charset="0"/>
              </a:rPr>
              <a:t>Mem</a:t>
            </a:r>
            <a:endParaRPr lang="en-US" sz="2800" b="1" i="1" dirty="0">
              <a:solidFill>
                <a:schemeClr val="tx2"/>
              </a:solidFill>
              <a:latin typeface="Candara" pitchFamily="34" charset="0"/>
            </a:endParaRPr>
          </a:p>
        </p:txBody>
      </p:sp>
      <p:sp>
        <p:nvSpPr>
          <p:cNvPr id="65" name="Rounded Rectangle 64"/>
          <p:cNvSpPr/>
          <p:nvPr/>
        </p:nvSpPr>
        <p:spPr>
          <a:xfrm>
            <a:off x="5811573" y="1818142"/>
            <a:ext cx="441139" cy="3789410"/>
          </a:xfrm>
          <a:prstGeom prst="round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i="1" dirty="0" smtClean="0">
                <a:solidFill>
                  <a:schemeClr val="tx2"/>
                </a:solidFill>
                <a:latin typeface="Candara" pitchFamily="34" charset="0"/>
              </a:rPr>
              <a:t>Issue</a:t>
            </a:r>
            <a:endParaRPr lang="en-US" sz="2800" b="1" i="1" dirty="0">
              <a:solidFill>
                <a:schemeClr val="tx2"/>
              </a:solidFill>
              <a:latin typeface="Candara" pitchFamily="34" charset="0"/>
            </a:endParaRPr>
          </a:p>
        </p:txBody>
      </p:sp>
      <p:cxnSp>
        <p:nvCxnSpPr>
          <p:cNvPr id="66" name="Straight Arrow Connector 65"/>
          <p:cNvCxnSpPr/>
          <p:nvPr/>
        </p:nvCxnSpPr>
        <p:spPr>
          <a:xfrm>
            <a:off x="2851951" y="4173586"/>
            <a:ext cx="593569" cy="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5136553" y="4183235"/>
            <a:ext cx="675020" cy="1379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5136553" y="2472924"/>
            <a:ext cx="675020" cy="1379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endCxn id="59" idx="1"/>
          </p:cNvCxnSpPr>
          <p:nvPr/>
        </p:nvCxnSpPr>
        <p:spPr>
          <a:xfrm>
            <a:off x="6242886" y="2960861"/>
            <a:ext cx="266524" cy="6899"/>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endCxn id="64" idx="1"/>
          </p:cNvCxnSpPr>
          <p:nvPr/>
        </p:nvCxnSpPr>
        <p:spPr>
          <a:xfrm>
            <a:off x="6242886" y="4313369"/>
            <a:ext cx="302018" cy="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59" idx="3"/>
          </p:cNvCxnSpPr>
          <p:nvPr/>
        </p:nvCxnSpPr>
        <p:spPr>
          <a:xfrm>
            <a:off x="7465211" y="2967760"/>
            <a:ext cx="496916" cy="56571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flipV="1">
            <a:off x="7500705" y="3521558"/>
            <a:ext cx="461422" cy="80154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1352014" y="5836486"/>
            <a:ext cx="5703" cy="492945"/>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Trigger"/>
          <p:cNvSpPr txBox="1"/>
          <p:nvPr/>
        </p:nvSpPr>
        <p:spPr>
          <a:xfrm>
            <a:off x="-20101" y="6019435"/>
            <a:ext cx="1266265" cy="523220"/>
          </a:xfrm>
          <a:prstGeom prst="rect">
            <a:avLst/>
          </a:prstGeom>
          <a:noFill/>
        </p:spPr>
        <p:txBody>
          <a:bodyPr wrap="square" rtlCol="0">
            <a:spAutoFit/>
          </a:bodyPr>
          <a:lstStyle/>
          <a:p>
            <a:r>
              <a:rPr lang="en-US" sz="2800" b="1" i="1" dirty="0" smtClean="0">
                <a:latin typeface="Candara" panose="020E0502030303020204" pitchFamily="34" charset="0"/>
              </a:rPr>
              <a:t>Trigger</a:t>
            </a:r>
            <a:endParaRPr lang="en-US" sz="2800" b="1" i="1" dirty="0">
              <a:latin typeface="Candara" panose="020E0502030303020204" pitchFamily="34" charset="0"/>
            </a:endParaRPr>
          </a:p>
        </p:txBody>
      </p:sp>
      <p:sp>
        <p:nvSpPr>
          <p:cNvPr id="14" name="AWC"/>
          <p:cNvSpPr/>
          <p:nvPr/>
        </p:nvSpPr>
        <p:spPr>
          <a:xfrm>
            <a:off x="425472" y="5075240"/>
            <a:ext cx="1838080" cy="775192"/>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smtClean="0">
                <a:solidFill>
                  <a:schemeClr val="tx1"/>
                </a:solidFill>
                <a:latin typeface="Candara" pitchFamily="34" charset="0"/>
              </a:rPr>
              <a:t>Assist Warp Controller</a:t>
            </a:r>
            <a:endParaRPr lang="en-US" sz="2400" b="1" i="1" dirty="0">
              <a:solidFill>
                <a:schemeClr val="tx1"/>
              </a:solidFill>
              <a:latin typeface="Candara" pitchFamily="34" charset="0"/>
            </a:endParaRPr>
          </a:p>
        </p:txBody>
      </p:sp>
      <p:sp>
        <p:nvSpPr>
          <p:cNvPr id="35" name="Blurfull"/>
          <p:cNvSpPr/>
          <p:nvPr/>
        </p:nvSpPr>
        <p:spPr>
          <a:xfrm>
            <a:off x="-380999" y="1269384"/>
            <a:ext cx="9309474" cy="5664816"/>
          </a:xfrm>
          <a:prstGeom prst="roundRect">
            <a:avLst/>
          </a:prstGeom>
          <a:solidFill>
            <a:schemeClr val="bg1">
              <a:alpha val="69000"/>
            </a:schemeClr>
          </a:solidFill>
          <a:effectLst>
            <a:glow>
              <a:schemeClr val="bg1">
                <a:lumMod val="75000"/>
                <a:alpha val="20000"/>
              </a:schemeClr>
            </a:glow>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AWS2"/>
          <p:cNvSpPr/>
          <p:nvPr/>
        </p:nvSpPr>
        <p:spPr>
          <a:xfrm>
            <a:off x="658246" y="3440994"/>
            <a:ext cx="1354894" cy="1049900"/>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smtClean="0">
                <a:solidFill>
                  <a:schemeClr val="tx1"/>
                </a:solidFill>
                <a:latin typeface="Candara" pitchFamily="34" charset="0"/>
              </a:rPr>
              <a:t>Assist Warp Store</a:t>
            </a:r>
            <a:endParaRPr lang="en-US" sz="2400" b="1" i="1" dirty="0">
              <a:solidFill>
                <a:schemeClr val="tx1"/>
              </a:solidFill>
              <a:latin typeface="Candara" pitchFamily="34" charset="0"/>
            </a:endParaRPr>
          </a:p>
        </p:txBody>
      </p:sp>
      <p:sp>
        <p:nvSpPr>
          <p:cNvPr id="9" name="AWS text"/>
          <p:cNvSpPr txBox="1"/>
          <p:nvPr/>
        </p:nvSpPr>
        <p:spPr>
          <a:xfrm>
            <a:off x="2297539" y="3440994"/>
            <a:ext cx="6630935" cy="1055608"/>
          </a:xfrm>
          <a:prstGeom prst="roundRect">
            <a:avLst/>
          </a:prstGeom>
          <a:solidFill>
            <a:schemeClr val="tx2">
              <a:lumMod val="75000"/>
            </a:schemeClr>
          </a:solidFill>
        </p:spPr>
        <p:txBody>
          <a:bodyPr wrap="square" rtlCol="0">
            <a:spAutoFit/>
          </a:bodyPr>
          <a:lstStyle/>
          <a:p>
            <a:r>
              <a:rPr lang="en-US" sz="2800" b="1" i="1" dirty="0" smtClean="0">
                <a:solidFill>
                  <a:schemeClr val="bg1"/>
                </a:solidFill>
                <a:latin typeface="Candara" pitchFamily="34" charset="0"/>
              </a:rPr>
              <a:t>Holds instructions for different assist warp routines</a:t>
            </a:r>
          </a:p>
        </p:txBody>
      </p:sp>
      <p:sp>
        <p:nvSpPr>
          <p:cNvPr id="38" name="AWC2"/>
          <p:cNvSpPr/>
          <p:nvPr/>
        </p:nvSpPr>
        <p:spPr>
          <a:xfrm>
            <a:off x="420083" y="5061294"/>
            <a:ext cx="1838080" cy="775192"/>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smtClean="0">
                <a:solidFill>
                  <a:schemeClr val="tx1"/>
                </a:solidFill>
                <a:latin typeface="Candara" pitchFamily="34" charset="0"/>
              </a:rPr>
              <a:t>Assist Warp Controller</a:t>
            </a:r>
            <a:endParaRPr lang="en-US" sz="2400" b="1" i="1" dirty="0">
              <a:solidFill>
                <a:schemeClr val="tx1"/>
              </a:solidFill>
              <a:latin typeface="Candara" pitchFamily="34" charset="0"/>
            </a:endParaRPr>
          </a:p>
        </p:txBody>
      </p:sp>
      <p:sp>
        <p:nvSpPr>
          <p:cNvPr id="42" name="AWC text"/>
          <p:cNvSpPr txBox="1"/>
          <p:nvPr/>
        </p:nvSpPr>
        <p:spPr>
          <a:xfrm>
            <a:off x="2646273" y="4016956"/>
            <a:ext cx="6282202" cy="2417683"/>
          </a:xfrm>
          <a:prstGeom prst="roundRect">
            <a:avLst/>
          </a:prstGeom>
          <a:solidFill>
            <a:schemeClr val="tx2">
              <a:lumMod val="75000"/>
            </a:schemeClr>
          </a:solidFill>
        </p:spPr>
        <p:txBody>
          <a:bodyPr wrap="square" rtlCol="0">
            <a:spAutoFit/>
          </a:bodyPr>
          <a:lstStyle/>
          <a:p>
            <a:pPr marL="800100" lvl="1" indent="-342900">
              <a:buFont typeface="Wingdings" pitchFamily="2" charset="2"/>
              <a:buChar char="§"/>
            </a:pPr>
            <a:r>
              <a:rPr lang="en-US" sz="2800" b="1" i="1" dirty="0">
                <a:solidFill>
                  <a:schemeClr val="bg1"/>
                </a:solidFill>
                <a:latin typeface="Candara" pitchFamily="34" charset="0"/>
              </a:rPr>
              <a:t>Central point of control </a:t>
            </a:r>
            <a:r>
              <a:rPr lang="en-US" sz="2800" b="1" i="1" dirty="0" smtClean="0">
                <a:solidFill>
                  <a:schemeClr val="bg1"/>
                </a:solidFill>
                <a:latin typeface="Candara" pitchFamily="34" charset="0"/>
              </a:rPr>
              <a:t>for: </a:t>
            </a:r>
          </a:p>
          <a:p>
            <a:pPr marL="1371600" lvl="2" indent="-457200">
              <a:buFont typeface="Courier New" pitchFamily="49" charset="0"/>
              <a:buChar char="o"/>
            </a:pPr>
            <a:r>
              <a:rPr lang="en-US" sz="2600" b="1" dirty="0" smtClean="0">
                <a:solidFill>
                  <a:schemeClr val="bg1"/>
                </a:solidFill>
                <a:latin typeface="Candara" pitchFamily="34" charset="0"/>
              </a:rPr>
              <a:t>Triggering </a:t>
            </a:r>
            <a:r>
              <a:rPr lang="en-US" sz="2600" b="1" dirty="0">
                <a:solidFill>
                  <a:schemeClr val="bg1"/>
                </a:solidFill>
                <a:latin typeface="Candara" pitchFamily="34" charset="0"/>
              </a:rPr>
              <a:t>assist warps</a:t>
            </a:r>
          </a:p>
          <a:p>
            <a:pPr marL="1371600" lvl="2" indent="-457200">
              <a:buFont typeface="Courier New" pitchFamily="49" charset="0"/>
              <a:buChar char="o"/>
            </a:pPr>
            <a:r>
              <a:rPr lang="en-US" sz="2600" b="1" dirty="0">
                <a:solidFill>
                  <a:schemeClr val="bg1"/>
                </a:solidFill>
                <a:latin typeface="Candara" pitchFamily="34" charset="0"/>
              </a:rPr>
              <a:t>Squashing them</a:t>
            </a:r>
          </a:p>
          <a:p>
            <a:pPr marL="800100" lvl="1" indent="-342900">
              <a:buFont typeface="Wingdings" pitchFamily="2" charset="2"/>
              <a:buChar char="§"/>
            </a:pPr>
            <a:r>
              <a:rPr lang="en-US" sz="2800" b="1" i="1" dirty="0">
                <a:solidFill>
                  <a:schemeClr val="bg1"/>
                </a:solidFill>
                <a:latin typeface="Candara" pitchFamily="34" charset="0"/>
              </a:rPr>
              <a:t>Tracks progress for active assist warps</a:t>
            </a:r>
          </a:p>
        </p:txBody>
      </p:sp>
      <p:sp>
        <p:nvSpPr>
          <p:cNvPr id="43" name="AWB2"/>
          <p:cNvSpPr/>
          <p:nvPr/>
        </p:nvSpPr>
        <p:spPr>
          <a:xfrm>
            <a:off x="3445519" y="4271034"/>
            <a:ext cx="1691033" cy="74007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smtClean="0">
                <a:solidFill>
                  <a:schemeClr val="tx1"/>
                </a:solidFill>
                <a:latin typeface="Candara" pitchFamily="34" charset="0"/>
              </a:rPr>
              <a:t>Assist Warp</a:t>
            </a:r>
          </a:p>
          <a:p>
            <a:pPr algn="ctr"/>
            <a:r>
              <a:rPr lang="en-US" sz="2400" b="1" i="1" dirty="0" smtClean="0">
                <a:solidFill>
                  <a:schemeClr val="tx1"/>
                </a:solidFill>
                <a:latin typeface="Candara" pitchFamily="34" charset="0"/>
              </a:rPr>
              <a:t>Buffer</a:t>
            </a:r>
            <a:endParaRPr lang="en-US" sz="2400" b="1" i="1" dirty="0">
              <a:solidFill>
                <a:schemeClr val="tx1"/>
              </a:solidFill>
              <a:latin typeface="Candara" pitchFamily="34" charset="0"/>
            </a:endParaRPr>
          </a:p>
        </p:txBody>
      </p:sp>
      <p:sp>
        <p:nvSpPr>
          <p:cNvPr id="44" name="AWB text"/>
          <p:cNvSpPr txBox="1"/>
          <p:nvPr/>
        </p:nvSpPr>
        <p:spPr>
          <a:xfrm>
            <a:off x="1405888" y="1738915"/>
            <a:ext cx="6630935" cy="2009061"/>
          </a:xfrm>
          <a:prstGeom prst="roundRect">
            <a:avLst/>
          </a:prstGeom>
          <a:solidFill>
            <a:schemeClr val="tx2">
              <a:lumMod val="75000"/>
            </a:schemeClr>
          </a:solidFill>
        </p:spPr>
        <p:txBody>
          <a:bodyPr wrap="square" rtlCol="0">
            <a:spAutoFit/>
          </a:bodyPr>
          <a:lstStyle/>
          <a:p>
            <a:pPr marL="457200" indent="-457200">
              <a:buFont typeface="Wingdings" panose="05000000000000000000" pitchFamily="2" charset="2"/>
              <a:buChar char="§"/>
            </a:pPr>
            <a:r>
              <a:rPr lang="en-US" sz="2800" b="1" i="1" dirty="0" smtClean="0">
                <a:solidFill>
                  <a:schemeClr val="bg1"/>
                </a:solidFill>
                <a:latin typeface="Candara" pitchFamily="34" charset="0"/>
              </a:rPr>
              <a:t>Stages instructions </a:t>
            </a:r>
            <a:r>
              <a:rPr lang="en-US" sz="2800" b="1" i="1" dirty="0">
                <a:solidFill>
                  <a:schemeClr val="bg1"/>
                </a:solidFill>
                <a:latin typeface="Candara" pitchFamily="34" charset="0"/>
              </a:rPr>
              <a:t>from triggered assist warps for </a:t>
            </a:r>
            <a:r>
              <a:rPr lang="en-US" sz="2800" b="1" i="1" dirty="0" smtClean="0">
                <a:solidFill>
                  <a:schemeClr val="bg1"/>
                </a:solidFill>
                <a:latin typeface="Candara" pitchFamily="34" charset="0"/>
              </a:rPr>
              <a:t>execution</a:t>
            </a:r>
          </a:p>
          <a:p>
            <a:endParaRPr lang="en-US" sz="2800" b="1" i="1" dirty="0" smtClean="0">
              <a:solidFill>
                <a:schemeClr val="bg1"/>
              </a:solidFill>
              <a:latin typeface="Candara" pitchFamily="34" charset="0"/>
            </a:endParaRPr>
          </a:p>
          <a:p>
            <a:pPr marL="457200" indent="-457200">
              <a:buFont typeface="Wingdings" panose="05000000000000000000" pitchFamily="2" charset="2"/>
              <a:buChar char="§"/>
            </a:pPr>
            <a:r>
              <a:rPr lang="en-US" sz="2800" b="1" i="1" dirty="0">
                <a:solidFill>
                  <a:schemeClr val="bg1"/>
                </a:solidFill>
                <a:latin typeface="Candara" pitchFamily="34" charset="0"/>
              </a:rPr>
              <a:t>Helps </a:t>
            </a:r>
            <a:r>
              <a:rPr lang="en-US" sz="2800" b="1" i="1" dirty="0" smtClean="0">
                <a:solidFill>
                  <a:schemeClr val="bg1"/>
                </a:solidFill>
                <a:latin typeface="Candara" pitchFamily="34" charset="0"/>
              </a:rPr>
              <a:t>enforce priorities</a:t>
            </a:r>
            <a:endParaRPr lang="en-US" sz="2800" b="1" i="1" dirty="0">
              <a:solidFill>
                <a:schemeClr val="bg1"/>
              </a:solidFill>
              <a:latin typeface="Candara" pitchFamily="34" charset="0"/>
            </a:endParaRPr>
          </a:p>
        </p:txBody>
      </p:sp>
      <p:sp>
        <p:nvSpPr>
          <p:cNvPr id="7" name="Slide Number Placeholder 6"/>
          <p:cNvSpPr>
            <a:spLocks noGrp="1"/>
          </p:cNvSpPr>
          <p:nvPr>
            <p:ph type="sldNum" sz="quarter" idx="4"/>
          </p:nvPr>
        </p:nvSpPr>
        <p:spPr/>
        <p:txBody>
          <a:bodyPr/>
          <a:lstStyle/>
          <a:p>
            <a:fld id="{E4C25FB6-0C19-4CE9-A9C3-EE47C070BF97}" type="slidenum">
              <a:rPr lang="en-US" smtClean="0"/>
              <a:pPr/>
              <a:t>19</a:t>
            </a:fld>
            <a:endParaRPr lang="en-US" dirty="0"/>
          </a:p>
        </p:txBody>
      </p:sp>
    </p:spTree>
    <p:extLst>
      <p:ext uri="{BB962C8B-B14F-4D97-AF65-F5344CB8AC3E}">
        <p14:creationId xmlns:p14="http://schemas.microsoft.com/office/powerpoint/2010/main" val="355478295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6" presetClass="emph" presetSubtype="0" fill="hold" grpId="1" nodeType="clickEffect">
                                  <p:stCondLst>
                                    <p:cond delay="0"/>
                                  </p:stCondLst>
                                  <p:childTnLst>
                                    <p:animEffect transition="out" filter="fade">
                                      <p:cBhvr>
                                        <p:cTn id="20" dur="500" tmFilter="0, 0; .2, .5; .8, .5; 1, 0"/>
                                        <p:tgtEl>
                                          <p:spTgt spid="14"/>
                                        </p:tgtEl>
                                      </p:cBhvr>
                                    </p:animEffect>
                                    <p:animScale>
                                      <p:cBhvr>
                                        <p:cTn id="21" dur="250" autoRev="1" fill="hold"/>
                                        <p:tgtEl>
                                          <p:spTgt spid="14"/>
                                        </p:tgtEl>
                                      </p:cBhvr>
                                      <p:by x="105000" y="105000"/>
                                    </p:animScale>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8"/>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42"/>
                                        </p:tgtEl>
                                        <p:attrNameLst>
                                          <p:attrName>style.visibility</p:attrName>
                                        </p:attrNameLst>
                                      </p:cBhvr>
                                      <p:to>
                                        <p:strVal val="visible"/>
                                      </p:to>
                                    </p:set>
                                  </p:childTnLst>
                                </p:cTn>
                              </p:par>
                              <p:par>
                                <p:cTn id="28" presetID="1" presetClass="entr" presetSubtype="0" fill="hold" grpId="2" nodeType="withEffect">
                                  <p:stCondLst>
                                    <p:cond delay="0"/>
                                  </p:stCondLst>
                                  <p:childTnLst>
                                    <p:set>
                                      <p:cBhvr>
                                        <p:cTn id="29" dur="1" fill="hold">
                                          <p:stCondLst>
                                            <p:cond delay="0"/>
                                          </p:stCondLst>
                                        </p:cTn>
                                        <p:tgtEl>
                                          <p:spTgt spid="3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xit" presetSubtype="0" fill="hold" grpId="1" nodeType="clickEffect">
                                  <p:stCondLst>
                                    <p:cond delay="0"/>
                                  </p:stCondLst>
                                  <p:childTnLst>
                                    <p:set>
                                      <p:cBhvr>
                                        <p:cTn id="33" dur="1" fill="hold">
                                          <p:stCondLst>
                                            <p:cond delay="0"/>
                                          </p:stCondLst>
                                        </p:cTn>
                                        <p:tgtEl>
                                          <p:spTgt spid="42"/>
                                        </p:tgtEl>
                                        <p:attrNameLst>
                                          <p:attrName>style.visibility</p:attrName>
                                        </p:attrNameLst>
                                      </p:cBhvr>
                                      <p:to>
                                        <p:strVal val="hidden"/>
                                      </p:to>
                                    </p:set>
                                  </p:childTnLst>
                                </p:cTn>
                              </p:par>
                              <p:par>
                                <p:cTn id="34" presetID="1" presetClass="exit" presetSubtype="0" fill="hold" grpId="1" nodeType="withEffect">
                                  <p:stCondLst>
                                    <p:cond delay="0"/>
                                  </p:stCondLst>
                                  <p:childTnLst>
                                    <p:set>
                                      <p:cBhvr>
                                        <p:cTn id="35" dur="1" fill="hold">
                                          <p:stCondLst>
                                            <p:cond delay="0"/>
                                          </p:stCondLst>
                                        </p:cTn>
                                        <p:tgtEl>
                                          <p:spTgt spid="38"/>
                                        </p:tgtEl>
                                        <p:attrNameLst>
                                          <p:attrName>style.visibility</p:attrName>
                                        </p:attrNameLst>
                                      </p:cBhvr>
                                      <p:to>
                                        <p:strVal val="hidden"/>
                                      </p:to>
                                    </p:set>
                                  </p:childTnLst>
                                </p:cTn>
                              </p:par>
                              <p:par>
                                <p:cTn id="36" presetID="1" presetClass="exit" presetSubtype="0" fill="hold" grpId="3" nodeType="withEffect">
                                  <p:stCondLst>
                                    <p:cond delay="0"/>
                                  </p:stCondLst>
                                  <p:childTnLst>
                                    <p:set>
                                      <p:cBhvr>
                                        <p:cTn id="37" dur="1" fill="hold">
                                          <p:stCondLst>
                                            <p:cond delay="0"/>
                                          </p:stCondLst>
                                        </p:cTn>
                                        <p:tgtEl>
                                          <p:spTgt spid="35"/>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29"/>
                                        </p:tgtEl>
                                        <p:attrNameLst>
                                          <p:attrName>style.visibility</p:attrName>
                                        </p:attrNameLst>
                                      </p:cBhvr>
                                      <p:to>
                                        <p:strVal val="visible"/>
                                      </p:to>
                                    </p:set>
                                    <p:anim calcmode="lin" valueType="num">
                                      <p:cBhvr additive="base">
                                        <p:cTn id="42" dur="500" fill="hold"/>
                                        <p:tgtEl>
                                          <p:spTgt spid="29"/>
                                        </p:tgtEl>
                                        <p:attrNameLst>
                                          <p:attrName>ppt_x</p:attrName>
                                        </p:attrNameLst>
                                      </p:cBhvr>
                                      <p:tavLst>
                                        <p:tav tm="0">
                                          <p:val>
                                            <p:strVal val="#ppt_x"/>
                                          </p:val>
                                        </p:tav>
                                        <p:tav tm="100000">
                                          <p:val>
                                            <p:strVal val="#ppt_x"/>
                                          </p:val>
                                        </p:tav>
                                      </p:tavLst>
                                    </p:anim>
                                    <p:anim calcmode="lin" valueType="num">
                                      <p:cBhvr additive="base">
                                        <p:cTn id="43"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55"/>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45"/>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52"/>
                                        </p:tgtEl>
                                        <p:attrNameLst>
                                          <p:attrName>style.visibility</p:attrName>
                                        </p:attrNameLst>
                                      </p:cBhvr>
                                      <p:to>
                                        <p:strVal val="visible"/>
                                      </p:to>
                                    </p:set>
                                    <p:anim calcmode="lin" valueType="num">
                                      <p:cBhvr additive="base">
                                        <p:cTn id="54" dur="500" fill="hold"/>
                                        <p:tgtEl>
                                          <p:spTgt spid="52"/>
                                        </p:tgtEl>
                                        <p:attrNameLst>
                                          <p:attrName>ppt_x</p:attrName>
                                        </p:attrNameLst>
                                      </p:cBhvr>
                                      <p:tavLst>
                                        <p:tav tm="0">
                                          <p:val>
                                            <p:strVal val="#ppt_x"/>
                                          </p:val>
                                        </p:tav>
                                        <p:tav tm="100000">
                                          <p:val>
                                            <p:strVal val="#ppt_x"/>
                                          </p:val>
                                        </p:tav>
                                      </p:tavLst>
                                    </p:anim>
                                    <p:anim calcmode="lin" valueType="num">
                                      <p:cBhvr additive="base">
                                        <p:cTn id="55"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6" presetClass="emph" presetSubtype="0" fill="hold" grpId="0" nodeType="clickEffect">
                                  <p:stCondLst>
                                    <p:cond delay="0"/>
                                  </p:stCondLst>
                                  <p:childTnLst>
                                    <p:animEffect transition="out" filter="fade">
                                      <p:cBhvr>
                                        <p:cTn id="59" dur="500" tmFilter="0, 0; .2, .5; .8, .5; 1, 0"/>
                                        <p:tgtEl>
                                          <p:spTgt spid="10"/>
                                        </p:tgtEl>
                                      </p:cBhvr>
                                    </p:animEffect>
                                    <p:animScale>
                                      <p:cBhvr>
                                        <p:cTn id="60" dur="250" autoRev="1" fill="hold"/>
                                        <p:tgtEl>
                                          <p:spTgt spid="10"/>
                                        </p:tgtEl>
                                      </p:cBhvr>
                                      <p:by x="105000" y="105000"/>
                                    </p:animScale>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9"/>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grpId="1" nodeType="clickEffect">
                                  <p:stCondLst>
                                    <p:cond delay="0"/>
                                  </p:stCondLst>
                                  <p:childTnLst>
                                    <p:set>
                                      <p:cBhvr>
                                        <p:cTn id="72" dur="1" fill="hold">
                                          <p:stCondLst>
                                            <p:cond delay="0"/>
                                          </p:stCondLst>
                                        </p:cTn>
                                        <p:tgtEl>
                                          <p:spTgt spid="35"/>
                                        </p:tgtEl>
                                        <p:attrNameLst>
                                          <p:attrName>style.visibility</p:attrName>
                                        </p:attrNameLst>
                                      </p:cBhvr>
                                      <p:to>
                                        <p:strVal val="hidden"/>
                                      </p:to>
                                    </p:set>
                                  </p:childTnLst>
                                </p:cTn>
                              </p:par>
                              <p:par>
                                <p:cTn id="73" presetID="1" presetClass="exit" presetSubtype="0" fill="hold" grpId="1" nodeType="withEffect">
                                  <p:stCondLst>
                                    <p:cond delay="0"/>
                                  </p:stCondLst>
                                  <p:childTnLst>
                                    <p:set>
                                      <p:cBhvr>
                                        <p:cTn id="74" dur="1" fill="hold">
                                          <p:stCondLst>
                                            <p:cond delay="0"/>
                                          </p:stCondLst>
                                        </p:cTn>
                                        <p:tgtEl>
                                          <p:spTgt spid="36"/>
                                        </p:tgtEl>
                                        <p:attrNameLst>
                                          <p:attrName>style.visibility</p:attrName>
                                        </p:attrNameLst>
                                      </p:cBhvr>
                                      <p:to>
                                        <p:strVal val="hidden"/>
                                      </p:to>
                                    </p:set>
                                  </p:childTnLst>
                                </p:cTn>
                              </p:par>
                              <p:par>
                                <p:cTn id="75" presetID="1" presetClass="exit" presetSubtype="0" fill="hold" grpId="1" nodeType="withEffect">
                                  <p:stCondLst>
                                    <p:cond delay="0"/>
                                  </p:stCondLst>
                                  <p:childTnLst>
                                    <p:set>
                                      <p:cBhvr>
                                        <p:cTn id="76" dur="1" fill="hold">
                                          <p:stCondLst>
                                            <p:cond delay="0"/>
                                          </p:stCondLst>
                                        </p:cTn>
                                        <p:tgtEl>
                                          <p:spTgt spid="9"/>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26" presetClass="emph" presetSubtype="0" fill="hold" grpId="0" nodeType="clickEffect">
                                  <p:stCondLst>
                                    <p:cond delay="0"/>
                                  </p:stCondLst>
                                  <p:childTnLst>
                                    <p:animEffect transition="out" filter="fade">
                                      <p:cBhvr>
                                        <p:cTn id="80" dur="500" tmFilter="0, 0; .2, .5; .8, .5; 1, 0"/>
                                        <p:tgtEl>
                                          <p:spTgt spid="22"/>
                                        </p:tgtEl>
                                      </p:cBhvr>
                                    </p:animEffect>
                                    <p:animScale>
                                      <p:cBhvr>
                                        <p:cTn id="81" dur="250" autoRev="1" fill="hold"/>
                                        <p:tgtEl>
                                          <p:spTgt spid="22"/>
                                        </p:tgtEl>
                                      </p:cBhvr>
                                      <p:by x="105000" y="105000"/>
                                    </p:animScale>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4" nodeType="clickEffect">
                                  <p:stCondLst>
                                    <p:cond delay="0"/>
                                  </p:stCondLst>
                                  <p:childTnLst>
                                    <p:set>
                                      <p:cBhvr>
                                        <p:cTn id="85" dur="1" fill="hold">
                                          <p:stCondLst>
                                            <p:cond delay="0"/>
                                          </p:stCondLst>
                                        </p:cTn>
                                        <p:tgtEl>
                                          <p:spTgt spid="35"/>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44"/>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43"/>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xit" presetSubtype="0" fill="hold" grpId="5" nodeType="clickEffect">
                                  <p:stCondLst>
                                    <p:cond delay="0"/>
                                  </p:stCondLst>
                                  <p:childTnLst>
                                    <p:set>
                                      <p:cBhvr>
                                        <p:cTn id="93" dur="1" fill="hold">
                                          <p:stCondLst>
                                            <p:cond delay="0"/>
                                          </p:stCondLst>
                                        </p:cTn>
                                        <p:tgtEl>
                                          <p:spTgt spid="35"/>
                                        </p:tgtEl>
                                        <p:attrNameLst>
                                          <p:attrName>style.visibility</p:attrName>
                                        </p:attrNameLst>
                                      </p:cBhvr>
                                      <p:to>
                                        <p:strVal val="hidden"/>
                                      </p:to>
                                    </p:set>
                                  </p:childTnLst>
                                </p:cTn>
                              </p:par>
                              <p:par>
                                <p:cTn id="94" presetID="1" presetClass="exit" presetSubtype="0" fill="hold" grpId="1" nodeType="withEffect">
                                  <p:stCondLst>
                                    <p:cond delay="0"/>
                                  </p:stCondLst>
                                  <p:childTnLst>
                                    <p:set>
                                      <p:cBhvr>
                                        <p:cTn id="95" dur="1" fill="hold">
                                          <p:stCondLst>
                                            <p:cond delay="0"/>
                                          </p:stCondLst>
                                        </p:cTn>
                                        <p:tgtEl>
                                          <p:spTgt spid="43"/>
                                        </p:tgtEl>
                                        <p:attrNameLst>
                                          <p:attrName>style.visibility</p:attrName>
                                        </p:attrNameLst>
                                      </p:cBhvr>
                                      <p:to>
                                        <p:strVal val="hidden"/>
                                      </p:to>
                                    </p:set>
                                  </p:childTnLst>
                                </p:cTn>
                              </p:par>
                              <p:par>
                                <p:cTn id="96" presetID="1" presetClass="exit" presetSubtype="0" fill="hold" grpId="1" nodeType="withEffect">
                                  <p:stCondLst>
                                    <p:cond delay="0"/>
                                  </p:stCondLst>
                                  <p:childTnLst>
                                    <p:set>
                                      <p:cBhvr>
                                        <p:cTn id="97" dur="1" fill="hold">
                                          <p:stCondLst>
                                            <p:cond delay="0"/>
                                          </p:stCondLst>
                                        </p:cTn>
                                        <p:tgtEl>
                                          <p:spTgt spid="44"/>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26" presetClass="emph" presetSubtype="0" fill="hold" grpId="0" nodeType="clickEffect">
                                  <p:stCondLst>
                                    <p:cond delay="0"/>
                                  </p:stCondLst>
                                  <p:childTnLst>
                                    <p:animEffect transition="out" filter="fade">
                                      <p:cBhvr>
                                        <p:cTn id="101" dur="500" tmFilter="0, 0; .2, .5; .8, .5; 1, 0"/>
                                        <p:tgtEl>
                                          <p:spTgt spid="65"/>
                                        </p:tgtEl>
                                      </p:cBhvr>
                                    </p:animEffect>
                                    <p:animScale>
                                      <p:cBhvr>
                                        <p:cTn id="102" dur="250" autoRev="1" fill="hold"/>
                                        <p:tgtEl>
                                          <p:spTgt spid="6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10" grpId="0" animBg="1"/>
      <p:bldP spid="10" grpId="1" animBg="1"/>
      <p:bldP spid="22" grpId="0" animBg="1"/>
      <p:bldP spid="22" grpId="1" animBg="1"/>
      <p:bldP spid="65" grpId="0" animBg="1"/>
      <p:bldP spid="29" grpId="0"/>
      <p:bldP spid="14" grpId="0" animBg="1"/>
      <p:bldP spid="14" grpId="1" animBg="1"/>
      <p:bldP spid="35" grpId="0" animBg="1"/>
      <p:bldP spid="35" grpId="1" animBg="1"/>
      <p:bldP spid="35" grpId="2" animBg="1"/>
      <p:bldP spid="35" grpId="3" animBg="1"/>
      <p:bldP spid="35" grpId="4" animBg="1"/>
      <p:bldP spid="35" grpId="5" animBg="1"/>
      <p:bldP spid="36" grpId="0" animBg="1"/>
      <p:bldP spid="36" grpId="1" animBg="1"/>
      <p:bldP spid="9" grpId="0" animBg="1"/>
      <p:bldP spid="9" grpId="1" animBg="1"/>
      <p:bldP spid="38" grpId="0" animBg="1"/>
      <p:bldP spid="38" grpId="1" animBg="1"/>
      <p:bldP spid="42" grpId="0" animBg="1"/>
      <p:bldP spid="42" grpId="1" animBg="1"/>
      <p:bldP spid="43" grpId="0" animBg="1"/>
      <p:bldP spid="43" grpId="1" animBg="1"/>
      <p:bldP spid="44" grpId="0" animBg="1"/>
      <p:bldP spid="44"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smtClean="0"/>
              <a:t>Executive Summary</a:t>
            </a:r>
            <a:endParaRPr lang="en-US" sz="4400"/>
          </a:p>
        </p:txBody>
      </p:sp>
      <p:sp>
        <p:nvSpPr>
          <p:cNvPr id="3" name="Content Placeholder 2"/>
          <p:cNvSpPr>
            <a:spLocks noGrp="1"/>
          </p:cNvSpPr>
          <p:nvPr>
            <p:ph idx="1"/>
          </p:nvPr>
        </p:nvSpPr>
        <p:spPr>
          <a:xfrm>
            <a:off x="612648" y="1371600"/>
            <a:ext cx="8383127" cy="5105400"/>
          </a:xfrm>
        </p:spPr>
        <p:txBody>
          <a:bodyPr>
            <a:noAutofit/>
          </a:bodyPr>
          <a:lstStyle/>
          <a:p>
            <a:pPr>
              <a:lnSpc>
                <a:spcPct val="90000"/>
              </a:lnSpc>
            </a:pPr>
            <a:r>
              <a:rPr lang="en-US" sz="2400" b="1" i="0" dirty="0" smtClean="0">
                <a:solidFill>
                  <a:schemeClr val="tx1">
                    <a:lumMod val="50000"/>
                  </a:schemeClr>
                </a:solidFill>
              </a:rPr>
              <a:t>Observation: </a:t>
            </a:r>
            <a:r>
              <a:rPr lang="en-US" sz="2400" i="0" dirty="0" smtClean="0">
                <a:solidFill>
                  <a:schemeClr val="tx1">
                    <a:lumMod val="50000"/>
                  </a:schemeClr>
                </a:solidFill>
              </a:rPr>
              <a:t>Imbalances in execution leave GPU resources underutilized</a:t>
            </a:r>
          </a:p>
          <a:p>
            <a:pPr>
              <a:lnSpc>
                <a:spcPct val="90000"/>
              </a:lnSpc>
            </a:pPr>
            <a:r>
              <a:rPr lang="en-US" sz="2400" b="1" i="0" dirty="0" smtClean="0"/>
              <a:t>Our Goal: </a:t>
            </a:r>
            <a:r>
              <a:rPr lang="en-US" sz="2400" i="0" dirty="0" smtClean="0"/>
              <a:t>Employ underutilized GPU resources to do something useful – </a:t>
            </a:r>
            <a:r>
              <a:rPr lang="en-US" sz="2400" b="1" i="0" dirty="0" smtClean="0">
                <a:solidFill>
                  <a:schemeClr val="tx2"/>
                </a:solidFill>
              </a:rPr>
              <a:t>accelerate bottlenecks using helper threads</a:t>
            </a:r>
          </a:p>
          <a:p>
            <a:pPr>
              <a:lnSpc>
                <a:spcPct val="90000"/>
              </a:lnSpc>
            </a:pPr>
            <a:r>
              <a:rPr lang="en-US" sz="2400" b="1" i="0" dirty="0" smtClean="0">
                <a:latin typeface="Tw Cen MT" panose="020B0602020104020603" pitchFamily="34" charset="0"/>
              </a:rPr>
              <a:t>Challenge</a:t>
            </a:r>
            <a:r>
              <a:rPr lang="en-US" sz="2400" b="1" i="0" dirty="0">
                <a:latin typeface="Tw Cen MT" panose="020B0602020104020603" pitchFamily="34" charset="0"/>
              </a:rPr>
              <a:t>: </a:t>
            </a:r>
            <a:r>
              <a:rPr lang="en-US" sz="2400" i="0" dirty="0"/>
              <a:t>How do you efficiently </a:t>
            </a:r>
            <a:r>
              <a:rPr lang="en-US" sz="2400" b="1" i="0" dirty="0">
                <a:solidFill>
                  <a:schemeClr val="tx2"/>
                </a:solidFill>
              </a:rPr>
              <a:t>manage and use </a:t>
            </a:r>
            <a:r>
              <a:rPr lang="en-US" sz="2400" i="0" dirty="0"/>
              <a:t>helper threads in a </a:t>
            </a:r>
            <a:r>
              <a:rPr lang="en-US" sz="2400" b="1" i="0" dirty="0">
                <a:solidFill>
                  <a:schemeClr val="tx2"/>
                </a:solidFill>
              </a:rPr>
              <a:t>throughput-oriented</a:t>
            </a:r>
            <a:r>
              <a:rPr lang="en-US" sz="2400" i="0" dirty="0">
                <a:solidFill>
                  <a:schemeClr val="accent2"/>
                </a:solidFill>
              </a:rPr>
              <a:t> </a:t>
            </a:r>
            <a:r>
              <a:rPr lang="en-US" sz="2400" i="0" dirty="0"/>
              <a:t>architecture?</a:t>
            </a:r>
          </a:p>
          <a:p>
            <a:pPr>
              <a:lnSpc>
                <a:spcPct val="90000"/>
              </a:lnSpc>
            </a:pPr>
            <a:r>
              <a:rPr lang="en-US" sz="2400" b="1" i="0" dirty="0" smtClean="0"/>
              <a:t>Our Solution: </a:t>
            </a:r>
            <a:r>
              <a:rPr lang="en-US" sz="2400" b="1" i="0" dirty="0" smtClean="0">
                <a:solidFill>
                  <a:schemeClr val="accent2"/>
                </a:solidFill>
              </a:rPr>
              <a:t>CABA </a:t>
            </a:r>
            <a:r>
              <a:rPr lang="en-US" sz="2400" b="1" i="0" dirty="0">
                <a:solidFill>
                  <a:schemeClr val="accent2"/>
                </a:solidFill>
              </a:rPr>
              <a:t>(Core-Assisted Bottleneck Acceleration)</a:t>
            </a:r>
            <a:r>
              <a:rPr lang="en-US" sz="2400" b="1" i="0" dirty="0" smtClean="0">
                <a:solidFill>
                  <a:schemeClr val="accent2"/>
                </a:solidFill>
              </a:rPr>
              <a:t> </a:t>
            </a:r>
          </a:p>
          <a:p>
            <a:pPr lvl="1">
              <a:lnSpc>
                <a:spcPct val="90000"/>
              </a:lnSpc>
            </a:pPr>
            <a:r>
              <a:rPr lang="en-US" sz="2400" dirty="0">
                <a:solidFill>
                  <a:srgbClr val="006C31"/>
                </a:solidFill>
              </a:rPr>
              <a:t>A</a:t>
            </a:r>
            <a:r>
              <a:rPr lang="en-US" sz="2400" dirty="0" smtClean="0">
                <a:solidFill>
                  <a:srgbClr val="006C31"/>
                </a:solidFill>
              </a:rPr>
              <a:t> new framework to enable helper threading in GPUs</a:t>
            </a:r>
            <a:endParaRPr lang="en-US" sz="2400" b="1" dirty="0" smtClean="0">
              <a:solidFill>
                <a:srgbClr val="006C31"/>
              </a:solidFill>
            </a:endParaRPr>
          </a:p>
          <a:p>
            <a:pPr lvl="1">
              <a:lnSpc>
                <a:spcPct val="90000"/>
              </a:lnSpc>
            </a:pPr>
            <a:r>
              <a:rPr lang="en-US" sz="2400" dirty="0">
                <a:solidFill>
                  <a:srgbClr val="006C31"/>
                </a:solidFill>
              </a:rPr>
              <a:t>E</a:t>
            </a:r>
            <a:r>
              <a:rPr lang="en-US" sz="2400" dirty="0" smtClean="0">
                <a:solidFill>
                  <a:srgbClr val="006C31"/>
                </a:solidFill>
              </a:rPr>
              <a:t>nables flexible data compression</a:t>
            </a:r>
            <a:r>
              <a:rPr lang="en-US" sz="2400" dirty="0" smtClean="0"/>
              <a:t> to alleviate the memory bandwidth bottleneck</a:t>
            </a:r>
          </a:p>
          <a:p>
            <a:pPr lvl="1">
              <a:lnSpc>
                <a:spcPct val="90000"/>
              </a:lnSpc>
            </a:pPr>
            <a:r>
              <a:rPr lang="en-US" sz="2400" dirty="0" smtClean="0">
                <a:solidFill>
                  <a:srgbClr val="006C31"/>
                </a:solidFill>
              </a:rPr>
              <a:t>A </a:t>
            </a:r>
            <a:r>
              <a:rPr lang="en-US" sz="2400" dirty="0">
                <a:solidFill>
                  <a:srgbClr val="006C31"/>
                </a:solidFill>
              </a:rPr>
              <a:t>wide set of use </a:t>
            </a:r>
            <a:r>
              <a:rPr lang="en-US" sz="2400" dirty="0" smtClean="0">
                <a:solidFill>
                  <a:srgbClr val="006C31"/>
                </a:solidFill>
              </a:rPr>
              <a:t>cases </a:t>
            </a:r>
            <a:r>
              <a:rPr lang="en-US" sz="2400" dirty="0" smtClean="0"/>
              <a:t>(e.g., prefetching, </a:t>
            </a:r>
            <a:r>
              <a:rPr lang="en-US" sz="2400" dirty="0" err="1" smtClean="0"/>
              <a:t>memoization</a:t>
            </a:r>
            <a:r>
              <a:rPr lang="en-US" sz="2400" dirty="0" smtClean="0"/>
              <a:t>)</a:t>
            </a:r>
            <a:endParaRPr lang="en-US" sz="2200" dirty="0" smtClean="0"/>
          </a:p>
          <a:p>
            <a:r>
              <a:rPr lang="en-US" sz="2400" b="1" i="0" dirty="0" smtClean="0"/>
              <a:t>Key Results: </a:t>
            </a:r>
            <a:r>
              <a:rPr lang="en-US" sz="2400" i="0" dirty="0" smtClean="0"/>
              <a:t>Using CABA to implement data compression in memory improves performance by 41.7%</a:t>
            </a:r>
          </a:p>
        </p:txBody>
      </p:sp>
      <p:sp>
        <p:nvSpPr>
          <p:cNvPr id="5" name="Slide Number Placeholder 4"/>
          <p:cNvSpPr>
            <a:spLocks noGrp="1"/>
          </p:cNvSpPr>
          <p:nvPr>
            <p:ph type="sldNum" sz="quarter" idx="4"/>
          </p:nvPr>
        </p:nvSpPr>
        <p:spPr/>
        <p:txBody>
          <a:bodyPr/>
          <a:lstStyle/>
          <a:p>
            <a:fld id="{E4C25FB6-0C19-4CE9-A9C3-EE47C070BF97}" type="slidenum">
              <a:rPr lang="en-US" smtClean="0"/>
              <a:pPr/>
              <a:t>2</a:t>
            </a:fld>
            <a:endParaRPr lang="en-US" dirty="0"/>
          </a:p>
        </p:txBody>
      </p:sp>
    </p:spTree>
    <p:extLst>
      <p:ext uri="{BB962C8B-B14F-4D97-AF65-F5344CB8AC3E}">
        <p14:creationId xmlns:p14="http://schemas.microsoft.com/office/powerpoint/2010/main" val="295208707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functionality</a:t>
            </a:r>
            <a:endParaRPr lang="en-US" dirty="0"/>
          </a:p>
        </p:txBody>
      </p:sp>
      <p:sp>
        <p:nvSpPr>
          <p:cNvPr id="3" name="Content Placeholder 2"/>
          <p:cNvSpPr>
            <a:spLocks noGrp="1"/>
          </p:cNvSpPr>
          <p:nvPr>
            <p:ph sz="quarter" idx="1"/>
          </p:nvPr>
        </p:nvSpPr>
        <p:spPr/>
        <p:txBody>
          <a:bodyPr/>
          <a:lstStyle/>
          <a:p>
            <a:pPr marL="0" indent="0">
              <a:buNone/>
            </a:pPr>
            <a:r>
              <a:rPr lang="en-US" i="0" dirty="0" smtClean="0"/>
              <a:t>In the paper:</a:t>
            </a:r>
          </a:p>
          <a:p>
            <a:r>
              <a:rPr lang="en-US" i="0" dirty="0" smtClean="0"/>
              <a:t>More details on the hardware structures</a:t>
            </a:r>
          </a:p>
          <a:p>
            <a:r>
              <a:rPr lang="en-US" i="0" dirty="0" smtClean="0"/>
              <a:t>Data communication and synchronization</a:t>
            </a:r>
          </a:p>
          <a:p>
            <a:r>
              <a:rPr lang="en-US" i="0" dirty="0" smtClean="0"/>
              <a:t>Enforcing priorities</a:t>
            </a:r>
          </a:p>
          <a:p>
            <a:endParaRPr lang="en-US" dirty="0" smtClean="0"/>
          </a:p>
          <a:p>
            <a:pPr marL="0" indent="0">
              <a:buNone/>
            </a:pPr>
            <a:endParaRPr lang="en-US" dirty="0" smtClean="0"/>
          </a:p>
        </p:txBody>
      </p:sp>
      <p:sp>
        <p:nvSpPr>
          <p:cNvPr id="5" name="Slide Number Placeholder 4"/>
          <p:cNvSpPr>
            <a:spLocks noGrp="1"/>
          </p:cNvSpPr>
          <p:nvPr>
            <p:ph type="sldNum" sz="quarter" idx="4"/>
          </p:nvPr>
        </p:nvSpPr>
        <p:spPr/>
        <p:txBody>
          <a:bodyPr/>
          <a:lstStyle/>
          <a:p>
            <a:fld id="{E4C25FB6-0C19-4CE9-A9C3-EE47C070BF97}" type="slidenum">
              <a:rPr lang="en-US" smtClean="0"/>
              <a:pPr/>
              <a:t>20</a:t>
            </a:fld>
            <a:endParaRPr lang="en-US" dirty="0"/>
          </a:p>
        </p:txBody>
      </p:sp>
    </p:spTree>
    <p:extLst>
      <p:ext uri="{BB962C8B-B14F-4D97-AF65-F5344CB8AC3E}">
        <p14:creationId xmlns:p14="http://schemas.microsoft.com/office/powerpoint/2010/main" val="20811070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CABA: Applications</a:t>
            </a:r>
            <a:endParaRPr lang="en-US" dirty="0"/>
          </a:p>
        </p:txBody>
      </p:sp>
      <p:sp>
        <p:nvSpPr>
          <p:cNvPr id="3" name="Content Placeholder 2"/>
          <p:cNvSpPr>
            <a:spLocks noGrp="1"/>
          </p:cNvSpPr>
          <p:nvPr>
            <p:ph sz="quarter" idx="1"/>
          </p:nvPr>
        </p:nvSpPr>
        <p:spPr/>
        <p:txBody>
          <a:bodyPr>
            <a:normAutofit/>
          </a:bodyPr>
          <a:lstStyle/>
          <a:p>
            <a:pPr>
              <a:lnSpc>
                <a:spcPct val="150000"/>
              </a:lnSpc>
            </a:pPr>
            <a:r>
              <a:rPr lang="en-US" sz="3200" i="0" dirty="0" smtClean="0"/>
              <a:t>Data compression</a:t>
            </a:r>
          </a:p>
          <a:p>
            <a:pPr>
              <a:lnSpc>
                <a:spcPct val="150000"/>
              </a:lnSpc>
            </a:pPr>
            <a:r>
              <a:rPr lang="en-US" sz="3200" i="0" dirty="0" err="1" smtClean="0"/>
              <a:t>Memoization</a:t>
            </a:r>
            <a:endParaRPr lang="en-US" sz="3200" i="0" dirty="0" smtClean="0"/>
          </a:p>
          <a:p>
            <a:pPr>
              <a:lnSpc>
                <a:spcPct val="150000"/>
              </a:lnSpc>
            </a:pPr>
            <a:r>
              <a:rPr lang="en-US" sz="3200" i="0" dirty="0" smtClean="0"/>
              <a:t>Prefetching</a:t>
            </a:r>
          </a:p>
          <a:p>
            <a:pPr>
              <a:lnSpc>
                <a:spcPct val="150000"/>
              </a:lnSpc>
            </a:pPr>
            <a:r>
              <a:rPr lang="en-US" sz="3200" i="0" dirty="0" smtClean="0"/>
              <a:t>…</a:t>
            </a:r>
            <a:endParaRPr lang="en-US" sz="3200" i="0" dirty="0"/>
          </a:p>
        </p:txBody>
      </p:sp>
      <p:sp>
        <p:nvSpPr>
          <p:cNvPr id="5" name="Slide Number Placeholder 4"/>
          <p:cNvSpPr>
            <a:spLocks noGrp="1"/>
          </p:cNvSpPr>
          <p:nvPr>
            <p:ph type="sldNum" sz="quarter" idx="4"/>
          </p:nvPr>
        </p:nvSpPr>
        <p:spPr/>
        <p:txBody>
          <a:bodyPr/>
          <a:lstStyle/>
          <a:p>
            <a:fld id="{E4C25FB6-0C19-4CE9-A9C3-EE47C070BF97}" type="slidenum">
              <a:rPr lang="en-US" smtClean="0"/>
              <a:pPr/>
              <a:t>21</a:t>
            </a:fld>
            <a:endParaRPr lang="en-US" dirty="0"/>
          </a:p>
        </p:txBody>
      </p:sp>
    </p:spTree>
    <p:extLst>
      <p:ext uri="{BB962C8B-B14F-4D97-AF65-F5344CB8AC3E}">
        <p14:creationId xmlns:p14="http://schemas.microsoft.com/office/powerpoint/2010/main" val="6465527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0"/>
                                  </p:iterate>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5" presetClass="emph" presetSubtype="0" nodeType="clickEffect">
                                  <p:stCondLst>
                                    <p:cond delay="0"/>
                                  </p:stCondLst>
                                  <p:iterate type="lt">
                                    <p:tmAbs val="25"/>
                                  </p:iterate>
                                  <p:childTnLst>
                                    <p:set>
                                      <p:cBhvr override="childStyle">
                                        <p:cTn id="22" dur="indefinite"/>
                                        <p:tgtEl>
                                          <p:spTgt spid="3">
                                            <p:txEl>
                                              <p:pRg st="0" end="0"/>
                                            </p:txEl>
                                          </p:spTgt>
                                        </p:tgtEl>
                                        <p:attrNameLst>
                                          <p:attrName>style.fontWeight</p:attrName>
                                        </p:attrNameLst>
                                      </p:cBhvr>
                                      <p:to>
                                        <p:strVal val="bold"/>
                                      </p:to>
                                    </p:set>
                                  </p:childTnLst>
                                </p:cTn>
                              </p:par>
                              <p:par>
                                <p:cTn id="23" presetID="3" presetClass="emph" presetSubtype="2" fill="hold" nodeType="withEffect">
                                  <p:stCondLst>
                                    <p:cond delay="0"/>
                                  </p:stCondLst>
                                  <p:iterate type="lt">
                                    <p:tmPct val="0"/>
                                  </p:iterate>
                                  <p:childTnLst>
                                    <p:animClr clrSpc="rgb" dir="cw">
                                      <p:cBhvr override="childStyle">
                                        <p:cTn id="24" dur="500" fill="hold"/>
                                        <p:tgtEl>
                                          <p:spTgt spid="3">
                                            <p:txEl>
                                              <p:pRg st="0" end="0"/>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Case for CABA: Data Compression</a:t>
            </a:r>
            <a:endParaRPr lang="en-US" dirty="0"/>
          </a:p>
        </p:txBody>
      </p:sp>
      <p:sp>
        <p:nvSpPr>
          <p:cNvPr id="3" name="Content Placeholder 2"/>
          <p:cNvSpPr>
            <a:spLocks noGrp="1"/>
          </p:cNvSpPr>
          <p:nvPr>
            <p:ph sz="quarter" idx="1"/>
          </p:nvPr>
        </p:nvSpPr>
        <p:spPr>
          <a:xfrm>
            <a:off x="612648" y="1600200"/>
            <a:ext cx="8302752" cy="4495800"/>
          </a:xfrm>
        </p:spPr>
        <p:txBody>
          <a:bodyPr/>
          <a:lstStyle/>
          <a:p>
            <a:r>
              <a:rPr lang="en-US" sz="2800" b="1" i="0" dirty="0" smtClean="0">
                <a:solidFill>
                  <a:srgbClr val="006C31"/>
                </a:solidFill>
              </a:rPr>
              <a:t>Data compression </a:t>
            </a:r>
            <a:r>
              <a:rPr lang="en-US" sz="2800" i="0" dirty="0" smtClean="0"/>
              <a:t>can hel</a:t>
            </a:r>
            <a:r>
              <a:rPr lang="en-US" sz="2800" i="0" dirty="0"/>
              <a:t>p</a:t>
            </a:r>
            <a:r>
              <a:rPr lang="en-US" sz="2800" i="0" dirty="0" smtClean="0"/>
              <a:t> alleviate the </a:t>
            </a:r>
            <a:r>
              <a:rPr lang="en-US" sz="2800" b="1" i="0" dirty="0" smtClean="0">
                <a:solidFill>
                  <a:srgbClr val="C00000"/>
                </a:solidFill>
              </a:rPr>
              <a:t>memory bandwidth bottleneck</a:t>
            </a:r>
            <a:r>
              <a:rPr lang="en-US" sz="2800" i="0" dirty="0" smtClean="0"/>
              <a:t> - transmits data in a more condensed form</a:t>
            </a:r>
          </a:p>
          <a:p>
            <a:endParaRPr lang="en-US" dirty="0"/>
          </a:p>
        </p:txBody>
      </p:sp>
      <p:sp>
        <p:nvSpPr>
          <p:cNvPr id="5" name="Rounded Rectangle 4"/>
          <p:cNvSpPr/>
          <p:nvPr/>
        </p:nvSpPr>
        <p:spPr>
          <a:xfrm>
            <a:off x="942975" y="3047555"/>
            <a:ext cx="3505200" cy="2803216"/>
          </a:xfrm>
          <a:prstGeom prst="roundRect">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ounded Rectangle 66"/>
          <p:cNvSpPr/>
          <p:nvPr/>
        </p:nvSpPr>
        <p:spPr>
          <a:xfrm>
            <a:off x="2895600" y="3355796"/>
            <a:ext cx="1295400" cy="2069869"/>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Left-Right Arrow 67"/>
          <p:cNvSpPr/>
          <p:nvPr/>
        </p:nvSpPr>
        <p:spPr>
          <a:xfrm>
            <a:off x="4448175" y="3996384"/>
            <a:ext cx="1981200" cy="905558"/>
          </a:xfrm>
          <a:prstGeom prst="leftRightArrow">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ounded Rectangle 68"/>
          <p:cNvSpPr/>
          <p:nvPr/>
        </p:nvSpPr>
        <p:spPr>
          <a:xfrm>
            <a:off x="6429375" y="2963263"/>
            <a:ext cx="1524000" cy="2971800"/>
          </a:xfrm>
          <a:prstGeom prst="roundRect">
            <a:avLst/>
          </a:prstGeom>
          <a:solidFill>
            <a:schemeClr val="accent5">
              <a:lumMod val="20000"/>
              <a:lumOff val="80000"/>
            </a:schemeClr>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chemeClr val="tx1"/>
                </a:solidFill>
              </a:rPr>
              <a:t>Memory</a:t>
            </a:r>
          </a:p>
          <a:p>
            <a:pPr algn="ctr"/>
            <a:r>
              <a:rPr lang="en-US" sz="2200" b="1" dirty="0" smtClean="0">
                <a:solidFill>
                  <a:schemeClr val="tx1"/>
                </a:solidFill>
              </a:rPr>
              <a:t>Hierarchy</a:t>
            </a:r>
          </a:p>
        </p:txBody>
      </p:sp>
      <p:sp>
        <p:nvSpPr>
          <p:cNvPr id="42" name="Rounded Rectangle 41"/>
          <p:cNvSpPr/>
          <p:nvPr/>
        </p:nvSpPr>
        <p:spPr>
          <a:xfrm>
            <a:off x="1219201" y="4481132"/>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p:nvSpPr>
        <p:spPr>
          <a:xfrm>
            <a:off x="1616084" y="4481131"/>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p:nvSpPr>
        <p:spPr>
          <a:xfrm>
            <a:off x="2027243" y="4481131"/>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p:nvSpPr>
        <p:spPr>
          <a:xfrm>
            <a:off x="2424126" y="4481131"/>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1219201" y="4779113"/>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36"/>
          <p:cNvSpPr/>
          <p:nvPr/>
        </p:nvSpPr>
        <p:spPr>
          <a:xfrm>
            <a:off x="1616084" y="4779113"/>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2027243" y="4779113"/>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2424126" y="4779113"/>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219201" y="5077468"/>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1616084" y="5077468"/>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2027243" y="5077468"/>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a:off x="2424126" y="5077468"/>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a:off x="1219201" y="5375450"/>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1616084" y="5375450"/>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a:off x="2027243" y="5375450"/>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2424126" y="5375450"/>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1219201" y="4185195"/>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1616084" y="4185195"/>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2027243" y="4185195"/>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2424126" y="4185195"/>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ounded Rectangle 94"/>
          <p:cNvSpPr/>
          <p:nvPr/>
        </p:nvSpPr>
        <p:spPr>
          <a:xfrm>
            <a:off x="1219201" y="3887212"/>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ounded Rectangle 95"/>
          <p:cNvSpPr/>
          <p:nvPr/>
        </p:nvSpPr>
        <p:spPr>
          <a:xfrm>
            <a:off x="1616084" y="3887212"/>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ounded Rectangle 92"/>
          <p:cNvSpPr/>
          <p:nvPr/>
        </p:nvSpPr>
        <p:spPr>
          <a:xfrm>
            <a:off x="2027243" y="3887212"/>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ounded Rectangle 93"/>
          <p:cNvSpPr/>
          <p:nvPr/>
        </p:nvSpPr>
        <p:spPr>
          <a:xfrm>
            <a:off x="2424126" y="3887212"/>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ounded Rectangle 88"/>
          <p:cNvSpPr/>
          <p:nvPr/>
        </p:nvSpPr>
        <p:spPr>
          <a:xfrm>
            <a:off x="1219201" y="3288093"/>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ounded Rectangle 89"/>
          <p:cNvSpPr/>
          <p:nvPr/>
        </p:nvSpPr>
        <p:spPr>
          <a:xfrm>
            <a:off x="1616084" y="3288093"/>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ounded Rectangle 86"/>
          <p:cNvSpPr/>
          <p:nvPr/>
        </p:nvSpPr>
        <p:spPr>
          <a:xfrm>
            <a:off x="2027243" y="3288093"/>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ounded Rectangle 87"/>
          <p:cNvSpPr/>
          <p:nvPr/>
        </p:nvSpPr>
        <p:spPr>
          <a:xfrm>
            <a:off x="2424126" y="3288093"/>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ounded Rectangle 82"/>
          <p:cNvSpPr/>
          <p:nvPr/>
        </p:nvSpPr>
        <p:spPr>
          <a:xfrm>
            <a:off x="1219201" y="3586075"/>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ounded Rectangle 83"/>
          <p:cNvSpPr/>
          <p:nvPr/>
        </p:nvSpPr>
        <p:spPr>
          <a:xfrm>
            <a:off x="1616084" y="3586075"/>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ounded Rectangle 80"/>
          <p:cNvSpPr/>
          <p:nvPr/>
        </p:nvSpPr>
        <p:spPr>
          <a:xfrm>
            <a:off x="2027243" y="3586075"/>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ounded Rectangle 81"/>
          <p:cNvSpPr/>
          <p:nvPr/>
        </p:nvSpPr>
        <p:spPr>
          <a:xfrm>
            <a:off x="2424126" y="3586075"/>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ull Unbroken Cacheline"/>
          <p:cNvSpPr/>
          <p:nvPr/>
        </p:nvSpPr>
        <p:spPr>
          <a:xfrm>
            <a:off x="6429375" y="3355796"/>
            <a:ext cx="1524000" cy="230279"/>
          </a:xfrm>
          <a:prstGeom prst="rect">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i="1" dirty="0"/>
          </a:p>
        </p:txBody>
      </p:sp>
      <p:sp>
        <p:nvSpPr>
          <p:cNvPr id="45" name="Rectangle 44"/>
          <p:cNvSpPr/>
          <p:nvPr/>
        </p:nvSpPr>
        <p:spPr>
          <a:xfrm>
            <a:off x="6400801" y="3355796"/>
            <a:ext cx="381000" cy="2302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6781800" y="3355796"/>
            <a:ext cx="352425" cy="2302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p:cNvSpPr/>
          <p:nvPr/>
        </p:nvSpPr>
        <p:spPr>
          <a:xfrm>
            <a:off x="7134225" y="3355796"/>
            <a:ext cx="352425" cy="2302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7496175" y="3355796"/>
            <a:ext cx="457200" cy="2302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cacheline holder"/>
          <p:cNvSpPr/>
          <p:nvPr/>
        </p:nvSpPr>
        <p:spPr>
          <a:xfrm>
            <a:off x="6429375" y="3355796"/>
            <a:ext cx="1524000" cy="2302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ull Compressed Cacheline"/>
          <p:cNvSpPr/>
          <p:nvPr/>
        </p:nvSpPr>
        <p:spPr>
          <a:xfrm>
            <a:off x="6429375" y="3355796"/>
            <a:ext cx="733425" cy="2302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p:cNvSpPr/>
          <p:nvPr/>
        </p:nvSpPr>
        <p:spPr>
          <a:xfrm>
            <a:off x="6429375" y="3355796"/>
            <a:ext cx="352425" cy="2302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6781800" y="3355796"/>
            <a:ext cx="381000" cy="2302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941333" y="3286269"/>
            <a:ext cx="1394934" cy="369332"/>
          </a:xfrm>
          <a:prstGeom prst="rect">
            <a:avLst/>
          </a:prstGeom>
          <a:noFill/>
        </p:spPr>
        <p:txBody>
          <a:bodyPr wrap="none" rtlCol="0">
            <a:spAutoFit/>
          </a:bodyPr>
          <a:lstStyle/>
          <a:p>
            <a:r>
              <a:rPr lang="en-US" b="1" i="1" dirty="0" smtClean="0">
                <a:latin typeface="Candara" pitchFamily="34" charset="0"/>
              </a:rPr>
              <a:t>Compressed</a:t>
            </a:r>
            <a:endParaRPr lang="en-US" b="1" i="1" dirty="0">
              <a:latin typeface="Candara" pitchFamily="34" charset="0"/>
            </a:endParaRPr>
          </a:p>
        </p:txBody>
      </p:sp>
      <p:sp>
        <p:nvSpPr>
          <p:cNvPr id="51" name="TextBox 50"/>
          <p:cNvSpPr txBox="1"/>
          <p:nvPr/>
        </p:nvSpPr>
        <p:spPr>
          <a:xfrm>
            <a:off x="4837939" y="3286269"/>
            <a:ext cx="1601721" cy="369332"/>
          </a:xfrm>
          <a:prstGeom prst="rect">
            <a:avLst/>
          </a:prstGeom>
          <a:noFill/>
        </p:spPr>
        <p:txBody>
          <a:bodyPr wrap="none" rtlCol="0">
            <a:spAutoFit/>
          </a:bodyPr>
          <a:lstStyle/>
          <a:p>
            <a:r>
              <a:rPr lang="en-US" b="1" i="1" dirty="0" smtClean="0">
                <a:latin typeface="Candara" pitchFamily="34" charset="0"/>
              </a:rPr>
              <a:t>Uncompressed</a:t>
            </a:r>
            <a:endParaRPr lang="en-US" b="1" i="1" dirty="0">
              <a:latin typeface="Candara" pitchFamily="34" charset="0"/>
            </a:endParaRPr>
          </a:p>
        </p:txBody>
      </p:sp>
      <p:sp>
        <p:nvSpPr>
          <p:cNvPr id="57" name="Content Placeholder 2"/>
          <p:cNvSpPr txBox="1">
            <a:spLocks/>
          </p:cNvSpPr>
          <p:nvPr/>
        </p:nvSpPr>
        <p:spPr>
          <a:xfrm>
            <a:off x="612648" y="6050681"/>
            <a:ext cx="8074152" cy="812249"/>
          </a:xfrm>
          <a:prstGeom prst="rect">
            <a:avLst/>
          </a:prstGeom>
        </p:spPr>
        <p:txBody>
          <a:bodyPr vert="horz">
            <a:normAutofit fontScale="55000" lnSpcReduction="20000"/>
          </a:bodyPr>
          <a:lstStyle>
            <a:lvl1pPr marL="320040" indent="-320040" algn="l" rtl="0" eaLnBrk="1" latinLnBrk="0" hangingPunct="1">
              <a:spcBef>
                <a:spcPts val="700"/>
              </a:spcBef>
              <a:buClr>
                <a:schemeClr val="accent2"/>
              </a:buClr>
              <a:buSzPct val="60000"/>
              <a:buFont typeface="Wingdings"/>
              <a:buChar char=""/>
              <a:defRPr kumimoji="0" sz="2900" i="1" kern="1200">
                <a:solidFill>
                  <a:schemeClr val="tx1"/>
                </a:solidFill>
                <a:latin typeface="Candara" pitchFamily="34" charset="0"/>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Candara" pitchFamily="34" charset="0"/>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Candara" pitchFamily="34" charset="0"/>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Candara" pitchFamily="34" charset="0"/>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Candara" pitchFamily="34" charset="0"/>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sz="5000" i="0" dirty="0" smtClean="0">
                <a:latin typeface="+mn-lt"/>
              </a:rPr>
              <a:t>CABA employs idle </a:t>
            </a:r>
            <a:r>
              <a:rPr lang="en-US" sz="5000" i="0" dirty="0">
                <a:latin typeface="+mn-lt"/>
              </a:rPr>
              <a:t>compute pipelines to perform compression</a:t>
            </a:r>
          </a:p>
          <a:p>
            <a:endParaRPr lang="en-US" dirty="0"/>
          </a:p>
        </p:txBody>
      </p:sp>
      <p:sp>
        <p:nvSpPr>
          <p:cNvPr id="8" name="TextBox 7"/>
          <p:cNvSpPr txBox="1"/>
          <p:nvPr/>
        </p:nvSpPr>
        <p:spPr>
          <a:xfrm>
            <a:off x="1588944" y="4079914"/>
            <a:ext cx="899605" cy="584775"/>
          </a:xfrm>
          <a:prstGeom prst="rect">
            <a:avLst/>
          </a:prstGeom>
          <a:solidFill>
            <a:schemeClr val="bg1"/>
          </a:solidFill>
          <a:effectLst>
            <a:outerShdw blurRad="50800" dist="50800" dir="5400000" sx="50000" sy="50000" algn="ctr" rotWithShape="0">
              <a:schemeClr val="bg1">
                <a:alpha val="43000"/>
              </a:schemeClr>
            </a:outerShdw>
            <a:softEdge rad="50800"/>
          </a:effectLst>
        </p:spPr>
        <p:txBody>
          <a:bodyPr wrap="none" rtlCol="0">
            <a:spAutoFit/>
          </a:bodyPr>
          <a:lstStyle/>
          <a:p>
            <a:r>
              <a:rPr lang="en-US" sz="3200" b="1" dirty="0" smtClean="0"/>
              <a:t>Idle!</a:t>
            </a:r>
            <a:endParaRPr lang="en-US" sz="3200" b="1" dirty="0"/>
          </a:p>
        </p:txBody>
      </p:sp>
      <p:sp>
        <p:nvSpPr>
          <p:cNvPr id="7" name="Slide Number Placeholder 6"/>
          <p:cNvSpPr>
            <a:spLocks noGrp="1"/>
          </p:cNvSpPr>
          <p:nvPr>
            <p:ph type="sldNum" sz="quarter" idx="4"/>
          </p:nvPr>
        </p:nvSpPr>
        <p:spPr/>
        <p:txBody>
          <a:bodyPr/>
          <a:lstStyle/>
          <a:p>
            <a:fld id="{E4C25FB6-0C19-4CE9-A9C3-EE47C070BF97}" type="slidenum">
              <a:rPr lang="en-US" smtClean="0"/>
              <a:pPr/>
              <a:t>22</a:t>
            </a:fld>
            <a:endParaRPr lang="en-US" dirty="0"/>
          </a:p>
        </p:txBody>
      </p:sp>
    </p:spTree>
    <p:extLst>
      <p:ext uri="{BB962C8B-B14F-4D97-AF65-F5344CB8AC3E}">
        <p14:creationId xmlns:p14="http://schemas.microsoft.com/office/powerpoint/2010/main" val="356437746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44"/>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51"/>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9"/>
                                        </p:tgtEl>
                                        <p:attrNameLst>
                                          <p:attrName>style.visibility</p:attrName>
                                        </p:attrNameLst>
                                      </p:cBhvr>
                                      <p:to>
                                        <p:strVal val="visible"/>
                                      </p:to>
                                    </p:set>
                                  </p:childTnLst>
                                </p:cTn>
                              </p:par>
                            </p:childTnLst>
                          </p:cTn>
                        </p:par>
                        <p:par>
                          <p:cTn id="27" fill="hold">
                            <p:stCondLst>
                              <p:cond delay="0"/>
                            </p:stCondLst>
                            <p:childTnLst>
                              <p:par>
                                <p:cTn id="28" presetID="35" presetClass="path" presetSubtype="0" accel="50000" decel="50000" fill="hold" grpId="1" nodeType="afterEffect">
                                  <p:stCondLst>
                                    <p:cond delay="0"/>
                                  </p:stCondLst>
                                  <p:childTnLst>
                                    <p:animMotion origin="layout" path="M 0 0 L -0.25 0 E" pathEditMode="relative" ptsTypes="">
                                      <p:cBhvr>
                                        <p:cTn id="29" dur="500" fill="hold"/>
                                        <p:tgtEl>
                                          <p:spTgt spid="45"/>
                                        </p:tgtEl>
                                        <p:attrNameLst>
                                          <p:attrName>ppt_x</p:attrName>
                                          <p:attrName>ppt_y</p:attrName>
                                        </p:attrNameLst>
                                      </p:cBhvr>
                                    </p:animMotion>
                                  </p:childTnLst>
                                </p:cTn>
                              </p:par>
                            </p:childTnLst>
                          </p:cTn>
                        </p:par>
                        <p:par>
                          <p:cTn id="30" fill="hold">
                            <p:stCondLst>
                              <p:cond delay="500"/>
                            </p:stCondLst>
                            <p:childTnLst>
                              <p:par>
                                <p:cTn id="31" presetID="35" presetClass="path" presetSubtype="0" accel="50000" decel="50000" fill="hold" grpId="1" nodeType="afterEffect">
                                  <p:stCondLst>
                                    <p:cond delay="0"/>
                                  </p:stCondLst>
                                  <p:childTnLst>
                                    <p:animMotion origin="layout" path="M 0 0 L -0.25 0 E" pathEditMode="relative" ptsTypes="">
                                      <p:cBhvr>
                                        <p:cTn id="32" dur="500" fill="hold"/>
                                        <p:tgtEl>
                                          <p:spTgt spid="73"/>
                                        </p:tgtEl>
                                        <p:attrNameLst>
                                          <p:attrName>ppt_x</p:attrName>
                                          <p:attrName>ppt_y</p:attrName>
                                        </p:attrNameLst>
                                      </p:cBhvr>
                                    </p:animMotion>
                                  </p:childTnLst>
                                </p:cTn>
                              </p:par>
                            </p:childTnLst>
                          </p:cTn>
                        </p:par>
                        <p:par>
                          <p:cTn id="33" fill="hold">
                            <p:stCondLst>
                              <p:cond delay="1000"/>
                            </p:stCondLst>
                            <p:childTnLst>
                              <p:par>
                                <p:cTn id="34" presetID="35" presetClass="path" presetSubtype="0" accel="50000" decel="50000" fill="hold" grpId="1" nodeType="afterEffect">
                                  <p:stCondLst>
                                    <p:cond delay="0"/>
                                  </p:stCondLst>
                                  <p:childTnLst>
                                    <p:animMotion origin="layout" path="M 0 0 L -0.25 0 E" pathEditMode="relative" ptsTypes="">
                                      <p:cBhvr>
                                        <p:cTn id="35" dur="500" fill="hold"/>
                                        <p:tgtEl>
                                          <p:spTgt spid="98"/>
                                        </p:tgtEl>
                                        <p:attrNameLst>
                                          <p:attrName>ppt_x</p:attrName>
                                          <p:attrName>ppt_y</p:attrName>
                                        </p:attrNameLst>
                                      </p:cBhvr>
                                    </p:animMotion>
                                  </p:childTnLst>
                                </p:cTn>
                              </p:par>
                            </p:childTnLst>
                          </p:cTn>
                        </p:par>
                        <p:par>
                          <p:cTn id="36" fill="hold">
                            <p:stCondLst>
                              <p:cond delay="1500"/>
                            </p:stCondLst>
                            <p:childTnLst>
                              <p:par>
                                <p:cTn id="37" presetID="35" presetClass="path" presetSubtype="0" accel="50000" decel="50000" fill="hold" grpId="1" nodeType="afterEffect">
                                  <p:stCondLst>
                                    <p:cond delay="0"/>
                                  </p:stCondLst>
                                  <p:childTnLst>
                                    <p:animMotion origin="layout" path="M -1.66667E-6 -1.48148E-6 L -0.25 -1.48148E-6 " pathEditMode="relative" rAng="0" ptsTypes="AA">
                                      <p:cBhvr>
                                        <p:cTn id="38" dur="500" fill="hold"/>
                                        <p:tgtEl>
                                          <p:spTgt spid="99"/>
                                        </p:tgtEl>
                                        <p:attrNameLst>
                                          <p:attrName>ppt_x</p:attrName>
                                          <p:attrName>ppt_y</p:attrName>
                                        </p:attrNameLst>
                                      </p:cBhvr>
                                      <p:rCtr x="-12500" y="0"/>
                                    </p:animMotion>
                                  </p:childTnLst>
                                </p:cTn>
                              </p:par>
                            </p:childTnLst>
                          </p:cTn>
                        </p:par>
                        <p:par>
                          <p:cTn id="39" fill="hold">
                            <p:stCondLst>
                              <p:cond delay="2000"/>
                            </p:stCondLst>
                            <p:childTnLst>
                              <p:par>
                                <p:cTn id="40" presetID="1" presetClass="exit" presetSubtype="0" fill="hold" grpId="2" nodeType="afterEffect">
                                  <p:stCondLst>
                                    <p:cond delay="0"/>
                                  </p:stCondLst>
                                  <p:childTnLst>
                                    <p:set>
                                      <p:cBhvr>
                                        <p:cTn id="41" dur="1" fill="hold">
                                          <p:stCondLst>
                                            <p:cond delay="0"/>
                                          </p:stCondLst>
                                        </p:cTn>
                                        <p:tgtEl>
                                          <p:spTgt spid="45"/>
                                        </p:tgtEl>
                                        <p:attrNameLst>
                                          <p:attrName>style.visibility</p:attrName>
                                        </p:attrNameLst>
                                      </p:cBhvr>
                                      <p:to>
                                        <p:strVal val="hidden"/>
                                      </p:to>
                                    </p:set>
                                  </p:childTnLst>
                                </p:cTn>
                              </p:par>
                            </p:childTnLst>
                          </p:cTn>
                        </p:par>
                        <p:par>
                          <p:cTn id="42" fill="hold">
                            <p:stCondLst>
                              <p:cond delay="2000"/>
                            </p:stCondLst>
                            <p:childTnLst>
                              <p:par>
                                <p:cTn id="43" presetID="1" presetClass="exit" presetSubtype="0" fill="hold" grpId="2" nodeType="afterEffect">
                                  <p:stCondLst>
                                    <p:cond delay="0"/>
                                  </p:stCondLst>
                                  <p:childTnLst>
                                    <p:set>
                                      <p:cBhvr>
                                        <p:cTn id="44" dur="1" fill="hold">
                                          <p:stCondLst>
                                            <p:cond delay="0"/>
                                          </p:stCondLst>
                                        </p:cTn>
                                        <p:tgtEl>
                                          <p:spTgt spid="73"/>
                                        </p:tgtEl>
                                        <p:attrNameLst>
                                          <p:attrName>style.visibility</p:attrName>
                                        </p:attrNameLst>
                                      </p:cBhvr>
                                      <p:to>
                                        <p:strVal val="hidden"/>
                                      </p:to>
                                    </p:set>
                                  </p:childTnLst>
                                </p:cTn>
                              </p:par>
                            </p:childTnLst>
                          </p:cTn>
                        </p:par>
                        <p:par>
                          <p:cTn id="45" fill="hold">
                            <p:stCondLst>
                              <p:cond delay="2000"/>
                            </p:stCondLst>
                            <p:childTnLst>
                              <p:par>
                                <p:cTn id="46" presetID="1" presetClass="exit" presetSubtype="0" fill="hold" grpId="2" nodeType="afterEffect">
                                  <p:stCondLst>
                                    <p:cond delay="0"/>
                                  </p:stCondLst>
                                  <p:childTnLst>
                                    <p:set>
                                      <p:cBhvr>
                                        <p:cTn id="47" dur="1" fill="hold">
                                          <p:stCondLst>
                                            <p:cond delay="0"/>
                                          </p:stCondLst>
                                        </p:cTn>
                                        <p:tgtEl>
                                          <p:spTgt spid="98"/>
                                        </p:tgtEl>
                                        <p:attrNameLst>
                                          <p:attrName>style.visibility</p:attrName>
                                        </p:attrNameLst>
                                      </p:cBhvr>
                                      <p:to>
                                        <p:strVal val="hidden"/>
                                      </p:to>
                                    </p:set>
                                  </p:childTnLst>
                                </p:cTn>
                              </p:par>
                            </p:childTnLst>
                          </p:cTn>
                        </p:par>
                        <p:par>
                          <p:cTn id="48" fill="hold">
                            <p:stCondLst>
                              <p:cond delay="2000"/>
                            </p:stCondLst>
                            <p:childTnLst>
                              <p:par>
                                <p:cTn id="49" presetID="1" presetClass="exit" presetSubtype="0" fill="hold" grpId="2" nodeType="afterEffect">
                                  <p:stCondLst>
                                    <p:cond delay="0"/>
                                  </p:stCondLst>
                                  <p:childTnLst>
                                    <p:set>
                                      <p:cBhvr>
                                        <p:cTn id="50" dur="1" fill="hold">
                                          <p:stCondLst>
                                            <p:cond delay="0"/>
                                          </p:stCondLst>
                                        </p:cTn>
                                        <p:tgtEl>
                                          <p:spTgt spid="99"/>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47"/>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4"/>
                                        </p:tgtEl>
                                        <p:attrNameLst>
                                          <p:attrName>style.visibility</p:attrName>
                                        </p:attrNameLst>
                                      </p:cBhvr>
                                      <p:to>
                                        <p:strVal val="hidden"/>
                                      </p:to>
                                    </p:set>
                                  </p:childTnLst>
                                </p:cTn>
                              </p:par>
                              <p:par>
                                <p:cTn id="65" presetID="1" presetClass="entr" presetSubtype="0" fill="hold" grpId="0" nodeType="withEffect">
                                  <p:stCondLst>
                                    <p:cond delay="0"/>
                                  </p:stCondLst>
                                  <p:childTnLst>
                                    <p:set>
                                      <p:cBhvr>
                                        <p:cTn id="66" dur="1" fill="hold">
                                          <p:stCondLst>
                                            <p:cond delay="0"/>
                                          </p:stCondLst>
                                        </p:cTn>
                                        <p:tgtEl>
                                          <p:spTgt spid="4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00"/>
                                        </p:tgtEl>
                                        <p:attrNameLst>
                                          <p:attrName>style.visibility</p:attrName>
                                        </p:attrNameLst>
                                      </p:cBhvr>
                                      <p:to>
                                        <p:strVal val="visible"/>
                                      </p:to>
                                    </p:set>
                                  </p:childTnLst>
                                </p:cTn>
                              </p:par>
                            </p:childTnLst>
                          </p:cTn>
                        </p:par>
                        <p:par>
                          <p:cTn id="69" fill="hold">
                            <p:stCondLst>
                              <p:cond delay="0"/>
                            </p:stCondLst>
                            <p:childTnLst>
                              <p:par>
                                <p:cTn id="70" presetID="35" presetClass="path" presetSubtype="0" accel="50000" decel="50000" fill="hold" grpId="1" nodeType="afterEffect">
                                  <p:stCondLst>
                                    <p:cond delay="0"/>
                                  </p:stCondLst>
                                  <p:childTnLst>
                                    <p:animMotion origin="layout" path="M 0 0 L -0.25 0 E" pathEditMode="relative" ptsTypes="">
                                      <p:cBhvr>
                                        <p:cTn id="71" dur="500" fill="hold"/>
                                        <p:tgtEl>
                                          <p:spTgt spid="48"/>
                                        </p:tgtEl>
                                        <p:attrNameLst>
                                          <p:attrName>ppt_x</p:attrName>
                                          <p:attrName>ppt_y</p:attrName>
                                        </p:attrNameLst>
                                      </p:cBhvr>
                                    </p:animMotion>
                                  </p:childTnLst>
                                </p:cTn>
                              </p:par>
                            </p:childTnLst>
                          </p:cTn>
                        </p:par>
                        <p:par>
                          <p:cTn id="72" fill="hold">
                            <p:stCondLst>
                              <p:cond delay="500"/>
                            </p:stCondLst>
                            <p:childTnLst>
                              <p:par>
                                <p:cTn id="73" presetID="35" presetClass="path" presetSubtype="0" accel="50000" decel="50000" fill="hold" grpId="1" nodeType="afterEffect">
                                  <p:stCondLst>
                                    <p:cond delay="0"/>
                                  </p:stCondLst>
                                  <p:childTnLst>
                                    <p:animMotion origin="layout" path="M 0 0 L -0.25 0 E" pathEditMode="relative" ptsTypes="">
                                      <p:cBhvr>
                                        <p:cTn id="74" dur="500" fill="hold"/>
                                        <p:tgtEl>
                                          <p:spTgt spid="100"/>
                                        </p:tgtEl>
                                        <p:attrNameLst>
                                          <p:attrName>ppt_x</p:attrName>
                                          <p:attrName>ppt_y</p:attrName>
                                        </p:attrNameLst>
                                      </p:cBhvr>
                                    </p:animMotion>
                                  </p:childTnLst>
                                </p:cTn>
                              </p:par>
                            </p:childTnLst>
                          </p:cTn>
                        </p:par>
                        <p:par>
                          <p:cTn id="75" fill="hold">
                            <p:stCondLst>
                              <p:cond delay="1000"/>
                            </p:stCondLst>
                            <p:childTnLst>
                              <p:par>
                                <p:cTn id="76" presetID="1" presetClass="exit" presetSubtype="0" fill="hold" grpId="2" nodeType="afterEffect">
                                  <p:stCondLst>
                                    <p:cond delay="0"/>
                                  </p:stCondLst>
                                  <p:childTnLst>
                                    <p:set>
                                      <p:cBhvr>
                                        <p:cTn id="77" dur="1" fill="hold">
                                          <p:stCondLst>
                                            <p:cond delay="0"/>
                                          </p:stCondLst>
                                        </p:cTn>
                                        <p:tgtEl>
                                          <p:spTgt spid="48"/>
                                        </p:tgtEl>
                                        <p:attrNameLst>
                                          <p:attrName>style.visibility</p:attrName>
                                        </p:attrNameLst>
                                      </p:cBhvr>
                                      <p:to>
                                        <p:strVal val="hidden"/>
                                      </p:to>
                                    </p:set>
                                  </p:childTnLst>
                                </p:cTn>
                              </p:par>
                            </p:childTnLst>
                          </p:cTn>
                        </p:par>
                        <p:par>
                          <p:cTn id="78" fill="hold">
                            <p:stCondLst>
                              <p:cond delay="1000"/>
                            </p:stCondLst>
                            <p:childTnLst>
                              <p:par>
                                <p:cTn id="79" presetID="1" presetClass="exit" presetSubtype="0" fill="hold" grpId="2" nodeType="afterEffect">
                                  <p:stCondLst>
                                    <p:cond delay="0"/>
                                  </p:stCondLst>
                                  <p:childTnLst>
                                    <p:set>
                                      <p:cBhvr>
                                        <p:cTn id="80" dur="1" fill="hold">
                                          <p:stCondLst>
                                            <p:cond delay="0"/>
                                          </p:stCondLst>
                                        </p:cTn>
                                        <p:tgtEl>
                                          <p:spTgt spid="100"/>
                                        </p:tgtEl>
                                        <p:attrNameLst>
                                          <p:attrName>style.visibility</p:attrName>
                                        </p:attrNameLst>
                                      </p:cBhvr>
                                      <p:to>
                                        <p:strVal val="hidden"/>
                                      </p:to>
                                    </p:set>
                                  </p:childTnLst>
                                </p:cTn>
                              </p:par>
                              <p:par>
                                <p:cTn id="81" presetID="1" presetClass="exit" presetSubtype="0" fill="hold" grpId="1" nodeType="withEffect">
                                  <p:stCondLst>
                                    <p:cond delay="0"/>
                                  </p:stCondLst>
                                  <p:childTnLst>
                                    <p:set>
                                      <p:cBhvr>
                                        <p:cTn id="82" dur="1" fill="hold">
                                          <p:stCondLst>
                                            <p:cond delay="0"/>
                                          </p:stCondLst>
                                        </p:cTn>
                                        <p:tgtEl>
                                          <p:spTgt spid="46"/>
                                        </p:tgtEl>
                                        <p:attrNameLst>
                                          <p:attrName>style.visibility</p:attrName>
                                        </p:attrNameLst>
                                      </p:cBhvr>
                                      <p:to>
                                        <p:strVal val="hidden"/>
                                      </p:to>
                                    </p:set>
                                  </p:childTnLst>
                                </p:cTn>
                              </p:par>
                              <p:par>
                                <p:cTn id="83" presetID="19" presetClass="emph" presetSubtype="0" fill="hold" grpId="0" nodeType="withEffect">
                                  <p:stCondLst>
                                    <p:cond delay="0"/>
                                  </p:stCondLst>
                                  <p:childTnLst>
                                    <p:animClr clrSpc="rgb" dir="cw">
                                      <p:cBhvr override="childStyle">
                                        <p:cTn id="84" dur="500" fill="hold"/>
                                        <p:tgtEl>
                                          <p:spTgt spid="68"/>
                                        </p:tgtEl>
                                        <p:attrNameLst>
                                          <p:attrName>style.color</p:attrName>
                                        </p:attrNameLst>
                                      </p:cBhvr>
                                      <p:to>
                                        <a:srgbClr val="33CC33"/>
                                      </p:to>
                                    </p:animClr>
                                    <p:animClr clrSpc="rgb" dir="cw">
                                      <p:cBhvr>
                                        <p:cTn id="85" dur="500" fill="hold"/>
                                        <p:tgtEl>
                                          <p:spTgt spid="68"/>
                                        </p:tgtEl>
                                        <p:attrNameLst>
                                          <p:attrName>fillcolor</p:attrName>
                                        </p:attrNameLst>
                                      </p:cBhvr>
                                      <p:to>
                                        <a:srgbClr val="33CC33"/>
                                      </p:to>
                                    </p:animClr>
                                    <p:set>
                                      <p:cBhvr>
                                        <p:cTn id="86" dur="500" fill="hold"/>
                                        <p:tgtEl>
                                          <p:spTgt spid="68"/>
                                        </p:tgtEl>
                                        <p:attrNameLst>
                                          <p:attrName>fill.type</p:attrName>
                                        </p:attrNameLst>
                                      </p:cBhvr>
                                      <p:to>
                                        <p:strVal val="solid"/>
                                      </p:to>
                                    </p:set>
                                    <p:set>
                                      <p:cBhvr>
                                        <p:cTn id="87" dur="500" fill="hold"/>
                                        <p:tgtEl>
                                          <p:spTgt spid="68"/>
                                        </p:tgtEl>
                                        <p:attrNameLst>
                                          <p:attrName>fill.on</p:attrName>
                                        </p:attrNameLst>
                                      </p:cBhvr>
                                      <p:to>
                                        <p:strVal val="true"/>
                                      </p:to>
                                    </p:set>
                                  </p:childTnLst>
                                </p:cTn>
                              </p:par>
                              <p:par>
                                <p:cTn id="88" presetID="7" presetClass="emph" presetSubtype="2" fill="hold" nodeType="withEffect">
                                  <p:stCondLst>
                                    <p:cond delay="0"/>
                                  </p:stCondLst>
                                  <p:childTnLst>
                                    <p:animClr clrSpc="rgb" dir="cw">
                                      <p:cBhvr>
                                        <p:cTn id="89" dur="1000" fill="hold"/>
                                        <p:tgtEl>
                                          <p:spTgt spid="42"/>
                                        </p:tgtEl>
                                        <p:attrNameLst>
                                          <p:attrName>stroke.color</p:attrName>
                                        </p:attrNameLst>
                                      </p:cBhvr>
                                      <p:to>
                                        <a:srgbClr val="33CC33"/>
                                      </p:to>
                                    </p:animClr>
                                    <p:set>
                                      <p:cBhvr>
                                        <p:cTn id="90" dur="1000" fill="hold"/>
                                        <p:tgtEl>
                                          <p:spTgt spid="42"/>
                                        </p:tgtEl>
                                        <p:attrNameLst>
                                          <p:attrName>stroke.on</p:attrName>
                                        </p:attrNameLst>
                                      </p:cBhvr>
                                      <p:to>
                                        <p:strVal val="true"/>
                                      </p:to>
                                    </p:set>
                                  </p:childTnLst>
                                </p:cTn>
                              </p:par>
                              <p:par>
                                <p:cTn id="91" presetID="7" presetClass="emph" presetSubtype="2" fill="hold" nodeType="withEffect">
                                  <p:stCondLst>
                                    <p:cond delay="0"/>
                                  </p:stCondLst>
                                  <p:childTnLst>
                                    <p:animClr clrSpc="rgb" dir="cw">
                                      <p:cBhvr>
                                        <p:cTn id="92" dur="1000" fill="hold"/>
                                        <p:tgtEl>
                                          <p:spTgt spid="43"/>
                                        </p:tgtEl>
                                        <p:attrNameLst>
                                          <p:attrName>stroke.color</p:attrName>
                                        </p:attrNameLst>
                                      </p:cBhvr>
                                      <p:to>
                                        <a:srgbClr val="33CC33"/>
                                      </p:to>
                                    </p:animClr>
                                    <p:set>
                                      <p:cBhvr>
                                        <p:cTn id="93" dur="1000" fill="hold"/>
                                        <p:tgtEl>
                                          <p:spTgt spid="43"/>
                                        </p:tgtEl>
                                        <p:attrNameLst>
                                          <p:attrName>stroke.on</p:attrName>
                                        </p:attrNameLst>
                                      </p:cBhvr>
                                      <p:to>
                                        <p:strVal val="true"/>
                                      </p:to>
                                    </p:set>
                                  </p:childTnLst>
                                </p:cTn>
                              </p:par>
                              <p:par>
                                <p:cTn id="94" presetID="7" presetClass="emph" presetSubtype="2" fill="hold" nodeType="withEffect">
                                  <p:stCondLst>
                                    <p:cond delay="0"/>
                                  </p:stCondLst>
                                  <p:childTnLst>
                                    <p:animClr clrSpc="rgb" dir="cw">
                                      <p:cBhvr>
                                        <p:cTn id="95" dur="1000" fill="hold"/>
                                        <p:tgtEl>
                                          <p:spTgt spid="40"/>
                                        </p:tgtEl>
                                        <p:attrNameLst>
                                          <p:attrName>stroke.color</p:attrName>
                                        </p:attrNameLst>
                                      </p:cBhvr>
                                      <p:to>
                                        <a:srgbClr val="33CC33"/>
                                      </p:to>
                                    </p:animClr>
                                    <p:set>
                                      <p:cBhvr>
                                        <p:cTn id="96" dur="1000" fill="hold"/>
                                        <p:tgtEl>
                                          <p:spTgt spid="40"/>
                                        </p:tgtEl>
                                        <p:attrNameLst>
                                          <p:attrName>stroke.on</p:attrName>
                                        </p:attrNameLst>
                                      </p:cBhvr>
                                      <p:to>
                                        <p:strVal val="true"/>
                                      </p:to>
                                    </p:set>
                                  </p:childTnLst>
                                </p:cTn>
                              </p:par>
                              <p:par>
                                <p:cTn id="97" presetID="7" presetClass="emph" presetSubtype="2" fill="hold" nodeType="withEffect">
                                  <p:stCondLst>
                                    <p:cond delay="0"/>
                                  </p:stCondLst>
                                  <p:childTnLst>
                                    <p:animClr clrSpc="rgb" dir="cw">
                                      <p:cBhvr>
                                        <p:cTn id="98" dur="1000" fill="hold"/>
                                        <p:tgtEl>
                                          <p:spTgt spid="41"/>
                                        </p:tgtEl>
                                        <p:attrNameLst>
                                          <p:attrName>stroke.color</p:attrName>
                                        </p:attrNameLst>
                                      </p:cBhvr>
                                      <p:to>
                                        <a:srgbClr val="33CC33"/>
                                      </p:to>
                                    </p:animClr>
                                    <p:set>
                                      <p:cBhvr>
                                        <p:cTn id="99" dur="1000" fill="hold"/>
                                        <p:tgtEl>
                                          <p:spTgt spid="41"/>
                                        </p:tgtEl>
                                        <p:attrNameLst>
                                          <p:attrName>stroke.on</p:attrName>
                                        </p:attrNameLst>
                                      </p:cBhvr>
                                      <p:to>
                                        <p:strVal val="true"/>
                                      </p:to>
                                    </p:set>
                                  </p:childTnLst>
                                </p:cTn>
                              </p:par>
                              <p:par>
                                <p:cTn id="100" presetID="7" presetClass="emph" presetSubtype="2" fill="hold" nodeType="withEffect">
                                  <p:stCondLst>
                                    <p:cond delay="0"/>
                                  </p:stCondLst>
                                  <p:childTnLst>
                                    <p:animClr clrSpc="rgb" dir="cw">
                                      <p:cBhvr>
                                        <p:cTn id="101" dur="1000" fill="hold"/>
                                        <p:tgtEl>
                                          <p:spTgt spid="36"/>
                                        </p:tgtEl>
                                        <p:attrNameLst>
                                          <p:attrName>stroke.color</p:attrName>
                                        </p:attrNameLst>
                                      </p:cBhvr>
                                      <p:to>
                                        <a:srgbClr val="33CC33"/>
                                      </p:to>
                                    </p:animClr>
                                    <p:set>
                                      <p:cBhvr>
                                        <p:cTn id="102" dur="1000" fill="hold"/>
                                        <p:tgtEl>
                                          <p:spTgt spid="36"/>
                                        </p:tgtEl>
                                        <p:attrNameLst>
                                          <p:attrName>stroke.on</p:attrName>
                                        </p:attrNameLst>
                                      </p:cBhvr>
                                      <p:to>
                                        <p:strVal val="true"/>
                                      </p:to>
                                    </p:set>
                                  </p:childTnLst>
                                </p:cTn>
                              </p:par>
                              <p:par>
                                <p:cTn id="103" presetID="7" presetClass="emph" presetSubtype="2" fill="hold" nodeType="withEffect">
                                  <p:stCondLst>
                                    <p:cond delay="0"/>
                                  </p:stCondLst>
                                  <p:childTnLst>
                                    <p:animClr clrSpc="rgb" dir="cw">
                                      <p:cBhvr>
                                        <p:cTn id="104" dur="1000" fill="hold"/>
                                        <p:tgtEl>
                                          <p:spTgt spid="37"/>
                                        </p:tgtEl>
                                        <p:attrNameLst>
                                          <p:attrName>stroke.color</p:attrName>
                                        </p:attrNameLst>
                                      </p:cBhvr>
                                      <p:to>
                                        <a:srgbClr val="33CC33"/>
                                      </p:to>
                                    </p:animClr>
                                    <p:set>
                                      <p:cBhvr>
                                        <p:cTn id="105" dur="1000" fill="hold"/>
                                        <p:tgtEl>
                                          <p:spTgt spid="37"/>
                                        </p:tgtEl>
                                        <p:attrNameLst>
                                          <p:attrName>stroke.on</p:attrName>
                                        </p:attrNameLst>
                                      </p:cBhvr>
                                      <p:to>
                                        <p:strVal val="true"/>
                                      </p:to>
                                    </p:set>
                                  </p:childTnLst>
                                </p:cTn>
                              </p:par>
                              <p:par>
                                <p:cTn id="106" presetID="7" presetClass="emph" presetSubtype="2" fill="hold" nodeType="withEffect">
                                  <p:stCondLst>
                                    <p:cond delay="0"/>
                                  </p:stCondLst>
                                  <p:childTnLst>
                                    <p:animClr clrSpc="rgb" dir="cw">
                                      <p:cBhvr>
                                        <p:cTn id="107" dur="1000" fill="hold"/>
                                        <p:tgtEl>
                                          <p:spTgt spid="34"/>
                                        </p:tgtEl>
                                        <p:attrNameLst>
                                          <p:attrName>stroke.color</p:attrName>
                                        </p:attrNameLst>
                                      </p:cBhvr>
                                      <p:to>
                                        <a:srgbClr val="33CC33"/>
                                      </p:to>
                                    </p:animClr>
                                    <p:set>
                                      <p:cBhvr>
                                        <p:cTn id="108" dur="1000" fill="hold"/>
                                        <p:tgtEl>
                                          <p:spTgt spid="34"/>
                                        </p:tgtEl>
                                        <p:attrNameLst>
                                          <p:attrName>stroke.on</p:attrName>
                                        </p:attrNameLst>
                                      </p:cBhvr>
                                      <p:to>
                                        <p:strVal val="true"/>
                                      </p:to>
                                    </p:set>
                                  </p:childTnLst>
                                </p:cTn>
                              </p:par>
                              <p:par>
                                <p:cTn id="109" presetID="7" presetClass="emph" presetSubtype="2" fill="hold" nodeType="withEffect">
                                  <p:stCondLst>
                                    <p:cond delay="0"/>
                                  </p:stCondLst>
                                  <p:childTnLst>
                                    <p:animClr clrSpc="rgb" dir="cw">
                                      <p:cBhvr>
                                        <p:cTn id="110" dur="1000" fill="hold"/>
                                        <p:tgtEl>
                                          <p:spTgt spid="35"/>
                                        </p:tgtEl>
                                        <p:attrNameLst>
                                          <p:attrName>stroke.color</p:attrName>
                                        </p:attrNameLst>
                                      </p:cBhvr>
                                      <p:to>
                                        <a:srgbClr val="33CC33"/>
                                      </p:to>
                                    </p:animClr>
                                    <p:set>
                                      <p:cBhvr>
                                        <p:cTn id="111" dur="1000" fill="hold"/>
                                        <p:tgtEl>
                                          <p:spTgt spid="35"/>
                                        </p:tgtEl>
                                        <p:attrNameLst>
                                          <p:attrName>stroke.on</p:attrName>
                                        </p:attrNameLst>
                                      </p:cBhvr>
                                      <p:to>
                                        <p:strVal val="true"/>
                                      </p:to>
                                    </p:set>
                                  </p:childTnLst>
                                </p:cTn>
                              </p:par>
                              <p:par>
                                <p:cTn id="112" presetID="7" presetClass="emph" presetSubtype="2" fill="hold" nodeType="withEffect">
                                  <p:stCondLst>
                                    <p:cond delay="0"/>
                                  </p:stCondLst>
                                  <p:childTnLst>
                                    <p:animClr clrSpc="rgb" dir="cw">
                                      <p:cBhvr>
                                        <p:cTn id="113" dur="1000" fill="hold"/>
                                        <p:tgtEl>
                                          <p:spTgt spid="28"/>
                                        </p:tgtEl>
                                        <p:attrNameLst>
                                          <p:attrName>stroke.color</p:attrName>
                                        </p:attrNameLst>
                                      </p:cBhvr>
                                      <p:to>
                                        <a:srgbClr val="33CC33"/>
                                      </p:to>
                                    </p:animClr>
                                    <p:set>
                                      <p:cBhvr>
                                        <p:cTn id="114" dur="1000" fill="hold"/>
                                        <p:tgtEl>
                                          <p:spTgt spid="28"/>
                                        </p:tgtEl>
                                        <p:attrNameLst>
                                          <p:attrName>stroke.on</p:attrName>
                                        </p:attrNameLst>
                                      </p:cBhvr>
                                      <p:to>
                                        <p:strVal val="true"/>
                                      </p:to>
                                    </p:set>
                                  </p:childTnLst>
                                </p:cTn>
                              </p:par>
                              <p:par>
                                <p:cTn id="115" presetID="7" presetClass="emph" presetSubtype="2" fill="hold" nodeType="withEffect">
                                  <p:stCondLst>
                                    <p:cond delay="0"/>
                                  </p:stCondLst>
                                  <p:childTnLst>
                                    <p:animClr clrSpc="rgb" dir="cw">
                                      <p:cBhvr>
                                        <p:cTn id="116" dur="1000" fill="hold"/>
                                        <p:tgtEl>
                                          <p:spTgt spid="29"/>
                                        </p:tgtEl>
                                        <p:attrNameLst>
                                          <p:attrName>stroke.color</p:attrName>
                                        </p:attrNameLst>
                                      </p:cBhvr>
                                      <p:to>
                                        <a:srgbClr val="33CC33"/>
                                      </p:to>
                                    </p:animClr>
                                    <p:set>
                                      <p:cBhvr>
                                        <p:cTn id="117" dur="1000" fill="hold"/>
                                        <p:tgtEl>
                                          <p:spTgt spid="29"/>
                                        </p:tgtEl>
                                        <p:attrNameLst>
                                          <p:attrName>stroke.on</p:attrName>
                                        </p:attrNameLst>
                                      </p:cBhvr>
                                      <p:to>
                                        <p:strVal val="true"/>
                                      </p:to>
                                    </p:set>
                                  </p:childTnLst>
                                </p:cTn>
                              </p:par>
                              <p:par>
                                <p:cTn id="118" presetID="7" presetClass="emph" presetSubtype="2" fill="hold" nodeType="withEffect">
                                  <p:stCondLst>
                                    <p:cond delay="0"/>
                                  </p:stCondLst>
                                  <p:childTnLst>
                                    <p:animClr clrSpc="rgb" dir="cw">
                                      <p:cBhvr>
                                        <p:cTn id="119" dur="1000" fill="hold"/>
                                        <p:tgtEl>
                                          <p:spTgt spid="26"/>
                                        </p:tgtEl>
                                        <p:attrNameLst>
                                          <p:attrName>stroke.color</p:attrName>
                                        </p:attrNameLst>
                                      </p:cBhvr>
                                      <p:to>
                                        <a:srgbClr val="33CC33"/>
                                      </p:to>
                                    </p:animClr>
                                    <p:set>
                                      <p:cBhvr>
                                        <p:cTn id="120" dur="1000" fill="hold"/>
                                        <p:tgtEl>
                                          <p:spTgt spid="26"/>
                                        </p:tgtEl>
                                        <p:attrNameLst>
                                          <p:attrName>stroke.on</p:attrName>
                                        </p:attrNameLst>
                                      </p:cBhvr>
                                      <p:to>
                                        <p:strVal val="true"/>
                                      </p:to>
                                    </p:set>
                                  </p:childTnLst>
                                </p:cTn>
                              </p:par>
                              <p:par>
                                <p:cTn id="121" presetID="7" presetClass="emph" presetSubtype="2" fill="hold" nodeType="withEffect">
                                  <p:stCondLst>
                                    <p:cond delay="0"/>
                                  </p:stCondLst>
                                  <p:childTnLst>
                                    <p:animClr clrSpc="rgb" dir="cw">
                                      <p:cBhvr>
                                        <p:cTn id="122" dur="1000" fill="hold"/>
                                        <p:tgtEl>
                                          <p:spTgt spid="27"/>
                                        </p:tgtEl>
                                        <p:attrNameLst>
                                          <p:attrName>stroke.color</p:attrName>
                                        </p:attrNameLst>
                                      </p:cBhvr>
                                      <p:to>
                                        <a:srgbClr val="33CC33"/>
                                      </p:to>
                                    </p:animClr>
                                    <p:set>
                                      <p:cBhvr>
                                        <p:cTn id="123" dur="1000" fill="hold"/>
                                        <p:tgtEl>
                                          <p:spTgt spid="27"/>
                                        </p:tgtEl>
                                        <p:attrNameLst>
                                          <p:attrName>stroke.on</p:attrName>
                                        </p:attrNameLst>
                                      </p:cBhvr>
                                      <p:to>
                                        <p:strVal val="true"/>
                                      </p:to>
                                    </p:set>
                                  </p:childTnLst>
                                </p:cTn>
                              </p:par>
                              <p:par>
                                <p:cTn id="124" presetID="7" presetClass="emph" presetSubtype="2" fill="hold" nodeType="withEffect">
                                  <p:stCondLst>
                                    <p:cond delay="0"/>
                                  </p:stCondLst>
                                  <p:childTnLst>
                                    <p:animClr clrSpc="rgb" dir="cw">
                                      <p:cBhvr>
                                        <p:cTn id="125" dur="1000" fill="hold"/>
                                        <p:tgtEl>
                                          <p:spTgt spid="22"/>
                                        </p:tgtEl>
                                        <p:attrNameLst>
                                          <p:attrName>stroke.color</p:attrName>
                                        </p:attrNameLst>
                                      </p:cBhvr>
                                      <p:to>
                                        <a:srgbClr val="33CC33"/>
                                      </p:to>
                                    </p:animClr>
                                    <p:set>
                                      <p:cBhvr>
                                        <p:cTn id="126" dur="1000" fill="hold"/>
                                        <p:tgtEl>
                                          <p:spTgt spid="22"/>
                                        </p:tgtEl>
                                        <p:attrNameLst>
                                          <p:attrName>stroke.on</p:attrName>
                                        </p:attrNameLst>
                                      </p:cBhvr>
                                      <p:to>
                                        <p:strVal val="true"/>
                                      </p:to>
                                    </p:set>
                                  </p:childTnLst>
                                </p:cTn>
                              </p:par>
                              <p:par>
                                <p:cTn id="127" presetID="7" presetClass="emph" presetSubtype="2" fill="hold" nodeType="withEffect">
                                  <p:stCondLst>
                                    <p:cond delay="0"/>
                                  </p:stCondLst>
                                  <p:childTnLst>
                                    <p:animClr clrSpc="rgb" dir="cw">
                                      <p:cBhvr>
                                        <p:cTn id="128" dur="1000" fill="hold"/>
                                        <p:tgtEl>
                                          <p:spTgt spid="23"/>
                                        </p:tgtEl>
                                        <p:attrNameLst>
                                          <p:attrName>stroke.color</p:attrName>
                                        </p:attrNameLst>
                                      </p:cBhvr>
                                      <p:to>
                                        <a:srgbClr val="33CC33"/>
                                      </p:to>
                                    </p:animClr>
                                    <p:set>
                                      <p:cBhvr>
                                        <p:cTn id="129" dur="1000" fill="hold"/>
                                        <p:tgtEl>
                                          <p:spTgt spid="23"/>
                                        </p:tgtEl>
                                        <p:attrNameLst>
                                          <p:attrName>stroke.on</p:attrName>
                                        </p:attrNameLst>
                                      </p:cBhvr>
                                      <p:to>
                                        <p:strVal val="true"/>
                                      </p:to>
                                    </p:set>
                                  </p:childTnLst>
                                </p:cTn>
                              </p:par>
                              <p:par>
                                <p:cTn id="130" presetID="7" presetClass="emph" presetSubtype="2" fill="hold" nodeType="withEffect">
                                  <p:stCondLst>
                                    <p:cond delay="0"/>
                                  </p:stCondLst>
                                  <p:childTnLst>
                                    <p:animClr clrSpc="rgb" dir="cw">
                                      <p:cBhvr>
                                        <p:cTn id="131" dur="1000" fill="hold"/>
                                        <p:tgtEl>
                                          <p:spTgt spid="20"/>
                                        </p:tgtEl>
                                        <p:attrNameLst>
                                          <p:attrName>stroke.color</p:attrName>
                                        </p:attrNameLst>
                                      </p:cBhvr>
                                      <p:to>
                                        <a:srgbClr val="33CC33"/>
                                      </p:to>
                                    </p:animClr>
                                    <p:set>
                                      <p:cBhvr>
                                        <p:cTn id="132" dur="1000" fill="hold"/>
                                        <p:tgtEl>
                                          <p:spTgt spid="20"/>
                                        </p:tgtEl>
                                        <p:attrNameLst>
                                          <p:attrName>stroke.on</p:attrName>
                                        </p:attrNameLst>
                                      </p:cBhvr>
                                      <p:to>
                                        <p:strVal val="true"/>
                                      </p:to>
                                    </p:set>
                                  </p:childTnLst>
                                </p:cTn>
                              </p:par>
                              <p:par>
                                <p:cTn id="133" presetID="7" presetClass="emph" presetSubtype="2" fill="hold" nodeType="withEffect">
                                  <p:stCondLst>
                                    <p:cond delay="0"/>
                                  </p:stCondLst>
                                  <p:childTnLst>
                                    <p:animClr clrSpc="rgb" dir="cw">
                                      <p:cBhvr>
                                        <p:cTn id="134" dur="1000" fill="hold"/>
                                        <p:tgtEl>
                                          <p:spTgt spid="21"/>
                                        </p:tgtEl>
                                        <p:attrNameLst>
                                          <p:attrName>stroke.color</p:attrName>
                                        </p:attrNameLst>
                                      </p:cBhvr>
                                      <p:to>
                                        <a:srgbClr val="33CC33"/>
                                      </p:to>
                                    </p:animClr>
                                    <p:set>
                                      <p:cBhvr>
                                        <p:cTn id="135" dur="1000" fill="hold"/>
                                        <p:tgtEl>
                                          <p:spTgt spid="21"/>
                                        </p:tgtEl>
                                        <p:attrNameLst>
                                          <p:attrName>stroke.on</p:attrName>
                                        </p:attrNameLst>
                                      </p:cBhvr>
                                      <p:to>
                                        <p:strVal val="true"/>
                                      </p:to>
                                    </p:set>
                                  </p:childTnLst>
                                </p:cTn>
                              </p:par>
                              <p:par>
                                <p:cTn id="136" presetID="7" presetClass="emph" presetSubtype="2" fill="hold" nodeType="withEffect">
                                  <p:stCondLst>
                                    <p:cond delay="0"/>
                                  </p:stCondLst>
                                  <p:childTnLst>
                                    <p:animClr clrSpc="rgb" dir="cw">
                                      <p:cBhvr>
                                        <p:cTn id="137" dur="1000" fill="hold"/>
                                        <p:tgtEl>
                                          <p:spTgt spid="14"/>
                                        </p:tgtEl>
                                        <p:attrNameLst>
                                          <p:attrName>stroke.color</p:attrName>
                                        </p:attrNameLst>
                                      </p:cBhvr>
                                      <p:to>
                                        <a:srgbClr val="33CC33"/>
                                      </p:to>
                                    </p:animClr>
                                    <p:set>
                                      <p:cBhvr>
                                        <p:cTn id="138" dur="1000" fill="hold"/>
                                        <p:tgtEl>
                                          <p:spTgt spid="14"/>
                                        </p:tgtEl>
                                        <p:attrNameLst>
                                          <p:attrName>stroke.on</p:attrName>
                                        </p:attrNameLst>
                                      </p:cBhvr>
                                      <p:to>
                                        <p:strVal val="true"/>
                                      </p:to>
                                    </p:set>
                                  </p:childTnLst>
                                </p:cTn>
                              </p:par>
                              <p:par>
                                <p:cTn id="139" presetID="7" presetClass="emph" presetSubtype="2" fill="hold" nodeType="withEffect">
                                  <p:stCondLst>
                                    <p:cond delay="0"/>
                                  </p:stCondLst>
                                  <p:childTnLst>
                                    <p:animClr clrSpc="rgb" dir="cw">
                                      <p:cBhvr>
                                        <p:cTn id="140" dur="1000" fill="hold"/>
                                        <p:tgtEl>
                                          <p:spTgt spid="15"/>
                                        </p:tgtEl>
                                        <p:attrNameLst>
                                          <p:attrName>stroke.color</p:attrName>
                                        </p:attrNameLst>
                                      </p:cBhvr>
                                      <p:to>
                                        <a:srgbClr val="33CC33"/>
                                      </p:to>
                                    </p:animClr>
                                    <p:set>
                                      <p:cBhvr>
                                        <p:cTn id="141" dur="1000" fill="hold"/>
                                        <p:tgtEl>
                                          <p:spTgt spid="15"/>
                                        </p:tgtEl>
                                        <p:attrNameLst>
                                          <p:attrName>stroke.on</p:attrName>
                                        </p:attrNameLst>
                                      </p:cBhvr>
                                      <p:to>
                                        <p:strVal val="true"/>
                                      </p:to>
                                    </p:set>
                                  </p:childTnLst>
                                </p:cTn>
                              </p:par>
                              <p:par>
                                <p:cTn id="142" presetID="7" presetClass="emph" presetSubtype="2" fill="hold" nodeType="withEffect">
                                  <p:stCondLst>
                                    <p:cond delay="0"/>
                                  </p:stCondLst>
                                  <p:childTnLst>
                                    <p:animClr clrSpc="rgb" dir="cw">
                                      <p:cBhvr>
                                        <p:cTn id="143" dur="1000" fill="hold"/>
                                        <p:tgtEl>
                                          <p:spTgt spid="12"/>
                                        </p:tgtEl>
                                        <p:attrNameLst>
                                          <p:attrName>stroke.color</p:attrName>
                                        </p:attrNameLst>
                                      </p:cBhvr>
                                      <p:to>
                                        <a:srgbClr val="33CC33"/>
                                      </p:to>
                                    </p:animClr>
                                    <p:set>
                                      <p:cBhvr>
                                        <p:cTn id="144" dur="1000" fill="hold"/>
                                        <p:tgtEl>
                                          <p:spTgt spid="12"/>
                                        </p:tgtEl>
                                        <p:attrNameLst>
                                          <p:attrName>stroke.on</p:attrName>
                                        </p:attrNameLst>
                                      </p:cBhvr>
                                      <p:to>
                                        <p:strVal val="true"/>
                                      </p:to>
                                    </p:set>
                                  </p:childTnLst>
                                </p:cTn>
                              </p:par>
                              <p:par>
                                <p:cTn id="145" presetID="7" presetClass="emph" presetSubtype="2" fill="hold" nodeType="withEffect">
                                  <p:stCondLst>
                                    <p:cond delay="0"/>
                                  </p:stCondLst>
                                  <p:childTnLst>
                                    <p:animClr clrSpc="rgb" dir="cw">
                                      <p:cBhvr>
                                        <p:cTn id="146" dur="1000" fill="hold"/>
                                        <p:tgtEl>
                                          <p:spTgt spid="13"/>
                                        </p:tgtEl>
                                        <p:attrNameLst>
                                          <p:attrName>stroke.color</p:attrName>
                                        </p:attrNameLst>
                                      </p:cBhvr>
                                      <p:to>
                                        <a:srgbClr val="33CC33"/>
                                      </p:to>
                                    </p:animClr>
                                    <p:set>
                                      <p:cBhvr>
                                        <p:cTn id="147" dur="1000" fill="hold"/>
                                        <p:tgtEl>
                                          <p:spTgt spid="13"/>
                                        </p:tgtEl>
                                        <p:attrNameLst>
                                          <p:attrName>stroke.on</p:attrName>
                                        </p:attrNameLst>
                                      </p:cBhvr>
                                      <p:to>
                                        <p:strVal val="true"/>
                                      </p:to>
                                    </p:set>
                                  </p:childTnLst>
                                </p:cTn>
                              </p:par>
                              <p:par>
                                <p:cTn id="148" presetID="7" presetClass="emph" presetSubtype="2" fill="hold" nodeType="withEffect">
                                  <p:stCondLst>
                                    <p:cond delay="0"/>
                                  </p:stCondLst>
                                  <p:childTnLst>
                                    <p:animClr clrSpc="rgb" dir="cw">
                                      <p:cBhvr>
                                        <p:cTn id="149" dur="1000" fill="hold"/>
                                        <p:tgtEl>
                                          <p:spTgt spid="95"/>
                                        </p:tgtEl>
                                        <p:attrNameLst>
                                          <p:attrName>stroke.color</p:attrName>
                                        </p:attrNameLst>
                                      </p:cBhvr>
                                      <p:to>
                                        <a:srgbClr val="33CC33"/>
                                      </p:to>
                                    </p:animClr>
                                    <p:set>
                                      <p:cBhvr>
                                        <p:cTn id="150" dur="1000" fill="hold"/>
                                        <p:tgtEl>
                                          <p:spTgt spid="95"/>
                                        </p:tgtEl>
                                        <p:attrNameLst>
                                          <p:attrName>stroke.on</p:attrName>
                                        </p:attrNameLst>
                                      </p:cBhvr>
                                      <p:to>
                                        <p:strVal val="true"/>
                                      </p:to>
                                    </p:set>
                                  </p:childTnLst>
                                </p:cTn>
                              </p:par>
                              <p:par>
                                <p:cTn id="151" presetID="7" presetClass="emph" presetSubtype="2" fill="hold" nodeType="withEffect">
                                  <p:stCondLst>
                                    <p:cond delay="0"/>
                                  </p:stCondLst>
                                  <p:childTnLst>
                                    <p:animClr clrSpc="rgb" dir="cw">
                                      <p:cBhvr>
                                        <p:cTn id="152" dur="1000" fill="hold"/>
                                        <p:tgtEl>
                                          <p:spTgt spid="96"/>
                                        </p:tgtEl>
                                        <p:attrNameLst>
                                          <p:attrName>stroke.color</p:attrName>
                                        </p:attrNameLst>
                                      </p:cBhvr>
                                      <p:to>
                                        <a:srgbClr val="33CC33"/>
                                      </p:to>
                                    </p:animClr>
                                    <p:set>
                                      <p:cBhvr>
                                        <p:cTn id="153" dur="1000" fill="hold"/>
                                        <p:tgtEl>
                                          <p:spTgt spid="96"/>
                                        </p:tgtEl>
                                        <p:attrNameLst>
                                          <p:attrName>stroke.on</p:attrName>
                                        </p:attrNameLst>
                                      </p:cBhvr>
                                      <p:to>
                                        <p:strVal val="true"/>
                                      </p:to>
                                    </p:set>
                                  </p:childTnLst>
                                </p:cTn>
                              </p:par>
                              <p:par>
                                <p:cTn id="154" presetID="7" presetClass="emph" presetSubtype="2" fill="hold" nodeType="withEffect">
                                  <p:stCondLst>
                                    <p:cond delay="0"/>
                                  </p:stCondLst>
                                  <p:childTnLst>
                                    <p:animClr clrSpc="rgb" dir="cw">
                                      <p:cBhvr>
                                        <p:cTn id="155" dur="1000" fill="hold"/>
                                        <p:tgtEl>
                                          <p:spTgt spid="93"/>
                                        </p:tgtEl>
                                        <p:attrNameLst>
                                          <p:attrName>stroke.color</p:attrName>
                                        </p:attrNameLst>
                                      </p:cBhvr>
                                      <p:to>
                                        <a:srgbClr val="33CC33"/>
                                      </p:to>
                                    </p:animClr>
                                    <p:set>
                                      <p:cBhvr>
                                        <p:cTn id="156" dur="1000" fill="hold"/>
                                        <p:tgtEl>
                                          <p:spTgt spid="93"/>
                                        </p:tgtEl>
                                        <p:attrNameLst>
                                          <p:attrName>stroke.on</p:attrName>
                                        </p:attrNameLst>
                                      </p:cBhvr>
                                      <p:to>
                                        <p:strVal val="true"/>
                                      </p:to>
                                    </p:set>
                                  </p:childTnLst>
                                </p:cTn>
                              </p:par>
                              <p:par>
                                <p:cTn id="157" presetID="7" presetClass="emph" presetSubtype="2" fill="hold" nodeType="withEffect">
                                  <p:stCondLst>
                                    <p:cond delay="0"/>
                                  </p:stCondLst>
                                  <p:childTnLst>
                                    <p:animClr clrSpc="rgb" dir="cw">
                                      <p:cBhvr>
                                        <p:cTn id="158" dur="1000" fill="hold"/>
                                        <p:tgtEl>
                                          <p:spTgt spid="94"/>
                                        </p:tgtEl>
                                        <p:attrNameLst>
                                          <p:attrName>stroke.color</p:attrName>
                                        </p:attrNameLst>
                                      </p:cBhvr>
                                      <p:to>
                                        <a:srgbClr val="33CC33"/>
                                      </p:to>
                                    </p:animClr>
                                    <p:set>
                                      <p:cBhvr>
                                        <p:cTn id="159" dur="1000" fill="hold"/>
                                        <p:tgtEl>
                                          <p:spTgt spid="94"/>
                                        </p:tgtEl>
                                        <p:attrNameLst>
                                          <p:attrName>stroke.on</p:attrName>
                                        </p:attrNameLst>
                                      </p:cBhvr>
                                      <p:to>
                                        <p:strVal val="true"/>
                                      </p:to>
                                    </p:set>
                                  </p:childTnLst>
                                </p:cTn>
                              </p:par>
                              <p:par>
                                <p:cTn id="160" presetID="7" presetClass="emph" presetSubtype="2" fill="hold" nodeType="withEffect">
                                  <p:stCondLst>
                                    <p:cond delay="0"/>
                                  </p:stCondLst>
                                  <p:childTnLst>
                                    <p:animClr clrSpc="rgb" dir="cw">
                                      <p:cBhvr>
                                        <p:cTn id="161" dur="1000" fill="hold"/>
                                        <p:tgtEl>
                                          <p:spTgt spid="89"/>
                                        </p:tgtEl>
                                        <p:attrNameLst>
                                          <p:attrName>stroke.color</p:attrName>
                                        </p:attrNameLst>
                                      </p:cBhvr>
                                      <p:to>
                                        <a:srgbClr val="33CC33"/>
                                      </p:to>
                                    </p:animClr>
                                    <p:set>
                                      <p:cBhvr>
                                        <p:cTn id="162" dur="1000" fill="hold"/>
                                        <p:tgtEl>
                                          <p:spTgt spid="89"/>
                                        </p:tgtEl>
                                        <p:attrNameLst>
                                          <p:attrName>stroke.on</p:attrName>
                                        </p:attrNameLst>
                                      </p:cBhvr>
                                      <p:to>
                                        <p:strVal val="true"/>
                                      </p:to>
                                    </p:set>
                                  </p:childTnLst>
                                </p:cTn>
                              </p:par>
                              <p:par>
                                <p:cTn id="163" presetID="7" presetClass="emph" presetSubtype="2" fill="hold" nodeType="withEffect">
                                  <p:stCondLst>
                                    <p:cond delay="0"/>
                                  </p:stCondLst>
                                  <p:childTnLst>
                                    <p:animClr clrSpc="rgb" dir="cw">
                                      <p:cBhvr>
                                        <p:cTn id="164" dur="1000" fill="hold"/>
                                        <p:tgtEl>
                                          <p:spTgt spid="90"/>
                                        </p:tgtEl>
                                        <p:attrNameLst>
                                          <p:attrName>stroke.color</p:attrName>
                                        </p:attrNameLst>
                                      </p:cBhvr>
                                      <p:to>
                                        <a:srgbClr val="33CC33"/>
                                      </p:to>
                                    </p:animClr>
                                    <p:set>
                                      <p:cBhvr>
                                        <p:cTn id="165" dur="1000" fill="hold"/>
                                        <p:tgtEl>
                                          <p:spTgt spid="90"/>
                                        </p:tgtEl>
                                        <p:attrNameLst>
                                          <p:attrName>stroke.on</p:attrName>
                                        </p:attrNameLst>
                                      </p:cBhvr>
                                      <p:to>
                                        <p:strVal val="true"/>
                                      </p:to>
                                    </p:set>
                                  </p:childTnLst>
                                </p:cTn>
                              </p:par>
                              <p:par>
                                <p:cTn id="166" presetID="7" presetClass="emph" presetSubtype="2" fill="hold" nodeType="withEffect">
                                  <p:stCondLst>
                                    <p:cond delay="0"/>
                                  </p:stCondLst>
                                  <p:childTnLst>
                                    <p:animClr clrSpc="rgb" dir="cw">
                                      <p:cBhvr>
                                        <p:cTn id="167" dur="1000" fill="hold"/>
                                        <p:tgtEl>
                                          <p:spTgt spid="87"/>
                                        </p:tgtEl>
                                        <p:attrNameLst>
                                          <p:attrName>stroke.color</p:attrName>
                                        </p:attrNameLst>
                                      </p:cBhvr>
                                      <p:to>
                                        <a:srgbClr val="33CC33"/>
                                      </p:to>
                                    </p:animClr>
                                    <p:set>
                                      <p:cBhvr>
                                        <p:cTn id="168" dur="1000" fill="hold"/>
                                        <p:tgtEl>
                                          <p:spTgt spid="87"/>
                                        </p:tgtEl>
                                        <p:attrNameLst>
                                          <p:attrName>stroke.on</p:attrName>
                                        </p:attrNameLst>
                                      </p:cBhvr>
                                      <p:to>
                                        <p:strVal val="true"/>
                                      </p:to>
                                    </p:set>
                                  </p:childTnLst>
                                </p:cTn>
                              </p:par>
                              <p:par>
                                <p:cTn id="169" presetID="7" presetClass="emph" presetSubtype="2" fill="hold" nodeType="withEffect">
                                  <p:stCondLst>
                                    <p:cond delay="0"/>
                                  </p:stCondLst>
                                  <p:childTnLst>
                                    <p:animClr clrSpc="rgb" dir="cw">
                                      <p:cBhvr>
                                        <p:cTn id="170" dur="1000" fill="hold"/>
                                        <p:tgtEl>
                                          <p:spTgt spid="88"/>
                                        </p:tgtEl>
                                        <p:attrNameLst>
                                          <p:attrName>stroke.color</p:attrName>
                                        </p:attrNameLst>
                                      </p:cBhvr>
                                      <p:to>
                                        <a:srgbClr val="33CC33"/>
                                      </p:to>
                                    </p:animClr>
                                    <p:set>
                                      <p:cBhvr>
                                        <p:cTn id="171" dur="1000" fill="hold"/>
                                        <p:tgtEl>
                                          <p:spTgt spid="88"/>
                                        </p:tgtEl>
                                        <p:attrNameLst>
                                          <p:attrName>stroke.on</p:attrName>
                                        </p:attrNameLst>
                                      </p:cBhvr>
                                      <p:to>
                                        <p:strVal val="true"/>
                                      </p:to>
                                    </p:set>
                                  </p:childTnLst>
                                </p:cTn>
                              </p:par>
                              <p:par>
                                <p:cTn id="172" presetID="7" presetClass="emph" presetSubtype="2" fill="hold" nodeType="withEffect">
                                  <p:stCondLst>
                                    <p:cond delay="0"/>
                                  </p:stCondLst>
                                  <p:childTnLst>
                                    <p:animClr clrSpc="rgb" dir="cw">
                                      <p:cBhvr>
                                        <p:cTn id="173" dur="1000" fill="hold"/>
                                        <p:tgtEl>
                                          <p:spTgt spid="83"/>
                                        </p:tgtEl>
                                        <p:attrNameLst>
                                          <p:attrName>stroke.color</p:attrName>
                                        </p:attrNameLst>
                                      </p:cBhvr>
                                      <p:to>
                                        <a:srgbClr val="33CC33"/>
                                      </p:to>
                                    </p:animClr>
                                    <p:set>
                                      <p:cBhvr>
                                        <p:cTn id="174" dur="1000" fill="hold"/>
                                        <p:tgtEl>
                                          <p:spTgt spid="83"/>
                                        </p:tgtEl>
                                        <p:attrNameLst>
                                          <p:attrName>stroke.on</p:attrName>
                                        </p:attrNameLst>
                                      </p:cBhvr>
                                      <p:to>
                                        <p:strVal val="true"/>
                                      </p:to>
                                    </p:set>
                                  </p:childTnLst>
                                </p:cTn>
                              </p:par>
                              <p:par>
                                <p:cTn id="175" presetID="7" presetClass="emph" presetSubtype="2" fill="hold" nodeType="withEffect">
                                  <p:stCondLst>
                                    <p:cond delay="0"/>
                                  </p:stCondLst>
                                  <p:childTnLst>
                                    <p:animClr clrSpc="rgb" dir="cw">
                                      <p:cBhvr>
                                        <p:cTn id="176" dur="1000" fill="hold"/>
                                        <p:tgtEl>
                                          <p:spTgt spid="84"/>
                                        </p:tgtEl>
                                        <p:attrNameLst>
                                          <p:attrName>stroke.color</p:attrName>
                                        </p:attrNameLst>
                                      </p:cBhvr>
                                      <p:to>
                                        <a:srgbClr val="33CC33"/>
                                      </p:to>
                                    </p:animClr>
                                    <p:set>
                                      <p:cBhvr>
                                        <p:cTn id="177" dur="1000" fill="hold"/>
                                        <p:tgtEl>
                                          <p:spTgt spid="84"/>
                                        </p:tgtEl>
                                        <p:attrNameLst>
                                          <p:attrName>stroke.on</p:attrName>
                                        </p:attrNameLst>
                                      </p:cBhvr>
                                      <p:to>
                                        <p:strVal val="true"/>
                                      </p:to>
                                    </p:set>
                                  </p:childTnLst>
                                </p:cTn>
                              </p:par>
                              <p:par>
                                <p:cTn id="178" presetID="7" presetClass="emph" presetSubtype="2" fill="hold" nodeType="withEffect">
                                  <p:stCondLst>
                                    <p:cond delay="0"/>
                                  </p:stCondLst>
                                  <p:childTnLst>
                                    <p:animClr clrSpc="rgb" dir="cw">
                                      <p:cBhvr>
                                        <p:cTn id="179" dur="1000" fill="hold"/>
                                        <p:tgtEl>
                                          <p:spTgt spid="81"/>
                                        </p:tgtEl>
                                        <p:attrNameLst>
                                          <p:attrName>stroke.color</p:attrName>
                                        </p:attrNameLst>
                                      </p:cBhvr>
                                      <p:to>
                                        <a:srgbClr val="33CC33"/>
                                      </p:to>
                                    </p:animClr>
                                    <p:set>
                                      <p:cBhvr>
                                        <p:cTn id="180" dur="1000" fill="hold"/>
                                        <p:tgtEl>
                                          <p:spTgt spid="81"/>
                                        </p:tgtEl>
                                        <p:attrNameLst>
                                          <p:attrName>stroke.on</p:attrName>
                                        </p:attrNameLst>
                                      </p:cBhvr>
                                      <p:to>
                                        <p:strVal val="true"/>
                                      </p:to>
                                    </p:set>
                                  </p:childTnLst>
                                </p:cTn>
                              </p:par>
                              <p:par>
                                <p:cTn id="181" presetID="7" presetClass="emph" presetSubtype="2" fill="hold" nodeType="withEffect">
                                  <p:stCondLst>
                                    <p:cond delay="0"/>
                                  </p:stCondLst>
                                  <p:childTnLst>
                                    <p:animClr clrSpc="rgb" dir="cw">
                                      <p:cBhvr>
                                        <p:cTn id="182" dur="1000" fill="hold"/>
                                        <p:tgtEl>
                                          <p:spTgt spid="82"/>
                                        </p:tgtEl>
                                        <p:attrNameLst>
                                          <p:attrName>stroke.color</p:attrName>
                                        </p:attrNameLst>
                                      </p:cBhvr>
                                      <p:to>
                                        <a:srgbClr val="33CC33"/>
                                      </p:to>
                                    </p:animClr>
                                    <p:set>
                                      <p:cBhvr>
                                        <p:cTn id="183" dur="1000" fill="hold"/>
                                        <p:tgtEl>
                                          <p:spTgt spid="82"/>
                                        </p:tgtEl>
                                        <p:attrNameLst>
                                          <p:attrName>stroke.on</p:attrName>
                                        </p:attrNameLst>
                                      </p:cBhvr>
                                      <p:to>
                                        <p:strVal val="true"/>
                                      </p:to>
                                    </p:set>
                                  </p:childTnLst>
                                </p:cTn>
                              </p:par>
                            </p:childTnLst>
                          </p:cTn>
                        </p:par>
                      </p:childTnLst>
                    </p:cTn>
                  </p:par>
                  <p:par>
                    <p:cTn id="184" fill="hold">
                      <p:stCondLst>
                        <p:cond delay="indefinite"/>
                      </p:stCondLst>
                      <p:childTnLst>
                        <p:par>
                          <p:cTn id="185" fill="hold">
                            <p:stCondLst>
                              <p:cond delay="0"/>
                            </p:stCondLst>
                            <p:childTnLst>
                              <p:par>
                                <p:cTn id="186" presetID="1" presetClass="entr" presetSubtype="0" fill="hold" nodeType="clickEffect">
                                  <p:stCondLst>
                                    <p:cond delay="0"/>
                                  </p:stCondLst>
                                  <p:childTnLst>
                                    <p:set>
                                      <p:cBhvr>
                                        <p:cTn id="187" dur="1" fill="hold">
                                          <p:stCondLst>
                                            <p:cond delay="0"/>
                                          </p:stCondLst>
                                        </p:cTn>
                                        <p:tgtEl>
                                          <p:spTgt spid="57">
                                            <p:txEl>
                                              <p:pRg st="0" end="0"/>
                                            </p:txEl>
                                          </p:spTgt>
                                        </p:tgtEl>
                                        <p:attrNameLst>
                                          <p:attrName>style.visibility</p:attrName>
                                        </p:attrNameLst>
                                      </p:cBhvr>
                                      <p:to>
                                        <p:strVal val="visible"/>
                                      </p:to>
                                    </p:set>
                                  </p:childTnLst>
                                </p:cTn>
                              </p:par>
                              <p:par>
                                <p:cTn id="188" presetID="7" presetClass="emph" presetSubtype="2" fill="hold" nodeType="withEffect">
                                  <p:stCondLst>
                                    <p:cond delay="0"/>
                                  </p:stCondLst>
                                  <p:childTnLst>
                                    <p:animClr clrSpc="rgb" dir="cw">
                                      <p:cBhvr>
                                        <p:cTn id="189" dur="500" fill="hold"/>
                                        <p:tgtEl>
                                          <p:spTgt spid="42"/>
                                        </p:tgtEl>
                                        <p:attrNameLst>
                                          <p:attrName>stroke.color</p:attrName>
                                        </p:attrNameLst>
                                      </p:cBhvr>
                                      <p:to>
                                        <a:srgbClr val="FF0000"/>
                                      </p:to>
                                    </p:animClr>
                                    <p:set>
                                      <p:cBhvr>
                                        <p:cTn id="190" dur="500" fill="hold"/>
                                        <p:tgtEl>
                                          <p:spTgt spid="42"/>
                                        </p:tgtEl>
                                        <p:attrNameLst>
                                          <p:attrName>stroke.on</p:attrName>
                                        </p:attrNameLst>
                                      </p:cBhvr>
                                      <p:to>
                                        <p:strVal val="true"/>
                                      </p:to>
                                    </p:set>
                                  </p:childTnLst>
                                </p:cTn>
                              </p:par>
                              <p:par>
                                <p:cTn id="191" presetID="7" presetClass="emph" presetSubtype="2" fill="hold" nodeType="withEffect">
                                  <p:stCondLst>
                                    <p:cond delay="0"/>
                                  </p:stCondLst>
                                  <p:childTnLst>
                                    <p:animClr clrSpc="rgb" dir="cw">
                                      <p:cBhvr>
                                        <p:cTn id="192" dur="500" fill="hold"/>
                                        <p:tgtEl>
                                          <p:spTgt spid="43"/>
                                        </p:tgtEl>
                                        <p:attrNameLst>
                                          <p:attrName>stroke.color</p:attrName>
                                        </p:attrNameLst>
                                      </p:cBhvr>
                                      <p:to>
                                        <a:srgbClr val="FF0000"/>
                                      </p:to>
                                    </p:animClr>
                                    <p:set>
                                      <p:cBhvr>
                                        <p:cTn id="193" dur="500" fill="hold"/>
                                        <p:tgtEl>
                                          <p:spTgt spid="43"/>
                                        </p:tgtEl>
                                        <p:attrNameLst>
                                          <p:attrName>stroke.on</p:attrName>
                                        </p:attrNameLst>
                                      </p:cBhvr>
                                      <p:to>
                                        <p:strVal val="true"/>
                                      </p:to>
                                    </p:set>
                                  </p:childTnLst>
                                </p:cTn>
                              </p:par>
                              <p:par>
                                <p:cTn id="194" presetID="7" presetClass="emph" presetSubtype="2" fill="hold" nodeType="withEffect">
                                  <p:stCondLst>
                                    <p:cond delay="0"/>
                                  </p:stCondLst>
                                  <p:childTnLst>
                                    <p:animClr clrSpc="rgb" dir="cw">
                                      <p:cBhvr>
                                        <p:cTn id="195" dur="500" fill="hold"/>
                                        <p:tgtEl>
                                          <p:spTgt spid="40"/>
                                        </p:tgtEl>
                                        <p:attrNameLst>
                                          <p:attrName>stroke.color</p:attrName>
                                        </p:attrNameLst>
                                      </p:cBhvr>
                                      <p:to>
                                        <a:srgbClr val="FF0000"/>
                                      </p:to>
                                    </p:animClr>
                                    <p:set>
                                      <p:cBhvr>
                                        <p:cTn id="196" dur="500" fill="hold"/>
                                        <p:tgtEl>
                                          <p:spTgt spid="40"/>
                                        </p:tgtEl>
                                        <p:attrNameLst>
                                          <p:attrName>stroke.on</p:attrName>
                                        </p:attrNameLst>
                                      </p:cBhvr>
                                      <p:to>
                                        <p:strVal val="true"/>
                                      </p:to>
                                    </p:set>
                                  </p:childTnLst>
                                </p:cTn>
                              </p:par>
                              <p:par>
                                <p:cTn id="197" presetID="7" presetClass="emph" presetSubtype="2" fill="hold" nodeType="withEffect">
                                  <p:stCondLst>
                                    <p:cond delay="0"/>
                                  </p:stCondLst>
                                  <p:childTnLst>
                                    <p:animClr clrSpc="rgb" dir="cw">
                                      <p:cBhvr>
                                        <p:cTn id="198" dur="500" fill="hold"/>
                                        <p:tgtEl>
                                          <p:spTgt spid="41"/>
                                        </p:tgtEl>
                                        <p:attrNameLst>
                                          <p:attrName>stroke.color</p:attrName>
                                        </p:attrNameLst>
                                      </p:cBhvr>
                                      <p:to>
                                        <a:srgbClr val="FF0000"/>
                                      </p:to>
                                    </p:animClr>
                                    <p:set>
                                      <p:cBhvr>
                                        <p:cTn id="199" dur="500" fill="hold"/>
                                        <p:tgtEl>
                                          <p:spTgt spid="41"/>
                                        </p:tgtEl>
                                        <p:attrNameLst>
                                          <p:attrName>stroke.on</p:attrName>
                                        </p:attrNameLst>
                                      </p:cBhvr>
                                      <p:to>
                                        <p:strVal val="true"/>
                                      </p:to>
                                    </p:set>
                                  </p:childTnLst>
                                </p:cTn>
                              </p:par>
                              <p:par>
                                <p:cTn id="200" presetID="7" presetClass="emph" presetSubtype="2" fill="hold" nodeType="withEffect">
                                  <p:stCondLst>
                                    <p:cond delay="0"/>
                                  </p:stCondLst>
                                  <p:childTnLst>
                                    <p:animClr clrSpc="rgb" dir="cw">
                                      <p:cBhvr>
                                        <p:cTn id="201" dur="500" fill="hold"/>
                                        <p:tgtEl>
                                          <p:spTgt spid="36"/>
                                        </p:tgtEl>
                                        <p:attrNameLst>
                                          <p:attrName>stroke.color</p:attrName>
                                        </p:attrNameLst>
                                      </p:cBhvr>
                                      <p:to>
                                        <a:srgbClr val="FF0000"/>
                                      </p:to>
                                    </p:animClr>
                                    <p:set>
                                      <p:cBhvr>
                                        <p:cTn id="202" dur="500" fill="hold"/>
                                        <p:tgtEl>
                                          <p:spTgt spid="36"/>
                                        </p:tgtEl>
                                        <p:attrNameLst>
                                          <p:attrName>stroke.on</p:attrName>
                                        </p:attrNameLst>
                                      </p:cBhvr>
                                      <p:to>
                                        <p:strVal val="true"/>
                                      </p:to>
                                    </p:set>
                                  </p:childTnLst>
                                </p:cTn>
                              </p:par>
                              <p:par>
                                <p:cTn id="203" presetID="7" presetClass="emph" presetSubtype="2" fill="hold" nodeType="withEffect">
                                  <p:stCondLst>
                                    <p:cond delay="0"/>
                                  </p:stCondLst>
                                  <p:childTnLst>
                                    <p:animClr clrSpc="rgb" dir="cw">
                                      <p:cBhvr>
                                        <p:cTn id="204" dur="500" fill="hold"/>
                                        <p:tgtEl>
                                          <p:spTgt spid="37"/>
                                        </p:tgtEl>
                                        <p:attrNameLst>
                                          <p:attrName>stroke.color</p:attrName>
                                        </p:attrNameLst>
                                      </p:cBhvr>
                                      <p:to>
                                        <a:srgbClr val="FF0000"/>
                                      </p:to>
                                    </p:animClr>
                                    <p:set>
                                      <p:cBhvr>
                                        <p:cTn id="205" dur="500" fill="hold"/>
                                        <p:tgtEl>
                                          <p:spTgt spid="37"/>
                                        </p:tgtEl>
                                        <p:attrNameLst>
                                          <p:attrName>stroke.on</p:attrName>
                                        </p:attrNameLst>
                                      </p:cBhvr>
                                      <p:to>
                                        <p:strVal val="true"/>
                                      </p:to>
                                    </p:set>
                                  </p:childTnLst>
                                </p:cTn>
                              </p:par>
                              <p:par>
                                <p:cTn id="206" presetID="7" presetClass="emph" presetSubtype="2" fill="hold" nodeType="withEffect">
                                  <p:stCondLst>
                                    <p:cond delay="0"/>
                                  </p:stCondLst>
                                  <p:childTnLst>
                                    <p:animClr clrSpc="rgb" dir="cw">
                                      <p:cBhvr>
                                        <p:cTn id="207" dur="500" fill="hold"/>
                                        <p:tgtEl>
                                          <p:spTgt spid="34"/>
                                        </p:tgtEl>
                                        <p:attrNameLst>
                                          <p:attrName>stroke.color</p:attrName>
                                        </p:attrNameLst>
                                      </p:cBhvr>
                                      <p:to>
                                        <a:srgbClr val="FF0000"/>
                                      </p:to>
                                    </p:animClr>
                                    <p:set>
                                      <p:cBhvr>
                                        <p:cTn id="208" dur="500" fill="hold"/>
                                        <p:tgtEl>
                                          <p:spTgt spid="34"/>
                                        </p:tgtEl>
                                        <p:attrNameLst>
                                          <p:attrName>stroke.on</p:attrName>
                                        </p:attrNameLst>
                                      </p:cBhvr>
                                      <p:to>
                                        <p:strVal val="true"/>
                                      </p:to>
                                    </p:set>
                                  </p:childTnLst>
                                </p:cTn>
                              </p:par>
                              <p:par>
                                <p:cTn id="209" presetID="7" presetClass="emph" presetSubtype="2" fill="hold" nodeType="withEffect">
                                  <p:stCondLst>
                                    <p:cond delay="0"/>
                                  </p:stCondLst>
                                  <p:childTnLst>
                                    <p:animClr clrSpc="rgb" dir="cw">
                                      <p:cBhvr>
                                        <p:cTn id="210" dur="500" fill="hold"/>
                                        <p:tgtEl>
                                          <p:spTgt spid="35"/>
                                        </p:tgtEl>
                                        <p:attrNameLst>
                                          <p:attrName>stroke.color</p:attrName>
                                        </p:attrNameLst>
                                      </p:cBhvr>
                                      <p:to>
                                        <a:srgbClr val="FF0000"/>
                                      </p:to>
                                    </p:animClr>
                                    <p:set>
                                      <p:cBhvr>
                                        <p:cTn id="211" dur="500" fill="hold"/>
                                        <p:tgtEl>
                                          <p:spTgt spid="35"/>
                                        </p:tgtEl>
                                        <p:attrNameLst>
                                          <p:attrName>stroke.on</p:attrName>
                                        </p:attrNameLst>
                                      </p:cBhvr>
                                      <p:to>
                                        <p:strVal val="true"/>
                                      </p:to>
                                    </p:set>
                                  </p:childTnLst>
                                </p:cTn>
                              </p:par>
                              <p:par>
                                <p:cTn id="212" presetID="7" presetClass="emph" presetSubtype="2" fill="hold" nodeType="withEffect">
                                  <p:stCondLst>
                                    <p:cond delay="0"/>
                                  </p:stCondLst>
                                  <p:childTnLst>
                                    <p:animClr clrSpc="rgb" dir="cw">
                                      <p:cBhvr>
                                        <p:cTn id="213" dur="500" fill="hold"/>
                                        <p:tgtEl>
                                          <p:spTgt spid="28"/>
                                        </p:tgtEl>
                                        <p:attrNameLst>
                                          <p:attrName>stroke.color</p:attrName>
                                        </p:attrNameLst>
                                      </p:cBhvr>
                                      <p:to>
                                        <a:srgbClr val="FF0000"/>
                                      </p:to>
                                    </p:animClr>
                                    <p:set>
                                      <p:cBhvr>
                                        <p:cTn id="214" dur="500" fill="hold"/>
                                        <p:tgtEl>
                                          <p:spTgt spid="28"/>
                                        </p:tgtEl>
                                        <p:attrNameLst>
                                          <p:attrName>stroke.on</p:attrName>
                                        </p:attrNameLst>
                                      </p:cBhvr>
                                      <p:to>
                                        <p:strVal val="true"/>
                                      </p:to>
                                    </p:set>
                                  </p:childTnLst>
                                </p:cTn>
                              </p:par>
                              <p:par>
                                <p:cTn id="215" presetID="7" presetClass="emph" presetSubtype="2" fill="hold" nodeType="withEffect">
                                  <p:stCondLst>
                                    <p:cond delay="0"/>
                                  </p:stCondLst>
                                  <p:childTnLst>
                                    <p:animClr clrSpc="rgb" dir="cw">
                                      <p:cBhvr>
                                        <p:cTn id="216" dur="500" fill="hold"/>
                                        <p:tgtEl>
                                          <p:spTgt spid="29"/>
                                        </p:tgtEl>
                                        <p:attrNameLst>
                                          <p:attrName>stroke.color</p:attrName>
                                        </p:attrNameLst>
                                      </p:cBhvr>
                                      <p:to>
                                        <a:srgbClr val="FF0000"/>
                                      </p:to>
                                    </p:animClr>
                                    <p:set>
                                      <p:cBhvr>
                                        <p:cTn id="217" dur="500" fill="hold"/>
                                        <p:tgtEl>
                                          <p:spTgt spid="29"/>
                                        </p:tgtEl>
                                        <p:attrNameLst>
                                          <p:attrName>stroke.on</p:attrName>
                                        </p:attrNameLst>
                                      </p:cBhvr>
                                      <p:to>
                                        <p:strVal val="true"/>
                                      </p:to>
                                    </p:set>
                                  </p:childTnLst>
                                </p:cTn>
                              </p:par>
                              <p:par>
                                <p:cTn id="218" presetID="7" presetClass="emph" presetSubtype="2" fill="hold" nodeType="withEffect">
                                  <p:stCondLst>
                                    <p:cond delay="0"/>
                                  </p:stCondLst>
                                  <p:childTnLst>
                                    <p:animClr clrSpc="rgb" dir="cw">
                                      <p:cBhvr>
                                        <p:cTn id="219" dur="500" fill="hold"/>
                                        <p:tgtEl>
                                          <p:spTgt spid="26"/>
                                        </p:tgtEl>
                                        <p:attrNameLst>
                                          <p:attrName>stroke.color</p:attrName>
                                        </p:attrNameLst>
                                      </p:cBhvr>
                                      <p:to>
                                        <a:srgbClr val="FF0000"/>
                                      </p:to>
                                    </p:animClr>
                                    <p:set>
                                      <p:cBhvr>
                                        <p:cTn id="220" dur="500" fill="hold"/>
                                        <p:tgtEl>
                                          <p:spTgt spid="26"/>
                                        </p:tgtEl>
                                        <p:attrNameLst>
                                          <p:attrName>stroke.on</p:attrName>
                                        </p:attrNameLst>
                                      </p:cBhvr>
                                      <p:to>
                                        <p:strVal val="true"/>
                                      </p:to>
                                    </p:set>
                                  </p:childTnLst>
                                </p:cTn>
                              </p:par>
                              <p:par>
                                <p:cTn id="221" presetID="7" presetClass="emph" presetSubtype="2" fill="hold" nodeType="withEffect">
                                  <p:stCondLst>
                                    <p:cond delay="0"/>
                                  </p:stCondLst>
                                  <p:childTnLst>
                                    <p:animClr clrSpc="rgb" dir="cw">
                                      <p:cBhvr>
                                        <p:cTn id="222" dur="500" fill="hold"/>
                                        <p:tgtEl>
                                          <p:spTgt spid="27"/>
                                        </p:tgtEl>
                                        <p:attrNameLst>
                                          <p:attrName>stroke.color</p:attrName>
                                        </p:attrNameLst>
                                      </p:cBhvr>
                                      <p:to>
                                        <a:srgbClr val="FF0000"/>
                                      </p:to>
                                    </p:animClr>
                                    <p:set>
                                      <p:cBhvr>
                                        <p:cTn id="223" dur="500" fill="hold"/>
                                        <p:tgtEl>
                                          <p:spTgt spid="27"/>
                                        </p:tgtEl>
                                        <p:attrNameLst>
                                          <p:attrName>stroke.on</p:attrName>
                                        </p:attrNameLst>
                                      </p:cBhvr>
                                      <p:to>
                                        <p:strVal val="true"/>
                                      </p:to>
                                    </p:set>
                                  </p:childTnLst>
                                </p:cTn>
                              </p:par>
                              <p:par>
                                <p:cTn id="224" presetID="7" presetClass="emph" presetSubtype="2" fill="hold" nodeType="withEffect">
                                  <p:stCondLst>
                                    <p:cond delay="0"/>
                                  </p:stCondLst>
                                  <p:childTnLst>
                                    <p:animClr clrSpc="rgb" dir="cw">
                                      <p:cBhvr>
                                        <p:cTn id="225" dur="500" fill="hold"/>
                                        <p:tgtEl>
                                          <p:spTgt spid="22"/>
                                        </p:tgtEl>
                                        <p:attrNameLst>
                                          <p:attrName>stroke.color</p:attrName>
                                        </p:attrNameLst>
                                      </p:cBhvr>
                                      <p:to>
                                        <a:srgbClr val="FF0000"/>
                                      </p:to>
                                    </p:animClr>
                                    <p:set>
                                      <p:cBhvr>
                                        <p:cTn id="226" dur="500" fill="hold"/>
                                        <p:tgtEl>
                                          <p:spTgt spid="22"/>
                                        </p:tgtEl>
                                        <p:attrNameLst>
                                          <p:attrName>stroke.on</p:attrName>
                                        </p:attrNameLst>
                                      </p:cBhvr>
                                      <p:to>
                                        <p:strVal val="true"/>
                                      </p:to>
                                    </p:set>
                                  </p:childTnLst>
                                </p:cTn>
                              </p:par>
                              <p:par>
                                <p:cTn id="227" presetID="7" presetClass="emph" presetSubtype="2" fill="hold" nodeType="withEffect">
                                  <p:stCondLst>
                                    <p:cond delay="0"/>
                                  </p:stCondLst>
                                  <p:childTnLst>
                                    <p:animClr clrSpc="rgb" dir="cw">
                                      <p:cBhvr>
                                        <p:cTn id="228" dur="500" fill="hold"/>
                                        <p:tgtEl>
                                          <p:spTgt spid="23"/>
                                        </p:tgtEl>
                                        <p:attrNameLst>
                                          <p:attrName>stroke.color</p:attrName>
                                        </p:attrNameLst>
                                      </p:cBhvr>
                                      <p:to>
                                        <a:srgbClr val="FF0000"/>
                                      </p:to>
                                    </p:animClr>
                                    <p:set>
                                      <p:cBhvr>
                                        <p:cTn id="229" dur="500" fill="hold"/>
                                        <p:tgtEl>
                                          <p:spTgt spid="23"/>
                                        </p:tgtEl>
                                        <p:attrNameLst>
                                          <p:attrName>stroke.on</p:attrName>
                                        </p:attrNameLst>
                                      </p:cBhvr>
                                      <p:to>
                                        <p:strVal val="true"/>
                                      </p:to>
                                    </p:set>
                                  </p:childTnLst>
                                </p:cTn>
                              </p:par>
                              <p:par>
                                <p:cTn id="230" presetID="7" presetClass="emph" presetSubtype="2" fill="hold" nodeType="withEffect">
                                  <p:stCondLst>
                                    <p:cond delay="0"/>
                                  </p:stCondLst>
                                  <p:childTnLst>
                                    <p:animClr clrSpc="rgb" dir="cw">
                                      <p:cBhvr>
                                        <p:cTn id="231" dur="500" fill="hold"/>
                                        <p:tgtEl>
                                          <p:spTgt spid="20"/>
                                        </p:tgtEl>
                                        <p:attrNameLst>
                                          <p:attrName>stroke.color</p:attrName>
                                        </p:attrNameLst>
                                      </p:cBhvr>
                                      <p:to>
                                        <a:srgbClr val="FF0000"/>
                                      </p:to>
                                    </p:animClr>
                                    <p:set>
                                      <p:cBhvr>
                                        <p:cTn id="232" dur="500" fill="hold"/>
                                        <p:tgtEl>
                                          <p:spTgt spid="20"/>
                                        </p:tgtEl>
                                        <p:attrNameLst>
                                          <p:attrName>stroke.on</p:attrName>
                                        </p:attrNameLst>
                                      </p:cBhvr>
                                      <p:to>
                                        <p:strVal val="true"/>
                                      </p:to>
                                    </p:set>
                                  </p:childTnLst>
                                </p:cTn>
                              </p:par>
                              <p:par>
                                <p:cTn id="233" presetID="7" presetClass="emph" presetSubtype="2" fill="hold" nodeType="withEffect">
                                  <p:stCondLst>
                                    <p:cond delay="0"/>
                                  </p:stCondLst>
                                  <p:childTnLst>
                                    <p:animClr clrSpc="rgb" dir="cw">
                                      <p:cBhvr>
                                        <p:cTn id="234" dur="500" fill="hold"/>
                                        <p:tgtEl>
                                          <p:spTgt spid="21"/>
                                        </p:tgtEl>
                                        <p:attrNameLst>
                                          <p:attrName>stroke.color</p:attrName>
                                        </p:attrNameLst>
                                      </p:cBhvr>
                                      <p:to>
                                        <a:srgbClr val="FF0000"/>
                                      </p:to>
                                    </p:animClr>
                                    <p:set>
                                      <p:cBhvr>
                                        <p:cTn id="235" dur="500" fill="hold"/>
                                        <p:tgtEl>
                                          <p:spTgt spid="21"/>
                                        </p:tgtEl>
                                        <p:attrNameLst>
                                          <p:attrName>stroke.on</p:attrName>
                                        </p:attrNameLst>
                                      </p:cBhvr>
                                      <p:to>
                                        <p:strVal val="true"/>
                                      </p:to>
                                    </p:set>
                                  </p:childTnLst>
                                </p:cTn>
                              </p:par>
                              <p:par>
                                <p:cTn id="236" presetID="7" presetClass="emph" presetSubtype="2" fill="hold" nodeType="withEffect">
                                  <p:stCondLst>
                                    <p:cond delay="0"/>
                                  </p:stCondLst>
                                  <p:childTnLst>
                                    <p:animClr clrSpc="rgb" dir="cw">
                                      <p:cBhvr>
                                        <p:cTn id="237" dur="500" fill="hold"/>
                                        <p:tgtEl>
                                          <p:spTgt spid="14"/>
                                        </p:tgtEl>
                                        <p:attrNameLst>
                                          <p:attrName>stroke.color</p:attrName>
                                        </p:attrNameLst>
                                      </p:cBhvr>
                                      <p:to>
                                        <a:srgbClr val="FF0000"/>
                                      </p:to>
                                    </p:animClr>
                                    <p:set>
                                      <p:cBhvr>
                                        <p:cTn id="238" dur="500" fill="hold"/>
                                        <p:tgtEl>
                                          <p:spTgt spid="14"/>
                                        </p:tgtEl>
                                        <p:attrNameLst>
                                          <p:attrName>stroke.on</p:attrName>
                                        </p:attrNameLst>
                                      </p:cBhvr>
                                      <p:to>
                                        <p:strVal val="true"/>
                                      </p:to>
                                    </p:set>
                                  </p:childTnLst>
                                </p:cTn>
                              </p:par>
                              <p:par>
                                <p:cTn id="239" presetID="7" presetClass="emph" presetSubtype="2" fill="hold" nodeType="withEffect">
                                  <p:stCondLst>
                                    <p:cond delay="0"/>
                                  </p:stCondLst>
                                  <p:childTnLst>
                                    <p:animClr clrSpc="rgb" dir="cw">
                                      <p:cBhvr>
                                        <p:cTn id="240" dur="500" fill="hold"/>
                                        <p:tgtEl>
                                          <p:spTgt spid="15"/>
                                        </p:tgtEl>
                                        <p:attrNameLst>
                                          <p:attrName>stroke.color</p:attrName>
                                        </p:attrNameLst>
                                      </p:cBhvr>
                                      <p:to>
                                        <a:srgbClr val="FF0000"/>
                                      </p:to>
                                    </p:animClr>
                                    <p:set>
                                      <p:cBhvr>
                                        <p:cTn id="241" dur="500" fill="hold"/>
                                        <p:tgtEl>
                                          <p:spTgt spid="15"/>
                                        </p:tgtEl>
                                        <p:attrNameLst>
                                          <p:attrName>stroke.on</p:attrName>
                                        </p:attrNameLst>
                                      </p:cBhvr>
                                      <p:to>
                                        <p:strVal val="true"/>
                                      </p:to>
                                    </p:set>
                                  </p:childTnLst>
                                </p:cTn>
                              </p:par>
                              <p:par>
                                <p:cTn id="242" presetID="7" presetClass="emph" presetSubtype="2" fill="hold" nodeType="withEffect">
                                  <p:stCondLst>
                                    <p:cond delay="0"/>
                                  </p:stCondLst>
                                  <p:childTnLst>
                                    <p:animClr clrSpc="rgb" dir="cw">
                                      <p:cBhvr>
                                        <p:cTn id="243" dur="500" fill="hold"/>
                                        <p:tgtEl>
                                          <p:spTgt spid="12"/>
                                        </p:tgtEl>
                                        <p:attrNameLst>
                                          <p:attrName>stroke.color</p:attrName>
                                        </p:attrNameLst>
                                      </p:cBhvr>
                                      <p:to>
                                        <a:srgbClr val="FF0000"/>
                                      </p:to>
                                    </p:animClr>
                                    <p:set>
                                      <p:cBhvr>
                                        <p:cTn id="244" dur="500" fill="hold"/>
                                        <p:tgtEl>
                                          <p:spTgt spid="12"/>
                                        </p:tgtEl>
                                        <p:attrNameLst>
                                          <p:attrName>stroke.on</p:attrName>
                                        </p:attrNameLst>
                                      </p:cBhvr>
                                      <p:to>
                                        <p:strVal val="true"/>
                                      </p:to>
                                    </p:set>
                                  </p:childTnLst>
                                </p:cTn>
                              </p:par>
                              <p:par>
                                <p:cTn id="245" presetID="7" presetClass="emph" presetSubtype="2" fill="hold" nodeType="withEffect">
                                  <p:stCondLst>
                                    <p:cond delay="0"/>
                                  </p:stCondLst>
                                  <p:childTnLst>
                                    <p:animClr clrSpc="rgb" dir="cw">
                                      <p:cBhvr>
                                        <p:cTn id="246" dur="500" fill="hold"/>
                                        <p:tgtEl>
                                          <p:spTgt spid="13"/>
                                        </p:tgtEl>
                                        <p:attrNameLst>
                                          <p:attrName>stroke.color</p:attrName>
                                        </p:attrNameLst>
                                      </p:cBhvr>
                                      <p:to>
                                        <a:srgbClr val="FF0000"/>
                                      </p:to>
                                    </p:animClr>
                                    <p:set>
                                      <p:cBhvr>
                                        <p:cTn id="247" dur="500" fill="hold"/>
                                        <p:tgtEl>
                                          <p:spTgt spid="13"/>
                                        </p:tgtEl>
                                        <p:attrNameLst>
                                          <p:attrName>stroke.on</p:attrName>
                                        </p:attrNameLst>
                                      </p:cBhvr>
                                      <p:to>
                                        <p:strVal val="true"/>
                                      </p:to>
                                    </p:set>
                                  </p:childTnLst>
                                </p:cTn>
                              </p:par>
                              <p:par>
                                <p:cTn id="248" presetID="7" presetClass="emph" presetSubtype="2" fill="hold" nodeType="withEffect">
                                  <p:stCondLst>
                                    <p:cond delay="0"/>
                                  </p:stCondLst>
                                  <p:childTnLst>
                                    <p:animClr clrSpc="rgb" dir="cw">
                                      <p:cBhvr>
                                        <p:cTn id="249" dur="500" fill="hold"/>
                                        <p:tgtEl>
                                          <p:spTgt spid="95"/>
                                        </p:tgtEl>
                                        <p:attrNameLst>
                                          <p:attrName>stroke.color</p:attrName>
                                        </p:attrNameLst>
                                      </p:cBhvr>
                                      <p:to>
                                        <a:srgbClr val="FF0000"/>
                                      </p:to>
                                    </p:animClr>
                                    <p:set>
                                      <p:cBhvr>
                                        <p:cTn id="250" dur="500" fill="hold"/>
                                        <p:tgtEl>
                                          <p:spTgt spid="95"/>
                                        </p:tgtEl>
                                        <p:attrNameLst>
                                          <p:attrName>stroke.on</p:attrName>
                                        </p:attrNameLst>
                                      </p:cBhvr>
                                      <p:to>
                                        <p:strVal val="true"/>
                                      </p:to>
                                    </p:set>
                                  </p:childTnLst>
                                </p:cTn>
                              </p:par>
                              <p:par>
                                <p:cTn id="251" presetID="7" presetClass="emph" presetSubtype="2" fill="hold" nodeType="withEffect">
                                  <p:stCondLst>
                                    <p:cond delay="0"/>
                                  </p:stCondLst>
                                  <p:childTnLst>
                                    <p:animClr clrSpc="rgb" dir="cw">
                                      <p:cBhvr>
                                        <p:cTn id="252" dur="500" fill="hold"/>
                                        <p:tgtEl>
                                          <p:spTgt spid="96"/>
                                        </p:tgtEl>
                                        <p:attrNameLst>
                                          <p:attrName>stroke.color</p:attrName>
                                        </p:attrNameLst>
                                      </p:cBhvr>
                                      <p:to>
                                        <a:srgbClr val="FF0000"/>
                                      </p:to>
                                    </p:animClr>
                                    <p:set>
                                      <p:cBhvr>
                                        <p:cTn id="253" dur="500" fill="hold"/>
                                        <p:tgtEl>
                                          <p:spTgt spid="96"/>
                                        </p:tgtEl>
                                        <p:attrNameLst>
                                          <p:attrName>stroke.on</p:attrName>
                                        </p:attrNameLst>
                                      </p:cBhvr>
                                      <p:to>
                                        <p:strVal val="true"/>
                                      </p:to>
                                    </p:set>
                                  </p:childTnLst>
                                </p:cTn>
                              </p:par>
                              <p:par>
                                <p:cTn id="254" presetID="7" presetClass="emph" presetSubtype="2" fill="hold" nodeType="withEffect">
                                  <p:stCondLst>
                                    <p:cond delay="0"/>
                                  </p:stCondLst>
                                  <p:childTnLst>
                                    <p:animClr clrSpc="rgb" dir="cw">
                                      <p:cBhvr>
                                        <p:cTn id="255" dur="500" fill="hold"/>
                                        <p:tgtEl>
                                          <p:spTgt spid="93"/>
                                        </p:tgtEl>
                                        <p:attrNameLst>
                                          <p:attrName>stroke.color</p:attrName>
                                        </p:attrNameLst>
                                      </p:cBhvr>
                                      <p:to>
                                        <a:srgbClr val="FF0000"/>
                                      </p:to>
                                    </p:animClr>
                                    <p:set>
                                      <p:cBhvr>
                                        <p:cTn id="256" dur="500" fill="hold"/>
                                        <p:tgtEl>
                                          <p:spTgt spid="93"/>
                                        </p:tgtEl>
                                        <p:attrNameLst>
                                          <p:attrName>stroke.on</p:attrName>
                                        </p:attrNameLst>
                                      </p:cBhvr>
                                      <p:to>
                                        <p:strVal val="true"/>
                                      </p:to>
                                    </p:set>
                                  </p:childTnLst>
                                </p:cTn>
                              </p:par>
                              <p:par>
                                <p:cTn id="257" presetID="7" presetClass="emph" presetSubtype="2" fill="hold" nodeType="withEffect">
                                  <p:stCondLst>
                                    <p:cond delay="0"/>
                                  </p:stCondLst>
                                  <p:childTnLst>
                                    <p:animClr clrSpc="rgb" dir="cw">
                                      <p:cBhvr>
                                        <p:cTn id="258" dur="500" fill="hold"/>
                                        <p:tgtEl>
                                          <p:spTgt spid="94"/>
                                        </p:tgtEl>
                                        <p:attrNameLst>
                                          <p:attrName>stroke.color</p:attrName>
                                        </p:attrNameLst>
                                      </p:cBhvr>
                                      <p:to>
                                        <a:srgbClr val="FF0000"/>
                                      </p:to>
                                    </p:animClr>
                                    <p:set>
                                      <p:cBhvr>
                                        <p:cTn id="259" dur="500" fill="hold"/>
                                        <p:tgtEl>
                                          <p:spTgt spid="94"/>
                                        </p:tgtEl>
                                        <p:attrNameLst>
                                          <p:attrName>stroke.on</p:attrName>
                                        </p:attrNameLst>
                                      </p:cBhvr>
                                      <p:to>
                                        <p:strVal val="true"/>
                                      </p:to>
                                    </p:set>
                                  </p:childTnLst>
                                </p:cTn>
                              </p:par>
                              <p:par>
                                <p:cTn id="260" presetID="7" presetClass="emph" presetSubtype="2" fill="hold" nodeType="withEffect">
                                  <p:stCondLst>
                                    <p:cond delay="0"/>
                                  </p:stCondLst>
                                  <p:childTnLst>
                                    <p:animClr clrSpc="rgb" dir="cw">
                                      <p:cBhvr>
                                        <p:cTn id="261" dur="500" fill="hold"/>
                                        <p:tgtEl>
                                          <p:spTgt spid="89"/>
                                        </p:tgtEl>
                                        <p:attrNameLst>
                                          <p:attrName>stroke.color</p:attrName>
                                        </p:attrNameLst>
                                      </p:cBhvr>
                                      <p:to>
                                        <a:srgbClr val="FF0000"/>
                                      </p:to>
                                    </p:animClr>
                                    <p:set>
                                      <p:cBhvr>
                                        <p:cTn id="262" dur="500" fill="hold"/>
                                        <p:tgtEl>
                                          <p:spTgt spid="89"/>
                                        </p:tgtEl>
                                        <p:attrNameLst>
                                          <p:attrName>stroke.on</p:attrName>
                                        </p:attrNameLst>
                                      </p:cBhvr>
                                      <p:to>
                                        <p:strVal val="true"/>
                                      </p:to>
                                    </p:set>
                                  </p:childTnLst>
                                </p:cTn>
                              </p:par>
                              <p:par>
                                <p:cTn id="263" presetID="7" presetClass="emph" presetSubtype="2" fill="hold" nodeType="withEffect">
                                  <p:stCondLst>
                                    <p:cond delay="0"/>
                                  </p:stCondLst>
                                  <p:childTnLst>
                                    <p:animClr clrSpc="rgb" dir="cw">
                                      <p:cBhvr>
                                        <p:cTn id="264" dur="500" fill="hold"/>
                                        <p:tgtEl>
                                          <p:spTgt spid="90"/>
                                        </p:tgtEl>
                                        <p:attrNameLst>
                                          <p:attrName>stroke.color</p:attrName>
                                        </p:attrNameLst>
                                      </p:cBhvr>
                                      <p:to>
                                        <a:srgbClr val="FF0000"/>
                                      </p:to>
                                    </p:animClr>
                                    <p:set>
                                      <p:cBhvr>
                                        <p:cTn id="265" dur="500" fill="hold"/>
                                        <p:tgtEl>
                                          <p:spTgt spid="90"/>
                                        </p:tgtEl>
                                        <p:attrNameLst>
                                          <p:attrName>stroke.on</p:attrName>
                                        </p:attrNameLst>
                                      </p:cBhvr>
                                      <p:to>
                                        <p:strVal val="true"/>
                                      </p:to>
                                    </p:set>
                                  </p:childTnLst>
                                </p:cTn>
                              </p:par>
                              <p:par>
                                <p:cTn id="266" presetID="7" presetClass="emph" presetSubtype="2" fill="hold" nodeType="withEffect">
                                  <p:stCondLst>
                                    <p:cond delay="0"/>
                                  </p:stCondLst>
                                  <p:childTnLst>
                                    <p:animClr clrSpc="rgb" dir="cw">
                                      <p:cBhvr>
                                        <p:cTn id="267" dur="500" fill="hold"/>
                                        <p:tgtEl>
                                          <p:spTgt spid="87"/>
                                        </p:tgtEl>
                                        <p:attrNameLst>
                                          <p:attrName>stroke.color</p:attrName>
                                        </p:attrNameLst>
                                      </p:cBhvr>
                                      <p:to>
                                        <a:srgbClr val="FF0000"/>
                                      </p:to>
                                    </p:animClr>
                                    <p:set>
                                      <p:cBhvr>
                                        <p:cTn id="268" dur="500" fill="hold"/>
                                        <p:tgtEl>
                                          <p:spTgt spid="87"/>
                                        </p:tgtEl>
                                        <p:attrNameLst>
                                          <p:attrName>stroke.on</p:attrName>
                                        </p:attrNameLst>
                                      </p:cBhvr>
                                      <p:to>
                                        <p:strVal val="true"/>
                                      </p:to>
                                    </p:set>
                                  </p:childTnLst>
                                </p:cTn>
                              </p:par>
                              <p:par>
                                <p:cTn id="269" presetID="7" presetClass="emph" presetSubtype="2" fill="hold" nodeType="withEffect">
                                  <p:stCondLst>
                                    <p:cond delay="0"/>
                                  </p:stCondLst>
                                  <p:childTnLst>
                                    <p:animClr clrSpc="rgb" dir="cw">
                                      <p:cBhvr>
                                        <p:cTn id="270" dur="500" fill="hold"/>
                                        <p:tgtEl>
                                          <p:spTgt spid="88"/>
                                        </p:tgtEl>
                                        <p:attrNameLst>
                                          <p:attrName>stroke.color</p:attrName>
                                        </p:attrNameLst>
                                      </p:cBhvr>
                                      <p:to>
                                        <a:srgbClr val="FF0000"/>
                                      </p:to>
                                    </p:animClr>
                                    <p:set>
                                      <p:cBhvr>
                                        <p:cTn id="271" dur="500" fill="hold"/>
                                        <p:tgtEl>
                                          <p:spTgt spid="88"/>
                                        </p:tgtEl>
                                        <p:attrNameLst>
                                          <p:attrName>stroke.on</p:attrName>
                                        </p:attrNameLst>
                                      </p:cBhvr>
                                      <p:to>
                                        <p:strVal val="true"/>
                                      </p:to>
                                    </p:set>
                                  </p:childTnLst>
                                </p:cTn>
                              </p:par>
                              <p:par>
                                <p:cTn id="272" presetID="7" presetClass="emph" presetSubtype="2" fill="hold" nodeType="withEffect">
                                  <p:stCondLst>
                                    <p:cond delay="0"/>
                                  </p:stCondLst>
                                  <p:childTnLst>
                                    <p:animClr clrSpc="rgb" dir="cw">
                                      <p:cBhvr>
                                        <p:cTn id="273" dur="500" fill="hold"/>
                                        <p:tgtEl>
                                          <p:spTgt spid="83"/>
                                        </p:tgtEl>
                                        <p:attrNameLst>
                                          <p:attrName>stroke.color</p:attrName>
                                        </p:attrNameLst>
                                      </p:cBhvr>
                                      <p:to>
                                        <a:srgbClr val="FF0000"/>
                                      </p:to>
                                    </p:animClr>
                                    <p:set>
                                      <p:cBhvr>
                                        <p:cTn id="274" dur="500" fill="hold"/>
                                        <p:tgtEl>
                                          <p:spTgt spid="83"/>
                                        </p:tgtEl>
                                        <p:attrNameLst>
                                          <p:attrName>stroke.on</p:attrName>
                                        </p:attrNameLst>
                                      </p:cBhvr>
                                      <p:to>
                                        <p:strVal val="true"/>
                                      </p:to>
                                    </p:set>
                                  </p:childTnLst>
                                </p:cTn>
                              </p:par>
                              <p:par>
                                <p:cTn id="275" presetID="7" presetClass="emph" presetSubtype="2" fill="hold" nodeType="withEffect">
                                  <p:stCondLst>
                                    <p:cond delay="0"/>
                                  </p:stCondLst>
                                  <p:childTnLst>
                                    <p:animClr clrSpc="rgb" dir="cw">
                                      <p:cBhvr>
                                        <p:cTn id="276" dur="500" fill="hold"/>
                                        <p:tgtEl>
                                          <p:spTgt spid="84"/>
                                        </p:tgtEl>
                                        <p:attrNameLst>
                                          <p:attrName>stroke.color</p:attrName>
                                        </p:attrNameLst>
                                      </p:cBhvr>
                                      <p:to>
                                        <a:srgbClr val="FF0000"/>
                                      </p:to>
                                    </p:animClr>
                                    <p:set>
                                      <p:cBhvr>
                                        <p:cTn id="277" dur="500" fill="hold"/>
                                        <p:tgtEl>
                                          <p:spTgt spid="84"/>
                                        </p:tgtEl>
                                        <p:attrNameLst>
                                          <p:attrName>stroke.on</p:attrName>
                                        </p:attrNameLst>
                                      </p:cBhvr>
                                      <p:to>
                                        <p:strVal val="true"/>
                                      </p:to>
                                    </p:set>
                                  </p:childTnLst>
                                </p:cTn>
                              </p:par>
                              <p:par>
                                <p:cTn id="278" presetID="7" presetClass="emph" presetSubtype="2" fill="hold" nodeType="withEffect">
                                  <p:stCondLst>
                                    <p:cond delay="0"/>
                                  </p:stCondLst>
                                  <p:childTnLst>
                                    <p:animClr clrSpc="rgb" dir="cw">
                                      <p:cBhvr>
                                        <p:cTn id="279" dur="500" fill="hold"/>
                                        <p:tgtEl>
                                          <p:spTgt spid="81"/>
                                        </p:tgtEl>
                                        <p:attrNameLst>
                                          <p:attrName>stroke.color</p:attrName>
                                        </p:attrNameLst>
                                      </p:cBhvr>
                                      <p:to>
                                        <a:srgbClr val="FF0000"/>
                                      </p:to>
                                    </p:animClr>
                                    <p:set>
                                      <p:cBhvr>
                                        <p:cTn id="280" dur="500" fill="hold"/>
                                        <p:tgtEl>
                                          <p:spTgt spid="81"/>
                                        </p:tgtEl>
                                        <p:attrNameLst>
                                          <p:attrName>stroke.on</p:attrName>
                                        </p:attrNameLst>
                                      </p:cBhvr>
                                      <p:to>
                                        <p:strVal val="true"/>
                                      </p:to>
                                    </p:set>
                                  </p:childTnLst>
                                </p:cTn>
                              </p:par>
                              <p:par>
                                <p:cTn id="281" presetID="7" presetClass="emph" presetSubtype="2" fill="hold" nodeType="withEffect">
                                  <p:stCondLst>
                                    <p:cond delay="0"/>
                                  </p:stCondLst>
                                  <p:childTnLst>
                                    <p:animClr clrSpc="rgb" dir="cw">
                                      <p:cBhvr>
                                        <p:cTn id="282" dur="500" fill="hold"/>
                                        <p:tgtEl>
                                          <p:spTgt spid="82"/>
                                        </p:tgtEl>
                                        <p:attrNameLst>
                                          <p:attrName>stroke.color</p:attrName>
                                        </p:attrNameLst>
                                      </p:cBhvr>
                                      <p:to>
                                        <a:srgbClr val="FF0000"/>
                                      </p:to>
                                    </p:animClr>
                                    <p:set>
                                      <p:cBhvr>
                                        <p:cTn id="283" dur="500" fill="hold"/>
                                        <p:tgtEl>
                                          <p:spTgt spid="82"/>
                                        </p:tgtEl>
                                        <p:attrNameLst>
                                          <p:attrName>stroke.on</p:attrName>
                                        </p:attrNameLst>
                                      </p:cBhvr>
                                      <p:to>
                                        <p:strVal val="true"/>
                                      </p:to>
                                    </p:set>
                                  </p:childTnLst>
                                </p:cTn>
                              </p:par>
                              <p:par>
                                <p:cTn id="284" presetID="32" presetClass="emph" presetSubtype="0" fill="hold" grpId="0" nodeType="withEffect">
                                  <p:stCondLst>
                                    <p:cond delay="0"/>
                                  </p:stCondLst>
                                  <p:childTnLst>
                                    <p:animRot by="120000">
                                      <p:cBhvr>
                                        <p:cTn id="285" dur="100" fill="hold">
                                          <p:stCondLst>
                                            <p:cond delay="0"/>
                                          </p:stCondLst>
                                        </p:cTn>
                                        <p:tgtEl>
                                          <p:spTgt spid="42"/>
                                        </p:tgtEl>
                                        <p:attrNameLst>
                                          <p:attrName>r</p:attrName>
                                        </p:attrNameLst>
                                      </p:cBhvr>
                                    </p:animRot>
                                    <p:animRot by="-240000">
                                      <p:cBhvr>
                                        <p:cTn id="286" dur="200" fill="hold">
                                          <p:stCondLst>
                                            <p:cond delay="200"/>
                                          </p:stCondLst>
                                        </p:cTn>
                                        <p:tgtEl>
                                          <p:spTgt spid="42"/>
                                        </p:tgtEl>
                                        <p:attrNameLst>
                                          <p:attrName>r</p:attrName>
                                        </p:attrNameLst>
                                      </p:cBhvr>
                                    </p:animRot>
                                    <p:animRot by="240000">
                                      <p:cBhvr>
                                        <p:cTn id="287" dur="200" fill="hold">
                                          <p:stCondLst>
                                            <p:cond delay="400"/>
                                          </p:stCondLst>
                                        </p:cTn>
                                        <p:tgtEl>
                                          <p:spTgt spid="42"/>
                                        </p:tgtEl>
                                        <p:attrNameLst>
                                          <p:attrName>r</p:attrName>
                                        </p:attrNameLst>
                                      </p:cBhvr>
                                    </p:animRot>
                                    <p:animRot by="-240000">
                                      <p:cBhvr>
                                        <p:cTn id="288" dur="200" fill="hold">
                                          <p:stCondLst>
                                            <p:cond delay="600"/>
                                          </p:stCondLst>
                                        </p:cTn>
                                        <p:tgtEl>
                                          <p:spTgt spid="42"/>
                                        </p:tgtEl>
                                        <p:attrNameLst>
                                          <p:attrName>r</p:attrName>
                                        </p:attrNameLst>
                                      </p:cBhvr>
                                    </p:animRot>
                                    <p:animRot by="120000">
                                      <p:cBhvr>
                                        <p:cTn id="289" dur="200" fill="hold">
                                          <p:stCondLst>
                                            <p:cond delay="800"/>
                                          </p:stCondLst>
                                        </p:cTn>
                                        <p:tgtEl>
                                          <p:spTgt spid="42"/>
                                        </p:tgtEl>
                                        <p:attrNameLst>
                                          <p:attrName>r</p:attrName>
                                        </p:attrNameLst>
                                      </p:cBhvr>
                                    </p:animRot>
                                  </p:childTnLst>
                                </p:cTn>
                              </p:par>
                              <p:par>
                                <p:cTn id="290" presetID="32" presetClass="emph" presetSubtype="0" fill="hold" grpId="0" nodeType="withEffect">
                                  <p:stCondLst>
                                    <p:cond delay="0"/>
                                  </p:stCondLst>
                                  <p:childTnLst>
                                    <p:animRot by="120000">
                                      <p:cBhvr>
                                        <p:cTn id="291" dur="100" fill="hold">
                                          <p:stCondLst>
                                            <p:cond delay="0"/>
                                          </p:stCondLst>
                                        </p:cTn>
                                        <p:tgtEl>
                                          <p:spTgt spid="43"/>
                                        </p:tgtEl>
                                        <p:attrNameLst>
                                          <p:attrName>r</p:attrName>
                                        </p:attrNameLst>
                                      </p:cBhvr>
                                    </p:animRot>
                                    <p:animRot by="-240000">
                                      <p:cBhvr>
                                        <p:cTn id="292" dur="200" fill="hold">
                                          <p:stCondLst>
                                            <p:cond delay="200"/>
                                          </p:stCondLst>
                                        </p:cTn>
                                        <p:tgtEl>
                                          <p:spTgt spid="43"/>
                                        </p:tgtEl>
                                        <p:attrNameLst>
                                          <p:attrName>r</p:attrName>
                                        </p:attrNameLst>
                                      </p:cBhvr>
                                    </p:animRot>
                                    <p:animRot by="240000">
                                      <p:cBhvr>
                                        <p:cTn id="293" dur="200" fill="hold">
                                          <p:stCondLst>
                                            <p:cond delay="400"/>
                                          </p:stCondLst>
                                        </p:cTn>
                                        <p:tgtEl>
                                          <p:spTgt spid="43"/>
                                        </p:tgtEl>
                                        <p:attrNameLst>
                                          <p:attrName>r</p:attrName>
                                        </p:attrNameLst>
                                      </p:cBhvr>
                                    </p:animRot>
                                    <p:animRot by="-240000">
                                      <p:cBhvr>
                                        <p:cTn id="294" dur="200" fill="hold">
                                          <p:stCondLst>
                                            <p:cond delay="600"/>
                                          </p:stCondLst>
                                        </p:cTn>
                                        <p:tgtEl>
                                          <p:spTgt spid="43"/>
                                        </p:tgtEl>
                                        <p:attrNameLst>
                                          <p:attrName>r</p:attrName>
                                        </p:attrNameLst>
                                      </p:cBhvr>
                                    </p:animRot>
                                    <p:animRot by="120000">
                                      <p:cBhvr>
                                        <p:cTn id="295" dur="200" fill="hold">
                                          <p:stCondLst>
                                            <p:cond delay="800"/>
                                          </p:stCondLst>
                                        </p:cTn>
                                        <p:tgtEl>
                                          <p:spTgt spid="43"/>
                                        </p:tgtEl>
                                        <p:attrNameLst>
                                          <p:attrName>r</p:attrName>
                                        </p:attrNameLst>
                                      </p:cBhvr>
                                    </p:animRot>
                                  </p:childTnLst>
                                </p:cTn>
                              </p:par>
                              <p:par>
                                <p:cTn id="296" presetID="32" presetClass="emph" presetSubtype="0" fill="hold" grpId="0" nodeType="withEffect">
                                  <p:stCondLst>
                                    <p:cond delay="0"/>
                                  </p:stCondLst>
                                  <p:childTnLst>
                                    <p:animRot by="120000">
                                      <p:cBhvr>
                                        <p:cTn id="297" dur="100" fill="hold">
                                          <p:stCondLst>
                                            <p:cond delay="0"/>
                                          </p:stCondLst>
                                        </p:cTn>
                                        <p:tgtEl>
                                          <p:spTgt spid="40"/>
                                        </p:tgtEl>
                                        <p:attrNameLst>
                                          <p:attrName>r</p:attrName>
                                        </p:attrNameLst>
                                      </p:cBhvr>
                                    </p:animRot>
                                    <p:animRot by="-240000">
                                      <p:cBhvr>
                                        <p:cTn id="298" dur="200" fill="hold">
                                          <p:stCondLst>
                                            <p:cond delay="200"/>
                                          </p:stCondLst>
                                        </p:cTn>
                                        <p:tgtEl>
                                          <p:spTgt spid="40"/>
                                        </p:tgtEl>
                                        <p:attrNameLst>
                                          <p:attrName>r</p:attrName>
                                        </p:attrNameLst>
                                      </p:cBhvr>
                                    </p:animRot>
                                    <p:animRot by="240000">
                                      <p:cBhvr>
                                        <p:cTn id="299" dur="200" fill="hold">
                                          <p:stCondLst>
                                            <p:cond delay="400"/>
                                          </p:stCondLst>
                                        </p:cTn>
                                        <p:tgtEl>
                                          <p:spTgt spid="40"/>
                                        </p:tgtEl>
                                        <p:attrNameLst>
                                          <p:attrName>r</p:attrName>
                                        </p:attrNameLst>
                                      </p:cBhvr>
                                    </p:animRot>
                                    <p:animRot by="-240000">
                                      <p:cBhvr>
                                        <p:cTn id="300" dur="200" fill="hold">
                                          <p:stCondLst>
                                            <p:cond delay="600"/>
                                          </p:stCondLst>
                                        </p:cTn>
                                        <p:tgtEl>
                                          <p:spTgt spid="40"/>
                                        </p:tgtEl>
                                        <p:attrNameLst>
                                          <p:attrName>r</p:attrName>
                                        </p:attrNameLst>
                                      </p:cBhvr>
                                    </p:animRot>
                                    <p:animRot by="120000">
                                      <p:cBhvr>
                                        <p:cTn id="301" dur="200" fill="hold">
                                          <p:stCondLst>
                                            <p:cond delay="800"/>
                                          </p:stCondLst>
                                        </p:cTn>
                                        <p:tgtEl>
                                          <p:spTgt spid="40"/>
                                        </p:tgtEl>
                                        <p:attrNameLst>
                                          <p:attrName>r</p:attrName>
                                        </p:attrNameLst>
                                      </p:cBhvr>
                                    </p:animRot>
                                  </p:childTnLst>
                                </p:cTn>
                              </p:par>
                              <p:par>
                                <p:cTn id="302" presetID="32" presetClass="emph" presetSubtype="0" fill="hold" grpId="0" nodeType="withEffect">
                                  <p:stCondLst>
                                    <p:cond delay="0"/>
                                  </p:stCondLst>
                                  <p:childTnLst>
                                    <p:animRot by="120000">
                                      <p:cBhvr>
                                        <p:cTn id="303" dur="100" fill="hold">
                                          <p:stCondLst>
                                            <p:cond delay="0"/>
                                          </p:stCondLst>
                                        </p:cTn>
                                        <p:tgtEl>
                                          <p:spTgt spid="41"/>
                                        </p:tgtEl>
                                        <p:attrNameLst>
                                          <p:attrName>r</p:attrName>
                                        </p:attrNameLst>
                                      </p:cBhvr>
                                    </p:animRot>
                                    <p:animRot by="-240000">
                                      <p:cBhvr>
                                        <p:cTn id="304" dur="200" fill="hold">
                                          <p:stCondLst>
                                            <p:cond delay="200"/>
                                          </p:stCondLst>
                                        </p:cTn>
                                        <p:tgtEl>
                                          <p:spTgt spid="41"/>
                                        </p:tgtEl>
                                        <p:attrNameLst>
                                          <p:attrName>r</p:attrName>
                                        </p:attrNameLst>
                                      </p:cBhvr>
                                    </p:animRot>
                                    <p:animRot by="240000">
                                      <p:cBhvr>
                                        <p:cTn id="305" dur="200" fill="hold">
                                          <p:stCondLst>
                                            <p:cond delay="400"/>
                                          </p:stCondLst>
                                        </p:cTn>
                                        <p:tgtEl>
                                          <p:spTgt spid="41"/>
                                        </p:tgtEl>
                                        <p:attrNameLst>
                                          <p:attrName>r</p:attrName>
                                        </p:attrNameLst>
                                      </p:cBhvr>
                                    </p:animRot>
                                    <p:animRot by="-240000">
                                      <p:cBhvr>
                                        <p:cTn id="306" dur="200" fill="hold">
                                          <p:stCondLst>
                                            <p:cond delay="600"/>
                                          </p:stCondLst>
                                        </p:cTn>
                                        <p:tgtEl>
                                          <p:spTgt spid="41"/>
                                        </p:tgtEl>
                                        <p:attrNameLst>
                                          <p:attrName>r</p:attrName>
                                        </p:attrNameLst>
                                      </p:cBhvr>
                                    </p:animRot>
                                    <p:animRot by="120000">
                                      <p:cBhvr>
                                        <p:cTn id="307" dur="200" fill="hold">
                                          <p:stCondLst>
                                            <p:cond delay="800"/>
                                          </p:stCondLst>
                                        </p:cTn>
                                        <p:tgtEl>
                                          <p:spTgt spid="41"/>
                                        </p:tgtEl>
                                        <p:attrNameLst>
                                          <p:attrName>r</p:attrName>
                                        </p:attrNameLst>
                                      </p:cBhvr>
                                    </p:animRot>
                                  </p:childTnLst>
                                </p:cTn>
                              </p:par>
                              <p:par>
                                <p:cTn id="308" presetID="32" presetClass="emph" presetSubtype="0" fill="hold" grpId="0" nodeType="withEffect">
                                  <p:stCondLst>
                                    <p:cond delay="0"/>
                                  </p:stCondLst>
                                  <p:childTnLst>
                                    <p:animRot by="120000">
                                      <p:cBhvr>
                                        <p:cTn id="309" dur="100" fill="hold">
                                          <p:stCondLst>
                                            <p:cond delay="0"/>
                                          </p:stCondLst>
                                        </p:cTn>
                                        <p:tgtEl>
                                          <p:spTgt spid="36"/>
                                        </p:tgtEl>
                                        <p:attrNameLst>
                                          <p:attrName>r</p:attrName>
                                        </p:attrNameLst>
                                      </p:cBhvr>
                                    </p:animRot>
                                    <p:animRot by="-240000">
                                      <p:cBhvr>
                                        <p:cTn id="310" dur="200" fill="hold">
                                          <p:stCondLst>
                                            <p:cond delay="200"/>
                                          </p:stCondLst>
                                        </p:cTn>
                                        <p:tgtEl>
                                          <p:spTgt spid="36"/>
                                        </p:tgtEl>
                                        <p:attrNameLst>
                                          <p:attrName>r</p:attrName>
                                        </p:attrNameLst>
                                      </p:cBhvr>
                                    </p:animRot>
                                    <p:animRot by="240000">
                                      <p:cBhvr>
                                        <p:cTn id="311" dur="200" fill="hold">
                                          <p:stCondLst>
                                            <p:cond delay="400"/>
                                          </p:stCondLst>
                                        </p:cTn>
                                        <p:tgtEl>
                                          <p:spTgt spid="36"/>
                                        </p:tgtEl>
                                        <p:attrNameLst>
                                          <p:attrName>r</p:attrName>
                                        </p:attrNameLst>
                                      </p:cBhvr>
                                    </p:animRot>
                                    <p:animRot by="-240000">
                                      <p:cBhvr>
                                        <p:cTn id="312" dur="200" fill="hold">
                                          <p:stCondLst>
                                            <p:cond delay="600"/>
                                          </p:stCondLst>
                                        </p:cTn>
                                        <p:tgtEl>
                                          <p:spTgt spid="36"/>
                                        </p:tgtEl>
                                        <p:attrNameLst>
                                          <p:attrName>r</p:attrName>
                                        </p:attrNameLst>
                                      </p:cBhvr>
                                    </p:animRot>
                                    <p:animRot by="120000">
                                      <p:cBhvr>
                                        <p:cTn id="313" dur="200" fill="hold">
                                          <p:stCondLst>
                                            <p:cond delay="800"/>
                                          </p:stCondLst>
                                        </p:cTn>
                                        <p:tgtEl>
                                          <p:spTgt spid="36"/>
                                        </p:tgtEl>
                                        <p:attrNameLst>
                                          <p:attrName>r</p:attrName>
                                        </p:attrNameLst>
                                      </p:cBhvr>
                                    </p:animRot>
                                  </p:childTnLst>
                                </p:cTn>
                              </p:par>
                              <p:par>
                                <p:cTn id="314" presetID="32" presetClass="emph" presetSubtype="0" fill="hold" grpId="0" nodeType="withEffect">
                                  <p:stCondLst>
                                    <p:cond delay="0"/>
                                  </p:stCondLst>
                                  <p:childTnLst>
                                    <p:animRot by="120000">
                                      <p:cBhvr>
                                        <p:cTn id="315" dur="100" fill="hold">
                                          <p:stCondLst>
                                            <p:cond delay="0"/>
                                          </p:stCondLst>
                                        </p:cTn>
                                        <p:tgtEl>
                                          <p:spTgt spid="37"/>
                                        </p:tgtEl>
                                        <p:attrNameLst>
                                          <p:attrName>r</p:attrName>
                                        </p:attrNameLst>
                                      </p:cBhvr>
                                    </p:animRot>
                                    <p:animRot by="-240000">
                                      <p:cBhvr>
                                        <p:cTn id="316" dur="200" fill="hold">
                                          <p:stCondLst>
                                            <p:cond delay="200"/>
                                          </p:stCondLst>
                                        </p:cTn>
                                        <p:tgtEl>
                                          <p:spTgt spid="37"/>
                                        </p:tgtEl>
                                        <p:attrNameLst>
                                          <p:attrName>r</p:attrName>
                                        </p:attrNameLst>
                                      </p:cBhvr>
                                    </p:animRot>
                                    <p:animRot by="240000">
                                      <p:cBhvr>
                                        <p:cTn id="317" dur="200" fill="hold">
                                          <p:stCondLst>
                                            <p:cond delay="400"/>
                                          </p:stCondLst>
                                        </p:cTn>
                                        <p:tgtEl>
                                          <p:spTgt spid="37"/>
                                        </p:tgtEl>
                                        <p:attrNameLst>
                                          <p:attrName>r</p:attrName>
                                        </p:attrNameLst>
                                      </p:cBhvr>
                                    </p:animRot>
                                    <p:animRot by="-240000">
                                      <p:cBhvr>
                                        <p:cTn id="318" dur="200" fill="hold">
                                          <p:stCondLst>
                                            <p:cond delay="600"/>
                                          </p:stCondLst>
                                        </p:cTn>
                                        <p:tgtEl>
                                          <p:spTgt spid="37"/>
                                        </p:tgtEl>
                                        <p:attrNameLst>
                                          <p:attrName>r</p:attrName>
                                        </p:attrNameLst>
                                      </p:cBhvr>
                                    </p:animRot>
                                    <p:animRot by="120000">
                                      <p:cBhvr>
                                        <p:cTn id="319" dur="200" fill="hold">
                                          <p:stCondLst>
                                            <p:cond delay="800"/>
                                          </p:stCondLst>
                                        </p:cTn>
                                        <p:tgtEl>
                                          <p:spTgt spid="37"/>
                                        </p:tgtEl>
                                        <p:attrNameLst>
                                          <p:attrName>r</p:attrName>
                                        </p:attrNameLst>
                                      </p:cBhvr>
                                    </p:animRot>
                                  </p:childTnLst>
                                </p:cTn>
                              </p:par>
                              <p:par>
                                <p:cTn id="320" presetID="32" presetClass="emph" presetSubtype="0" fill="hold" grpId="0" nodeType="withEffect">
                                  <p:stCondLst>
                                    <p:cond delay="0"/>
                                  </p:stCondLst>
                                  <p:childTnLst>
                                    <p:animRot by="120000">
                                      <p:cBhvr>
                                        <p:cTn id="321" dur="100" fill="hold">
                                          <p:stCondLst>
                                            <p:cond delay="0"/>
                                          </p:stCondLst>
                                        </p:cTn>
                                        <p:tgtEl>
                                          <p:spTgt spid="34"/>
                                        </p:tgtEl>
                                        <p:attrNameLst>
                                          <p:attrName>r</p:attrName>
                                        </p:attrNameLst>
                                      </p:cBhvr>
                                    </p:animRot>
                                    <p:animRot by="-240000">
                                      <p:cBhvr>
                                        <p:cTn id="322" dur="200" fill="hold">
                                          <p:stCondLst>
                                            <p:cond delay="200"/>
                                          </p:stCondLst>
                                        </p:cTn>
                                        <p:tgtEl>
                                          <p:spTgt spid="34"/>
                                        </p:tgtEl>
                                        <p:attrNameLst>
                                          <p:attrName>r</p:attrName>
                                        </p:attrNameLst>
                                      </p:cBhvr>
                                    </p:animRot>
                                    <p:animRot by="240000">
                                      <p:cBhvr>
                                        <p:cTn id="323" dur="200" fill="hold">
                                          <p:stCondLst>
                                            <p:cond delay="400"/>
                                          </p:stCondLst>
                                        </p:cTn>
                                        <p:tgtEl>
                                          <p:spTgt spid="34"/>
                                        </p:tgtEl>
                                        <p:attrNameLst>
                                          <p:attrName>r</p:attrName>
                                        </p:attrNameLst>
                                      </p:cBhvr>
                                    </p:animRot>
                                    <p:animRot by="-240000">
                                      <p:cBhvr>
                                        <p:cTn id="324" dur="200" fill="hold">
                                          <p:stCondLst>
                                            <p:cond delay="600"/>
                                          </p:stCondLst>
                                        </p:cTn>
                                        <p:tgtEl>
                                          <p:spTgt spid="34"/>
                                        </p:tgtEl>
                                        <p:attrNameLst>
                                          <p:attrName>r</p:attrName>
                                        </p:attrNameLst>
                                      </p:cBhvr>
                                    </p:animRot>
                                    <p:animRot by="120000">
                                      <p:cBhvr>
                                        <p:cTn id="325" dur="200" fill="hold">
                                          <p:stCondLst>
                                            <p:cond delay="800"/>
                                          </p:stCondLst>
                                        </p:cTn>
                                        <p:tgtEl>
                                          <p:spTgt spid="34"/>
                                        </p:tgtEl>
                                        <p:attrNameLst>
                                          <p:attrName>r</p:attrName>
                                        </p:attrNameLst>
                                      </p:cBhvr>
                                    </p:animRot>
                                  </p:childTnLst>
                                </p:cTn>
                              </p:par>
                              <p:par>
                                <p:cTn id="326" presetID="32" presetClass="emph" presetSubtype="0" fill="hold" grpId="0" nodeType="withEffect">
                                  <p:stCondLst>
                                    <p:cond delay="0"/>
                                  </p:stCondLst>
                                  <p:childTnLst>
                                    <p:animRot by="120000">
                                      <p:cBhvr>
                                        <p:cTn id="327" dur="100" fill="hold">
                                          <p:stCondLst>
                                            <p:cond delay="0"/>
                                          </p:stCondLst>
                                        </p:cTn>
                                        <p:tgtEl>
                                          <p:spTgt spid="35"/>
                                        </p:tgtEl>
                                        <p:attrNameLst>
                                          <p:attrName>r</p:attrName>
                                        </p:attrNameLst>
                                      </p:cBhvr>
                                    </p:animRot>
                                    <p:animRot by="-240000">
                                      <p:cBhvr>
                                        <p:cTn id="328" dur="200" fill="hold">
                                          <p:stCondLst>
                                            <p:cond delay="200"/>
                                          </p:stCondLst>
                                        </p:cTn>
                                        <p:tgtEl>
                                          <p:spTgt spid="35"/>
                                        </p:tgtEl>
                                        <p:attrNameLst>
                                          <p:attrName>r</p:attrName>
                                        </p:attrNameLst>
                                      </p:cBhvr>
                                    </p:animRot>
                                    <p:animRot by="240000">
                                      <p:cBhvr>
                                        <p:cTn id="329" dur="200" fill="hold">
                                          <p:stCondLst>
                                            <p:cond delay="400"/>
                                          </p:stCondLst>
                                        </p:cTn>
                                        <p:tgtEl>
                                          <p:spTgt spid="35"/>
                                        </p:tgtEl>
                                        <p:attrNameLst>
                                          <p:attrName>r</p:attrName>
                                        </p:attrNameLst>
                                      </p:cBhvr>
                                    </p:animRot>
                                    <p:animRot by="-240000">
                                      <p:cBhvr>
                                        <p:cTn id="330" dur="200" fill="hold">
                                          <p:stCondLst>
                                            <p:cond delay="600"/>
                                          </p:stCondLst>
                                        </p:cTn>
                                        <p:tgtEl>
                                          <p:spTgt spid="35"/>
                                        </p:tgtEl>
                                        <p:attrNameLst>
                                          <p:attrName>r</p:attrName>
                                        </p:attrNameLst>
                                      </p:cBhvr>
                                    </p:animRot>
                                    <p:animRot by="120000">
                                      <p:cBhvr>
                                        <p:cTn id="331" dur="200" fill="hold">
                                          <p:stCondLst>
                                            <p:cond delay="800"/>
                                          </p:stCondLst>
                                        </p:cTn>
                                        <p:tgtEl>
                                          <p:spTgt spid="35"/>
                                        </p:tgtEl>
                                        <p:attrNameLst>
                                          <p:attrName>r</p:attrName>
                                        </p:attrNameLst>
                                      </p:cBhvr>
                                    </p:animRot>
                                  </p:childTnLst>
                                </p:cTn>
                              </p:par>
                              <p:par>
                                <p:cTn id="332" presetID="32" presetClass="emph" presetSubtype="0" fill="hold" grpId="0" nodeType="withEffect">
                                  <p:stCondLst>
                                    <p:cond delay="0"/>
                                  </p:stCondLst>
                                  <p:childTnLst>
                                    <p:animRot by="120000">
                                      <p:cBhvr>
                                        <p:cTn id="333" dur="100" fill="hold">
                                          <p:stCondLst>
                                            <p:cond delay="0"/>
                                          </p:stCondLst>
                                        </p:cTn>
                                        <p:tgtEl>
                                          <p:spTgt spid="28"/>
                                        </p:tgtEl>
                                        <p:attrNameLst>
                                          <p:attrName>r</p:attrName>
                                        </p:attrNameLst>
                                      </p:cBhvr>
                                    </p:animRot>
                                    <p:animRot by="-240000">
                                      <p:cBhvr>
                                        <p:cTn id="334" dur="200" fill="hold">
                                          <p:stCondLst>
                                            <p:cond delay="200"/>
                                          </p:stCondLst>
                                        </p:cTn>
                                        <p:tgtEl>
                                          <p:spTgt spid="28"/>
                                        </p:tgtEl>
                                        <p:attrNameLst>
                                          <p:attrName>r</p:attrName>
                                        </p:attrNameLst>
                                      </p:cBhvr>
                                    </p:animRot>
                                    <p:animRot by="240000">
                                      <p:cBhvr>
                                        <p:cTn id="335" dur="200" fill="hold">
                                          <p:stCondLst>
                                            <p:cond delay="400"/>
                                          </p:stCondLst>
                                        </p:cTn>
                                        <p:tgtEl>
                                          <p:spTgt spid="28"/>
                                        </p:tgtEl>
                                        <p:attrNameLst>
                                          <p:attrName>r</p:attrName>
                                        </p:attrNameLst>
                                      </p:cBhvr>
                                    </p:animRot>
                                    <p:animRot by="-240000">
                                      <p:cBhvr>
                                        <p:cTn id="336" dur="200" fill="hold">
                                          <p:stCondLst>
                                            <p:cond delay="600"/>
                                          </p:stCondLst>
                                        </p:cTn>
                                        <p:tgtEl>
                                          <p:spTgt spid="28"/>
                                        </p:tgtEl>
                                        <p:attrNameLst>
                                          <p:attrName>r</p:attrName>
                                        </p:attrNameLst>
                                      </p:cBhvr>
                                    </p:animRot>
                                    <p:animRot by="120000">
                                      <p:cBhvr>
                                        <p:cTn id="337" dur="200" fill="hold">
                                          <p:stCondLst>
                                            <p:cond delay="800"/>
                                          </p:stCondLst>
                                        </p:cTn>
                                        <p:tgtEl>
                                          <p:spTgt spid="28"/>
                                        </p:tgtEl>
                                        <p:attrNameLst>
                                          <p:attrName>r</p:attrName>
                                        </p:attrNameLst>
                                      </p:cBhvr>
                                    </p:animRot>
                                  </p:childTnLst>
                                </p:cTn>
                              </p:par>
                              <p:par>
                                <p:cTn id="338" presetID="32" presetClass="emph" presetSubtype="0" fill="hold" grpId="0" nodeType="withEffect">
                                  <p:stCondLst>
                                    <p:cond delay="0"/>
                                  </p:stCondLst>
                                  <p:childTnLst>
                                    <p:animRot by="120000">
                                      <p:cBhvr>
                                        <p:cTn id="339" dur="100" fill="hold">
                                          <p:stCondLst>
                                            <p:cond delay="0"/>
                                          </p:stCondLst>
                                        </p:cTn>
                                        <p:tgtEl>
                                          <p:spTgt spid="29"/>
                                        </p:tgtEl>
                                        <p:attrNameLst>
                                          <p:attrName>r</p:attrName>
                                        </p:attrNameLst>
                                      </p:cBhvr>
                                    </p:animRot>
                                    <p:animRot by="-240000">
                                      <p:cBhvr>
                                        <p:cTn id="340" dur="200" fill="hold">
                                          <p:stCondLst>
                                            <p:cond delay="200"/>
                                          </p:stCondLst>
                                        </p:cTn>
                                        <p:tgtEl>
                                          <p:spTgt spid="29"/>
                                        </p:tgtEl>
                                        <p:attrNameLst>
                                          <p:attrName>r</p:attrName>
                                        </p:attrNameLst>
                                      </p:cBhvr>
                                    </p:animRot>
                                    <p:animRot by="240000">
                                      <p:cBhvr>
                                        <p:cTn id="341" dur="200" fill="hold">
                                          <p:stCondLst>
                                            <p:cond delay="400"/>
                                          </p:stCondLst>
                                        </p:cTn>
                                        <p:tgtEl>
                                          <p:spTgt spid="29"/>
                                        </p:tgtEl>
                                        <p:attrNameLst>
                                          <p:attrName>r</p:attrName>
                                        </p:attrNameLst>
                                      </p:cBhvr>
                                    </p:animRot>
                                    <p:animRot by="-240000">
                                      <p:cBhvr>
                                        <p:cTn id="342" dur="200" fill="hold">
                                          <p:stCondLst>
                                            <p:cond delay="600"/>
                                          </p:stCondLst>
                                        </p:cTn>
                                        <p:tgtEl>
                                          <p:spTgt spid="29"/>
                                        </p:tgtEl>
                                        <p:attrNameLst>
                                          <p:attrName>r</p:attrName>
                                        </p:attrNameLst>
                                      </p:cBhvr>
                                    </p:animRot>
                                    <p:animRot by="120000">
                                      <p:cBhvr>
                                        <p:cTn id="343" dur="200" fill="hold">
                                          <p:stCondLst>
                                            <p:cond delay="800"/>
                                          </p:stCondLst>
                                        </p:cTn>
                                        <p:tgtEl>
                                          <p:spTgt spid="29"/>
                                        </p:tgtEl>
                                        <p:attrNameLst>
                                          <p:attrName>r</p:attrName>
                                        </p:attrNameLst>
                                      </p:cBhvr>
                                    </p:animRot>
                                  </p:childTnLst>
                                </p:cTn>
                              </p:par>
                              <p:par>
                                <p:cTn id="344" presetID="32" presetClass="emph" presetSubtype="0" fill="hold" grpId="0" nodeType="withEffect">
                                  <p:stCondLst>
                                    <p:cond delay="0"/>
                                  </p:stCondLst>
                                  <p:childTnLst>
                                    <p:animRot by="120000">
                                      <p:cBhvr>
                                        <p:cTn id="345" dur="100" fill="hold">
                                          <p:stCondLst>
                                            <p:cond delay="0"/>
                                          </p:stCondLst>
                                        </p:cTn>
                                        <p:tgtEl>
                                          <p:spTgt spid="26"/>
                                        </p:tgtEl>
                                        <p:attrNameLst>
                                          <p:attrName>r</p:attrName>
                                        </p:attrNameLst>
                                      </p:cBhvr>
                                    </p:animRot>
                                    <p:animRot by="-240000">
                                      <p:cBhvr>
                                        <p:cTn id="346" dur="200" fill="hold">
                                          <p:stCondLst>
                                            <p:cond delay="200"/>
                                          </p:stCondLst>
                                        </p:cTn>
                                        <p:tgtEl>
                                          <p:spTgt spid="26"/>
                                        </p:tgtEl>
                                        <p:attrNameLst>
                                          <p:attrName>r</p:attrName>
                                        </p:attrNameLst>
                                      </p:cBhvr>
                                    </p:animRot>
                                    <p:animRot by="240000">
                                      <p:cBhvr>
                                        <p:cTn id="347" dur="200" fill="hold">
                                          <p:stCondLst>
                                            <p:cond delay="400"/>
                                          </p:stCondLst>
                                        </p:cTn>
                                        <p:tgtEl>
                                          <p:spTgt spid="26"/>
                                        </p:tgtEl>
                                        <p:attrNameLst>
                                          <p:attrName>r</p:attrName>
                                        </p:attrNameLst>
                                      </p:cBhvr>
                                    </p:animRot>
                                    <p:animRot by="-240000">
                                      <p:cBhvr>
                                        <p:cTn id="348" dur="200" fill="hold">
                                          <p:stCondLst>
                                            <p:cond delay="600"/>
                                          </p:stCondLst>
                                        </p:cTn>
                                        <p:tgtEl>
                                          <p:spTgt spid="26"/>
                                        </p:tgtEl>
                                        <p:attrNameLst>
                                          <p:attrName>r</p:attrName>
                                        </p:attrNameLst>
                                      </p:cBhvr>
                                    </p:animRot>
                                    <p:animRot by="120000">
                                      <p:cBhvr>
                                        <p:cTn id="349" dur="200" fill="hold">
                                          <p:stCondLst>
                                            <p:cond delay="800"/>
                                          </p:stCondLst>
                                        </p:cTn>
                                        <p:tgtEl>
                                          <p:spTgt spid="26"/>
                                        </p:tgtEl>
                                        <p:attrNameLst>
                                          <p:attrName>r</p:attrName>
                                        </p:attrNameLst>
                                      </p:cBhvr>
                                    </p:animRot>
                                  </p:childTnLst>
                                </p:cTn>
                              </p:par>
                              <p:par>
                                <p:cTn id="350" presetID="32" presetClass="emph" presetSubtype="0" fill="hold" grpId="0" nodeType="withEffect">
                                  <p:stCondLst>
                                    <p:cond delay="0"/>
                                  </p:stCondLst>
                                  <p:childTnLst>
                                    <p:animRot by="120000">
                                      <p:cBhvr>
                                        <p:cTn id="351" dur="100" fill="hold">
                                          <p:stCondLst>
                                            <p:cond delay="0"/>
                                          </p:stCondLst>
                                        </p:cTn>
                                        <p:tgtEl>
                                          <p:spTgt spid="27"/>
                                        </p:tgtEl>
                                        <p:attrNameLst>
                                          <p:attrName>r</p:attrName>
                                        </p:attrNameLst>
                                      </p:cBhvr>
                                    </p:animRot>
                                    <p:animRot by="-240000">
                                      <p:cBhvr>
                                        <p:cTn id="352" dur="200" fill="hold">
                                          <p:stCondLst>
                                            <p:cond delay="200"/>
                                          </p:stCondLst>
                                        </p:cTn>
                                        <p:tgtEl>
                                          <p:spTgt spid="27"/>
                                        </p:tgtEl>
                                        <p:attrNameLst>
                                          <p:attrName>r</p:attrName>
                                        </p:attrNameLst>
                                      </p:cBhvr>
                                    </p:animRot>
                                    <p:animRot by="240000">
                                      <p:cBhvr>
                                        <p:cTn id="353" dur="200" fill="hold">
                                          <p:stCondLst>
                                            <p:cond delay="400"/>
                                          </p:stCondLst>
                                        </p:cTn>
                                        <p:tgtEl>
                                          <p:spTgt spid="27"/>
                                        </p:tgtEl>
                                        <p:attrNameLst>
                                          <p:attrName>r</p:attrName>
                                        </p:attrNameLst>
                                      </p:cBhvr>
                                    </p:animRot>
                                    <p:animRot by="-240000">
                                      <p:cBhvr>
                                        <p:cTn id="354" dur="200" fill="hold">
                                          <p:stCondLst>
                                            <p:cond delay="600"/>
                                          </p:stCondLst>
                                        </p:cTn>
                                        <p:tgtEl>
                                          <p:spTgt spid="27"/>
                                        </p:tgtEl>
                                        <p:attrNameLst>
                                          <p:attrName>r</p:attrName>
                                        </p:attrNameLst>
                                      </p:cBhvr>
                                    </p:animRot>
                                    <p:animRot by="120000">
                                      <p:cBhvr>
                                        <p:cTn id="355" dur="200" fill="hold">
                                          <p:stCondLst>
                                            <p:cond delay="800"/>
                                          </p:stCondLst>
                                        </p:cTn>
                                        <p:tgtEl>
                                          <p:spTgt spid="27"/>
                                        </p:tgtEl>
                                        <p:attrNameLst>
                                          <p:attrName>r</p:attrName>
                                        </p:attrNameLst>
                                      </p:cBhvr>
                                    </p:animRot>
                                  </p:childTnLst>
                                </p:cTn>
                              </p:par>
                              <p:par>
                                <p:cTn id="356" presetID="32" presetClass="emph" presetSubtype="0" fill="hold" grpId="0" nodeType="withEffect">
                                  <p:stCondLst>
                                    <p:cond delay="0"/>
                                  </p:stCondLst>
                                  <p:childTnLst>
                                    <p:animRot by="120000">
                                      <p:cBhvr>
                                        <p:cTn id="357" dur="100" fill="hold">
                                          <p:stCondLst>
                                            <p:cond delay="0"/>
                                          </p:stCondLst>
                                        </p:cTn>
                                        <p:tgtEl>
                                          <p:spTgt spid="22"/>
                                        </p:tgtEl>
                                        <p:attrNameLst>
                                          <p:attrName>r</p:attrName>
                                        </p:attrNameLst>
                                      </p:cBhvr>
                                    </p:animRot>
                                    <p:animRot by="-240000">
                                      <p:cBhvr>
                                        <p:cTn id="358" dur="200" fill="hold">
                                          <p:stCondLst>
                                            <p:cond delay="200"/>
                                          </p:stCondLst>
                                        </p:cTn>
                                        <p:tgtEl>
                                          <p:spTgt spid="22"/>
                                        </p:tgtEl>
                                        <p:attrNameLst>
                                          <p:attrName>r</p:attrName>
                                        </p:attrNameLst>
                                      </p:cBhvr>
                                    </p:animRot>
                                    <p:animRot by="240000">
                                      <p:cBhvr>
                                        <p:cTn id="359" dur="200" fill="hold">
                                          <p:stCondLst>
                                            <p:cond delay="400"/>
                                          </p:stCondLst>
                                        </p:cTn>
                                        <p:tgtEl>
                                          <p:spTgt spid="22"/>
                                        </p:tgtEl>
                                        <p:attrNameLst>
                                          <p:attrName>r</p:attrName>
                                        </p:attrNameLst>
                                      </p:cBhvr>
                                    </p:animRot>
                                    <p:animRot by="-240000">
                                      <p:cBhvr>
                                        <p:cTn id="360" dur="200" fill="hold">
                                          <p:stCondLst>
                                            <p:cond delay="600"/>
                                          </p:stCondLst>
                                        </p:cTn>
                                        <p:tgtEl>
                                          <p:spTgt spid="22"/>
                                        </p:tgtEl>
                                        <p:attrNameLst>
                                          <p:attrName>r</p:attrName>
                                        </p:attrNameLst>
                                      </p:cBhvr>
                                    </p:animRot>
                                    <p:animRot by="120000">
                                      <p:cBhvr>
                                        <p:cTn id="361" dur="200" fill="hold">
                                          <p:stCondLst>
                                            <p:cond delay="800"/>
                                          </p:stCondLst>
                                        </p:cTn>
                                        <p:tgtEl>
                                          <p:spTgt spid="22"/>
                                        </p:tgtEl>
                                        <p:attrNameLst>
                                          <p:attrName>r</p:attrName>
                                        </p:attrNameLst>
                                      </p:cBhvr>
                                    </p:animRot>
                                  </p:childTnLst>
                                </p:cTn>
                              </p:par>
                              <p:par>
                                <p:cTn id="362" presetID="32" presetClass="emph" presetSubtype="0" fill="hold" grpId="0" nodeType="withEffect">
                                  <p:stCondLst>
                                    <p:cond delay="0"/>
                                  </p:stCondLst>
                                  <p:childTnLst>
                                    <p:animRot by="120000">
                                      <p:cBhvr>
                                        <p:cTn id="363" dur="100" fill="hold">
                                          <p:stCondLst>
                                            <p:cond delay="0"/>
                                          </p:stCondLst>
                                        </p:cTn>
                                        <p:tgtEl>
                                          <p:spTgt spid="23"/>
                                        </p:tgtEl>
                                        <p:attrNameLst>
                                          <p:attrName>r</p:attrName>
                                        </p:attrNameLst>
                                      </p:cBhvr>
                                    </p:animRot>
                                    <p:animRot by="-240000">
                                      <p:cBhvr>
                                        <p:cTn id="364" dur="200" fill="hold">
                                          <p:stCondLst>
                                            <p:cond delay="200"/>
                                          </p:stCondLst>
                                        </p:cTn>
                                        <p:tgtEl>
                                          <p:spTgt spid="23"/>
                                        </p:tgtEl>
                                        <p:attrNameLst>
                                          <p:attrName>r</p:attrName>
                                        </p:attrNameLst>
                                      </p:cBhvr>
                                    </p:animRot>
                                    <p:animRot by="240000">
                                      <p:cBhvr>
                                        <p:cTn id="365" dur="200" fill="hold">
                                          <p:stCondLst>
                                            <p:cond delay="400"/>
                                          </p:stCondLst>
                                        </p:cTn>
                                        <p:tgtEl>
                                          <p:spTgt spid="23"/>
                                        </p:tgtEl>
                                        <p:attrNameLst>
                                          <p:attrName>r</p:attrName>
                                        </p:attrNameLst>
                                      </p:cBhvr>
                                    </p:animRot>
                                    <p:animRot by="-240000">
                                      <p:cBhvr>
                                        <p:cTn id="366" dur="200" fill="hold">
                                          <p:stCondLst>
                                            <p:cond delay="600"/>
                                          </p:stCondLst>
                                        </p:cTn>
                                        <p:tgtEl>
                                          <p:spTgt spid="23"/>
                                        </p:tgtEl>
                                        <p:attrNameLst>
                                          <p:attrName>r</p:attrName>
                                        </p:attrNameLst>
                                      </p:cBhvr>
                                    </p:animRot>
                                    <p:animRot by="120000">
                                      <p:cBhvr>
                                        <p:cTn id="367" dur="200" fill="hold">
                                          <p:stCondLst>
                                            <p:cond delay="800"/>
                                          </p:stCondLst>
                                        </p:cTn>
                                        <p:tgtEl>
                                          <p:spTgt spid="23"/>
                                        </p:tgtEl>
                                        <p:attrNameLst>
                                          <p:attrName>r</p:attrName>
                                        </p:attrNameLst>
                                      </p:cBhvr>
                                    </p:animRot>
                                  </p:childTnLst>
                                </p:cTn>
                              </p:par>
                              <p:par>
                                <p:cTn id="368" presetID="32" presetClass="emph" presetSubtype="0" fill="hold" grpId="0" nodeType="withEffect">
                                  <p:stCondLst>
                                    <p:cond delay="0"/>
                                  </p:stCondLst>
                                  <p:childTnLst>
                                    <p:animRot by="120000">
                                      <p:cBhvr>
                                        <p:cTn id="369" dur="100" fill="hold">
                                          <p:stCondLst>
                                            <p:cond delay="0"/>
                                          </p:stCondLst>
                                        </p:cTn>
                                        <p:tgtEl>
                                          <p:spTgt spid="20"/>
                                        </p:tgtEl>
                                        <p:attrNameLst>
                                          <p:attrName>r</p:attrName>
                                        </p:attrNameLst>
                                      </p:cBhvr>
                                    </p:animRot>
                                    <p:animRot by="-240000">
                                      <p:cBhvr>
                                        <p:cTn id="370" dur="200" fill="hold">
                                          <p:stCondLst>
                                            <p:cond delay="200"/>
                                          </p:stCondLst>
                                        </p:cTn>
                                        <p:tgtEl>
                                          <p:spTgt spid="20"/>
                                        </p:tgtEl>
                                        <p:attrNameLst>
                                          <p:attrName>r</p:attrName>
                                        </p:attrNameLst>
                                      </p:cBhvr>
                                    </p:animRot>
                                    <p:animRot by="240000">
                                      <p:cBhvr>
                                        <p:cTn id="371" dur="200" fill="hold">
                                          <p:stCondLst>
                                            <p:cond delay="400"/>
                                          </p:stCondLst>
                                        </p:cTn>
                                        <p:tgtEl>
                                          <p:spTgt spid="20"/>
                                        </p:tgtEl>
                                        <p:attrNameLst>
                                          <p:attrName>r</p:attrName>
                                        </p:attrNameLst>
                                      </p:cBhvr>
                                    </p:animRot>
                                    <p:animRot by="-240000">
                                      <p:cBhvr>
                                        <p:cTn id="372" dur="200" fill="hold">
                                          <p:stCondLst>
                                            <p:cond delay="600"/>
                                          </p:stCondLst>
                                        </p:cTn>
                                        <p:tgtEl>
                                          <p:spTgt spid="20"/>
                                        </p:tgtEl>
                                        <p:attrNameLst>
                                          <p:attrName>r</p:attrName>
                                        </p:attrNameLst>
                                      </p:cBhvr>
                                    </p:animRot>
                                    <p:animRot by="120000">
                                      <p:cBhvr>
                                        <p:cTn id="373" dur="200" fill="hold">
                                          <p:stCondLst>
                                            <p:cond delay="800"/>
                                          </p:stCondLst>
                                        </p:cTn>
                                        <p:tgtEl>
                                          <p:spTgt spid="20"/>
                                        </p:tgtEl>
                                        <p:attrNameLst>
                                          <p:attrName>r</p:attrName>
                                        </p:attrNameLst>
                                      </p:cBhvr>
                                    </p:animRot>
                                  </p:childTnLst>
                                </p:cTn>
                              </p:par>
                              <p:par>
                                <p:cTn id="374" presetID="32" presetClass="emph" presetSubtype="0" fill="hold" grpId="0" nodeType="withEffect">
                                  <p:stCondLst>
                                    <p:cond delay="0"/>
                                  </p:stCondLst>
                                  <p:childTnLst>
                                    <p:animRot by="120000">
                                      <p:cBhvr>
                                        <p:cTn id="375" dur="100" fill="hold">
                                          <p:stCondLst>
                                            <p:cond delay="0"/>
                                          </p:stCondLst>
                                        </p:cTn>
                                        <p:tgtEl>
                                          <p:spTgt spid="21"/>
                                        </p:tgtEl>
                                        <p:attrNameLst>
                                          <p:attrName>r</p:attrName>
                                        </p:attrNameLst>
                                      </p:cBhvr>
                                    </p:animRot>
                                    <p:animRot by="-240000">
                                      <p:cBhvr>
                                        <p:cTn id="376" dur="200" fill="hold">
                                          <p:stCondLst>
                                            <p:cond delay="200"/>
                                          </p:stCondLst>
                                        </p:cTn>
                                        <p:tgtEl>
                                          <p:spTgt spid="21"/>
                                        </p:tgtEl>
                                        <p:attrNameLst>
                                          <p:attrName>r</p:attrName>
                                        </p:attrNameLst>
                                      </p:cBhvr>
                                    </p:animRot>
                                    <p:animRot by="240000">
                                      <p:cBhvr>
                                        <p:cTn id="377" dur="200" fill="hold">
                                          <p:stCondLst>
                                            <p:cond delay="400"/>
                                          </p:stCondLst>
                                        </p:cTn>
                                        <p:tgtEl>
                                          <p:spTgt spid="21"/>
                                        </p:tgtEl>
                                        <p:attrNameLst>
                                          <p:attrName>r</p:attrName>
                                        </p:attrNameLst>
                                      </p:cBhvr>
                                    </p:animRot>
                                    <p:animRot by="-240000">
                                      <p:cBhvr>
                                        <p:cTn id="378" dur="200" fill="hold">
                                          <p:stCondLst>
                                            <p:cond delay="600"/>
                                          </p:stCondLst>
                                        </p:cTn>
                                        <p:tgtEl>
                                          <p:spTgt spid="21"/>
                                        </p:tgtEl>
                                        <p:attrNameLst>
                                          <p:attrName>r</p:attrName>
                                        </p:attrNameLst>
                                      </p:cBhvr>
                                    </p:animRot>
                                    <p:animRot by="120000">
                                      <p:cBhvr>
                                        <p:cTn id="379" dur="200" fill="hold">
                                          <p:stCondLst>
                                            <p:cond delay="800"/>
                                          </p:stCondLst>
                                        </p:cTn>
                                        <p:tgtEl>
                                          <p:spTgt spid="21"/>
                                        </p:tgtEl>
                                        <p:attrNameLst>
                                          <p:attrName>r</p:attrName>
                                        </p:attrNameLst>
                                      </p:cBhvr>
                                    </p:animRot>
                                  </p:childTnLst>
                                </p:cTn>
                              </p:par>
                              <p:par>
                                <p:cTn id="380" presetID="32" presetClass="emph" presetSubtype="0" fill="hold" grpId="0" nodeType="withEffect">
                                  <p:stCondLst>
                                    <p:cond delay="0"/>
                                  </p:stCondLst>
                                  <p:childTnLst>
                                    <p:animRot by="120000">
                                      <p:cBhvr>
                                        <p:cTn id="381" dur="100" fill="hold">
                                          <p:stCondLst>
                                            <p:cond delay="0"/>
                                          </p:stCondLst>
                                        </p:cTn>
                                        <p:tgtEl>
                                          <p:spTgt spid="14"/>
                                        </p:tgtEl>
                                        <p:attrNameLst>
                                          <p:attrName>r</p:attrName>
                                        </p:attrNameLst>
                                      </p:cBhvr>
                                    </p:animRot>
                                    <p:animRot by="-240000">
                                      <p:cBhvr>
                                        <p:cTn id="382" dur="200" fill="hold">
                                          <p:stCondLst>
                                            <p:cond delay="200"/>
                                          </p:stCondLst>
                                        </p:cTn>
                                        <p:tgtEl>
                                          <p:spTgt spid="14"/>
                                        </p:tgtEl>
                                        <p:attrNameLst>
                                          <p:attrName>r</p:attrName>
                                        </p:attrNameLst>
                                      </p:cBhvr>
                                    </p:animRot>
                                    <p:animRot by="240000">
                                      <p:cBhvr>
                                        <p:cTn id="383" dur="200" fill="hold">
                                          <p:stCondLst>
                                            <p:cond delay="400"/>
                                          </p:stCondLst>
                                        </p:cTn>
                                        <p:tgtEl>
                                          <p:spTgt spid="14"/>
                                        </p:tgtEl>
                                        <p:attrNameLst>
                                          <p:attrName>r</p:attrName>
                                        </p:attrNameLst>
                                      </p:cBhvr>
                                    </p:animRot>
                                    <p:animRot by="-240000">
                                      <p:cBhvr>
                                        <p:cTn id="384" dur="200" fill="hold">
                                          <p:stCondLst>
                                            <p:cond delay="600"/>
                                          </p:stCondLst>
                                        </p:cTn>
                                        <p:tgtEl>
                                          <p:spTgt spid="14"/>
                                        </p:tgtEl>
                                        <p:attrNameLst>
                                          <p:attrName>r</p:attrName>
                                        </p:attrNameLst>
                                      </p:cBhvr>
                                    </p:animRot>
                                    <p:animRot by="120000">
                                      <p:cBhvr>
                                        <p:cTn id="385" dur="200" fill="hold">
                                          <p:stCondLst>
                                            <p:cond delay="800"/>
                                          </p:stCondLst>
                                        </p:cTn>
                                        <p:tgtEl>
                                          <p:spTgt spid="14"/>
                                        </p:tgtEl>
                                        <p:attrNameLst>
                                          <p:attrName>r</p:attrName>
                                        </p:attrNameLst>
                                      </p:cBhvr>
                                    </p:animRot>
                                  </p:childTnLst>
                                </p:cTn>
                              </p:par>
                              <p:par>
                                <p:cTn id="386" presetID="32" presetClass="emph" presetSubtype="0" fill="hold" grpId="0" nodeType="withEffect">
                                  <p:stCondLst>
                                    <p:cond delay="0"/>
                                  </p:stCondLst>
                                  <p:childTnLst>
                                    <p:animRot by="120000">
                                      <p:cBhvr>
                                        <p:cTn id="387" dur="100" fill="hold">
                                          <p:stCondLst>
                                            <p:cond delay="0"/>
                                          </p:stCondLst>
                                        </p:cTn>
                                        <p:tgtEl>
                                          <p:spTgt spid="15"/>
                                        </p:tgtEl>
                                        <p:attrNameLst>
                                          <p:attrName>r</p:attrName>
                                        </p:attrNameLst>
                                      </p:cBhvr>
                                    </p:animRot>
                                    <p:animRot by="-240000">
                                      <p:cBhvr>
                                        <p:cTn id="388" dur="200" fill="hold">
                                          <p:stCondLst>
                                            <p:cond delay="200"/>
                                          </p:stCondLst>
                                        </p:cTn>
                                        <p:tgtEl>
                                          <p:spTgt spid="15"/>
                                        </p:tgtEl>
                                        <p:attrNameLst>
                                          <p:attrName>r</p:attrName>
                                        </p:attrNameLst>
                                      </p:cBhvr>
                                    </p:animRot>
                                    <p:animRot by="240000">
                                      <p:cBhvr>
                                        <p:cTn id="389" dur="200" fill="hold">
                                          <p:stCondLst>
                                            <p:cond delay="400"/>
                                          </p:stCondLst>
                                        </p:cTn>
                                        <p:tgtEl>
                                          <p:spTgt spid="15"/>
                                        </p:tgtEl>
                                        <p:attrNameLst>
                                          <p:attrName>r</p:attrName>
                                        </p:attrNameLst>
                                      </p:cBhvr>
                                    </p:animRot>
                                    <p:animRot by="-240000">
                                      <p:cBhvr>
                                        <p:cTn id="390" dur="200" fill="hold">
                                          <p:stCondLst>
                                            <p:cond delay="600"/>
                                          </p:stCondLst>
                                        </p:cTn>
                                        <p:tgtEl>
                                          <p:spTgt spid="15"/>
                                        </p:tgtEl>
                                        <p:attrNameLst>
                                          <p:attrName>r</p:attrName>
                                        </p:attrNameLst>
                                      </p:cBhvr>
                                    </p:animRot>
                                    <p:animRot by="120000">
                                      <p:cBhvr>
                                        <p:cTn id="391" dur="200" fill="hold">
                                          <p:stCondLst>
                                            <p:cond delay="800"/>
                                          </p:stCondLst>
                                        </p:cTn>
                                        <p:tgtEl>
                                          <p:spTgt spid="15"/>
                                        </p:tgtEl>
                                        <p:attrNameLst>
                                          <p:attrName>r</p:attrName>
                                        </p:attrNameLst>
                                      </p:cBhvr>
                                    </p:animRot>
                                  </p:childTnLst>
                                </p:cTn>
                              </p:par>
                              <p:par>
                                <p:cTn id="392" presetID="32" presetClass="emph" presetSubtype="0" fill="hold" grpId="0" nodeType="withEffect">
                                  <p:stCondLst>
                                    <p:cond delay="0"/>
                                  </p:stCondLst>
                                  <p:childTnLst>
                                    <p:animRot by="120000">
                                      <p:cBhvr>
                                        <p:cTn id="393" dur="100" fill="hold">
                                          <p:stCondLst>
                                            <p:cond delay="0"/>
                                          </p:stCondLst>
                                        </p:cTn>
                                        <p:tgtEl>
                                          <p:spTgt spid="12"/>
                                        </p:tgtEl>
                                        <p:attrNameLst>
                                          <p:attrName>r</p:attrName>
                                        </p:attrNameLst>
                                      </p:cBhvr>
                                    </p:animRot>
                                    <p:animRot by="-240000">
                                      <p:cBhvr>
                                        <p:cTn id="394" dur="200" fill="hold">
                                          <p:stCondLst>
                                            <p:cond delay="200"/>
                                          </p:stCondLst>
                                        </p:cTn>
                                        <p:tgtEl>
                                          <p:spTgt spid="12"/>
                                        </p:tgtEl>
                                        <p:attrNameLst>
                                          <p:attrName>r</p:attrName>
                                        </p:attrNameLst>
                                      </p:cBhvr>
                                    </p:animRot>
                                    <p:animRot by="240000">
                                      <p:cBhvr>
                                        <p:cTn id="395" dur="200" fill="hold">
                                          <p:stCondLst>
                                            <p:cond delay="400"/>
                                          </p:stCondLst>
                                        </p:cTn>
                                        <p:tgtEl>
                                          <p:spTgt spid="12"/>
                                        </p:tgtEl>
                                        <p:attrNameLst>
                                          <p:attrName>r</p:attrName>
                                        </p:attrNameLst>
                                      </p:cBhvr>
                                    </p:animRot>
                                    <p:animRot by="-240000">
                                      <p:cBhvr>
                                        <p:cTn id="396" dur="200" fill="hold">
                                          <p:stCondLst>
                                            <p:cond delay="600"/>
                                          </p:stCondLst>
                                        </p:cTn>
                                        <p:tgtEl>
                                          <p:spTgt spid="12"/>
                                        </p:tgtEl>
                                        <p:attrNameLst>
                                          <p:attrName>r</p:attrName>
                                        </p:attrNameLst>
                                      </p:cBhvr>
                                    </p:animRot>
                                    <p:animRot by="120000">
                                      <p:cBhvr>
                                        <p:cTn id="397" dur="200" fill="hold">
                                          <p:stCondLst>
                                            <p:cond delay="800"/>
                                          </p:stCondLst>
                                        </p:cTn>
                                        <p:tgtEl>
                                          <p:spTgt spid="12"/>
                                        </p:tgtEl>
                                        <p:attrNameLst>
                                          <p:attrName>r</p:attrName>
                                        </p:attrNameLst>
                                      </p:cBhvr>
                                    </p:animRot>
                                  </p:childTnLst>
                                </p:cTn>
                              </p:par>
                              <p:par>
                                <p:cTn id="398" presetID="32" presetClass="emph" presetSubtype="0" fill="hold" grpId="0" nodeType="withEffect">
                                  <p:stCondLst>
                                    <p:cond delay="0"/>
                                  </p:stCondLst>
                                  <p:childTnLst>
                                    <p:animRot by="120000">
                                      <p:cBhvr>
                                        <p:cTn id="399" dur="100" fill="hold">
                                          <p:stCondLst>
                                            <p:cond delay="0"/>
                                          </p:stCondLst>
                                        </p:cTn>
                                        <p:tgtEl>
                                          <p:spTgt spid="13"/>
                                        </p:tgtEl>
                                        <p:attrNameLst>
                                          <p:attrName>r</p:attrName>
                                        </p:attrNameLst>
                                      </p:cBhvr>
                                    </p:animRot>
                                    <p:animRot by="-240000">
                                      <p:cBhvr>
                                        <p:cTn id="400" dur="200" fill="hold">
                                          <p:stCondLst>
                                            <p:cond delay="200"/>
                                          </p:stCondLst>
                                        </p:cTn>
                                        <p:tgtEl>
                                          <p:spTgt spid="13"/>
                                        </p:tgtEl>
                                        <p:attrNameLst>
                                          <p:attrName>r</p:attrName>
                                        </p:attrNameLst>
                                      </p:cBhvr>
                                    </p:animRot>
                                    <p:animRot by="240000">
                                      <p:cBhvr>
                                        <p:cTn id="401" dur="200" fill="hold">
                                          <p:stCondLst>
                                            <p:cond delay="400"/>
                                          </p:stCondLst>
                                        </p:cTn>
                                        <p:tgtEl>
                                          <p:spTgt spid="13"/>
                                        </p:tgtEl>
                                        <p:attrNameLst>
                                          <p:attrName>r</p:attrName>
                                        </p:attrNameLst>
                                      </p:cBhvr>
                                    </p:animRot>
                                    <p:animRot by="-240000">
                                      <p:cBhvr>
                                        <p:cTn id="402" dur="200" fill="hold">
                                          <p:stCondLst>
                                            <p:cond delay="600"/>
                                          </p:stCondLst>
                                        </p:cTn>
                                        <p:tgtEl>
                                          <p:spTgt spid="13"/>
                                        </p:tgtEl>
                                        <p:attrNameLst>
                                          <p:attrName>r</p:attrName>
                                        </p:attrNameLst>
                                      </p:cBhvr>
                                    </p:animRot>
                                    <p:animRot by="120000">
                                      <p:cBhvr>
                                        <p:cTn id="403" dur="200" fill="hold">
                                          <p:stCondLst>
                                            <p:cond delay="800"/>
                                          </p:stCondLst>
                                        </p:cTn>
                                        <p:tgtEl>
                                          <p:spTgt spid="13"/>
                                        </p:tgtEl>
                                        <p:attrNameLst>
                                          <p:attrName>r</p:attrName>
                                        </p:attrNameLst>
                                      </p:cBhvr>
                                    </p:animRot>
                                  </p:childTnLst>
                                </p:cTn>
                              </p:par>
                              <p:par>
                                <p:cTn id="404" presetID="32" presetClass="emph" presetSubtype="0" fill="hold" grpId="0" nodeType="withEffect">
                                  <p:stCondLst>
                                    <p:cond delay="0"/>
                                  </p:stCondLst>
                                  <p:childTnLst>
                                    <p:animRot by="120000">
                                      <p:cBhvr>
                                        <p:cTn id="405" dur="100" fill="hold">
                                          <p:stCondLst>
                                            <p:cond delay="0"/>
                                          </p:stCondLst>
                                        </p:cTn>
                                        <p:tgtEl>
                                          <p:spTgt spid="95"/>
                                        </p:tgtEl>
                                        <p:attrNameLst>
                                          <p:attrName>r</p:attrName>
                                        </p:attrNameLst>
                                      </p:cBhvr>
                                    </p:animRot>
                                    <p:animRot by="-240000">
                                      <p:cBhvr>
                                        <p:cTn id="406" dur="200" fill="hold">
                                          <p:stCondLst>
                                            <p:cond delay="200"/>
                                          </p:stCondLst>
                                        </p:cTn>
                                        <p:tgtEl>
                                          <p:spTgt spid="95"/>
                                        </p:tgtEl>
                                        <p:attrNameLst>
                                          <p:attrName>r</p:attrName>
                                        </p:attrNameLst>
                                      </p:cBhvr>
                                    </p:animRot>
                                    <p:animRot by="240000">
                                      <p:cBhvr>
                                        <p:cTn id="407" dur="200" fill="hold">
                                          <p:stCondLst>
                                            <p:cond delay="400"/>
                                          </p:stCondLst>
                                        </p:cTn>
                                        <p:tgtEl>
                                          <p:spTgt spid="95"/>
                                        </p:tgtEl>
                                        <p:attrNameLst>
                                          <p:attrName>r</p:attrName>
                                        </p:attrNameLst>
                                      </p:cBhvr>
                                    </p:animRot>
                                    <p:animRot by="-240000">
                                      <p:cBhvr>
                                        <p:cTn id="408" dur="200" fill="hold">
                                          <p:stCondLst>
                                            <p:cond delay="600"/>
                                          </p:stCondLst>
                                        </p:cTn>
                                        <p:tgtEl>
                                          <p:spTgt spid="95"/>
                                        </p:tgtEl>
                                        <p:attrNameLst>
                                          <p:attrName>r</p:attrName>
                                        </p:attrNameLst>
                                      </p:cBhvr>
                                    </p:animRot>
                                    <p:animRot by="120000">
                                      <p:cBhvr>
                                        <p:cTn id="409" dur="200" fill="hold">
                                          <p:stCondLst>
                                            <p:cond delay="800"/>
                                          </p:stCondLst>
                                        </p:cTn>
                                        <p:tgtEl>
                                          <p:spTgt spid="95"/>
                                        </p:tgtEl>
                                        <p:attrNameLst>
                                          <p:attrName>r</p:attrName>
                                        </p:attrNameLst>
                                      </p:cBhvr>
                                    </p:animRot>
                                  </p:childTnLst>
                                </p:cTn>
                              </p:par>
                              <p:par>
                                <p:cTn id="410" presetID="32" presetClass="emph" presetSubtype="0" fill="hold" grpId="0" nodeType="withEffect">
                                  <p:stCondLst>
                                    <p:cond delay="0"/>
                                  </p:stCondLst>
                                  <p:childTnLst>
                                    <p:animRot by="120000">
                                      <p:cBhvr>
                                        <p:cTn id="411" dur="100" fill="hold">
                                          <p:stCondLst>
                                            <p:cond delay="0"/>
                                          </p:stCondLst>
                                        </p:cTn>
                                        <p:tgtEl>
                                          <p:spTgt spid="96"/>
                                        </p:tgtEl>
                                        <p:attrNameLst>
                                          <p:attrName>r</p:attrName>
                                        </p:attrNameLst>
                                      </p:cBhvr>
                                    </p:animRot>
                                    <p:animRot by="-240000">
                                      <p:cBhvr>
                                        <p:cTn id="412" dur="200" fill="hold">
                                          <p:stCondLst>
                                            <p:cond delay="200"/>
                                          </p:stCondLst>
                                        </p:cTn>
                                        <p:tgtEl>
                                          <p:spTgt spid="96"/>
                                        </p:tgtEl>
                                        <p:attrNameLst>
                                          <p:attrName>r</p:attrName>
                                        </p:attrNameLst>
                                      </p:cBhvr>
                                    </p:animRot>
                                    <p:animRot by="240000">
                                      <p:cBhvr>
                                        <p:cTn id="413" dur="200" fill="hold">
                                          <p:stCondLst>
                                            <p:cond delay="400"/>
                                          </p:stCondLst>
                                        </p:cTn>
                                        <p:tgtEl>
                                          <p:spTgt spid="96"/>
                                        </p:tgtEl>
                                        <p:attrNameLst>
                                          <p:attrName>r</p:attrName>
                                        </p:attrNameLst>
                                      </p:cBhvr>
                                    </p:animRot>
                                    <p:animRot by="-240000">
                                      <p:cBhvr>
                                        <p:cTn id="414" dur="200" fill="hold">
                                          <p:stCondLst>
                                            <p:cond delay="600"/>
                                          </p:stCondLst>
                                        </p:cTn>
                                        <p:tgtEl>
                                          <p:spTgt spid="96"/>
                                        </p:tgtEl>
                                        <p:attrNameLst>
                                          <p:attrName>r</p:attrName>
                                        </p:attrNameLst>
                                      </p:cBhvr>
                                    </p:animRot>
                                    <p:animRot by="120000">
                                      <p:cBhvr>
                                        <p:cTn id="415" dur="200" fill="hold">
                                          <p:stCondLst>
                                            <p:cond delay="800"/>
                                          </p:stCondLst>
                                        </p:cTn>
                                        <p:tgtEl>
                                          <p:spTgt spid="96"/>
                                        </p:tgtEl>
                                        <p:attrNameLst>
                                          <p:attrName>r</p:attrName>
                                        </p:attrNameLst>
                                      </p:cBhvr>
                                    </p:animRot>
                                  </p:childTnLst>
                                </p:cTn>
                              </p:par>
                              <p:par>
                                <p:cTn id="416" presetID="32" presetClass="emph" presetSubtype="0" fill="hold" grpId="0" nodeType="withEffect">
                                  <p:stCondLst>
                                    <p:cond delay="0"/>
                                  </p:stCondLst>
                                  <p:childTnLst>
                                    <p:animRot by="120000">
                                      <p:cBhvr>
                                        <p:cTn id="417" dur="100" fill="hold">
                                          <p:stCondLst>
                                            <p:cond delay="0"/>
                                          </p:stCondLst>
                                        </p:cTn>
                                        <p:tgtEl>
                                          <p:spTgt spid="93"/>
                                        </p:tgtEl>
                                        <p:attrNameLst>
                                          <p:attrName>r</p:attrName>
                                        </p:attrNameLst>
                                      </p:cBhvr>
                                    </p:animRot>
                                    <p:animRot by="-240000">
                                      <p:cBhvr>
                                        <p:cTn id="418" dur="200" fill="hold">
                                          <p:stCondLst>
                                            <p:cond delay="200"/>
                                          </p:stCondLst>
                                        </p:cTn>
                                        <p:tgtEl>
                                          <p:spTgt spid="93"/>
                                        </p:tgtEl>
                                        <p:attrNameLst>
                                          <p:attrName>r</p:attrName>
                                        </p:attrNameLst>
                                      </p:cBhvr>
                                    </p:animRot>
                                    <p:animRot by="240000">
                                      <p:cBhvr>
                                        <p:cTn id="419" dur="200" fill="hold">
                                          <p:stCondLst>
                                            <p:cond delay="400"/>
                                          </p:stCondLst>
                                        </p:cTn>
                                        <p:tgtEl>
                                          <p:spTgt spid="93"/>
                                        </p:tgtEl>
                                        <p:attrNameLst>
                                          <p:attrName>r</p:attrName>
                                        </p:attrNameLst>
                                      </p:cBhvr>
                                    </p:animRot>
                                    <p:animRot by="-240000">
                                      <p:cBhvr>
                                        <p:cTn id="420" dur="200" fill="hold">
                                          <p:stCondLst>
                                            <p:cond delay="600"/>
                                          </p:stCondLst>
                                        </p:cTn>
                                        <p:tgtEl>
                                          <p:spTgt spid="93"/>
                                        </p:tgtEl>
                                        <p:attrNameLst>
                                          <p:attrName>r</p:attrName>
                                        </p:attrNameLst>
                                      </p:cBhvr>
                                    </p:animRot>
                                    <p:animRot by="120000">
                                      <p:cBhvr>
                                        <p:cTn id="421" dur="200" fill="hold">
                                          <p:stCondLst>
                                            <p:cond delay="800"/>
                                          </p:stCondLst>
                                        </p:cTn>
                                        <p:tgtEl>
                                          <p:spTgt spid="93"/>
                                        </p:tgtEl>
                                        <p:attrNameLst>
                                          <p:attrName>r</p:attrName>
                                        </p:attrNameLst>
                                      </p:cBhvr>
                                    </p:animRot>
                                  </p:childTnLst>
                                </p:cTn>
                              </p:par>
                              <p:par>
                                <p:cTn id="422" presetID="32" presetClass="emph" presetSubtype="0" fill="hold" grpId="0" nodeType="withEffect">
                                  <p:stCondLst>
                                    <p:cond delay="0"/>
                                  </p:stCondLst>
                                  <p:childTnLst>
                                    <p:animRot by="120000">
                                      <p:cBhvr>
                                        <p:cTn id="423" dur="100" fill="hold">
                                          <p:stCondLst>
                                            <p:cond delay="0"/>
                                          </p:stCondLst>
                                        </p:cTn>
                                        <p:tgtEl>
                                          <p:spTgt spid="94"/>
                                        </p:tgtEl>
                                        <p:attrNameLst>
                                          <p:attrName>r</p:attrName>
                                        </p:attrNameLst>
                                      </p:cBhvr>
                                    </p:animRot>
                                    <p:animRot by="-240000">
                                      <p:cBhvr>
                                        <p:cTn id="424" dur="200" fill="hold">
                                          <p:stCondLst>
                                            <p:cond delay="200"/>
                                          </p:stCondLst>
                                        </p:cTn>
                                        <p:tgtEl>
                                          <p:spTgt spid="94"/>
                                        </p:tgtEl>
                                        <p:attrNameLst>
                                          <p:attrName>r</p:attrName>
                                        </p:attrNameLst>
                                      </p:cBhvr>
                                    </p:animRot>
                                    <p:animRot by="240000">
                                      <p:cBhvr>
                                        <p:cTn id="425" dur="200" fill="hold">
                                          <p:stCondLst>
                                            <p:cond delay="400"/>
                                          </p:stCondLst>
                                        </p:cTn>
                                        <p:tgtEl>
                                          <p:spTgt spid="94"/>
                                        </p:tgtEl>
                                        <p:attrNameLst>
                                          <p:attrName>r</p:attrName>
                                        </p:attrNameLst>
                                      </p:cBhvr>
                                    </p:animRot>
                                    <p:animRot by="-240000">
                                      <p:cBhvr>
                                        <p:cTn id="426" dur="200" fill="hold">
                                          <p:stCondLst>
                                            <p:cond delay="600"/>
                                          </p:stCondLst>
                                        </p:cTn>
                                        <p:tgtEl>
                                          <p:spTgt spid="94"/>
                                        </p:tgtEl>
                                        <p:attrNameLst>
                                          <p:attrName>r</p:attrName>
                                        </p:attrNameLst>
                                      </p:cBhvr>
                                    </p:animRot>
                                    <p:animRot by="120000">
                                      <p:cBhvr>
                                        <p:cTn id="427" dur="200" fill="hold">
                                          <p:stCondLst>
                                            <p:cond delay="800"/>
                                          </p:stCondLst>
                                        </p:cTn>
                                        <p:tgtEl>
                                          <p:spTgt spid="94"/>
                                        </p:tgtEl>
                                        <p:attrNameLst>
                                          <p:attrName>r</p:attrName>
                                        </p:attrNameLst>
                                      </p:cBhvr>
                                    </p:animRot>
                                  </p:childTnLst>
                                </p:cTn>
                              </p:par>
                              <p:par>
                                <p:cTn id="428" presetID="32" presetClass="emph" presetSubtype="0" fill="hold" grpId="0" nodeType="withEffect">
                                  <p:stCondLst>
                                    <p:cond delay="0"/>
                                  </p:stCondLst>
                                  <p:childTnLst>
                                    <p:animRot by="120000">
                                      <p:cBhvr>
                                        <p:cTn id="429" dur="100" fill="hold">
                                          <p:stCondLst>
                                            <p:cond delay="0"/>
                                          </p:stCondLst>
                                        </p:cTn>
                                        <p:tgtEl>
                                          <p:spTgt spid="89"/>
                                        </p:tgtEl>
                                        <p:attrNameLst>
                                          <p:attrName>r</p:attrName>
                                        </p:attrNameLst>
                                      </p:cBhvr>
                                    </p:animRot>
                                    <p:animRot by="-240000">
                                      <p:cBhvr>
                                        <p:cTn id="430" dur="200" fill="hold">
                                          <p:stCondLst>
                                            <p:cond delay="200"/>
                                          </p:stCondLst>
                                        </p:cTn>
                                        <p:tgtEl>
                                          <p:spTgt spid="89"/>
                                        </p:tgtEl>
                                        <p:attrNameLst>
                                          <p:attrName>r</p:attrName>
                                        </p:attrNameLst>
                                      </p:cBhvr>
                                    </p:animRot>
                                    <p:animRot by="240000">
                                      <p:cBhvr>
                                        <p:cTn id="431" dur="200" fill="hold">
                                          <p:stCondLst>
                                            <p:cond delay="400"/>
                                          </p:stCondLst>
                                        </p:cTn>
                                        <p:tgtEl>
                                          <p:spTgt spid="89"/>
                                        </p:tgtEl>
                                        <p:attrNameLst>
                                          <p:attrName>r</p:attrName>
                                        </p:attrNameLst>
                                      </p:cBhvr>
                                    </p:animRot>
                                    <p:animRot by="-240000">
                                      <p:cBhvr>
                                        <p:cTn id="432" dur="200" fill="hold">
                                          <p:stCondLst>
                                            <p:cond delay="600"/>
                                          </p:stCondLst>
                                        </p:cTn>
                                        <p:tgtEl>
                                          <p:spTgt spid="89"/>
                                        </p:tgtEl>
                                        <p:attrNameLst>
                                          <p:attrName>r</p:attrName>
                                        </p:attrNameLst>
                                      </p:cBhvr>
                                    </p:animRot>
                                    <p:animRot by="120000">
                                      <p:cBhvr>
                                        <p:cTn id="433" dur="200" fill="hold">
                                          <p:stCondLst>
                                            <p:cond delay="800"/>
                                          </p:stCondLst>
                                        </p:cTn>
                                        <p:tgtEl>
                                          <p:spTgt spid="89"/>
                                        </p:tgtEl>
                                        <p:attrNameLst>
                                          <p:attrName>r</p:attrName>
                                        </p:attrNameLst>
                                      </p:cBhvr>
                                    </p:animRot>
                                  </p:childTnLst>
                                </p:cTn>
                              </p:par>
                              <p:par>
                                <p:cTn id="434" presetID="32" presetClass="emph" presetSubtype="0" fill="hold" grpId="0" nodeType="withEffect">
                                  <p:stCondLst>
                                    <p:cond delay="0"/>
                                  </p:stCondLst>
                                  <p:childTnLst>
                                    <p:animRot by="120000">
                                      <p:cBhvr>
                                        <p:cTn id="435" dur="100" fill="hold">
                                          <p:stCondLst>
                                            <p:cond delay="0"/>
                                          </p:stCondLst>
                                        </p:cTn>
                                        <p:tgtEl>
                                          <p:spTgt spid="90"/>
                                        </p:tgtEl>
                                        <p:attrNameLst>
                                          <p:attrName>r</p:attrName>
                                        </p:attrNameLst>
                                      </p:cBhvr>
                                    </p:animRot>
                                    <p:animRot by="-240000">
                                      <p:cBhvr>
                                        <p:cTn id="436" dur="200" fill="hold">
                                          <p:stCondLst>
                                            <p:cond delay="200"/>
                                          </p:stCondLst>
                                        </p:cTn>
                                        <p:tgtEl>
                                          <p:spTgt spid="90"/>
                                        </p:tgtEl>
                                        <p:attrNameLst>
                                          <p:attrName>r</p:attrName>
                                        </p:attrNameLst>
                                      </p:cBhvr>
                                    </p:animRot>
                                    <p:animRot by="240000">
                                      <p:cBhvr>
                                        <p:cTn id="437" dur="200" fill="hold">
                                          <p:stCondLst>
                                            <p:cond delay="400"/>
                                          </p:stCondLst>
                                        </p:cTn>
                                        <p:tgtEl>
                                          <p:spTgt spid="90"/>
                                        </p:tgtEl>
                                        <p:attrNameLst>
                                          <p:attrName>r</p:attrName>
                                        </p:attrNameLst>
                                      </p:cBhvr>
                                    </p:animRot>
                                    <p:animRot by="-240000">
                                      <p:cBhvr>
                                        <p:cTn id="438" dur="200" fill="hold">
                                          <p:stCondLst>
                                            <p:cond delay="600"/>
                                          </p:stCondLst>
                                        </p:cTn>
                                        <p:tgtEl>
                                          <p:spTgt spid="90"/>
                                        </p:tgtEl>
                                        <p:attrNameLst>
                                          <p:attrName>r</p:attrName>
                                        </p:attrNameLst>
                                      </p:cBhvr>
                                    </p:animRot>
                                    <p:animRot by="120000">
                                      <p:cBhvr>
                                        <p:cTn id="439" dur="200" fill="hold">
                                          <p:stCondLst>
                                            <p:cond delay="800"/>
                                          </p:stCondLst>
                                        </p:cTn>
                                        <p:tgtEl>
                                          <p:spTgt spid="90"/>
                                        </p:tgtEl>
                                        <p:attrNameLst>
                                          <p:attrName>r</p:attrName>
                                        </p:attrNameLst>
                                      </p:cBhvr>
                                    </p:animRot>
                                  </p:childTnLst>
                                </p:cTn>
                              </p:par>
                              <p:par>
                                <p:cTn id="440" presetID="32" presetClass="emph" presetSubtype="0" fill="hold" grpId="0" nodeType="withEffect">
                                  <p:stCondLst>
                                    <p:cond delay="0"/>
                                  </p:stCondLst>
                                  <p:childTnLst>
                                    <p:animRot by="120000">
                                      <p:cBhvr>
                                        <p:cTn id="441" dur="100" fill="hold">
                                          <p:stCondLst>
                                            <p:cond delay="0"/>
                                          </p:stCondLst>
                                        </p:cTn>
                                        <p:tgtEl>
                                          <p:spTgt spid="87"/>
                                        </p:tgtEl>
                                        <p:attrNameLst>
                                          <p:attrName>r</p:attrName>
                                        </p:attrNameLst>
                                      </p:cBhvr>
                                    </p:animRot>
                                    <p:animRot by="-240000">
                                      <p:cBhvr>
                                        <p:cTn id="442" dur="200" fill="hold">
                                          <p:stCondLst>
                                            <p:cond delay="200"/>
                                          </p:stCondLst>
                                        </p:cTn>
                                        <p:tgtEl>
                                          <p:spTgt spid="87"/>
                                        </p:tgtEl>
                                        <p:attrNameLst>
                                          <p:attrName>r</p:attrName>
                                        </p:attrNameLst>
                                      </p:cBhvr>
                                    </p:animRot>
                                    <p:animRot by="240000">
                                      <p:cBhvr>
                                        <p:cTn id="443" dur="200" fill="hold">
                                          <p:stCondLst>
                                            <p:cond delay="400"/>
                                          </p:stCondLst>
                                        </p:cTn>
                                        <p:tgtEl>
                                          <p:spTgt spid="87"/>
                                        </p:tgtEl>
                                        <p:attrNameLst>
                                          <p:attrName>r</p:attrName>
                                        </p:attrNameLst>
                                      </p:cBhvr>
                                    </p:animRot>
                                    <p:animRot by="-240000">
                                      <p:cBhvr>
                                        <p:cTn id="444" dur="200" fill="hold">
                                          <p:stCondLst>
                                            <p:cond delay="600"/>
                                          </p:stCondLst>
                                        </p:cTn>
                                        <p:tgtEl>
                                          <p:spTgt spid="87"/>
                                        </p:tgtEl>
                                        <p:attrNameLst>
                                          <p:attrName>r</p:attrName>
                                        </p:attrNameLst>
                                      </p:cBhvr>
                                    </p:animRot>
                                    <p:animRot by="120000">
                                      <p:cBhvr>
                                        <p:cTn id="445" dur="200" fill="hold">
                                          <p:stCondLst>
                                            <p:cond delay="800"/>
                                          </p:stCondLst>
                                        </p:cTn>
                                        <p:tgtEl>
                                          <p:spTgt spid="87"/>
                                        </p:tgtEl>
                                        <p:attrNameLst>
                                          <p:attrName>r</p:attrName>
                                        </p:attrNameLst>
                                      </p:cBhvr>
                                    </p:animRot>
                                  </p:childTnLst>
                                </p:cTn>
                              </p:par>
                              <p:par>
                                <p:cTn id="446" presetID="32" presetClass="emph" presetSubtype="0" fill="hold" grpId="0" nodeType="withEffect">
                                  <p:stCondLst>
                                    <p:cond delay="0"/>
                                  </p:stCondLst>
                                  <p:childTnLst>
                                    <p:animRot by="120000">
                                      <p:cBhvr>
                                        <p:cTn id="447" dur="100" fill="hold">
                                          <p:stCondLst>
                                            <p:cond delay="0"/>
                                          </p:stCondLst>
                                        </p:cTn>
                                        <p:tgtEl>
                                          <p:spTgt spid="88"/>
                                        </p:tgtEl>
                                        <p:attrNameLst>
                                          <p:attrName>r</p:attrName>
                                        </p:attrNameLst>
                                      </p:cBhvr>
                                    </p:animRot>
                                    <p:animRot by="-240000">
                                      <p:cBhvr>
                                        <p:cTn id="448" dur="200" fill="hold">
                                          <p:stCondLst>
                                            <p:cond delay="200"/>
                                          </p:stCondLst>
                                        </p:cTn>
                                        <p:tgtEl>
                                          <p:spTgt spid="88"/>
                                        </p:tgtEl>
                                        <p:attrNameLst>
                                          <p:attrName>r</p:attrName>
                                        </p:attrNameLst>
                                      </p:cBhvr>
                                    </p:animRot>
                                    <p:animRot by="240000">
                                      <p:cBhvr>
                                        <p:cTn id="449" dur="200" fill="hold">
                                          <p:stCondLst>
                                            <p:cond delay="400"/>
                                          </p:stCondLst>
                                        </p:cTn>
                                        <p:tgtEl>
                                          <p:spTgt spid="88"/>
                                        </p:tgtEl>
                                        <p:attrNameLst>
                                          <p:attrName>r</p:attrName>
                                        </p:attrNameLst>
                                      </p:cBhvr>
                                    </p:animRot>
                                    <p:animRot by="-240000">
                                      <p:cBhvr>
                                        <p:cTn id="450" dur="200" fill="hold">
                                          <p:stCondLst>
                                            <p:cond delay="600"/>
                                          </p:stCondLst>
                                        </p:cTn>
                                        <p:tgtEl>
                                          <p:spTgt spid="88"/>
                                        </p:tgtEl>
                                        <p:attrNameLst>
                                          <p:attrName>r</p:attrName>
                                        </p:attrNameLst>
                                      </p:cBhvr>
                                    </p:animRot>
                                    <p:animRot by="120000">
                                      <p:cBhvr>
                                        <p:cTn id="451" dur="200" fill="hold">
                                          <p:stCondLst>
                                            <p:cond delay="800"/>
                                          </p:stCondLst>
                                        </p:cTn>
                                        <p:tgtEl>
                                          <p:spTgt spid="88"/>
                                        </p:tgtEl>
                                        <p:attrNameLst>
                                          <p:attrName>r</p:attrName>
                                        </p:attrNameLst>
                                      </p:cBhvr>
                                    </p:animRot>
                                  </p:childTnLst>
                                </p:cTn>
                              </p:par>
                              <p:par>
                                <p:cTn id="452" presetID="32" presetClass="emph" presetSubtype="0" fill="hold" grpId="0" nodeType="withEffect">
                                  <p:stCondLst>
                                    <p:cond delay="0"/>
                                  </p:stCondLst>
                                  <p:childTnLst>
                                    <p:animRot by="120000">
                                      <p:cBhvr>
                                        <p:cTn id="453" dur="100" fill="hold">
                                          <p:stCondLst>
                                            <p:cond delay="0"/>
                                          </p:stCondLst>
                                        </p:cTn>
                                        <p:tgtEl>
                                          <p:spTgt spid="83"/>
                                        </p:tgtEl>
                                        <p:attrNameLst>
                                          <p:attrName>r</p:attrName>
                                        </p:attrNameLst>
                                      </p:cBhvr>
                                    </p:animRot>
                                    <p:animRot by="-240000">
                                      <p:cBhvr>
                                        <p:cTn id="454" dur="200" fill="hold">
                                          <p:stCondLst>
                                            <p:cond delay="200"/>
                                          </p:stCondLst>
                                        </p:cTn>
                                        <p:tgtEl>
                                          <p:spTgt spid="83"/>
                                        </p:tgtEl>
                                        <p:attrNameLst>
                                          <p:attrName>r</p:attrName>
                                        </p:attrNameLst>
                                      </p:cBhvr>
                                    </p:animRot>
                                    <p:animRot by="240000">
                                      <p:cBhvr>
                                        <p:cTn id="455" dur="200" fill="hold">
                                          <p:stCondLst>
                                            <p:cond delay="400"/>
                                          </p:stCondLst>
                                        </p:cTn>
                                        <p:tgtEl>
                                          <p:spTgt spid="83"/>
                                        </p:tgtEl>
                                        <p:attrNameLst>
                                          <p:attrName>r</p:attrName>
                                        </p:attrNameLst>
                                      </p:cBhvr>
                                    </p:animRot>
                                    <p:animRot by="-240000">
                                      <p:cBhvr>
                                        <p:cTn id="456" dur="200" fill="hold">
                                          <p:stCondLst>
                                            <p:cond delay="600"/>
                                          </p:stCondLst>
                                        </p:cTn>
                                        <p:tgtEl>
                                          <p:spTgt spid="83"/>
                                        </p:tgtEl>
                                        <p:attrNameLst>
                                          <p:attrName>r</p:attrName>
                                        </p:attrNameLst>
                                      </p:cBhvr>
                                    </p:animRot>
                                    <p:animRot by="120000">
                                      <p:cBhvr>
                                        <p:cTn id="457" dur="200" fill="hold">
                                          <p:stCondLst>
                                            <p:cond delay="800"/>
                                          </p:stCondLst>
                                        </p:cTn>
                                        <p:tgtEl>
                                          <p:spTgt spid="83"/>
                                        </p:tgtEl>
                                        <p:attrNameLst>
                                          <p:attrName>r</p:attrName>
                                        </p:attrNameLst>
                                      </p:cBhvr>
                                    </p:animRot>
                                  </p:childTnLst>
                                </p:cTn>
                              </p:par>
                              <p:par>
                                <p:cTn id="458" presetID="32" presetClass="emph" presetSubtype="0" fill="hold" grpId="0" nodeType="withEffect">
                                  <p:stCondLst>
                                    <p:cond delay="0"/>
                                  </p:stCondLst>
                                  <p:childTnLst>
                                    <p:animRot by="120000">
                                      <p:cBhvr>
                                        <p:cTn id="459" dur="100" fill="hold">
                                          <p:stCondLst>
                                            <p:cond delay="0"/>
                                          </p:stCondLst>
                                        </p:cTn>
                                        <p:tgtEl>
                                          <p:spTgt spid="84"/>
                                        </p:tgtEl>
                                        <p:attrNameLst>
                                          <p:attrName>r</p:attrName>
                                        </p:attrNameLst>
                                      </p:cBhvr>
                                    </p:animRot>
                                    <p:animRot by="-240000">
                                      <p:cBhvr>
                                        <p:cTn id="460" dur="200" fill="hold">
                                          <p:stCondLst>
                                            <p:cond delay="200"/>
                                          </p:stCondLst>
                                        </p:cTn>
                                        <p:tgtEl>
                                          <p:spTgt spid="84"/>
                                        </p:tgtEl>
                                        <p:attrNameLst>
                                          <p:attrName>r</p:attrName>
                                        </p:attrNameLst>
                                      </p:cBhvr>
                                    </p:animRot>
                                    <p:animRot by="240000">
                                      <p:cBhvr>
                                        <p:cTn id="461" dur="200" fill="hold">
                                          <p:stCondLst>
                                            <p:cond delay="400"/>
                                          </p:stCondLst>
                                        </p:cTn>
                                        <p:tgtEl>
                                          <p:spTgt spid="84"/>
                                        </p:tgtEl>
                                        <p:attrNameLst>
                                          <p:attrName>r</p:attrName>
                                        </p:attrNameLst>
                                      </p:cBhvr>
                                    </p:animRot>
                                    <p:animRot by="-240000">
                                      <p:cBhvr>
                                        <p:cTn id="462" dur="200" fill="hold">
                                          <p:stCondLst>
                                            <p:cond delay="600"/>
                                          </p:stCondLst>
                                        </p:cTn>
                                        <p:tgtEl>
                                          <p:spTgt spid="84"/>
                                        </p:tgtEl>
                                        <p:attrNameLst>
                                          <p:attrName>r</p:attrName>
                                        </p:attrNameLst>
                                      </p:cBhvr>
                                    </p:animRot>
                                    <p:animRot by="120000">
                                      <p:cBhvr>
                                        <p:cTn id="463" dur="200" fill="hold">
                                          <p:stCondLst>
                                            <p:cond delay="800"/>
                                          </p:stCondLst>
                                        </p:cTn>
                                        <p:tgtEl>
                                          <p:spTgt spid="84"/>
                                        </p:tgtEl>
                                        <p:attrNameLst>
                                          <p:attrName>r</p:attrName>
                                        </p:attrNameLst>
                                      </p:cBhvr>
                                    </p:animRot>
                                  </p:childTnLst>
                                </p:cTn>
                              </p:par>
                              <p:par>
                                <p:cTn id="464" presetID="32" presetClass="emph" presetSubtype="0" fill="hold" grpId="0" nodeType="withEffect">
                                  <p:stCondLst>
                                    <p:cond delay="0"/>
                                  </p:stCondLst>
                                  <p:childTnLst>
                                    <p:animRot by="120000">
                                      <p:cBhvr>
                                        <p:cTn id="465" dur="100" fill="hold">
                                          <p:stCondLst>
                                            <p:cond delay="0"/>
                                          </p:stCondLst>
                                        </p:cTn>
                                        <p:tgtEl>
                                          <p:spTgt spid="81"/>
                                        </p:tgtEl>
                                        <p:attrNameLst>
                                          <p:attrName>r</p:attrName>
                                        </p:attrNameLst>
                                      </p:cBhvr>
                                    </p:animRot>
                                    <p:animRot by="-240000">
                                      <p:cBhvr>
                                        <p:cTn id="466" dur="200" fill="hold">
                                          <p:stCondLst>
                                            <p:cond delay="200"/>
                                          </p:stCondLst>
                                        </p:cTn>
                                        <p:tgtEl>
                                          <p:spTgt spid="81"/>
                                        </p:tgtEl>
                                        <p:attrNameLst>
                                          <p:attrName>r</p:attrName>
                                        </p:attrNameLst>
                                      </p:cBhvr>
                                    </p:animRot>
                                    <p:animRot by="240000">
                                      <p:cBhvr>
                                        <p:cTn id="467" dur="200" fill="hold">
                                          <p:stCondLst>
                                            <p:cond delay="400"/>
                                          </p:stCondLst>
                                        </p:cTn>
                                        <p:tgtEl>
                                          <p:spTgt spid="81"/>
                                        </p:tgtEl>
                                        <p:attrNameLst>
                                          <p:attrName>r</p:attrName>
                                        </p:attrNameLst>
                                      </p:cBhvr>
                                    </p:animRot>
                                    <p:animRot by="-240000">
                                      <p:cBhvr>
                                        <p:cTn id="468" dur="200" fill="hold">
                                          <p:stCondLst>
                                            <p:cond delay="600"/>
                                          </p:stCondLst>
                                        </p:cTn>
                                        <p:tgtEl>
                                          <p:spTgt spid="81"/>
                                        </p:tgtEl>
                                        <p:attrNameLst>
                                          <p:attrName>r</p:attrName>
                                        </p:attrNameLst>
                                      </p:cBhvr>
                                    </p:animRot>
                                    <p:animRot by="120000">
                                      <p:cBhvr>
                                        <p:cTn id="469" dur="200" fill="hold">
                                          <p:stCondLst>
                                            <p:cond delay="800"/>
                                          </p:stCondLst>
                                        </p:cTn>
                                        <p:tgtEl>
                                          <p:spTgt spid="81"/>
                                        </p:tgtEl>
                                        <p:attrNameLst>
                                          <p:attrName>r</p:attrName>
                                        </p:attrNameLst>
                                      </p:cBhvr>
                                    </p:animRot>
                                  </p:childTnLst>
                                </p:cTn>
                              </p:par>
                              <p:par>
                                <p:cTn id="470" presetID="32" presetClass="emph" presetSubtype="0" fill="hold" grpId="0" nodeType="withEffect">
                                  <p:stCondLst>
                                    <p:cond delay="0"/>
                                  </p:stCondLst>
                                  <p:childTnLst>
                                    <p:animRot by="120000">
                                      <p:cBhvr>
                                        <p:cTn id="471" dur="100" fill="hold">
                                          <p:stCondLst>
                                            <p:cond delay="0"/>
                                          </p:stCondLst>
                                        </p:cTn>
                                        <p:tgtEl>
                                          <p:spTgt spid="82"/>
                                        </p:tgtEl>
                                        <p:attrNameLst>
                                          <p:attrName>r</p:attrName>
                                        </p:attrNameLst>
                                      </p:cBhvr>
                                    </p:animRot>
                                    <p:animRot by="-240000">
                                      <p:cBhvr>
                                        <p:cTn id="472" dur="200" fill="hold">
                                          <p:stCondLst>
                                            <p:cond delay="200"/>
                                          </p:stCondLst>
                                        </p:cTn>
                                        <p:tgtEl>
                                          <p:spTgt spid="82"/>
                                        </p:tgtEl>
                                        <p:attrNameLst>
                                          <p:attrName>r</p:attrName>
                                        </p:attrNameLst>
                                      </p:cBhvr>
                                    </p:animRot>
                                    <p:animRot by="240000">
                                      <p:cBhvr>
                                        <p:cTn id="473" dur="200" fill="hold">
                                          <p:stCondLst>
                                            <p:cond delay="400"/>
                                          </p:stCondLst>
                                        </p:cTn>
                                        <p:tgtEl>
                                          <p:spTgt spid="82"/>
                                        </p:tgtEl>
                                        <p:attrNameLst>
                                          <p:attrName>r</p:attrName>
                                        </p:attrNameLst>
                                      </p:cBhvr>
                                    </p:animRot>
                                    <p:animRot by="-240000">
                                      <p:cBhvr>
                                        <p:cTn id="474" dur="200" fill="hold">
                                          <p:stCondLst>
                                            <p:cond delay="600"/>
                                          </p:stCondLst>
                                        </p:cTn>
                                        <p:tgtEl>
                                          <p:spTgt spid="82"/>
                                        </p:tgtEl>
                                        <p:attrNameLst>
                                          <p:attrName>r</p:attrName>
                                        </p:attrNameLst>
                                      </p:cBhvr>
                                    </p:animRot>
                                    <p:animRot by="120000">
                                      <p:cBhvr>
                                        <p:cTn id="475" dur="200" fill="hold">
                                          <p:stCondLst>
                                            <p:cond delay="800"/>
                                          </p:stCondLst>
                                        </p:cTn>
                                        <p:tgtEl>
                                          <p:spTgt spid="82"/>
                                        </p:tgtEl>
                                        <p:attrNameLst>
                                          <p:attrName>r</p:attrName>
                                        </p:attrNameLst>
                                      </p:cBhvr>
                                    </p:animRot>
                                  </p:childTnLst>
                                </p:cTn>
                              </p:par>
                              <p:par>
                                <p:cTn id="476" presetID="1" presetClass="entr" presetSubtype="0" fill="hold" grpId="0" nodeType="withEffect">
                                  <p:stCondLst>
                                    <p:cond delay="0"/>
                                  </p:stCondLst>
                                  <p:childTnLst>
                                    <p:set>
                                      <p:cBhvr>
                                        <p:cTn id="477" dur="1" fill="hold">
                                          <p:stCondLst>
                                            <p:cond delay="0"/>
                                          </p:stCondLst>
                                        </p:cTn>
                                        <p:tgtEl>
                                          <p:spTgt spid="8"/>
                                        </p:tgtEl>
                                        <p:attrNameLst>
                                          <p:attrName>style.visibility</p:attrName>
                                        </p:attrNameLst>
                                      </p:cBhvr>
                                      <p:to>
                                        <p:strVal val="visible"/>
                                      </p:to>
                                    </p:set>
                                  </p:childTnLst>
                                </p:cTn>
                              </p:par>
                              <p:par>
                                <p:cTn id="478" presetID="1" presetClass="emph" presetSubtype="2" fill="hold" nodeType="withEffect">
                                  <p:stCondLst>
                                    <p:cond delay="200"/>
                                  </p:stCondLst>
                                  <p:childTnLst>
                                    <p:animClr clrSpc="rgb" dir="cw">
                                      <p:cBhvr>
                                        <p:cTn id="479" dur="500" fill="hold"/>
                                        <p:tgtEl>
                                          <p:spTgt spid="68"/>
                                        </p:tgtEl>
                                        <p:attrNameLst>
                                          <p:attrName>fillcolor</p:attrName>
                                        </p:attrNameLst>
                                      </p:cBhvr>
                                      <p:to>
                                        <a:srgbClr val="FF0000"/>
                                      </p:to>
                                    </p:animClr>
                                    <p:set>
                                      <p:cBhvr>
                                        <p:cTn id="480" dur="500" fill="hold"/>
                                        <p:tgtEl>
                                          <p:spTgt spid="68"/>
                                        </p:tgtEl>
                                        <p:attrNameLst>
                                          <p:attrName>fill.type</p:attrName>
                                        </p:attrNameLst>
                                      </p:cBhvr>
                                      <p:to>
                                        <p:strVal val="solid"/>
                                      </p:to>
                                    </p:set>
                                    <p:set>
                                      <p:cBhvr>
                                        <p:cTn id="481" dur="500" fill="hold"/>
                                        <p:tgtEl>
                                          <p:spTgt spid="6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42" grpId="0" animBg="1"/>
      <p:bldP spid="43" grpId="0" animBg="1"/>
      <p:bldP spid="40" grpId="0" animBg="1"/>
      <p:bldP spid="41" grpId="0" animBg="1"/>
      <p:bldP spid="36" grpId="0" animBg="1"/>
      <p:bldP spid="37" grpId="0" animBg="1"/>
      <p:bldP spid="34" grpId="0" animBg="1"/>
      <p:bldP spid="35" grpId="0" animBg="1"/>
      <p:bldP spid="28" grpId="0" animBg="1"/>
      <p:bldP spid="29" grpId="0" animBg="1"/>
      <p:bldP spid="26" grpId="0" animBg="1"/>
      <p:bldP spid="27" grpId="0" animBg="1"/>
      <p:bldP spid="22" grpId="0" animBg="1"/>
      <p:bldP spid="23" grpId="0" animBg="1"/>
      <p:bldP spid="20" grpId="0" animBg="1"/>
      <p:bldP spid="21" grpId="0" animBg="1"/>
      <p:bldP spid="14" grpId="0" animBg="1"/>
      <p:bldP spid="15" grpId="0" animBg="1"/>
      <p:bldP spid="12" grpId="0" animBg="1"/>
      <p:bldP spid="13" grpId="0" animBg="1"/>
      <p:bldP spid="95" grpId="0" animBg="1"/>
      <p:bldP spid="96" grpId="0" animBg="1"/>
      <p:bldP spid="93" grpId="0" animBg="1"/>
      <p:bldP spid="94" grpId="0" animBg="1"/>
      <p:bldP spid="89" grpId="0" animBg="1"/>
      <p:bldP spid="90" grpId="0" animBg="1"/>
      <p:bldP spid="87" grpId="0" animBg="1"/>
      <p:bldP spid="88" grpId="0" animBg="1"/>
      <p:bldP spid="83" grpId="0" animBg="1"/>
      <p:bldP spid="84" grpId="0" animBg="1"/>
      <p:bldP spid="81" grpId="0" animBg="1"/>
      <p:bldP spid="82" grpId="0" animBg="1"/>
      <p:bldP spid="44" grpId="0" animBg="1"/>
      <p:bldP spid="44" grpId="1" animBg="1"/>
      <p:bldP spid="45" grpId="0" animBg="1"/>
      <p:bldP spid="45" grpId="1" animBg="1"/>
      <p:bldP spid="45" grpId="2" animBg="1"/>
      <p:bldP spid="73" grpId="0" animBg="1"/>
      <p:bldP spid="73" grpId="1" animBg="1"/>
      <p:bldP spid="73" grpId="2" animBg="1"/>
      <p:bldP spid="98" grpId="0" animBg="1"/>
      <p:bldP spid="98" grpId="1" animBg="1"/>
      <p:bldP spid="98" grpId="2" animBg="1"/>
      <p:bldP spid="99" grpId="0" animBg="1"/>
      <p:bldP spid="99" grpId="1" animBg="1"/>
      <p:bldP spid="99" grpId="2" animBg="1"/>
      <p:bldP spid="46" grpId="0" animBg="1"/>
      <p:bldP spid="46" grpId="1" animBg="1"/>
      <p:bldP spid="47" grpId="0" animBg="1"/>
      <p:bldP spid="47" grpId="1" animBg="1"/>
      <p:bldP spid="48" grpId="0" animBg="1"/>
      <p:bldP spid="48" grpId="1" animBg="1"/>
      <p:bldP spid="48" grpId="2" animBg="1"/>
      <p:bldP spid="100" grpId="0" animBg="1"/>
      <p:bldP spid="100" grpId="1" animBg="1"/>
      <p:bldP spid="100" grpId="2" animBg="1"/>
      <p:bldP spid="4" grpId="0"/>
      <p:bldP spid="4" grpId="1"/>
      <p:bldP spid="51" grpId="0"/>
      <p:bldP spid="51" grpId="1"/>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Compression with CABA</a:t>
            </a:r>
            <a:endParaRPr lang="en-US" dirty="0"/>
          </a:p>
        </p:txBody>
      </p:sp>
      <p:sp>
        <p:nvSpPr>
          <p:cNvPr id="4" name="Content Placeholder 3"/>
          <p:cNvSpPr>
            <a:spLocks noGrp="1"/>
          </p:cNvSpPr>
          <p:nvPr>
            <p:ph sz="quarter" idx="1"/>
          </p:nvPr>
        </p:nvSpPr>
        <p:spPr>
          <a:xfrm>
            <a:off x="612648" y="1600200"/>
            <a:ext cx="8455152" cy="4648200"/>
          </a:xfrm>
        </p:spPr>
        <p:txBody>
          <a:bodyPr>
            <a:normAutofit fontScale="92500"/>
          </a:bodyPr>
          <a:lstStyle/>
          <a:p>
            <a:r>
              <a:rPr lang="en-US" sz="3200" i="0" dirty="0" smtClean="0"/>
              <a:t>Use assist warps to:</a:t>
            </a:r>
          </a:p>
          <a:p>
            <a:pPr lvl="1"/>
            <a:r>
              <a:rPr lang="en-US" sz="2800" i="0" dirty="0" smtClean="0"/>
              <a:t>Compress </a:t>
            </a:r>
            <a:r>
              <a:rPr lang="en-US" sz="2800" i="0" dirty="0"/>
              <a:t>cache blocks before </a:t>
            </a:r>
            <a:r>
              <a:rPr lang="en-US" sz="2800" i="0" dirty="0" smtClean="0"/>
              <a:t>writing to memory</a:t>
            </a:r>
          </a:p>
          <a:p>
            <a:pPr lvl="1"/>
            <a:r>
              <a:rPr lang="en-US" sz="2800" i="0" dirty="0" smtClean="0"/>
              <a:t>Decompress </a:t>
            </a:r>
            <a:r>
              <a:rPr lang="en-US" sz="2800" i="0" dirty="0"/>
              <a:t>cache blocks before </a:t>
            </a:r>
            <a:r>
              <a:rPr lang="en-US" sz="2800" dirty="0" smtClean="0"/>
              <a:t>placing</a:t>
            </a:r>
            <a:r>
              <a:rPr lang="en-US" sz="2800" i="0" dirty="0" smtClean="0"/>
              <a:t> </a:t>
            </a:r>
            <a:r>
              <a:rPr lang="en-US" sz="2800" i="0" dirty="0"/>
              <a:t>into the </a:t>
            </a:r>
            <a:r>
              <a:rPr lang="en-US" sz="2800" i="0" dirty="0" smtClean="0"/>
              <a:t>cache</a:t>
            </a:r>
          </a:p>
          <a:p>
            <a:r>
              <a:rPr lang="en-US" sz="3100" i="0" dirty="0">
                <a:solidFill>
                  <a:srgbClr val="C00000"/>
                </a:solidFill>
              </a:rPr>
              <a:t>CABA </a:t>
            </a:r>
            <a:r>
              <a:rPr lang="en-US" sz="3100" i="0" dirty="0" smtClean="0">
                <a:solidFill>
                  <a:srgbClr val="C00000"/>
                </a:solidFill>
              </a:rPr>
              <a:t>flexibly enables various </a:t>
            </a:r>
            <a:r>
              <a:rPr lang="en-US" sz="3100" i="0" dirty="0">
                <a:solidFill>
                  <a:srgbClr val="C00000"/>
                </a:solidFill>
              </a:rPr>
              <a:t>compression </a:t>
            </a:r>
            <a:r>
              <a:rPr lang="en-US" sz="3100" i="0" dirty="0" smtClean="0">
                <a:solidFill>
                  <a:srgbClr val="C00000"/>
                </a:solidFill>
              </a:rPr>
              <a:t>algorithms</a:t>
            </a:r>
          </a:p>
          <a:p>
            <a:r>
              <a:rPr lang="en-US" sz="3200" i="0" dirty="0" smtClean="0">
                <a:cs typeface="Calibri" pitchFamily="34" charset="0"/>
              </a:rPr>
              <a:t>Example: </a:t>
            </a:r>
            <a:r>
              <a:rPr lang="en-US" sz="3200" b="1" i="0" dirty="0" smtClean="0">
                <a:solidFill>
                  <a:schemeClr val="tx2"/>
                </a:solidFill>
                <a:cs typeface="Calibri" pitchFamily="34" charset="0"/>
              </a:rPr>
              <a:t>BDI </a:t>
            </a:r>
            <a:r>
              <a:rPr lang="en-US" sz="3200" b="1" i="0" dirty="0">
                <a:solidFill>
                  <a:schemeClr val="tx2"/>
                </a:solidFill>
                <a:cs typeface="Calibri" pitchFamily="34" charset="0"/>
              </a:rPr>
              <a:t>Compression </a:t>
            </a:r>
            <a:r>
              <a:rPr lang="en-US" sz="4000" b="1" i="0" baseline="-25000" dirty="0" smtClean="0">
                <a:solidFill>
                  <a:schemeClr val="tx2"/>
                </a:solidFill>
                <a:cs typeface="Calibri" pitchFamily="34" charset="0"/>
              </a:rPr>
              <a:t>[</a:t>
            </a:r>
            <a:r>
              <a:rPr lang="en-US" sz="4000" b="1" i="0" baseline="-25000" dirty="0" err="1" smtClean="0">
                <a:solidFill>
                  <a:schemeClr val="tx2"/>
                </a:solidFill>
                <a:cs typeface="Calibri" pitchFamily="34" charset="0"/>
              </a:rPr>
              <a:t>Pekhimenko</a:t>
            </a:r>
            <a:r>
              <a:rPr lang="en-US" sz="4000" b="1" i="0" baseline="-25000" dirty="0" smtClean="0">
                <a:solidFill>
                  <a:schemeClr val="tx2"/>
                </a:solidFill>
                <a:cs typeface="Calibri" pitchFamily="34" charset="0"/>
              </a:rPr>
              <a:t>+ PACT </a:t>
            </a:r>
            <a:r>
              <a:rPr lang="en-US" sz="4000" b="1" i="0" baseline="-25000" dirty="0">
                <a:solidFill>
                  <a:schemeClr val="tx2"/>
                </a:solidFill>
                <a:cs typeface="Calibri" pitchFamily="34" charset="0"/>
              </a:rPr>
              <a:t>’12]</a:t>
            </a:r>
            <a:endParaRPr lang="en-US" sz="3100" i="0" dirty="0" smtClean="0"/>
          </a:p>
          <a:p>
            <a:pPr lvl="1"/>
            <a:r>
              <a:rPr lang="en-US" sz="2800" dirty="0"/>
              <a:t>Parallelizable across SIMT width</a:t>
            </a:r>
          </a:p>
          <a:p>
            <a:pPr lvl="1"/>
            <a:r>
              <a:rPr lang="en-US" sz="2800" dirty="0"/>
              <a:t>Low </a:t>
            </a:r>
            <a:r>
              <a:rPr lang="en-US" sz="2800" dirty="0" smtClean="0"/>
              <a:t>latency</a:t>
            </a:r>
          </a:p>
          <a:p>
            <a:r>
              <a:rPr lang="en-US" sz="3100" i="0" dirty="0" smtClean="0"/>
              <a:t>Others: </a:t>
            </a:r>
            <a:r>
              <a:rPr lang="en-US" sz="2800" b="1" i="0" dirty="0" smtClean="0"/>
              <a:t>FPC</a:t>
            </a:r>
            <a:r>
              <a:rPr lang="en-US" sz="2800" b="1" i="0" dirty="0" smtClean="0">
                <a:cs typeface="Calibri" pitchFamily="34" charset="0"/>
              </a:rPr>
              <a:t> </a:t>
            </a:r>
            <a:r>
              <a:rPr lang="en-US" sz="3600" b="1" i="0" baseline="-25000" dirty="0" smtClean="0">
                <a:cs typeface="Calibri" pitchFamily="34" charset="0"/>
              </a:rPr>
              <a:t>[</a:t>
            </a:r>
            <a:r>
              <a:rPr lang="en-US" sz="3600" b="1" i="0" baseline="-25000" dirty="0" err="1" smtClean="0">
                <a:cs typeface="Calibri" pitchFamily="34" charset="0"/>
              </a:rPr>
              <a:t>Alameldeen</a:t>
            </a:r>
            <a:r>
              <a:rPr lang="en-US" sz="3600" b="1" i="0" baseline="-25000" dirty="0" smtClean="0">
                <a:cs typeface="Calibri" pitchFamily="34" charset="0"/>
              </a:rPr>
              <a:t>+ TR ’04],</a:t>
            </a:r>
            <a:r>
              <a:rPr lang="en-US" sz="2800" b="1" i="0" dirty="0" smtClean="0">
                <a:cs typeface="Calibri" pitchFamily="34" charset="0"/>
              </a:rPr>
              <a:t> C-Pack </a:t>
            </a:r>
            <a:r>
              <a:rPr lang="en-US" sz="3600" b="1" i="0" baseline="-25000" dirty="0" smtClean="0">
                <a:cs typeface="Calibri" pitchFamily="34" charset="0"/>
              </a:rPr>
              <a:t>[Chen+ VLSI ’10]</a:t>
            </a:r>
            <a:endParaRPr lang="en-US" sz="2800" i="0" dirty="0"/>
          </a:p>
          <a:p>
            <a:endParaRPr lang="en-US" sz="2800" dirty="0"/>
          </a:p>
          <a:p>
            <a:endParaRPr lang="en-US" sz="3100" dirty="0"/>
          </a:p>
          <a:p>
            <a:pPr lvl="1"/>
            <a:endParaRPr lang="en-US" sz="2800" dirty="0"/>
          </a:p>
          <a:p>
            <a:endParaRPr lang="en-US" sz="3100" i="0" dirty="0"/>
          </a:p>
        </p:txBody>
      </p:sp>
      <p:sp>
        <p:nvSpPr>
          <p:cNvPr id="5" name="Slide Number Placeholder 4"/>
          <p:cNvSpPr>
            <a:spLocks noGrp="1"/>
          </p:cNvSpPr>
          <p:nvPr>
            <p:ph type="sldNum" sz="quarter" idx="4"/>
          </p:nvPr>
        </p:nvSpPr>
        <p:spPr/>
        <p:txBody>
          <a:bodyPr/>
          <a:lstStyle/>
          <a:p>
            <a:fld id="{E4C25FB6-0C19-4CE9-A9C3-EE47C070BF97}" type="slidenum">
              <a:rPr lang="en-US" smtClean="0"/>
              <a:pPr/>
              <a:t>23</a:t>
            </a:fld>
            <a:endParaRPr lang="en-US" dirty="0"/>
          </a:p>
        </p:txBody>
      </p:sp>
    </p:spTree>
    <p:extLst>
      <p:ext uri="{BB962C8B-B14F-4D97-AF65-F5344CB8AC3E}">
        <p14:creationId xmlns:p14="http://schemas.microsoft.com/office/powerpoint/2010/main" val="103149536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Walkthrough of Decompression</a:t>
            </a:r>
            <a:endParaRPr lang="en-US" dirty="0"/>
          </a:p>
        </p:txBody>
      </p:sp>
      <p:sp>
        <p:nvSpPr>
          <p:cNvPr id="5" name="Rounded Rectangle 4"/>
          <p:cNvSpPr/>
          <p:nvPr/>
        </p:nvSpPr>
        <p:spPr>
          <a:xfrm>
            <a:off x="609600" y="1806450"/>
            <a:ext cx="2936623" cy="4191000"/>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een Cores - 2"/>
          <p:cNvGrpSpPr/>
          <p:nvPr/>
        </p:nvGrpSpPr>
        <p:grpSpPr>
          <a:xfrm>
            <a:off x="1133867" y="4876528"/>
            <a:ext cx="1911472" cy="742413"/>
            <a:chOff x="6823238" y="2842229"/>
            <a:chExt cx="1287136" cy="619489"/>
          </a:xfrm>
          <a:noFill/>
          <a:effectLst/>
        </p:grpSpPr>
        <p:sp>
          <p:nvSpPr>
            <p:cNvPr id="16" name="Rounded Rectangle 15"/>
            <p:cNvSpPr/>
            <p:nvPr/>
          </p:nvSpPr>
          <p:spPr>
            <a:xfrm>
              <a:off x="6823238" y="2842229"/>
              <a:ext cx="264405" cy="262038"/>
            </a:xfrm>
            <a:prstGeom prst="roundRect">
              <a:avLst/>
            </a:prstGeom>
            <a:grp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ounded Rectangle 16"/>
            <p:cNvSpPr/>
            <p:nvPr/>
          </p:nvSpPr>
          <p:spPr>
            <a:xfrm>
              <a:off x="7487921" y="2848699"/>
              <a:ext cx="264405" cy="262038"/>
            </a:xfrm>
            <a:prstGeom prst="roundRect">
              <a:avLst/>
            </a:prstGeom>
            <a:grp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ounded Rectangle 17"/>
            <p:cNvSpPr/>
            <p:nvPr/>
          </p:nvSpPr>
          <p:spPr>
            <a:xfrm>
              <a:off x="7845969" y="2848699"/>
              <a:ext cx="264405" cy="262038"/>
            </a:xfrm>
            <a:prstGeom prst="roundRect">
              <a:avLst/>
            </a:prstGeom>
            <a:grp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ounded Rectangle 18"/>
            <p:cNvSpPr/>
            <p:nvPr/>
          </p:nvSpPr>
          <p:spPr>
            <a:xfrm>
              <a:off x="7139053" y="2842229"/>
              <a:ext cx="264405" cy="262038"/>
            </a:xfrm>
            <a:prstGeom prst="roundRect">
              <a:avLst/>
            </a:prstGeom>
            <a:grp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ounded Rectangle 19"/>
            <p:cNvSpPr/>
            <p:nvPr/>
          </p:nvSpPr>
          <p:spPr>
            <a:xfrm>
              <a:off x="6823238" y="3193210"/>
              <a:ext cx="264405" cy="262038"/>
            </a:xfrm>
            <a:prstGeom prst="roundRect">
              <a:avLst/>
            </a:prstGeom>
            <a:grp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ounded Rectangle 20"/>
            <p:cNvSpPr/>
            <p:nvPr/>
          </p:nvSpPr>
          <p:spPr>
            <a:xfrm>
              <a:off x="7487921" y="3199680"/>
              <a:ext cx="264405" cy="262038"/>
            </a:xfrm>
            <a:prstGeom prst="roundRect">
              <a:avLst/>
            </a:prstGeom>
            <a:grp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ounded Rectangle 21"/>
            <p:cNvSpPr/>
            <p:nvPr/>
          </p:nvSpPr>
          <p:spPr>
            <a:xfrm>
              <a:off x="7845969" y="3199680"/>
              <a:ext cx="264405" cy="262038"/>
            </a:xfrm>
            <a:prstGeom prst="roundRect">
              <a:avLst/>
            </a:prstGeom>
            <a:grp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ounded Rectangle 22"/>
            <p:cNvSpPr/>
            <p:nvPr/>
          </p:nvSpPr>
          <p:spPr>
            <a:xfrm>
              <a:off x="7139053" y="3193210"/>
              <a:ext cx="264405" cy="262038"/>
            </a:xfrm>
            <a:prstGeom prst="roundRect">
              <a:avLst/>
            </a:prstGeom>
            <a:grp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4" name="Rounded Rectangle 33"/>
          <p:cNvSpPr/>
          <p:nvPr/>
        </p:nvSpPr>
        <p:spPr>
          <a:xfrm>
            <a:off x="1128400" y="4014945"/>
            <a:ext cx="392657" cy="314034"/>
          </a:xfrm>
          <a:prstGeom prst="roundRect">
            <a:avLst/>
          </a:prstGeom>
          <a:no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ounded Rectangle 34"/>
          <p:cNvSpPr/>
          <p:nvPr/>
        </p:nvSpPr>
        <p:spPr>
          <a:xfrm>
            <a:off x="2115493" y="4022699"/>
            <a:ext cx="392657" cy="314034"/>
          </a:xfrm>
          <a:prstGeom prst="roundRect">
            <a:avLst/>
          </a:prstGeom>
          <a:no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ounded Rectangle 35"/>
          <p:cNvSpPr/>
          <p:nvPr/>
        </p:nvSpPr>
        <p:spPr>
          <a:xfrm>
            <a:off x="2647216" y="4022699"/>
            <a:ext cx="392657" cy="314034"/>
          </a:xfrm>
          <a:prstGeom prst="roundRect">
            <a:avLst/>
          </a:prstGeom>
          <a:no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ounded Rectangle 36"/>
          <p:cNvSpPr/>
          <p:nvPr/>
        </p:nvSpPr>
        <p:spPr>
          <a:xfrm>
            <a:off x="1597404" y="4014945"/>
            <a:ext cx="392657" cy="314034"/>
          </a:xfrm>
          <a:prstGeom prst="roundRect">
            <a:avLst/>
          </a:prstGeom>
          <a:no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ounded Rectangle 37"/>
          <p:cNvSpPr/>
          <p:nvPr/>
        </p:nvSpPr>
        <p:spPr>
          <a:xfrm>
            <a:off x="1133867" y="4422032"/>
            <a:ext cx="392657" cy="314034"/>
          </a:xfrm>
          <a:prstGeom prst="roundRect">
            <a:avLst/>
          </a:prstGeom>
          <a:no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ounded Rectangle 38"/>
          <p:cNvSpPr/>
          <p:nvPr/>
        </p:nvSpPr>
        <p:spPr>
          <a:xfrm>
            <a:off x="2120960" y="4429786"/>
            <a:ext cx="392657" cy="314034"/>
          </a:xfrm>
          <a:prstGeom prst="roundRect">
            <a:avLst/>
          </a:prstGeom>
          <a:no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Rounded Rectangle 39"/>
          <p:cNvSpPr/>
          <p:nvPr/>
        </p:nvSpPr>
        <p:spPr>
          <a:xfrm>
            <a:off x="2652682" y="4429786"/>
            <a:ext cx="392657" cy="314034"/>
          </a:xfrm>
          <a:prstGeom prst="roundRect">
            <a:avLst/>
          </a:prstGeom>
          <a:no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Rounded Rectangle 40"/>
          <p:cNvSpPr/>
          <p:nvPr/>
        </p:nvSpPr>
        <p:spPr>
          <a:xfrm>
            <a:off x="1602870" y="4422032"/>
            <a:ext cx="392657" cy="314034"/>
          </a:xfrm>
          <a:prstGeom prst="roundRect">
            <a:avLst/>
          </a:prstGeom>
          <a:no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ounded Rectangle 42"/>
          <p:cNvSpPr/>
          <p:nvPr/>
        </p:nvSpPr>
        <p:spPr>
          <a:xfrm>
            <a:off x="1230196" y="3246634"/>
            <a:ext cx="1695429" cy="533400"/>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smtClean="0">
                <a:solidFill>
                  <a:schemeClr val="tx1"/>
                </a:solidFill>
                <a:latin typeface="Candara" pitchFamily="34" charset="0"/>
              </a:rPr>
              <a:t>Scheduler</a:t>
            </a:r>
            <a:endParaRPr lang="en-US" sz="2400" b="1" i="1" dirty="0">
              <a:solidFill>
                <a:schemeClr val="tx1"/>
              </a:solidFill>
              <a:latin typeface="Candara" pitchFamily="34" charset="0"/>
            </a:endParaRPr>
          </a:p>
        </p:txBody>
      </p:sp>
      <p:sp>
        <p:nvSpPr>
          <p:cNvPr id="44" name="Rounded Rectangle 43"/>
          <p:cNvSpPr/>
          <p:nvPr/>
        </p:nvSpPr>
        <p:spPr>
          <a:xfrm>
            <a:off x="4419600" y="2324100"/>
            <a:ext cx="1371600" cy="3352800"/>
          </a:xfrm>
          <a:prstGeom prst="roundRect">
            <a:avLst/>
          </a:prstGeom>
          <a:solidFill>
            <a:schemeClr val="accent1">
              <a:lumMod val="20000"/>
              <a:lumOff val="80000"/>
            </a:schemeClr>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i="1" dirty="0" smtClean="0">
                <a:solidFill>
                  <a:schemeClr val="tx1"/>
                </a:solidFill>
                <a:latin typeface="Candara" pitchFamily="34" charset="0"/>
              </a:rPr>
              <a:t>L1D</a:t>
            </a:r>
            <a:endParaRPr lang="en-US" sz="2800" b="1" i="1" dirty="0">
              <a:solidFill>
                <a:schemeClr val="tx1"/>
              </a:solidFill>
              <a:latin typeface="Candara" pitchFamily="34" charset="0"/>
            </a:endParaRPr>
          </a:p>
        </p:txBody>
      </p:sp>
      <p:sp>
        <p:nvSpPr>
          <p:cNvPr id="45" name="Rounded Rectangle 44"/>
          <p:cNvSpPr/>
          <p:nvPr/>
        </p:nvSpPr>
        <p:spPr>
          <a:xfrm>
            <a:off x="6705600" y="2212997"/>
            <a:ext cx="1524000" cy="3578203"/>
          </a:xfrm>
          <a:prstGeom prst="roundRect">
            <a:avLst/>
          </a:prstGeom>
          <a:solidFill>
            <a:srgbClr val="E7EFF9"/>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smtClean="0">
                <a:solidFill>
                  <a:schemeClr val="tx1"/>
                </a:solidFill>
                <a:latin typeface="Candara" pitchFamily="34" charset="0"/>
              </a:rPr>
              <a:t>L2 + Memory</a:t>
            </a:r>
            <a:endParaRPr lang="en-US" sz="2400" b="1" i="1" dirty="0">
              <a:solidFill>
                <a:schemeClr val="tx1"/>
              </a:solidFill>
              <a:latin typeface="Candara" pitchFamily="34" charset="0"/>
            </a:endParaRPr>
          </a:p>
        </p:txBody>
      </p:sp>
      <p:sp>
        <p:nvSpPr>
          <p:cNvPr id="46" name="Rounded Rectangle 45"/>
          <p:cNvSpPr/>
          <p:nvPr/>
        </p:nvSpPr>
        <p:spPr>
          <a:xfrm>
            <a:off x="842466" y="2168474"/>
            <a:ext cx="975457" cy="838200"/>
          </a:xfrm>
          <a:prstGeom prst="roundRect">
            <a:avLst/>
          </a:prstGeom>
          <a:solidFill>
            <a:schemeClr val="bg1"/>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ndara" pitchFamily="34" charset="0"/>
              </a:rPr>
              <a:t>Assist Warp</a:t>
            </a:r>
          </a:p>
          <a:p>
            <a:pPr algn="ctr"/>
            <a:r>
              <a:rPr lang="en-US" b="1" dirty="0" smtClean="0">
                <a:solidFill>
                  <a:schemeClr val="tx1"/>
                </a:solidFill>
                <a:latin typeface="Candara" pitchFamily="34" charset="0"/>
              </a:rPr>
              <a:t>Store</a:t>
            </a:r>
            <a:endParaRPr lang="en-US" b="1" dirty="0">
              <a:solidFill>
                <a:schemeClr val="tx1"/>
              </a:solidFill>
              <a:latin typeface="Candara" pitchFamily="34" charset="0"/>
            </a:endParaRPr>
          </a:p>
        </p:txBody>
      </p:sp>
      <p:sp>
        <p:nvSpPr>
          <p:cNvPr id="48" name="Rounded Rectangle 47"/>
          <p:cNvSpPr/>
          <p:nvPr/>
        </p:nvSpPr>
        <p:spPr>
          <a:xfrm>
            <a:off x="2050274" y="2173298"/>
            <a:ext cx="1274714" cy="838199"/>
          </a:xfrm>
          <a:prstGeom prst="roundRect">
            <a:avLst/>
          </a:prstGeom>
          <a:solidFill>
            <a:schemeClr val="bg1"/>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ndara" pitchFamily="34" charset="0"/>
              </a:rPr>
              <a:t>Assist Warp</a:t>
            </a:r>
          </a:p>
          <a:p>
            <a:pPr algn="ctr"/>
            <a:r>
              <a:rPr lang="en-US" b="1" dirty="0" smtClean="0">
                <a:solidFill>
                  <a:schemeClr val="tx1"/>
                </a:solidFill>
                <a:latin typeface="Candara" pitchFamily="34" charset="0"/>
              </a:rPr>
              <a:t>Controller</a:t>
            </a:r>
            <a:endParaRPr lang="en-US" b="1" dirty="0">
              <a:solidFill>
                <a:schemeClr val="tx1"/>
              </a:solidFill>
              <a:latin typeface="Candara" pitchFamily="34" charset="0"/>
            </a:endParaRPr>
          </a:p>
        </p:txBody>
      </p:sp>
      <p:sp>
        <p:nvSpPr>
          <p:cNvPr id="49" name="TextBox 48"/>
          <p:cNvSpPr txBox="1"/>
          <p:nvPr/>
        </p:nvSpPr>
        <p:spPr>
          <a:xfrm>
            <a:off x="1653429" y="5593104"/>
            <a:ext cx="889987" cy="461665"/>
          </a:xfrm>
          <a:prstGeom prst="rect">
            <a:avLst/>
          </a:prstGeom>
          <a:noFill/>
        </p:spPr>
        <p:txBody>
          <a:bodyPr wrap="none" rtlCol="0">
            <a:spAutoFit/>
          </a:bodyPr>
          <a:lstStyle/>
          <a:p>
            <a:r>
              <a:rPr lang="en-US" sz="2400" b="1" i="1" dirty="0" smtClean="0">
                <a:latin typeface="Candara" pitchFamily="34" charset="0"/>
              </a:rPr>
              <a:t>Cores</a:t>
            </a:r>
            <a:endParaRPr lang="en-US" sz="2000" b="1" i="1" dirty="0">
              <a:latin typeface="Candara" pitchFamily="34" charset="0"/>
            </a:endParaRPr>
          </a:p>
        </p:txBody>
      </p:sp>
      <p:sp>
        <p:nvSpPr>
          <p:cNvPr id="50" name="Uncompressed: Blur"/>
          <p:cNvSpPr/>
          <p:nvPr/>
        </p:nvSpPr>
        <p:spPr>
          <a:xfrm>
            <a:off x="4419600" y="2325698"/>
            <a:ext cx="1371600" cy="3352800"/>
          </a:xfrm>
          <a:prstGeom prst="roundRect">
            <a:avLst/>
          </a:prstGeom>
          <a:pattFill prst="wdUpDiag">
            <a:fgClr>
              <a:schemeClr val="accent1">
                <a:lumMod val="40000"/>
                <a:lumOff val="60000"/>
              </a:schemeClr>
            </a:fgClr>
            <a:bgClr>
              <a:schemeClr val="bg1"/>
            </a:bgClr>
          </a:patt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i="1" dirty="0">
              <a:solidFill>
                <a:schemeClr val="tx1"/>
              </a:solidFill>
              <a:latin typeface="Candara" pitchFamily="34" charset="0"/>
            </a:endParaRPr>
          </a:p>
        </p:txBody>
      </p:sp>
      <p:sp>
        <p:nvSpPr>
          <p:cNvPr id="51" name="TextBox: Uncompressed"/>
          <p:cNvSpPr txBox="1"/>
          <p:nvPr/>
        </p:nvSpPr>
        <p:spPr>
          <a:xfrm rot="20472722">
            <a:off x="3832455" y="3898373"/>
            <a:ext cx="2710999" cy="584775"/>
          </a:xfrm>
          <a:prstGeom prst="rect">
            <a:avLst/>
          </a:prstGeom>
          <a:noFill/>
        </p:spPr>
        <p:txBody>
          <a:bodyPr wrap="none" rtlCol="0">
            <a:spAutoFit/>
          </a:bodyPr>
          <a:lstStyle/>
          <a:p>
            <a:r>
              <a:rPr lang="en-US" sz="3200" b="1" i="1" dirty="0" smtClean="0">
                <a:latin typeface="Candara" pitchFamily="34" charset="0"/>
              </a:rPr>
              <a:t>Uncompressed</a:t>
            </a:r>
            <a:endParaRPr lang="en-US" sz="3200" b="1" i="1" dirty="0">
              <a:latin typeface="Candara" pitchFamily="34" charset="0"/>
            </a:endParaRPr>
          </a:p>
        </p:txBody>
      </p:sp>
      <p:sp>
        <p:nvSpPr>
          <p:cNvPr id="52" name="Compressed: Blur"/>
          <p:cNvSpPr/>
          <p:nvPr/>
        </p:nvSpPr>
        <p:spPr>
          <a:xfrm>
            <a:off x="6705600" y="2212997"/>
            <a:ext cx="1524000" cy="3578203"/>
          </a:xfrm>
          <a:prstGeom prst="roundRect">
            <a:avLst/>
          </a:prstGeom>
          <a:pattFill prst="wdUpDiag">
            <a:fgClr>
              <a:schemeClr val="accent1">
                <a:lumMod val="40000"/>
                <a:lumOff val="60000"/>
              </a:schemeClr>
            </a:fgClr>
            <a:bgClr>
              <a:schemeClr val="bg1"/>
            </a:bgClr>
          </a:patt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i="1" dirty="0">
              <a:solidFill>
                <a:schemeClr val="tx1"/>
              </a:solidFill>
              <a:latin typeface="Candara" pitchFamily="34" charset="0"/>
            </a:endParaRPr>
          </a:p>
        </p:txBody>
      </p:sp>
      <p:sp>
        <p:nvSpPr>
          <p:cNvPr id="53" name="TextBox: Compressed"/>
          <p:cNvSpPr txBox="1"/>
          <p:nvPr/>
        </p:nvSpPr>
        <p:spPr>
          <a:xfrm rot="20472722">
            <a:off x="6413035" y="3709711"/>
            <a:ext cx="2266967" cy="584775"/>
          </a:xfrm>
          <a:prstGeom prst="rect">
            <a:avLst/>
          </a:prstGeom>
          <a:noFill/>
        </p:spPr>
        <p:txBody>
          <a:bodyPr wrap="none" rtlCol="0">
            <a:spAutoFit/>
          </a:bodyPr>
          <a:lstStyle/>
          <a:p>
            <a:r>
              <a:rPr lang="en-US" sz="3200" b="1" i="1" dirty="0">
                <a:latin typeface="Candara" pitchFamily="34" charset="0"/>
              </a:rPr>
              <a:t>C</a:t>
            </a:r>
            <a:r>
              <a:rPr lang="en-US" sz="3200" b="1" i="1" dirty="0" smtClean="0">
                <a:latin typeface="Candara" pitchFamily="34" charset="0"/>
              </a:rPr>
              <a:t>ompressed</a:t>
            </a:r>
            <a:endParaRPr lang="en-US" sz="3200" b="1" i="1" dirty="0">
              <a:latin typeface="Candara" pitchFamily="34" charset="0"/>
            </a:endParaRPr>
          </a:p>
        </p:txBody>
      </p:sp>
      <p:cxnSp>
        <p:nvCxnSpPr>
          <p:cNvPr id="55" name="Arrow to L1D"/>
          <p:cNvCxnSpPr/>
          <p:nvPr/>
        </p:nvCxnSpPr>
        <p:spPr>
          <a:xfrm>
            <a:off x="3555325" y="3429000"/>
            <a:ext cx="864275" cy="0"/>
          </a:xfrm>
          <a:prstGeom prst="straightConnector1">
            <a:avLst/>
          </a:prstGeom>
          <a:ln w="5715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56" name="Arrow from L1D"/>
          <p:cNvCxnSpPr/>
          <p:nvPr/>
        </p:nvCxnSpPr>
        <p:spPr>
          <a:xfrm flipH="1">
            <a:off x="3555325" y="4660973"/>
            <a:ext cx="864275" cy="0"/>
          </a:xfrm>
          <a:prstGeom prst="straightConnector1">
            <a:avLst/>
          </a:prstGeom>
          <a:ln w="5715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60" name="L1D Hit"/>
          <p:cNvSpPr/>
          <p:nvPr/>
        </p:nvSpPr>
        <p:spPr>
          <a:xfrm>
            <a:off x="4419600" y="2325698"/>
            <a:ext cx="1371600" cy="3352800"/>
          </a:xfrm>
          <a:prstGeom prst="roundRect">
            <a:avLst/>
          </a:prstGeom>
          <a:solidFill>
            <a:srgbClr val="7EDC7E"/>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i="1" dirty="0" smtClean="0">
                <a:solidFill>
                  <a:schemeClr val="tx1"/>
                </a:solidFill>
                <a:latin typeface="Candara" pitchFamily="34" charset="0"/>
              </a:rPr>
              <a:t>Hit!</a:t>
            </a:r>
            <a:endParaRPr lang="en-US" sz="2800" b="1" i="1" dirty="0">
              <a:solidFill>
                <a:schemeClr val="tx1"/>
              </a:solidFill>
              <a:latin typeface="Candara" pitchFamily="34" charset="0"/>
            </a:endParaRPr>
          </a:p>
        </p:txBody>
      </p:sp>
      <p:sp>
        <p:nvSpPr>
          <p:cNvPr id="61" name="L1D Miss"/>
          <p:cNvSpPr/>
          <p:nvPr/>
        </p:nvSpPr>
        <p:spPr>
          <a:xfrm>
            <a:off x="4419600" y="2324100"/>
            <a:ext cx="1371600" cy="3352800"/>
          </a:xfrm>
          <a:prstGeom prst="roundRect">
            <a:avLst/>
          </a:prstGeom>
          <a:solidFill>
            <a:schemeClr val="accent2">
              <a:lumMod val="40000"/>
              <a:lumOff val="60000"/>
            </a:schemeClr>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i="1" dirty="0" smtClean="0">
                <a:solidFill>
                  <a:schemeClr val="tx1"/>
                </a:solidFill>
                <a:latin typeface="Candara" pitchFamily="34" charset="0"/>
              </a:rPr>
              <a:t>Miss!</a:t>
            </a:r>
            <a:endParaRPr lang="en-US" sz="2800" b="1" i="1" dirty="0">
              <a:solidFill>
                <a:schemeClr val="tx1"/>
              </a:solidFill>
              <a:latin typeface="Candara" pitchFamily="34" charset="0"/>
            </a:endParaRPr>
          </a:p>
        </p:txBody>
      </p:sp>
      <p:cxnSp>
        <p:nvCxnSpPr>
          <p:cNvPr id="65" name="Arrow to/from Mem"/>
          <p:cNvCxnSpPr>
            <a:stCxn id="61" idx="3"/>
            <a:endCxn id="45" idx="1"/>
          </p:cNvCxnSpPr>
          <p:nvPr/>
        </p:nvCxnSpPr>
        <p:spPr>
          <a:xfrm>
            <a:off x="5791200" y="4000500"/>
            <a:ext cx="914400" cy="1599"/>
          </a:xfrm>
          <a:prstGeom prst="straightConnector1">
            <a:avLst/>
          </a:prstGeom>
          <a:ln w="57150">
            <a:solidFill>
              <a:schemeClr val="tx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66" name="L1D cache line"/>
          <p:cNvSpPr/>
          <p:nvPr/>
        </p:nvSpPr>
        <p:spPr>
          <a:xfrm>
            <a:off x="6705600" y="2771800"/>
            <a:ext cx="685800" cy="268298"/>
          </a:xfrm>
          <a:prstGeom prst="rect">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Trigger Arrow"/>
          <p:cNvCxnSpPr>
            <a:endCxn id="48" idx="3"/>
          </p:cNvCxnSpPr>
          <p:nvPr/>
        </p:nvCxnSpPr>
        <p:spPr>
          <a:xfrm flipH="1" flipV="1">
            <a:off x="3324988" y="2592398"/>
            <a:ext cx="962030" cy="2"/>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73" name="Trigger"/>
          <p:cNvSpPr txBox="1"/>
          <p:nvPr/>
        </p:nvSpPr>
        <p:spPr>
          <a:xfrm>
            <a:off x="3499415" y="2193384"/>
            <a:ext cx="950517" cy="400110"/>
          </a:xfrm>
          <a:prstGeom prst="rect">
            <a:avLst/>
          </a:prstGeom>
          <a:noFill/>
        </p:spPr>
        <p:txBody>
          <a:bodyPr wrap="none" rtlCol="0">
            <a:spAutoFit/>
          </a:bodyPr>
          <a:lstStyle/>
          <a:p>
            <a:r>
              <a:rPr lang="en-US" sz="2000" b="1" i="1" dirty="0" smtClean="0">
                <a:latin typeface="Candara" pitchFamily="34" charset="0"/>
              </a:rPr>
              <a:t>Trigger</a:t>
            </a:r>
            <a:endParaRPr lang="en-US" sz="2000" b="1" i="1" dirty="0">
              <a:latin typeface="Candara" pitchFamily="34" charset="0"/>
            </a:endParaRPr>
          </a:p>
        </p:txBody>
      </p:sp>
      <p:cxnSp>
        <p:nvCxnSpPr>
          <p:cNvPr id="86" name="AWS arrow"/>
          <p:cNvCxnSpPr>
            <a:stCxn id="48" idx="0"/>
            <a:endCxn id="46" idx="0"/>
          </p:cNvCxnSpPr>
          <p:nvPr/>
        </p:nvCxnSpPr>
        <p:spPr>
          <a:xfrm rot="16200000" flipV="1">
            <a:off x="2006501" y="1492168"/>
            <a:ext cx="4824" cy="1357436"/>
          </a:xfrm>
          <a:prstGeom prst="bentConnector3">
            <a:avLst>
              <a:gd name="adj1" fmla="val 4838806"/>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88" name="Arrow to scheduler"/>
          <p:cNvCxnSpPr>
            <a:stCxn id="46" idx="2"/>
            <a:endCxn id="43" idx="0"/>
          </p:cNvCxnSpPr>
          <p:nvPr/>
        </p:nvCxnSpPr>
        <p:spPr>
          <a:xfrm>
            <a:off x="1330195" y="3006674"/>
            <a:ext cx="747716" cy="23996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91" name="Cache slot"/>
          <p:cNvSpPr/>
          <p:nvPr/>
        </p:nvSpPr>
        <p:spPr>
          <a:xfrm>
            <a:off x="4419600" y="2790125"/>
            <a:ext cx="1371600" cy="268298"/>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4"/>
          </p:nvPr>
        </p:nvSpPr>
        <p:spPr/>
        <p:txBody>
          <a:bodyPr/>
          <a:lstStyle/>
          <a:p>
            <a:fld id="{E4C25FB6-0C19-4CE9-A9C3-EE47C070BF97}" type="slidenum">
              <a:rPr lang="en-US" smtClean="0"/>
              <a:pPr/>
              <a:t>24</a:t>
            </a:fld>
            <a:endParaRPr lang="en-US" dirty="0"/>
          </a:p>
        </p:txBody>
      </p:sp>
      <p:sp>
        <p:nvSpPr>
          <p:cNvPr id="54" name="Cache slot"/>
          <p:cNvSpPr/>
          <p:nvPr/>
        </p:nvSpPr>
        <p:spPr>
          <a:xfrm>
            <a:off x="6705600" y="2783925"/>
            <a:ext cx="1524000" cy="268298"/>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854083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50"/>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51"/>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52"/>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53"/>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56"/>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60"/>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55"/>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61"/>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91"/>
                                        </p:tgtEl>
                                        <p:attrNameLst>
                                          <p:attrName>style.visibility</p:attrName>
                                        </p:attrNameLst>
                                      </p:cBhvr>
                                      <p:to>
                                        <p:strVal val="visible"/>
                                      </p:to>
                                    </p:set>
                                  </p:childTnLst>
                                </p:cTn>
                              </p:par>
                              <p:par>
                                <p:cTn id="73" presetID="35" presetClass="path" presetSubtype="0" accel="50000" decel="50000" fill="hold" grpId="4" nodeType="withEffect">
                                  <p:stCondLst>
                                    <p:cond delay="0"/>
                                  </p:stCondLst>
                                  <p:childTnLst>
                                    <p:animMotion origin="layout" path="M -3.33333E-6 -1.11111E-6 L -0.25 -1.11111E-6 " pathEditMode="relative" rAng="0" ptsTypes="AA">
                                      <p:cBhvr>
                                        <p:cTn id="74" dur="500" fill="hold"/>
                                        <p:tgtEl>
                                          <p:spTgt spid="66"/>
                                        </p:tgtEl>
                                        <p:attrNameLst>
                                          <p:attrName>ppt_x</p:attrName>
                                          <p:attrName>ppt_y</p:attrName>
                                        </p:attrNameLst>
                                      </p:cBhvr>
                                      <p:rCtr x="-12500" y="0"/>
                                    </p:animMotion>
                                  </p:childTnLst>
                                </p:cTn>
                              </p:par>
                              <p:par>
                                <p:cTn id="75" presetID="1" presetClass="exit" presetSubtype="0" fill="hold" nodeType="withEffect">
                                  <p:stCondLst>
                                    <p:cond delay="0"/>
                                  </p:stCondLst>
                                  <p:childTnLst>
                                    <p:set>
                                      <p:cBhvr>
                                        <p:cTn id="76" dur="1" fill="hold">
                                          <p:stCondLst>
                                            <p:cond delay="0"/>
                                          </p:stCondLst>
                                        </p:cTn>
                                        <p:tgtEl>
                                          <p:spTgt spid="55"/>
                                        </p:tgtEl>
                                        <p:attrNameLst>
                                          <p:attrName>style.visibility</p:attrName>
                                        </p:attrNameLst>
                                      </p:cBhvr>
                                      <p:to>
                                        <p:strVal val="hidden"/>
                                      </p:to>
                                    </p:set>
                                  </p:childTnLst>
                                </p:cTn>
                              </p:par>
                              <p:par>
                                <p:cTn id="77" presetID="1" presetClass="exit" presetSubtype="0" fill="hold" grpId="1" nodeType="withEffect">
                                  <p:stCondLst>
                                    <p:cond delay="0"/>
                                  </p:stCondLst>
                                  <p:childTnLst>
                                    <p:set>
                                      <p:cBhvr>
                                        <p:cTn id="78" dur="1" fill="hold">
                                          <p:stCondLst>
                                            <p:cond delay="0"/>
                                          </p:stCondLst>
                                        </p:cTn>
                                        <p:tgtEl>
                                          <p:spTgt spid="54"/>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68"/>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3"/>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86"/>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88"/>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mph" presetSubtype="2" fill="hold" nodeType="clickEffect">
                                  <p:stCondLst>
                                    <p:cond delay="0"/>
                                  </p:stCondLst>
                                  <p:childTnLst>
                                    <p:animClr clrSpc="rgb" dir="cw">
                                      <p:cBhvr>
                                        <p:cTn id="96" dur="1000" fill="hold"/>
                                        <p:tgtEl>
                                          <p:spTgt spid="34"/>
                                        </p:tgtEl>
                                        <p:attrNameLst>
                                          <p:attrName>fillcolor</p:attrName>
                                        </p:attrNameLst>
                                      </p:cBhvr>
                                      <p:to>
                                        <a:srgbClr val="33CC33"/>
                                      </p:to>
                                    </p:animClr>
                                    <p:set>
                                      <p:cBhvr>
                                        <p:cTn id="97" dur="1000" fill="hold"/>
                                        <p:tgtEl>
                                          <p:spTgt spid="34"/>
                                        </p:tgtEl>
                                        <p:attrNameLst>
                                          <p:attrName>fill.type</p:attrName>
                                        </p:attrNameLst>
                                      </p:cBhvr>
                                      <p:to>
                                        <p:strVal val="solid"/>
                                      </p:to>
                                    </p:set>
                                    <p:set>
                                      <p:cBhvr>
                                        <p:cTn id="98" dur="1000" fill="hold"/>
                                        <p:tgtEl>
                                          <p:spTgt spid="34"/>
                                        </p:tgtEl>
                                        <p:attrNameLst>
                                          <p:attrName>fill.on</p:attrName>
                                        </p:attrNameLst>
                                      </p:cBhvr>
                                      <p:to>
                                        <p:strVal val="true"/>
                                      </p:to>
                                    </p:set>
                                  </p:childTnLst>
                                </p:cTn>
                              </p:par>
                              <p:par>
                                <p:cTn id="99" presetID="1" presetClass="emph" presetSubtype="2" fill="hold" nodeType="withEffect">
                                  <p:stCondLst>
                                    <p:cond delay="0"/>
                                  </p:stCondLst>
                                  <p:childTnLst>
                                    <p:animClr clrSpc="rgb" dir="cw">
                                      <p:cBhvr>
                                        <p:cTn id="100" dur="1000" fill="hold"/>
                                        <p:tgtEl>
                                          <p:spTgt spid="37"/>
                                        </p:tgtEl>
                                        <p:attrNameLst>
                                          <p:attrName>fillcolor</p:attrName>
                                        </p:attrNameLst>
                                      </p:cBhvr>
                                      <p:to>
                                        <a:srgbClr val="33CC33"/>
                                      </p:to>
                                    </p:animClr>
                                    <p:set>
                                      <p:cBhvr>
                                        <p:cTn id="101" dur="1000" fill="hold"/>
                                        <p:tgtEl>
                                          <p:spTgt spid="37"/>
                                        </p:tgtEl>
                                        <p:attrNameLst>
                                          <p:attrName>fill.type</p:attrName>
                                        </p:attrNameLst>
                                      </p:cBhvr>
                                      <p:to>
                                        <p:strVal val="solid"/>
                                      </p:to>
                                    </p:set>
                                    <p:set>
                                      <p:cBhvr>
                                        <p:cTn id="102" dur="1000" fill="hold"/>
                                        <p:tgtEl>
                                          <p:spTgt spid="37"/>
                                        </p:tgtEl>
                                        <p:attrNameLst>
                                          <p:attrName>fill.on</p:attrName>
                                        </p:attrNameLst>
                                      </p:cBhvr>
                                      <p:to>
                                        <p:strVal val="true"/>
                                      </p:to>
                                    </p:set>
                                  </p:childTnLst>
                                </p:cTn>
                              </p:par>
                              <p:par>
                                <p:cTn id="103" presetID="1" presetClass="emph" presetSubtype="2" fill="hold" nodeType="withEffect">
                                  <p:stCondLst>
                                    <p:cond delay="0"/>
                                  </p:stCondLst>
                                  <p:childTnLst>
                                    <p:animClr clrSpc="rgb" dir="cw">
                                      <p:cBhvr>
                                        <p:cTn id="104" dur="1000" fill="hold"/>
                                        <p:tgtEl>
                                          <p:spTgt spid="35"/>
                                        </p:tgtEl>
                                        <p:attrNameLst>
                                          <p:attrName>fillcolor</p:attrName>
                                        </p:attrNameLst>
                                      </p:cBhvr>
                                      <p:to>
                                        <a:srgbClr val="33CC33"/>
                                      </p:to>
                                    </p:animClr>
                                    <p:set>
                                      <p:cBhvr>
                                        <p:cTn id="105" dur="1000" fill="hold"/>
                                        <p:tgtEl>
                                          <p:spTgt spid="35"/>
                                        </p:tgtEl>
                                        <p:attrNameLst>
                                          <p:attrName>fill.type</p:attrName>
                                        </p:attrNameLst>
                                      </p:cBhvr>
                                      <p:to>
                                        <p:strVal val="solid"/>
                                      </p:to>
                                    </p:set>
                                    <p:set>
                                      <p:cBhvr>
                                        <p:cTn id="106" dur="1000" fill="hold"/>
                                        <p:tgtEl>
                                          <p:spTgt spid="35"/>
                                        </p:tgtEl>
                                        <p:attrNameLst>
                                          <p:attrName>fill.on</p:attrName>
                                        </p:attrNameLst>
                                      </p:cBhvr>
                                      <p:to>
                                        <p:strVal val="true"/>
                                      </p:to>
                                    </p:set>
                                  </p:childTnLst>
                                </p:cTn>
                              </p:par>
                              <p:par>
                                <p:cTn id="107" presetID="1" presetClass="emph" presetSubtype="2" fill="hold" nodeType="withEffect">
                                  <p:stCondLst>
                                    <p:cond delay="0"/>
                                  </p:stCondLst>
                                  <p:childTnLst>
                                    <p:animClr clrSpc="rgb" dir="cw">
                                      <p:cBhvr>
                                        <p:cTn id="108" dur="1000" fill="hold"/>
                                        <p:tgtEl>
                                          <p:spTgt spid="36"/>
                                        </p:tgtEl>
                                        <p:attrNameLst>
                                          <p:attrName>fillcolor</p:attrName>
                                        </p:attrNameLst>
                                      </p:cBhvr>
                                      <p:to>
                                        <a:srgbClr val="33CC33"/>
                                      </p:to>
                                    </p:animClr>
                                    <p:set>
                                      <p:cBhvr>
                                        <p:cTn id="109" dur="1000" fill="hold"/>
                                        <p:tgtEl>
                                          <p:spTgt spid="36"/>
                                        </p:tgtEl>
                                        <p:attrNameLst>
                                          <p:attrName>fill.type</p:attrName>
                                        </p:attrNameLst>
                                      </p:cBhvr>
                                      <p:to>
                                        <p:strVal val="solid"/>
                                      </p:to>
                                    </p:set>
                                    <p:set>
                                      <p:cBhvr>
                                        <p:cTn id="110" dur="1000" fill="hold"/>
                                        <p:tgtEl>
                                          <p:spTgt spid="36"/>
                                        </p:tgtEl>
                                        <p:attrNameLst>
                                          <p:attrName>fill.on</p:attrName>
                                        </p:attrNameLst>
                                      </p:cBhvr>
                                      <p:to>
                                        <p:strVal val="true"/>
                                      </p:to>
                                    </p:set>
                                  </p:childTnLst>
                                </p:cTn>
                              </p:par>
                            </p:childTnLst>
                          </p:cTn>
                        </p:par>
                      </p:childTnLst>
                    </p:cTn>
                  </p:par>
                  <p:par>
                    <p:cTn id="111" fill="hold">
                      <p:stCondLst>
                        <p:cond delay="indefinite"/>
                      </p:stCondLst>
                      <p:childTnLst>
                        <p:par>
                          <p:cTn id="112" fill="hold">
                            <p:stCondLst>
                              <p:cond delay="0"/>
                            </p:stCondLst>
                            <p:childTnLst>
                              <p:par>
                                <p:cTn id="113" presetID="42" presetClass="path" presetSubtype="0" accel="50000" decel="50000" fill="hold" grpId="6" nodeType="clickEffect">
                                  <p:stCondLst>
                                    <p:cond delay="0"/>
                                  </p:stCondLst>
                                  <p:childTnLst>
                                    <p:animMotion origin="layout" path="M -0.25 -1.11111E-6 L -0.5401 0.22662 " pathEditMode="relative" rAng="0" ptsTypes="AA">
                                      <p:cBhvr>
                                        <p:cTn id="114" dur="500" fill="hold"/>
                                        <p:tgtEl>
                                          <p:spTgt spid="66"/>
                                        </p:tgtEl>
                                        <p:attrNameLst>
                                          <p:attrName>ppt_x</p:attrName>
                                          <p:attrName>ppt_y</p:attrName>
                                        </p:attrNameLst>
                                      </p:cBhvr>
                                      <p:rCtr x="-14444" y="11088"/>
                                    </p:animMotion>
                                  </p:childTnLst>
                                </p:cTn>
                              </p:par>
                            </p:childTnLst>
                          </p:cTn>
                        </p:par>
                      </p:childTnLst>
                    </p:cTn>
                  </p:par>
                  <p:par>
                    <p:cTn id="115" fill="hold">
                      <p:stCondLst>
                        <p:cond delay="indefinite"/>
                      </p:stCondLst>
                      <p:childTnLst>
                        <p:par>
                          <p:cTn id="116" fill="hold">
                            <p:stCondLst>
                              <p:cond delay="0"/>
                            </p:stCondLst>
                            <p:childTnLst>
                              <p:par>
                                <p:cTn id="117" presetID="6" presetClass="emph" presetSubtype="0" fill="hold" grpId="3" nodeType="clickEffect">
                                  <p:stCondLst>
                                    <p:cond delay="0"/>
                                  </p:stCondLst>
                                  <p:childTnLst>
                                    <p:animScale>
                                      <p:cBhvr>
                                        <p:cTn id="118" dur="500" fill="hold"/>
                                        <p:tgtEl>
                                          <p:spTgt spid="66"/>
                                        </p:tgtEl>
                                      </p:cBhvr>
                                      <p:by x="200000" y="100000"/>
                                    </p:animScale>
                                  </p:childTnLst>
                                </p:cTn>
                              </p:par>
                            </p:childTnLst>
                          </p:cTn>
                        </p:par>
                      </p:childTnLst>
                    </p:cTn>
                  </p:par>
                  <p:par>
                    <p:cTn id="119" fill="hold">
                      <p:stCondLst>
                        <p:cond delay="indefinite"/>
                      </p:stCondLst>
                      <p:childTnLst>
                        <p:par>
                          <p:cTn id="120" fill="hold">
                            <p:stCondLst>
                              <p:cond delay="0"/>
                            </p:stCondLst>
                            <p:childTnLst>
                              <p:par>
                                <p:cTn id="121" presetID="56" presetClass="path" presetSubtype="0" accel="50000" decel="50000" fill="hold" grpId="5" nodeType="clickEffect">
                                  <p:stCondLst>
                                    <p:cond delay="0"/>
                                  </p:stCondLst>
                                  <p:childTnLst>
                                    <p:animMotion origin="layout" path="M -0.5401 0.23195 L -0.2125 0.00278 " pathEditMode="relative" rAng="0" ptsTypes="AA">
                                      <p:cBhvr>
                                        <p:cTn id="122" dur="500" fill="hold"/>
                                        <p:tgtEl>
                                          <p:spTgt spid="66"/>
                                        </p:tgtEl>
                                        <p:attrNameLst>
                                          <p:attrName>ppt_x</p:attrName>
                                          <p:attrName>ppt_y</p:attrName>
                                        </p:attrNameLst>
                                      </p:cBhvr>
                                      <p:rCtr x="16372" y="-1145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p:bldP spid="51" grpId="1"/>
      <p:bldP spid="52" grpId="0" animBg="1"/>
      <p:bldP spid="52" grpId="1" animBg="1"/>
      <p:bldP spid="53" grpId="0"/>
      <p:bldP spid="53" grpId="1"/>
      <p:bldP spid="60" grpId="0" animBg="1"/>
      <p:bldP spid="60" grpId="1" animBg="1"/>
      <p:bldP spid="61" grpId="0" animBg="1"/>
      <p:bldP spid="61" grpId="1" animBg="1"/>
      <p:bldP spid="66" grpId="0" animBg="1"/>
      <p:bldP spid="66" grpId="3" animBg="1"/>
      <p:bldP spid="66" grpId="4" animBg="1"/>
      <p:bldP spid="66" grpId="5" animBg="1"/>
      <p:bldP spid="66" grpId="6" animBg="1"/>
      <p:bldP spid="73" grpId="0"/>
      <p:bldP spid="91" grpId="0" animBg="1"/>
      <p:bldP spid="54" grpId="0" animBg="1"/>
      <p:bldP spid="54"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Walkthrough of Compression</a:t>
            </a:r>
            <a:endParaRPr lang="en-US" dirty="0"/>
          </a:p>
        </p:txBody>
      </p:sp>
      <p:sp>
        <p:nvSpPr>
          <p:cNvPr id="5" name="Rounded Rectangle 4"/>
          <p:cNvSpPr/>
          <p:nvPr/>
        </p:nvSpPr>
        <p:spPr>
          <a:xfrm>
            <a:off x="609600" y="1806450"/>
            <a:ext cx="2936623" cy="4191000"/>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een Cores - 2"/>
          <p:cNvGrpSpPr/>
          <p:nvPr/>
        </p:nvGrpSpPr>
        <p:grpSpPr>
          <a:xfrm>
            <a:off x="1133867" y="4876528"/>
            <a:ext cx="1911472" cy="742413"/>
            <a:chOff x="6823238" y="2842229"/>
            <a:chExt cx="1287136" cy="619489"/>
          </a:xfrm>
          <a:noFill/>
          <a:effectLst/>
        </p:grpSpPr>
        <p:sp>
          <p:nvSpPr>
            <p:cNvPr id="16" name="Rounded Rectangle 15"/>
            <p:cNvSpPr/>
            <p:nvPr/>
          </p:nvSpPr>
          <p:spPr>
            <a:xfrm>
              <a:off x="6823238" y="2842229"/>
              <a:ext cx="264405" cy="262038"/>
            </a:xfrm>
            <a:prstGeom prst="roundRect">
              <a:avLst/>
            </a:prstGeom>
            <a:grp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ounded Rectangle 16"/>
            <p:cNvSpPr/>
            <p:nvPr/>
          </p:nvSpPr>
          <p:spPr>
            <a:xfrm>
              <a:off x="7487921" y="2848699"/>
              <a:ext cx="264405" cy="262038"/>
            </a:xfrm>
            <a:prstGeom prst="roundRect">
              <a:avLst/>
            </a:prstGeom>
            <a:grp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ounded Rectangle 20"/>
            <p:cNvSpPr/>
            <p:nvPr/>
          </p:nvSpPr>
          <p:spPr>
            <a:xfrm>
              <a:off x="7487921" y="3199680"/>
              <a:ext cx="264405" cy="262038"/>
            </a:xfrm>
            <a:prstGeom prst="roundRect">
              <a:avLst/>
            </a:prstGeom>
            <a:grp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ounded Rectangle 17"/>
            <p:cNvSpPr/>
            <p:nvPr/>
          </p:nvSpPr>
          <p:spPr>
            <a:xfrm>
              <a:off x="7845969" y="2848699"/>
              <a:ext cx="264405" cy="262038"/>
            </a:xfrm>
            <a:prstGeom prst="roundRect">
              <a:avLst/>
            </a:prstGeom>
            <a:grp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ounded Rectangle 18"/>
            <p:cNvSpPr/>
            <p:nvPr/>
          </p:nvSpPr>
          <p:spPr>
            <a:xfrm>
              <a:off x="7139053" y="2842229"/>
              <a:ext cx="264405" cy="262038"/>
            </a:xfrm>
            <a:prstGeom prst="roundRect">
              <a:avLst/>
            </a:prstGeom>
            <a:grp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ounded Rectangle 19"/>
            <p:cNvSpPr/>
            <p:nvPr/>
          </p:nvSpPr>
          <p:spPr>
            <a:xfrm>
              <a:off x="6823238" y="3193210"/>
              <a:ext cx="264405" cy="262038"/>
            </a:xfrm>
            <a:prstGeom prst="roundRect">
              <a:avLst/>
            </a:prstGeom>
            <a:grp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ounded Rectangle 21"/>
            <p:cNvSpPr/>
            <p:nvPr/>
          </p:nvSpPr>
          <p:spPr>
            <a:xfrm>
              <a:off x="7845969" y="3199680"/>
              <a:ext cx="264405" cy="262038"/>
            </a:xfrm>
            <a:prstGeom prst="roundRect">
              <a:avLst/>
            </a:prstGeom>
            <a:grp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ounded Rectangle 22"/>
            <p:cNvSpPr/>
            <p:nvPr/>
          </p:nvSpPr>
          <p:spPr>
            <a:xfrm>
              <a:off x="7139053" y="3193210"/>
              <a:ext cx="264405" cy="262038"/>
            </a:xfrm>
            <a:prstGeom prst="roundRect">
              <a:avLst/>
            </a:prstGeom>
            <a:grp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4" name="Rounded Rectangle 33"/>
          <p:cNvSpPr/>
          <p:nvPr/>
        </p:nvSpPr>
        <p:spPr>
          <a:xfrm>
            <a:off x="1128400" y="4014945"/>
            <a:ext cx="392657" cy="314034"/>
          </a:xfrm>
          <a:prstGeom prst="roundRect">
            <a:avLst/>
          </a:prstGeom>
          <a:no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ounded Rectangle 34"/>
          <p:cNvSpPr/>
          <p:nvPr/>
        </p:nvSpPr>
        <p:spPr>
          <a:xfrm>
            <a:off x="2115493" y="4022699"/>
            <a:ext cx="392657" cy="314034"/>
          </a:xfrm>
          <a:prstGeom prst="roundRect">
            <a:avLst/>
          </a:prstGeom>
          <a:no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ounded Rectangle 35"/>
          <p:cNvSpPr/>
          <p:nvPr/>
        </p:nvSpPr>
        <p:spPr>
          <a:xfrm>
            <a:off x="2647216" y="4022699"/>
            <a:ext cx="392657" cy="314034"/>
          </a:xfrm>
          <a:prstGeom prst="roundRect">
            <a:avLst/>
          </a:prstGeom>
          <a:no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ounded Rectangle 36"/>
          <p:cNvSpPr/>
          <p:nvPr/>
        </p:nvSpPr>
        <p:spPr>
          <a:xfrm>
            <a:off x="1597404" y="4014945"/>
            <a:ext cx="392657" cy="314034"/>
          </a:xfrm>
          <a:prstGeom prst="roundRect">
            <a:avLst/>
          </a:prstGeom>
          <a:no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ounded Rectangle 37"/>
          <p:cNvSpPr/>
          <p:nvPr/>
        </p:nvSpPr>
        <p:spPr>
          <a:xfrm>
            <a:off x="1133867" y="4422032"/>
            <a:ext cx="392657" cy="314034"/>
          </a:xfrm>
          <a:prstGeom prst="roundRect">
            <a:avLst/>
          </a:prstGeom>
          <a:no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ounded Rectangle 38"/>
          <p:cNvSpPr/>
          <p:nvPr/>
        </p:nvSpPr>
        <p:spPr>
          <a:xfrm>
            <a:off x="2120960" y="4429786"/>
            <a:ext cx="392657" cy="314034"/>
          </a:xfrm>
          <a:prstGeom prst="roundRect">
            <a:avLst/>
          </a:prstGeom>
          <a:no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Rounded Rectangle 39"/>
          <p:cNvSpPr/>
          <p:nvPr/>
        </p:nvSpPr>
        <p:spPr>
          <a:xfrm>
            <a:off x="2652682" y="4429786"/>
            <a:ext cx="392657" cy="314034"/>
          </a:xfrm>
          <a:prstGeom prst="roundRect">
            <a:avLst/>
          </a:prstGeom>
          <a:no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Rounded Rectangle 40"/>
          <p:cNvSpPr/>
          <p:nvPr/>
        </p:nvSpPr>
        <p:spPr>
          <a:xfrm>
            <a:off x="1602870" y="4422032"/>
            <a:ext cx="392657" cy="314034"/>
          </a:xfrm>
          <a:prstGeom prst="roundRect">
            <a:avLst/>
          </a:prstGeom>
          <a:no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ounded Rectangle 42"/>
          <p:cNvSpPr/>
          <p:nvPr/>
        </p:nvSpPr>
        <p:spPr>
          <a:xfrm>
            <a:off x="1230196" y="3246634"/>
            <a:ext cx="1695429" cy="533400"/>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smtClean="0">
                <a:solidFill>
                  <a:schemeClr val="tx1"/>
                </a:solidFill>
                <a:latin typeface="Candara" pitchFamily="34" charset="0"/>
              </a:rPr>
              <a:t>Scheduler</a:t>
            </a:r>
            <a:endParaRPr lang="en-US" sz="2400" b="1" i="1" dirty="0">
              <a:solidFill>
                <a:schemeClr val="tx1"/>
              </a:solidFill>
              <a:latin typeface="Candara" pitchFamily="34" charset="0"/>
            </a:endParaRPr>
          </a:p>
        </p:txBody>
      </p:sp>
      <p:sp>
        <p:nvSpPr>
          <p:cNvPr id="44" name="Rounded Rectangle 43"/>
          <p:cNvSpPr/>
          <p:nvPr/>
        </p:nvSpPr>
        <p:spPr>
          <a:xfrm>
            <a:off x="4419600" y="2324100"/>
            <a:ext cx="1371600" cy="3352800"/>
          </a:xfrm>
          <a:prstGeom prst="roundRect">
            <a:avLst/>
          </a:prstGeom>
          <a:solidFill>
            <a:schemeClr val="accent1">
              <a:lumMod val="20000"/>
              <a:lumOff val="80000"/>
            </a:schemeClr>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i="1" dirty="0" smtClean="0">
                <a:solidFill>
                  <a:schemeClr val="tx1"/>
                </a:solidFill>
                <a:latin typeface="Candara" pitchFamily="34" charset="0"/>
              </a:rPr>
              <a:t>L1D</a:t>
            </a:r>
            <a:endParaRPr lang="en-US" sz="2800" b="1" i="1" dirty="0">
              <a:solidFill>
                <a:schemeClr val="tx1"/>
              </a:solidFill>
              <a:latin typeface="Candara" pitchFamily="34" charset="0"/>
            </a:endParaRPr>
          </a:p>
        </p:txBody>
      </p:sp>
      <p:sp>
        <p:nvSpPr>
          <p:cNvPr id="45" name="Rounded Rectangle 44"/>
          <p:cNvSpPr/>
          <p:nvPr/>
        </p:nvSpPr>
        <p:spPr>
          <a:xfrm>
            <a:off x="6705600" y="2212997"/>
            <a:ext cx="1600200" cy="3578203"/>
          </a:xfrm>
          <a:prstGeom prst="roundRect">
            <a:avLst/>
          </a:prstGeom>
          <a:solidFill>
            <a:srgbClr val="E7EFF9"/>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i="1" dirty="0" smtClean="0">
                <a:solidFill>
                  <a:schemeClr val="tx1"/>
                </a:solidFill>
                <a:latin typeface="Candara" pitchFamily="34" charset="0"/>
              </a:rPr>
              <a:t>L2 + Memory</a:t>
            </a:r>
            <a:endParaRPr lang="en-US" sz="2800" b="1" i="1" dirty="0">
              <a:solidFill>
                <a:schemeClr val="tx1"/>
              </a:solidFill>
              <a:latin typeface="Candara" pitchFamily="34" charset="0"/>
            </a:endParaRPr>
          </a:p>
        </p:txBody>
      </p:sp>
      <p:sp>
        <p:nvSpPr>
          <p:cNvPr id="46" name="Rounded Rectangle 45"/>
          <p:cNvSpPr/>
          <p:nvPr/>
        </p:nvSpPr>
        <p:spPr>
          <a:xfrm>
            <a:off x="842466" y="2168474"/>
            <a:ext cx="975457" cy="838200"/>
          </a:xfrm>
          <a:prstGeom prst="roundRect">
            <a:avLst/>
          </a:prstGeom>
          <a:solidFill>
            <a:schemeClr val="bg1"/>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ndara" pitchFamily="34" charset="0"/>
              </a:rPr>
              <a:t>Assist Warp</a:t>
            </a:r>
          </a:p>
          <a:p>
            <a:pPr algn="ctr"/>
            <a:r>
              <a:rPr lang="en-US" b="1" dirty="0" smtClean="0">
                <a:solidFill>
                  <a:schemeClr val="tx1"/>
                </a:solidFill>
                <a:latin typeface="Candara" pitchFamily="34" charset="0"/>
              </a:rPr>
              <a:t>Store</a:t>
            </a:r>
            <a:endParaRPr lang="en-US" b="1" dirty="0">
              <a:solidFill>
                <a:schemeClr val="tx1"/>
              </a:solidFill>
              <a:latin typeface="Candara" pitchFamily="34" charset="0"/>
            </a:endParaRPr>
          </a:p>
        </p:txBody>
      </p:sp>
      <p:sp>
        <p:nvSpPr>
          <p:cNvPr id="48" name="Rounded Rectangle 47"/>
          <p:cNvSpPr/>
          <p:nvPr/>
        </p:nvSpPr>
        <p:spPr>
          <a:xfrm>
            <a:off x="2050274" y="2173298"/>
            <a:ext cx="1274714" cy="838199"/>
          </a:xfrm>
          <a:prstGeom prst="roundRect">
            <a:avLst/>
          </a:prstGeom>
          <a:solidFill>
            <a:schemeClr val="bg1"/>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ndara" pitchFamily="34" charset="0"/>
              </a:rPr>
              <a:t>Assist Warp</a:t>
            </a:r>
          </a:p>
          <a:p>
            <a:pPr algn="ctr"/>
            <a:r>
              <a:rPr lang="en-US" b="1" dirty="0" smtClean="0">
                <a:solidFill>
                  <a:schemeClr val="tx1"/>
                </a:solidFill>
                <a:latin typeface="Candara" pitchFamily="34" charset="0"/>
              </a:rPr>
              <a:t>Controller</a:t>
            </a:r>
            <a:endParaRPr lang="en-US" b="1" dirty="0">
              <a:solidFill>
                <a:schemeClr val="tx1"/>
              </a:solidFill>
              <a:latin typeface="Candara" pitchFamily="34" charset="0"/>
            </a:endParaRPr>
          </a:p>
        </p:txBody>
      </p:sp>
      <p:sp>
        <p:nvSpPr>
          <p:cNvPr id="49" name="TextBox 48"/>
          <p:cNvSpPr txBox="1"/>
          <p:nvPr/>
        </p:nvSpPr>
        <p:spPr>
          <a:xfrm>
            <a:off x="1653429" y="5593104"/>
            <a:ext cx="889987" cy="461665"/>
          </a:xfrm>
          <a:prstGeom prst="rect">
            <a:avLst/>
          </a:prstGeom>
          <a:noFill/>
        </p:spPr>
        <p:txBody>
          <a:bodyPr wrap="none" rtlCol="0">
            <a:spAutoFit/>
          </a:bodyPr>
          <a:lstStyle/>
          <a:p>
            <a:r>
              <a:rPr lang="en-US" sz="2400" b="1" i="1" dirty="0" smtClean="0">
                <a:latin typeface="Candara" pitchFamily="34" charset="0"/>
              </a:rPr>
              <a:t>Cores</a:t>
            </a:r>
            <a:endParaRPr lang="en-US" sz="2000" b="1" i="1" dirty="0">
              <a:latin typeface="Candara" pitchFamily="34" charset="0"/>
            </a:endParaRPr>
          </a:p>
        </p:txBody>
      </p:sp>
      <p:cxnSp>
        <p:nvCxnSpPr>
          <p:cNvPr id="7" name="Arrow to L1D"/>
          <p:cNvCxnSpPr/>
          <p:nvPr/>
        </p:nvCxnSpPr>
        <p:spPr>
          <a:xfrm>
            <a:off x="3546223" y="3246634"/>
            <a:ext cx="873377" cy="0"/>
          </a:xfrm>
          <a:prstGeom prst="straightConnector1">
            <a:avLst/>
          </a:prstGeom>
          <a:ln w="5715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47" name="L1D cache line"/>
          <p:cNvSpPr/>
          <p:nvPr/>
        </p:nvSpPr>
        <p:spPr>
          <a:xfrm>
            <a:off x="4419600" y="2743200"/>
            <a:ext cx="1371600" cy="268298"/>
          </a:xfrm>
          <a:prstGeom prst="rect">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Arrow: to controller"/>
          <p:cNvCxnSpPr>
            <a:endCxn id="48" idx="3"/>
          </p:cNvCxnSpPr>
          <p:nvPr/>
        </p:nvCxnSpPr>
        <p:spPr>
          <a:xfrm flipH="1">
            <a:off x="3324988" y="2587574"/>
            <a:ext cx="942212" cy="4824"/>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1" name="Text: Trigger"/>
          <p:cNvSpPr txBox="1"/>
          <p:nvPr/>
        </p:nvSpPr>
        <p:spPr>
          <a:xfrm>
            <a:off x="3545065" y="2192447"/>
            <a:ext cx="874535" cy="369332"/>
          </a:xfrm>
          <a:prstGeom prst="rect">
            <a:avLst/>
          </a:prstGeom>
          <a:noFill/>
        </p:spPr>
        <p:txBody>
          <a:bodyPr wrap="none" rtlCol="0">
            <a:spAutoFit/>
          </a:bodyPr>
          <a:lstStyle/>
          <a:p>
            <a:r>
              <a:rPr lang="en-US" b="1" i="1" dirty="0" smtClean="0">
                <a:latin typeface="Candara" pitchFamily="34" charset="0"/>
              </a:rPr>
              <a:t>Trigger</a:t>
            </a:r>
            <a:endParaRPr lang="en-US" b="1" i="1" dirty="0">
              <a:latin typeface="Candara" pitchFamily="34" charset="0"/>
            </a:endParaRPr>
          </a:p>
        </p:txBody>
      </p:sp>
      <p:cxnSp>
        <p:nvCxnSpPr>
          <p:cNvPr id="54" name="AWS arrow"/>
          <p:cNvCxnSpPr/>
          <p:nvPr/>
        </p:nvCxnSpPr>
        <p:spPr>
          <a:xfrm rot="16200000" flipV="1">
            <a:off x="2006501" y="1492168"/>
            <a:ext cx="4824" cy="1357436"/>
          </a:xfrm>
          <a:prstGeom prst="bentConnector3">
            <a:avLst>
              <a:gd name="adj1" fmla="val 4838806"/>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57" name="Arrow to scheduler"/>
          <p:cNvCxnSpPr/>
          <p:nvPr/>
        </p:nvCxnSpPr>
        <p:spPr>
          <a:xfrm>
            <a:off x="1330195" y="3006674"/>
            <a:ext cx="747716" cy="23996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2" name="Cache slot"/>
          <p:cNvSpPr/>
          <p:nvPr/>
        </p:nvSpPr>
        <p:spPr>
          <a:xfrm>
            <a:off x="4419600" y="2743200"/>
            <a:ext cx="1371600" cy="2634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Arrow to L1D" hidden="1"/>
          <p:cNvCxnSpPr>
            <a:stCxn id="44" idx="3"/>
            <a:endCxn id="45" idx="1"/>
          </p:cNvCxnSpPr>
          <p:nvPr/>
        </p:nvCxnSpPr>
        <p:spPr>
          <a:xfrm>
            <a:off x="5791200" y="4000500"/>
            <a:ext cx="914400" cy="1599"/>
          </a:xfrm>
          <a:prstGeom prst="straightConnector1">
            <a:avLst/>
          </a:prstGeom>
          <a:ln w="5715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6705600" y="2743438"/>
            <a:ext cx="1600200" cy="2634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hidden="1"/>
          <p:cNvSpPr/>
          <p:nvPr/>
        </p:nvSpPr>
        <p:spPr>
          <a:xfrm>
            <a:off x="6705600" y="2748024"/>
            <a:ext cx="800100" cy="26347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4"/>
          </p:nvPr>
        </p:nvSpPr>
        <p:spPr/>
        <p:txBody>
          <a:bodyPr/>
          <a:lstStyle/>
          <a:p>
            <a:fld id="{E4C25FB6-0C19-4CE9-A9C3-EE47C070BF97}" type="slidenum">
              <a:rPr lang="en-US" smtClean="0"/>
              <a:pPr/>
              <a:t>25</a:t>
            </a:fld>
            <a:endParaRPr lang="en-US" dirty="0"/>
          </a:p>
        </p:txBody>
      </p:sp>
    </p:spTree>
    <p:extLst>
      <p:ext uri="{BB962C8B-B14F-4D97-AF65-F5344CB8AC3E}">
        <p14:creationId xmlns:p14="http://schemas.microsoft.com/office/powerpoint/2010/main" val="38470363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7" presetClass="emph" presetSubtype="2" fill="hold" nodeType="clickEffect">
                                  <p:stCondLst>
                                    <p:cond delay="0"/>
                                  </p:stCondLst>
                                  <p:childTnLst>
                                    <p:animClr clrSpc="rgb" dir="cw">
                                      <p:cBhvr>
                                        <p:cTn id="22" dur="500" fill="hold"/>
                                        <p:tgtEl>
                                          <p:spTgt spid="34"/>
                                        </p:tgtEl>
                                        <p:attrNameLst>
                                          <p:attrName>stroke.color</p:attrName>
                                        </p:attrNameLst>
                                      </p:cBhvr>
                                      <p:to>
                                        <a:schemeClr val="accent2"/>
                                      </p:to>
                                    </p:animClr>
                                    <p:set>
                                      <p:cBhvr>
                                        <p:cTn id="23" dur="500" fill="hold"/>
                                        <p:tgtEl>
                                          <p:spTgt spid="34"/>
                                        </p:tgtEl>
                                        <p:attrNameLst>
                                          <p:attrName>stroke.on</p:attrName>
                                        </p:attrNameLst>
                                      </p:cBhvr>
                                      <p:to>
                                        <p:strVal val="true"/>
                                      </p:to>
                                    </p:set>
                                  </p:childTnLst>
                                </p:cTn>
                              </p:par>
                              <p:par>
                                <p:cTn id="24" presetID="7" presetClass="emph" presetSubtype="2" fill="hold" nodeType="withEffect">
                                  <p:stCondLst>
                                    <p:cond delay="0"/>
                                  </p:stCondLst>
                                  <p:childTnLst>
                                    <p:animClr clrSpc="rgb" dir="cw">
                                      <p:cBhvr>
                                        <p:cTn id="25" dur="500" fill="hold"/>
                                        <p:tgtEl>
                                          <p:spTgt spid="37"/>
                                        </p:tgtEl>
                                        <p:attrNameLst>
                                          <p:attrName>stroke.color</p:attrName>
                                        </p:attrNameLst>
                                      </p:cBhvr>
                                      <p:to>
                                        <a:schemeClr val="accent2"/>
                                      </p:to>
                                    </p:animClr>
                                    <p:set>
                                      <p:cBhvr>
                                        <p:cTn id="26" dur="500" fill="hold"/>
                                        <p:tgtEl>
                                          <p:spTgt spid="37"/>
                                        </p:tgtEl>
                                        <p:attrNameLst>
                                          <p:attrName>stroke.on</p:attrName>
                                        </p:attrNameLst>
                                      </p:cBhvr>
                                      <p:to>
                                        <p:strVal val="true"/>
                                      </p:to>
                                    </p:set>
                                  </p:childTnLst>
                                </p:cTn>
                              </p:par>
                              <p:par>
                                <p:cTn id="27" presetID="7" presetClass="emph" presetSubtype="2" fill="hold" nodeType="withEffect">
                                  <p:stCondLst>
                                    <p:cond delay="0"/>
                                  </p:stCondLst>
                                  <p:childTnLst>
                                    <p:animClr clrSpc="rgb" dir="cw">
                                      <p:cBhvr>
                                        <p:cTn id="28" dur="500" fill="hold"/>
                                        <p:tgtEl>
                                          <p:spTgt spid="35"/>
                                        </p:tgtEl>
                                        <p:attrNameLst>
                                          <p:attrName>stroke.color</p:attrName>
                                        </p:attrNameLst>
                                      </p:cBhvr>
                                      <p:to>
                                        <a:schemeClr val="accent2"/>
                                      </p:to>
                                    </p:animClr>
                                    <p:set>
                                      <p:cBhvr>
                                        <p:cTn id="29" dur="500" fill="hold"/>
                                        <p:tgtEl>
                                          <p:spTgt spid="35"/>
                                        </p:tgtEl>
                                        <p:attrNameLst>
                                          <p:attrName>stroke.on</p:attrName>
                                        </p:attrNameLst>
                                      </p:cBhvr>
                                      <p:to>
                                        <p:strVal val="true"/>
                                      </p:to>
                                    </p:set>
                                  </p:childTnLst>
                                </p:cTn>
                              </p:par>
                              <p:par>
                                <p:cTn id="30" presetID="7" presetClass="emph" presetSubtype="2" fill="hold" nodeType="withEffect">
                                  <p:stCondLst>
                                    <p:cond delay="0"/>
                                  </p:stCondLst>
                                  <p:childTnLst>
                                    <p:animClr clrSpc="rgb" dir="cw">
                                      <p:cBhvr>
                                        <p:cTn id="31" dur="500" fill="hold"/>
                                        <p:tgtEl>
                                          <p:spTgt spid="36"/>
                                        </p:tgtEl>
                                        <p:attrNameLst>
                                          <p:attrName>stroke.color</p:attrName>
                                        </p:attrNameLst>
                                      </p:cBhvr>
                                      <p:to>
                                        <a:schemeClr val="accent2"/>
                                      </p:to>
                                    </p:animClr>
                                    <p:set>
                                      <p:cBhvr>
                                        <p:cTn id="32" dur="500" fill="hold"/>
                                        <p:tgtEl>
                                          <p:spTgt spid="36"/>
                                        </p:tgtEl>
                                        <p:attrNameLst>
                                          <p:attrName>stroke.on</p:attrName>
                                        </p:attrNameLst>
                                      </p:cBhvr>
                                      <p:to>
                                        <p:strVal val="true"/>
                                      </p:to>
                                    </p:set>
                                  </p:childTnLst>
                                </p:cTn>
                              </p:par>
                            </p:childTnLst>
                          </p:cTn>
                        </p:par>
                        <p:par>
                          <p:cTn id="33" fill="hold">
                            <p:stCondLst>
                              <p:cond delay="500"/>
                            </p:stCondLst>
                            <p:childTnLst>
                              <p:par>
                                <p:cTn id="34" presetID="32" presetClass="emph" presetSubtype="0" fill="hold" grpId="0" nodeType="afterEffect">
                                  <p:stCondLst>
                                    <p:cond delay="0"/>
                                  </p:stCondLst>
                                  <p:childTnLst>
                                    <p:animRot by="120000">
                                      <p:cBhvr>
                                        <p:cTn id="35" dur="100" fill="hold">
                                          <p:stCondLst>
                                            <p:cond delay="0"/>
                                          </p:stCondLst>
                                        </p:cTn>
                                        <p:tgtEl>
                                          <p:spTgt spid="34"/>
                                        </p:tgtEl>
                                        <p:attrNameLst>
                                          <p:attrName>r</p:attrName>
                                        </p:attrNameLst>
                                      </p:cBhvr>
                                    </p:animRot>
                                    <p:animRot by="-240000">
                                      <p:cBhvr>
                                        <p:cTn id="36" dur="200" fill="hold">
                                          <p:stCondLst>
                                            <p:cond delay="200"/>
                                          </p:stCondLst>
                                        </p:cTn>
                                        <p:tgtEl>
                                          <p:spTgt spid="34"/>
                                        </p:tgtEl>
                                        <p:attrNameLst>
                                          <p:attrName>r</p:attrName>
                                        </p:attrNameLst>
                                      </p:cBhvr>
                                    </p:animRot>
                                    <p:animRot by="240000">
                                      <p:cBhvr>
                                        <p:cTn id="37" dur="200" fill="hold">
                                          <p:stCondLst>
                                            <p:cond delay="400"/>
                                          </p:stCondLst>
                                        </p:cTn>
                                        <p:tgtEl>
                                          <p:spTgt spid="34"/>
                                        </p:tgtEl>
                                        <p:attrNameLst>
                                          <p:attrName>r</p:attrName>
                                        </p:attrNameLst>
                                      </p:cBhvr>
                                    </p:animRot>
                                    <p:animRot by="-240000">
                                      <p:cBhvr>
                                        <p:cTn id="38" dur="200" fill="hold">
                                          <p:stCondLst>
                                            <p:cond delay="600"/>
                                          </p:stCondLst>
                                        </p:cTn>
                                        <p:tgtEl>
                                          <p:spTgt spid="34"/>
                                        </p:tgtEl>
                                        <p:attrNameLst>
                                          <p:attrName>r</p:attrName>
                                        </p:attrNameLst>
                                      </p:cBhvr>
                                    </p:animRot>
                                    <p:animRot by="120000">
                                      <p:cBhvr>
                                        <p:cTn id="39" dur="200" fill="hold">
                                          <p:stCondLst>
                                            <p:cond delay="800"/>
                                          </p:stCondLst>
                                        </p:cTn>
                                        <p:tgtEl>
                                          <p:spTgt spid="34"/>
                                        </p:tgtEl>
                                        <p:attrNameLst>
                                          <p:attrName>r</p:attrName>
                                        </p:attrNameLst>
                                      </p:cBhvr>
                                    </p:animRot>
                                  </p:childTnLst>
                                </p:cTn>
                              </p:par>
                              <p:par>
                                <p:cTn id="40" presetID="32" presetClass="emph" presetSubtype="0" fill="hold" grpId="0" nodeType="withEffect">
                                  <p:stCondLst>
                                    <p:cond delay="0"/>
                                  </p:stCondLst>
                                  <p:childTnLst>
                                    <p:animRot by="120000">
                                      <p:cBhvr>
                                        <p:cTn id="41" dur="100" fill="hold">
                                          <p:stCondLst>
                                            <p:cond delay="0"/>
                                          </p:stCondLst>
                                        </p:cTn>
                                        <p:tgtEl>
                                          <p:spTgt spid="37"/>
                                        </p:tgtEl>
                                        <p:attrNameLst>
                                          <p:attrName>r</p:attrName>
                                        </p:attrNameLst>
                                      </p:cBhvr>
                                    </p:animRot>
                                    <p:animRot by="-240000">
                                      <p:cBhvr>
                                        <p:cTn id="42" dur="200" fill="hold">
                                          <p:stCondLst>
                                            <p:cond delay="200"/>
                                          </p:stCondLst>
                                        </p:cTn>
                                        <p:tgtEl>
                                          <p:spTgt spid="37"/>
                                        </p:tgtEl>
                                        <p:attrNameLst>
                                          <p:attrName>r</p:attrName>
                                        </p:attrNameLst>
                                      </p:cBhvr>
                                    </p:animRot>
                                    <p:animRot by="240000">
                                      <p:cBhvr>
                                        <p:cTn id="43" dur="200" fill="hold">
                                          <p:stCondLst>
                                            <p:cond delay="400"/>
                                          </p:stCondLst>
                                        </p:cTn>
                                        <p:tgtEl>
                                          <p:spTgt spid="37"/>
                                        </p:tgtEl>
                                        <p:attrNameLst>
                                          <p:attrName>r</p:attrName>
                                        </p:attrNameLst>
                                      </p:cBhvr>
                                    </p:animRot>
                                    <p:animRot by="-240000">
                                      <p:cBhvr>
                                        <p:cTn id="44" dur="200" fill="hold">
                                          <p:stCondLst>
                                            <p:cond delay="600"/>
                                          </p:stCondLst>
                                        </p:cTn>
                                        <p:tgtEl>
                                          <p:spTgt spid="37"/>
                                        </p:tgtEl>
                                        <p:attrNameLst>
                                          <p:attrName>r</p:attrName>
                                        </p:attrNameLst>
                                      </p:cBhvr>
                                    </p:animRot>
                                    <p:animRot by="120000">
                                      <p:cBhvr>
                                        <p:cTn id="45" dur="200" fill="hold">
                                          <p:stCondLst>
                                            <p:cond delay="800"/>
                                          </p:stCondLst>
                                        </p:cTn>
                                        <p:tgtEl>
                                          <p:spTgt spid="37"/>
                                        </p:tgtEl>
                                        <p:attrNameLst>
                                          <p:attrName>r</p:attrName>
                                        </p:attrNameLst>
                                      </p:cBhvr>
                                    </p:animRot>
                                  </p:childTnLst>
                                </p:cTn>
                              </p:par>
                              <p:par>
                                <p:cTn id="46" presetID="32" presetClass="emph" presetSubtype="0" fill="hold" grpId="0" nodeType="withEffect">
                                  <p:stCondLst>
                                    <p:cond delay="0"/>
                                  </p:stCondLst>
                                  <p:childTnLst>
                                    <p:animRot by="120000">
                                      <p:cBhvr>
                                        <p:cTn id="47" dur="100" fill="hold">
                                          <p:stCondLst>
                                            <p:cond delay="0"/>
                                          </p:stCondLst>
                                        </p:cTn>
                                        <p:tgtEl>
                                          <p:spTgt spid="35"/>
                                        </p:tgtEl>
                                        <p:attrNameLst>
                                          <p:attrName>r</p:attrName>
                                        </p:attrNameLst>
                                      </p:cBhvr>
                                    </p:animRot>
                                    <p:animRot by="-240000">
                                      <p:cBhvr>
                                        <p:cTn id="48" dur="200" fill="hold">
                                          <p:stCondLst>
                                            <p:cond delay="200"/>
                                          </p:stCondLst>
                                        </p:cTn>
                                        <p:tgtEl>
                                          <p:spTgt spid="35"/>
                                        </p:tgtEl>
                                        <p:attrNameLst>
                                          <p:attrName>r</p:attrName>
                                        </p:attrNameLst>
                                      </p:cBhvr>
                                    </p:animRot>
                                    <p:animRot by="240000">
                                      <p:cBhvr>
                                        <p:cTn id="49" dur="200" fill="hold">
                                          <p:stCondLst>
                                            <p:cond delay="400"/>
                                          </p:stCondLst>
                                        </p:cTn>
                                        <p:tgtEl>
                                          <p:spTgt spid="35"/>
                                        </p:tgtEl>
                                        <p:attrNameLst>
                                          <p:attrName>r</p:attrName>
                                        </p:attrNameLst>
                                      </p:cBhvr>
                                    </p:animRot>
                                    <p:animRot by="-240000">
                                      <p:cBhvr>
                                        <p:cTn id="50" dur="200" fill="hold">
                                          <p:stCondLst>
                                            <p:cond delay="600"/>
                                          </p:stCondLst>
                                        </p:cTn>
                                        <p:tgtEl>
                                          <p:spTgt spid="35"/>
                                        </p:tgtEl>
                                        <p:attrNameLst>
                                          <p:attrName>r</p:attrName>
                                        </p:attrNameLst>
                                      </p:cBhvr>
                                    </p:animRot>
                                    <p:animRot by="120000">
                                      <p:cBhvr>
                                        <p:cTn id="51" dur="200" fill="hold">
                                          <p:stCondLst>
                                            <p:cond delay="800"/>
                                          </p:stCondLst>
                                        </p:cTn>
                                        <p:tgtEl>
                                          <p:spTgt spid="35"/>
                                        </p:tgtEl>
                                        <p:attrNameLst>
                                          <p:attrName>r</p:attrName>
                                        </p:attrNameLst>
                                      </p:cBhvr>
                                    </p:animRot>
                                  </p:childTnLst>
                                </p:cTn>
                              </p:par>
                              <p:par>
                                <p:cTn id="52" presetID="32" presetClass="emph" presetSubtype="0" fill="hold" grpId="0" nodeType="withEffect">
                                  <p:stCondLst>
                                    <p:cond delay="0"/>
                                  </p:stCondLst>
                                  <p:childTnLst>
                                    <p:animRot by="120000">
                                      <p:cBhvr>
                                        <p:cTn id="53" dur="100" fill="hold">
                                          <p:stCondLst>
                                            <p:cond delay="0"/>
                                          </p:stCondLst>
                                        </p:cTn>
                                        <p:tgtEl>
                                          <p:spTgt spid="36"/>
                                        </p:tgtEl>
                                        <p:attrNameLst>
                                          <p:attrName>r</p:attrName>
                                        </p:attrNameLst>
                                      </p:cBhvr>
                                    </p:animRot>
                                    <p:animRot by="-240000">
                                      <p:cBhvr>
                                        <p:cTn id="54" dur="200" fill="hold">
                                          <p:stCondLst>
                                            <p:cond delay="200"/>
                                          </p:stCondLst>
                                        </p:cTn>
                                        <p:tgtEl>
                                          <p:spTgt spid="36"/>
                                        </p:tgtEl>
                                        <p:attrNameLst>
                                          <p:attrName>r</p:attrName>
                                        </p:attrNameLst>
                                      </p:cBhvr>
                                    </p:animRot>
                                    <p:animRot by="240000">
                                      <p:cBhvr>
                                        <p:cTn id="55" dur="200" fill="hold">
                                          <p:stCondLst>
                                            <p:cond delay="400"/>
                                          </p:stCondLst>
                                        </p:cTn>
                                        <p:tgtEl>
                                          <p:spTgt spid="36"/>
                                        </p:tgtEl>
                                        <p:attrNameLst>
                                          <p:attrName>r</p:attrName>
                                        </p:attrNameLst>
                                      </p:cBhvr>
                                    </p:animRot>
                                    <p:animRot by="-240000">
                                      <p:cBhvr>
                                        <p:cTn id="56" dur="200" fill="hold">
                                          <p:stCondLst>
                                            <p:cond delay="600"/>
                                          </p:stCondLst>
                                        </p:cTn>
                                        <p:tgtEl>
                                          <p:spTgt spid="36"/>
                                        </p:tgtEl>
                                        <p:attrNameLst>
                                          <p:attrName>r</p:attrName>
                                        </p:attrNameLst>
                                      </p:cBhvr>
                                    </p:animRot>
                                    <p:animRot by="120000">
                                      <p:cBhvr>
                                        <p:cTn id="57" dur="200" fill="hold">
                                          <p:stCondLst>
                                            <p:cond delay="800"/>
                                          </p:stCondLst>
                                        </p:cTn>
                                        <p:tgtEl>
                                          <p:spTgt spid="36"/>
                                        </p:tgtEl>
                                        <p:attrNameLst>
                                          <p:attrName>r</p:attrName>
                                        </p:attrNameLst>
                                      </p:cBhvr>
                                    </p:animRo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54"/>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57"/>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7" presetClass="emph" presetSubtype="2" fill="hold" nodeType="clickEffect">
                                  <p:stCondLst>
                                    <p:cond delay="0"/>
                                  </p:stCondLst>
                                  <p:childTnLst>
                                    <p:animClr clrSpc="rgb" dir="cw">
                                      <p:cBhvr>
                                        <p:cTn id="69" dur="500" fill="hold"/>
                                        <p:tgtEl>
                                          <p:spTgt spid="34"/>
                                        </p:tgtEl>
                                        <p:attrNameLst>
                                          <p:attrName>stroke.color</p:attrName>
                                        </p:attrNameLst>
                                      </p:cBhvr>
                                      <p:to>
                                        <a:schemeClr val="tx2"/>
                                      </p:to>
                                    </p:animClr>
                                    <p:set>
                                      <p:cBhvr>
                                        <p:cTn id="70" dur="500" fill="hold"/>
                                        <p:tgtEl>
                                          <p:spTgt spid="34"/>
                                        </p:tgtEl>
                                        <p:attrNameLst>
                                          <p:attrName>stroke.on</p:attrName>
                                        </p:attrNameLst>
                                      </p:cBhvr>
                                      <p:to>
                                        <p:strVal val="true"/>
                                      </p:to>
                                    </p:set>
                                  </p:childTnLst>
                                </p:cTn>
                              </p:par>
                              <p:par>
                                <p:cTn id="71" presetID="7" presetClass="emph" presetSubtype="2" fill="hold" nodeType="withEffect">
                                  <p:stCondLst>
                                    <p:cond delay="0"/>
                                  </p:stCondLst>
                                  <p:childTnLst>
                                    <p:animClr clrSpc="rgb" dir="cw">
                                      <p:cBhvr>
                                        <p:cTn id="72" dur="500" fill="hold"/>
                                        <p:tgtEl>
                                          <p:spTgt spid="37"/>
                                        </p:tgtEl>
                                        <p:attrNameLst>
                                          <p:attrName>stroke.color</p:attrName>
                                        </p:attrNameLst>
                                      </p:cBhvr>
                                      <p:to>
                                        <a:schemeClr val="tx2"/>
                                      </p:to>
                                    </p:animClr>
                                    <p:set>
                                      <p:cBhvr>
                                        <p:cTn id="73" dur="500" fill="hold"/>
                                        <p:tgtEl>
                                          <p:spTgt spid="37"/>
                                        </p:tgtEl>
                                        <p:attrNameLst>
                                          <p:attrName>stroke.on</p:attrName>
                                        </p:attrNameLst>
                                      </p:cBhvr>
                                      <p:to>
                                        <p:strVal val="true"/>
                                      </p:to>
                                    </p:set>
                                  </p:childTnLst>
                                </p:cTn>
                              </p:par>
                              <p:par>
                                <p:cTn id="74" presetID="7" presetClass="emph" presetSubtype="2" fill="hold" nodeType="withEffect">
                                  <p:stCondLst>
                                    <p:cond delay="0"/>
                                  </p:stCondLst>
                                  <p:childTnLst>
                                    <p:animClr clrSpc="rgb" dir="cw">
                                      <p:cBhvr>
                                        <p:cTn id="75" dur="500" fill="hold"/>
                                        <p:tgtEl>
                                          <p:spTgt spid="35"/>
                                        </p:tgtEl>
                                        <p:attrNameLst>
                                          <p:attrName>stroke.color</p:attrName>
                                        </p:attrNameLst>
                                      </p:cBhvr>
                                      <p:to>
                                        <a:schemeClr val="tx2"/>
                                      </p:to>
                                    </p:animClr>
                                    <p:set>
                                      <p:cBhvr>
                                        <p:cTn id="76" dur="500" fill="hold"/>
                                        <p:tgtEl>
                                          <p:spTgt spid="35"/>
                                        </p:tgtEl>
                                        <p:attrNameLst>
                                          <p:attrName>stroke.on</p:attrName>
                                        </p:attrNameLst>
                                      </p:cBhvr>
                                      <p:to>
                                        <p:strVal val="true"/>
                                      </p:to>
                                    </p:set>
                                  </p:childTnLst>
                                </p:cTn>
                              </p:par>
                              <p:par>
                                <p:cTn id="77" presetID="7" presetClass="emph" presetSubtype="2" fill="hold" nodeType="withEffect">
                                  <p:stCondLst>
                                    <p:cond delay="0"/>
                                  </p:stCondLst>
                                  <p:childTnLst>
                                    <p:animClr clrSpc="rgb" dir="cw">
                                      <p:cBhvr>
                                        <p:cTn id="78" dur="500" fill="hold"/>
                                        <p:tgtEl>
                                          <p:spTgt spid="36"/>
                                        </p:tgtEl>
                                        <p:attrNameLst>
                                          <p:attrName>stroke.color</p:attrName>
                                        </p:attrNameLst>
                                      </p:cBhvr>
                                      <p:to>
                                        <a:schemeClr val="tx2"/>
                                      </p:to>
                                    </p:animClr>
                                    <p:set>
                                      <p:cBhvr>
                                        <p:cTn id="79" dur="500" fill="hold"/>
                                        <p:tgtEl>
                                          <p:spTgt spid="36"/>
                                        </p:tgtEl>
                                        <p:attrNameLst>
                                          <p:attrName>stroke.on</p:attrName>
                                        </p:attrNameLst>
                                      </p:cBhvr>
                                      <p:to>
                                        <p:strVal val="true"/>
                                      </p:to>
                                    </p:set>
                                  </p:childTnLst>
                                </p:cTn>
                              </p:par>
                              <p:par>
                                <p:cTn id="80" presetID="1" presetClass="emph" presetSubtype="2" fill="hold" nodeType="withEffect">
                                  <p:stCondLst>
                                    <p:cond delay="0"/>
                                  </p:stCondLst>
                                  <p:childTnLst>
                                    <p:animClr clrSpc="rgb" dir="cw">
                                      <p:cBhvr>
                                        <p:cTn id="81" dur="500" fill="hold"/>
                                        <p:tgtEl>
                                          <p:spTgt spid="34"/>
                                        </p:tgtEl>
                                        <p:attrNameLst>
                                          <p:attrName>fillcolor</p:attrName>
                                        </p:attrNameLst>
                                      </p:cBhvr>
                                      <p:to>
                                        <a:srgbClr val="33CC33"/>
                                      </p:to>
                                    </p:animClr>
                                    <p:set>
                                      <p:cBhvr>
                                        <p:cTn id="82" dur="500" fill="hold"/>
                                        <p:tgtEl>
                                          <p:spTgt spid="34"/>
                                        </p:tgtEl>
                                        <p:attrNameLst>
                                          <p:attrName>fill.type</p:attrName>
                                        </p:attrNameLst>
                                      </p:cBhvr>
                                      <p:to>
                                        <p:strVal val="solid"/>
                                      </p:to>
                                    </p:set>
                                    <p:set>
                                      <p:cBhvr>
                                        <p:cTn id="83" dur="500" fill="hold"/>
                                        <p:tgtEl>
                                          <p:spTgt spid="34"/>
                                        </p:tgtEl>
                                        <p:attrNameLst>
                                          <p:attrName>fill.on</p:attrName>
                                        </p:attrNameLst>
                                      </p:cBhvr>
                                      <p:to>
                                        <p:strVal val="true"/>
                                      </p:to>
                                    </p:set>
                                  </p:childTnLst>
                                </p:cTn>
                              </p:par>
                              <p:par>
                                <p:cTn id="84" presetID="1" presetClass="emph" presetSubtype="2" fill="hold" nodeType="withEffect">
                                  <p:stCondLst>
                                    <p:cond delay="0"/>
                                  </p:stCondLst>
                                  <p:childTnLst>
                                    <p:animClr clrSpc="rgb" dir="cw">
                                      <p:cBhvr>
                                        <p:cTn id="85" dur="500" fill="hold"/>
                                        <p:tgtEl>
                                          <p:spTgt spid="37"/>
                                        </p:tgtEl>
                                        <p:attrNameLst>
                                          <p:attrName>fillcolor</p:attrName>
                                        </p:attrNameLst>
                                      </p:cBhvr>
                                      <p:to>
                                        <a:srgbClr val="33CC33"/>
                                      </p:to>
                                    </p:animClr>
                                    <p:set>
                                      <p:cBhvr>
                                        <p:cTn id="86" dur="500" fill="hold"/>
                                        <p:tgtEl>
                                          <p:spTgt spid="37"/>
                                        </p:tgtEl>
                                        <p:attrNameLst>
                                          <p:attrName>fill.type</p:attrName>
                                        </p:attrNameLst>
                                      </p:cBhvr>
                                      <p:to>
                                        <p:strVal val="solid"/>
                                      </p:to>
                                    </p:set>
                                    <p:set>
                                      <p:cBhvr>
                                        <p:cTn id="87" dur="500" fill="hold"/>
                                        <p:tgtEl>
                                          <p:spTgt spid="37"/>
                                        </p:tgtEl>
                                        <p:attrNameLst>
                                          <p:attrName>fill.on</p:attrName>
                                        </p:attrNameLst>
                                      </p:cBhvr>
                                      <p:to>
                                        <p:strVal val="true"/>
                                      </p:to>
                                    </p:set>
                                  </p:childTnLst>
                                </p:cTn>
                              </p:par>
                              <p:par>
                                <p:cTn id="88" presetID="1" presetClass="emph" presetSubtype="2" fill="hold" nodeType="withEffect">
                                  <p:stCondLst>
                                    <p:cond delay="0"/>
                                  </p:stCondLst>
                                  <p:childTnLst>
                                    <p:animClr clrSpc="rgb" dir="cw">
                                      <p:cBhvr>
                                        <p:cTn id="89" dur="500" fill="hold"/>
                                        <p:tgtEl>
                                          <p:spTgt spid="35"/>
                                        </p:tgtEl>
                                        <p:attrNameLst>
                                          <p:attrName>fillcolor</p:attrName>
                                        </p:attrNameLst>
                                      </p:cBhvr>
                                      <p:to>
                                        <a:srgbClr val="33CC33"/>
                                      </p:to>
                                    </p:animClr>
                                    <p:set>
                                      <p:cBhvr>
                                        <p:cTn id="90" dur="500" fill="hold"/>
                                        <p:tgtEl>
                                          <p:spTgt spid="35"/>
                                        </p:tgtEl>
                                        <p:attrNameLst>
                                          <p:attrName>fill.type</p:attrName>
                                        </p:attrNameLst>
                                      </p:cBhvr>
                                      <p:to>
                                        <p:strVal val="solid"/>
                                      </p:to>
                                    </p:set>
                                    <p:set>
                                      <p:cBhvr>
                                        <p:cTn id="91" dur="500" fill="hold"/>
                                        <p:tgtEl>
                                          <p:spTgt spid="35"/>
                                        </p:tgtEl>
                                        <p:attrNameLst>
                                          <p:attrName>fill.on</p:attrName>
                                        </p:attrNameLst>
                                      </p:cBhvr>
                                      <p:to>
                                        <p:strVal val="true"/>
                                      </p:to>
                                    </p:set>
                                  </p:childTnLst>
                                </p:cTn>
                              </p:par>
                              <p:par>
                                <p:cTn id="92" presetID="1" presetClass="emph" presetSubtype="2" fill="hold" nodeType="withEffect">
                                  <p:stCondLst>
                                    <p:cond delay="0"/>
                                  </p:stCondLst>
                                  <p:childTnLst>
                                    <p:animClr clrSpc="rgb" dir="cw">
                                      <p:cBhvr>
                                        <p:cTn id="93" dur="500" fill="hold"/>
                                        <p:tgtEl>
                                          <p:spTgt spid="36"/>
                                        </p:tgtEl>
                                        <p:attrNameLst>
                                          <p:attrName>fillcolor</p:attrName>
                                        </p:attrNameLst>
                                      </p:cBhvr>
                                      <p:to>
                                        <a:srgbClr val="33CC33"/>
                                      </p:to>
                                    </p:animClr>
                                    <p:set>
                                      <p:cBhvr>
                                        <p:cTn id="94" dur="500" fill="hold"/>
                                        <p:tgtEl>
                                          <p:spTgt spid="36"/>
                                        </p:tgtEl>
                                        <p:attrNameLst>
                                          <p:attrName>fill.type</p:attrName>
                                        </p:attrNameLst>
                                      </p:cBhvr>
                                      <p:to>
                                        <p:strVal val="solid"/>
                                      </p:to>
                                    </p:set>
                                    <p:set>
                                      <p:cBhvr>
                                        <p:cTn id="95" dur="500" fill="hold"/>
                                        <p:tgtEl>
                                          <p:spTgt spid="36"/>
                                        </p:tgtEl>
                                        <p:attrNameLst>
                                          <p:attrName>fill.on</p:attrName>
                                        </p:attrNameLst>
                                      </p:cBhvr>
                                      <p:to>
                                        <p:strVal val="true"/>
                                      </p:to>
                                    </p:set>
                                  </p:childTnLst>
                                </p:cTn>
                              </p:par>
                            </p:childTnLst>
                          </p:cTn>
                        </p:par>
                      </p:childTnLst>
                    </p:cTn>
                  </p:par>
                  <p:par>
                    <p:cTn id="96" fill="hold">
                      <p:stCondLst>
                        <p:cond delay="indefinite"/>
                      </p:stCondLst>
                      <p:childTnLst>
                        <p:par>
                          <p:cTn id="97" fill="hold">
                            <p:stCondLst>
                              <p:cond delay="0"/>
                            </p:stCondLst>
                            <p:childTnLst>
                              <p:par>
                                <p:cTn id="98" presetID="42" presetClass="path" presetSubtype="0" accel="50000" decel="50000" fill="hold" grpId="1" nodeType="clickEffect">
                                  <p:stCondLst>
                                    <p:cond delay="0"/>
                                  </p:stCondLst>
                                  <p:childTnLst>
                                    <p:animMotion origin="layout" path="M -3.33333E-6 -3.36572E-6 L -0.33333 0.25816 " pathEditMode="relative" rAng="0" ptsTypes="AA">
                                      <p:cBhvr>
                                        <p:cTn id="99" dur="2000" fill="hold"/>
                                        <p:tgtEl>
                                          <p:spTgt spid="47"/>
                                        </p:tgtEl>
                                        <p:attrNameLst>
                                          <p:attrName>ppt_x</p:attrName>
                                          <p:attrName>ppt_y</p:attrName>
                                        </p:attrNameLst>
                                      </p:cBhvr>
                                      <p:rCtr x="-16667" y="12908"/>
                                    </p:animMotion>
                                  </p:childTnLst>
                                </p:cTn>
                              </p:par>
                            </p:childTnLst>
                          </p:cTn>
                        </p:par>
                      </p:childTnLst>
                    </p:cTn>
                  </p:par>
                  <p:par>
                    <p:cTn id="100" fill="hold">
                      <p:stCondLst>
                        <p:cond delay="indefinite"/>
                      </p:stCondLst>
                      <p:childTnLst>
                        <p:par>
                          <p:cTn id="101" fill="hold">
                            <p:stCondLst>
                              <p:cond delay="0"/>
                            </p:stCondLst>
                            <p:childTnLst>
                              <p:par>
                                <p:cTn id="102" presetID="6" presetClass="emph" presetSubtype="0" fill="hold" grpId="2" nodeType="clickEffect">
                                  <p:stCondLst>
                                    <p:cond delay="0"/>
                                  </p:stCondLst>
                                  <p:childTnLst>
                                    <p:animScale>
                                      <p:cBhvr>
                                        <p:cTn id="103" dur="500" fill="hold"/>
                                        <p:tgtEl>
                                          <p:spTgt spid="47"/>
                                        </p:tgtEl>
                                      </p:cBhvr>
                                      <p:by x="50000" y="100000"/>
                                    </p:animScale>
                                  </p:childTnLst>
                                </p:cTn>
                              </p:par>
                            </p:childTnLst>
                          </p:cTn>
                        </p:par>
                      </p:childTnLst>
                    </p:cTn>
                  </p:par>
                  <p:par>
                    <p:cTn id="104" fill="hold">
                      <p:stCondLst>
                        <p:cond delay="indefinite"/>
                      </p:stCondLst>
                      <p:childTnLst>
                        <p:par>
                          <p:cTn id="105" fill="hold">
                            <p:stCondLst>
                              <p:cond delay="0"/>
                            </p:stCondLst>
                            <p:childTnLst>
                              <p:par>
                                <p:cTn id="106" presetID="42" presetClass="path" presetSubtype="0" accel="50000" decel="50000" fill="hold" grpId="3" nodeType="clickEffect">
                                  <p:stCondLst>
                                    <p:cond delay="0"/>
                                  </p:stCondLst>
                                  <p:childTnLst>
                                    <p:animMotion origin="layout" path="M -0.33333 0.25834 L 0.21667 -0.00393 " pathEditMode="relative" rAng="0" ptsTypes="AA">
                                      <p:cBhvr>
                                        <p:cTn id="107" dur="1000" fill="hold"/>
                                        <p:tgtEl>
                                          <p:spTgt spid="47"/>
                                        </p:tgtEl>
                                        <p:attrNameLst>
                                          <p:attrName>ppt_x</p:attrName>
                                          <p:attrName>ppt_y</p:attrName>
                                        </p:attrNameLst>
                                      </p:cBhvr>
                                      <p:rCtr x="27500" y="-13125"/>
                                    </p:animMotion>
                                  </p:childTnLst>
                                </p:cTn>
                              </p:par>
                              <p:par>
                                <p:cTn id="108" presetID="1" presetClass="entr" presetSubtype="0" fill="hold" grpId="0" nodeType="withEffect">
                                  <p:stCondLst>
                                    <p:cond delay="0"/>
                                  </p:stCondLst>
                                  <p:childTnLst>
                                    <p:set>
                                      <p:cBhvr>
                                        <p:cTn id="109" dur="1" fill="hold">
                                          <p:stCondLst>
                                            <p:cond delay="0"/>
                                          </p:stCondLst>
                                        </p:cTn>
                                        <p:tgtEl>
                                          <p:spTgt spid="24"/>
                                        </p:tgtEl>
                                        <p:attrNameLst>
                                          <p:attrName>style.visibility</p:attrName>
                                        </p:attrNameLst>
                                      </p:cBhvr>
                                      <p:to>
                                        <p:strVal val="visible"/>
                                      </p:to>
                                    </p:set>
                                  </p:childTnLst>
                                </p:cTn>
                              </p:par>
                              <p:par>
                                <p:cTn id="110" presetID="1" presetClass="exit" presetSubtype="0" fill="hold" grpId="1" nodeType="withEffect">
                                  <p:stCondLst>
                                    <p:cond delay="0"/>
                                  </p:stCondLst>
                                  <p:childTnLst>
                                    <p:set>
                                      <p:cBhvr>
                                        <p:cTn id="111" dur="1" fill="hold">
                                          <p:stCondLst>
                                            <p:cond delay="0"/>
                                          </p:stCondLst>
                                        </p:cTn>
                                        <p:tgtEl>
                                          <p:spTgt spid="12"/>
                                        </p:tgtEl>
                                        <p:attrNameLst>
                                          <p:attrName>style.visibility</p:attrName>
                                        </p:attrNameLst>
                                      </p:cBhvr>
                                      <p:to>
                                        <p:strVal val="hidden"/>
                                      </p:to>
                                    </p:set>
                                  </p:childTnLst>
                                </p:cTn>
                              </p:par>
                              <p:par>
                                <p:cTn id="112" presetID="1" presetClass="entr" presetSubtype="0" fill="hold" grpId="0" nodeType="withEffect">
                                  <p:stCondLst>
                                    <p:cond delay="0"/>
                                  </p:stCondLst>
                                  <p:childTnLst>
                                    <p:set>
                                      <p:cBhvr>
                                        <p:cTn id="113"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P spid="37" grpId="0" animBg="1"/>
      <p:bldP spid="47" grpId="0" animBg="1"/>
      <p:bldP spid="47" grpId="1" animBg="1"/>
      <p:bldP spid="47" grpId="2" animBg="1"/>
      <p:bldP spid="47" grpId="3" animBg="1"/>
      <p:bldP spid="11" grpId="0"/>
      <p:bldP spid="12" grpId="0" animBg="1"/>
      <p:bldP spid="12" grpId="1" animBg="1"/>
      <p:bldP spid="24" grpId="0" animBg="1"/>
      <p:bldP spid="5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endParaRPr lang="en-US" dirty="0"/>
          </a:p>
        </p:txBody>
      </p:sp>
      <p:sp>
        <p:nvSpPr>
          <p:cNvPr id="4" name="Title 3"/>
          <p:cNvSpPr>
            <a:spLocks noGrp="1"/>
          </p:cNvSpPr>
          <p:nvPr>
            <p:ph type="title"/>
          </p:nvPr>
        </p:nvSpPr>
        <p:spPr/>
        <p:txBody>
          <a:bodyPr/>
          <a:lstStyle/>
          <a:p>
            <a:r>
              <a:rPr lang="en-US" dirty="0" smtClean="0"/>
              <a:t>Evaluation</a:t>
            </a:r>
            <a:endParaRPr lang="en-US" dirty="0"/>
          </a:p>
        </p:txBody>
      </p:sp>
    </p:spTree>
    <p:extLst>
      <p:ext uri="{BB962C8B-B14F-4D97-AF65-F5344CB8AC3E}">
        <p14:creationId xmlns:p14="http://schemas.microsoft.com/office/powerpoint/2010/main" val="3137120517"/>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sz="quarter" idx="1"/>
          </p:nvPr>
        </p:nvSpPr>
        <p:spPr>
          <a:xfrm>
            <a:off x="612648" y="1600200"/>
            <a:ext cx="8153400" cy="4800600"/>
          </a:xfrm>
        </p:spPr>
        <p:txBody>
          <a:bodyPr>
            <a:normAutofit fontScale="25000" lnSpcReduction="20000"/>
          </a:bodyPr>
          <a:lstStyle/>
          <a:p>
            <a:pPr>
              <a:lnSpc>
                <a:spcPct val="90000"/>
              </a:lnSpc>
            </a:pPr>
            <a:r>
              <a:rPr lang="en-US" sz="11200" b="1" i="0" dirty="0">
                <a:solidFill>
                  <a:srgbClr val="000000"/>
                </a:solidFill>
              </a:rPr>
              <a:t>Simulator</a:t>
            </a:r>
            <a:r>
              <a:rPr lang="en-US" sz="11200" i="0" dirty="0">
                <a:solidFill>
                  <a:srgbClr val="000000"/>
                </a:solidFill>
              </a:rPr>
              <a:t>:  </a:t>
            </a:r>
            <a:r>
              <a:rPr lang="en-US" sz="11200" i="0" dirty="0" err="1">
                <a:solidFill>
                  <a:srgbClr val="000000"/>
                </a:solidFill>
              </a:rPr>
              <a:t>GPGPUSim</a:t>
            </a:r>
            <a:r>
              <a:rPr lang="en-US" sz="11200" i="0" dirty="0">
                <a:solidFill>
                  <a:srgbClr val="000000"/>
                </a:solidFill>
              </a:rPr>
              <a:t>, </a:t>
            </a:r>
            <a:r>
              <a:rPr lang="en-US" sz="11200" i="0" dirty="0" err="1">
                <a:solidFill>
                  <a:srgbClr val="000000"/>
                </a:solidFill>
              </a:rPr>
              <a:t>GPUWattch</a:t>
            </a:r>
            <a:endParaRPr lang="en-US" sz="11200" i="0" dirty="0">
              <a:solidFill>
                <a:srgbClr val="000000"/>
              </a:solidFill>
            </a:endParaRPr>
          </a:p>
          <a:p>
            <a:pPr>
              <a:lnSpc>
                <a:spcPct val="90000"/>
              </a:lnSpc>
            </a:pPr>
            <a:r>
              <a:rPr lang="en-US" sz="11200" b="1" i="0" dirty="0">
                <a:solidFill>
                  <a:srgbClr val="000000"/>
                </a:solidFill>
              </a:rPr>
              <a:t>Workloads</a:t>
            </a:r>
            <a:r>
              <a:rPr lang="en-US" sz="11200" b="1" dirty="0">
                <a:solidFill>
                  <a:srgbClr val="000000"/>
                </a:solidFill>
              </a:rPr>
              <a:t> </a:t>
            </a:r>
          </a:p>
          <a:p>
            <a:pPr lvl="1">
              <a:lnSpc>
                <a:spcPct val="90000"/>
              </a:lnSpc>
            </a:pPr>
            <a:r>
              <a:rPr lang="en-US" sz="9600" b="1" i="1" dirty="0">
                <a:solidFill>
                  <a:srgbClr val="00B050"/>
                </a:solidFill>
              </a:rPr>
              <a:t> </a:t>
            </a:r>
            <a:r>
              <a:rPr lang="en-US" sz="9600" dirty="0" err="1"/>
              <a:t>Lonestar</a:t>
            </a:r>
            <a:r>
              <a:rPr lang="en-US" sz="9600" dirty="0"/>
              <a:t>, </a:t>
            </a:r>
            <a:r>
              <a:rPr lang="en-US" sz="9600" dirty="0" err="1"/>
              <a:t>Rodinia</a:t>
            </a:r>
            <a:r>
              <a:rPr lang="en-US" sz="9600" dirty="0"/>
              <a:t>, </a:t>
            </a:r>
            <a:r>
              <a:rPr lang="en-US" sz="9600" dirty="0" err="1"/>
              <a:t>MapReduce</a:t>
            </a:r>
            <a:r>
              <a:rPr lang="en-US" sz="9600" dirty="0"/>
              <a:t>, CUDA SDK</a:t>
            </a:r>
            <a:endParaRPr lang="en-US" sz="9600" dirty="0">
              <a:solidFill>
                <a:srgbClr val="000000"/>
              </a:solidFill>
            </a:endParaRPr>
          </a:p>
          <a:p>
            <a:pPr>
              <a:lnSpc>
                <a:spcPct val="90000"/>
              </a:lnSpc>
            </a:pPr>
            <a:r>
              <a:rPr lang="en-US" sz="11200" b="1" i="0" dirty="0">
                <a:solidFill>
                  <a:srgbClr val="000000"/>
                </a:solidFill>
              </a:rPr>
              <a:t>System Parameters</a:t>
            </a:r>
          </a:p>
          <a:p>
            <a:pPr lvl="1">
              <a:lnSpc>
                <a:spcPct val="90000"/>
              </a:lnSpc>
            </a:pPr>
            <a:r>
              <a:rPr lang="en-US" sz="9600" dirty="0">
                <a:solidFill>
                  <a:srgbClr val="000000"/>
                </a:solidFill>
              </a:rPr>
              <a:t> 15 SMs, 32 threads/warp</a:t>
            </a:r>
          </a:p>
          <a:p>
            <a:pPr lvl="1">
              <a:lnSpc>
                <a:spcPct val="90000"/>
              </a:lnSpc>
            </a:pPr>
            <a:r>
              <a:rPr lang="en-US" sz="9600" dirty="0">
                <a:solidFill>
                  <a:srgbClr val="000000"/>
                </a:solidFill>
              </a:rPr>
              <a:t>48 warps/SM, 32768 registers, 32KB Shared Memory</a:t>
            </a:r>
          </a:p>
          <a:p>
            <a:pPr lvl="1">
              <a:lnSpc>
                <a:spcPct val="90000"/>
              </a:lnSpc>
            </a:pPr>
            <a:r>
              <a:rPr lang="en-US" sz="9600" dirty="0">
                <a:solidFill>
                  <a:srgbClr val="000000"/>
                </a:solidFill>
              </a:rPr>
              <a:t>Core: 1.4GHz, GTO scheduler , 2 schedulers/SM</a:t>
            </a:r>
          </a:p>
          <a:p>
            <a:pPr lvl="1">
              <a:lnSpc>
                <a:spcPct val="90000"/>
              </a:lnSpc>
            </a:pPr>
            <a:r>
              <a:rPr lang="en-US" sz="9600" dirty="0">
                <a:solidFill>
                  <a:srgbClr val="000000"/>
                </a:solidFill>
              </a:rPr>
              <a:t>Memory: 177.4GB/s BW, 6 GDDR5 Memory Controllers, FR-FCFS scheduling</a:t>
            </a:r>
          </a:p>
          <a:p>
            <a:pPr lvl="1">
              <a:lnSpc>
                <a:spcPct val="90000"/>
              </a:lnSpc>
            </a:pPr>
            <a:r>
              <a:rPr lang="en-US" sz="9600" dirty="0">
                <a:solidFill>
                  <a:srgbClr val="000000"/>
                </a:solidFill>
              </a:rPr>
              <a:t>Cache: L1 - </a:t>
            </a:r>
            <a:r>
              <a:rPr lang="en-US" sz="9600" dirty="0" smtClean="0">
                <a:solidFill>
                  <a:srgbClr val="000000"/>
                </a:solidFill>
              </a:rPr>
              <a:t>16KB</a:t>
            </a:r>
            <a:r>
              <a:rPr lang="en-US" sz="9600" dirty="0">
                <a:solidFill>
                  <a:srgbClr val="000000"/>
                </a:solidFill>
              </a:rPr>
              <a:t>, 4-way associative; L2 - 768KB, 16-way associative</a:t>
            </a:r>
          </a:p>
          <a:p>
            <a:pPr>
              <a:lnSpc>
                <a:spcPct val="90000"/>
              </a:lnSpc>
            </a:pPr>
            <a:r>
              <a:rPr lang="en-US" sz="11200" b="1" i="0" dirty="0">
                <a:solidFill>
                  <a:srgbClr val="000000"/>
                </a:solidFill>
              </a:rPr>
              <a:t>Metrics</a:t>
            </a:r>
          </a:p>
          <a:p>
            <a:pPr lvl="1">
              <a:lnSpc>
                <a:spcPct val="90000"/>
              </a:lnSpc>
            </a:pPr>
            <a:r>
              <a:rPr lang="en-US" sz="9600" dirty="0">
                <a:solidFill>
                  <a:srgbClr val="000000"/>
                </a:solidFill>
              </a:rPr>
              <a:t>Performance: Instructions per Cycle (IPC)</a:t>
            </a:r>
          </a:p>
          <a:p>
            <a:pPr lvl="1">
              <a:lnSpc>
                <a:spcPct val="90000"/>
              </a:lnSpc>
            </a:pPr>
            <a:r>
              <a:rPr lang="en-US" sz="9600" dirty="0">
                <a:solidFill>
                  <a:srgbClr val="000000"/>
                </a:solidFill>
              </a:rPr>
              <a:t>Bandwidth </a:t>
            </a:r>
            <a:r>
              <a:rPr lang="en-US" sz="9600" dirty="0" smtClean="0">
                <a:solidFill>
                  <a:srgbClr val="000000"/>
                </a:solidFill>
              </a:rPr>
              <a:t>Consumption: </a:t>
            </a:r>
            <a:r>
              <a:rPr lang="en-US" sz="9600" dirty="0">
                <a:solidFill>
                  <a:srgbClr val="000000"/>
                </a:solidFill>
              </a:rPr>
              <a:t>Fraction of cycles the DRAM data bus is busy</a:t>
            </a:r>
          </a:p>
          <a:p>
            <a:pPr>
              <a:lnSpc>
                <a:spcPct val="90000"/>
              </a:lnSpc>
            </a:pPr>
            <a:endParaRPr lang="en-US" sz="5000" dirty="0">
              <a:solidFill>
                <a:srgbClr val="000000"/>
              </a:solidFill>
            </a:endParaRPr>
          </a:p>
        </p:txBody>
      </p:sp>
      <p:sp>
        <p:nvSpPr>
          <p:cNvPr id="5" name="Slide Number Placeholder 4"/>
          <p:cNvSpPr>
            <a:spLocks noGrp="1"/>
          </p:cNvSpPr>
          <p:nvPr>
            <p:ph type="sldNum" sz="quarter" idx="4"/>
          </p:nvPr>
        </p:nvSpPr>
        <p:spPr/>
        <p:txBody>
          <a:bodyPr/>
          <a:lstStyle/>
          <a:p>
            <a:fld id="{E4C25FB6-0C19-4CE9-A9C3-EE47C070BF97}" type="slidenum">
              <a:rPr lang="en-US" smtClean="0"/>
              <a:pPr/>
              <a:t>27</a:t>
            </a:fld>
            <a:endParaRPr lang="en-US" dirty="0"/>
          </a:p>
        </p:txBody>
      </p:sp>
    </p:spTree>
    <p:extLst>
      <p:ext uri="{BB962C8B-B14F-4D97-AF65-F5344CB8AC3E}">
        <p14:creationId xmlns:p14="http://schemas.microsoft.com/office/powerpoint/2010/main" val="458559523"/>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 on Performance</a:t>
            </a:r>
            <a:endParaRPr lang="en-US" dirty="0"/>
          </a:p>
        </p:txBody>
      </p:sp>
      <p:graphicFrame>
        <p:nvGraphicFramePr>
          <p:cNvPr id="5" name="Chart 4"/>
          <p:cNvGraphicFramePr>
            <a:graphicFrameLocks/>
          </p:cNvGraphicFramePr>
          <p:nvPr>
            <p:extLst>
              <p:ext uri="{D42A27DB-BD31-4B8C-83A1-F6EECF244321}">
                <p14:modId xmlns:p14="http://schemas.microsoft.com/office/powerpoint/2010/main" val="3583992626"/>
              </p:ext>
            </p:extLst>
          </p:nvPr>
        </p:nvGraphicFramePr>
        <p:xfrm>
          <a:off x="76200" y="1524000"/>
          <a:ext cx="8991600" cy="41910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697523" y="5539592"/>
            <a:ext cx="7836876" cy="1204108"/>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ts val="2500"/>
              </a:lnSpc>
              <a:buFont typeface="Wingdings" panose="05000000000000000000" pitchFamily="2" charset="2"/>
              <a:buChar char="§"/>
            </a:pPr>
            <a:r>
              <a:rPr lang="en-US" sz="2600" b="1" dirty="0" smtClean="0">
                <a:solidFill>
                  <a:schemeClr val="tx2"/>
                </a:solidFill>
              </a:rPr>
              <a:t>CABA provides a 41.7% performance improvement</a:t>
            </a:r>
          </a:p>
          <a:p>
            <a:pPr marL="342900" indent="-342900">
              <a:lnSpc>
                <a:spcPts val="2500"/>
              </a:lnSpc>
              <a:buFont typeface="Wingdings" panose="05000000000000000000" pitchFamily="2" charset="2"/>
              <a:buChar char="§"/>
            </a:pPr>
            <a:r>
              <a:rPr lang="en-US" sz="2600" b="1" dirty="0" smtClean="0">
                <a:solidFill>
                  <a:schemeClr val="tx2"/>
                </a:solidFill>
              </a:rPr>
              <a:t>CABA achieves performance close to that of designs with no overhead for compression</a:t>
            </a:r>
            <a:endParaRPr lang="en-US" sz="2600" b="1" dirty="0">
              <a:solidFill>
                <a:schemeClr val="tx2"/>
              </a:solidFill>
            </a:endParaRPr>
          </a:p>
        </p:txBody>
      </p:sp>
      <p:cxnSp>
        <p:nvCxnSpPr>
          <p:cNvPr id="7" name="Straight Connector 6"/>
          <p:cNvCxnSpPr/>
          <p:nvPr/>
        </p:nvCxnSpPr>
        <p:spPr>
          <a:xfrm>
            <a:off x="8534400" y="1524000"/>
            <a:ext cx="0" cy="297180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8534399" y="3276600"/>
            <a:ext cx="399393" cy="8763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066800" y="2666999"/>
            <a:ext cx="533400" cy="97220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800600" y="2333295"/>
            <a:ext cx="533400" cy="97220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4038600" y="3153102"/>
            <a:ext cx="533400" cy="762001"/>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4"/>
          </p:nvPr>
        </p:nvSpPr>
        <p:spPr/>
        <p:txBody>
          <a:bodyPr/>
          <a:lstStyle/>
          <a:p>
            <a:fld id="{E4C25FB6-0C19-4CE9-A9C3-EE47C070BF97}" type="slidenum">
              <a:rPr lang="en-US" smtClean="0"/>
              <a:pPr/>
              <a:t>28</a:t>
            </a:fld>
            <a:endParaRPr lang="en-US" dirty="0"/>
          </a:p>
        </p:txBody>
      </p:sp>
      <p:sp>
        <p:nvSpPr>
          <p:cNvPr id="3" name="TextBox 2"/>
          <p:cNvSpPr txBox="1"/>
          <p:nvPr/>
        </p:nvSpPr>
        <p:spPr>
          <a:xfrm>
            <a:off x="8093712" y="3293470"/>
            <a:ext cx="1050288" cy="461665"/>
          </a:xfrm>
          <a:prstGeom prst="rect">
            <a:avLst/>
          </a:prstGeom>
          <a:solidFill>
            <a:schemeClr val="bg1"/>
          </a:solidFill>
          <a:effectLst>
            <a:softEdge rad="38100"/>
          </a:effectLst>
        </p:spPr>
        <p:txBody>
          <a:bodyPr wrap="none" rtlCol="0">
            <a:spAutoFit/>
          </a:bodyPr>
          <a:lstStyle/>
          <a:p>
            <a:r>
              <a:rPr lang="en-US" sz="2400" b="1" dirty="0" smtClean="0"/>
              <a:t>41.7%</a:t>
            </a:r>
            <a:endParaRPr lang="en-US" sz="2400" b="1" dirty="0"/>
          </a:p>
        </p:txBody>
      </p:sp>
    </p:spTree>
    <p:extLst>
      <p:ext uri="{BB962C8B-B14F-4D97-AF65-F5344CB8AC3E}">
        <p14:creationId xmlns:p14="http://schemas.microsoft.com/office/powerpoint/2010/main" val="129269518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chart seriesIdx="-3" categoryIdx="-3" bldStep="gridLegend"/>
                                            </p:graphic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graphicEl>
                                              <a:chart seriesIdx="0" categoryIdx="-4" bldStep="series"/>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graphicEl>
                                              <a:chart seriesIdx="1" categoryIdx="-4" bldStep="series"/>
                                            </p:graphicEl>
                                          </p:spTgt>
                                        </p:tgtEl>
                                        <p:attrNameLst>
                                          <p:attrName>style.visibility</p:attrName>
                                        </p:attrNameLst>
                                      </p:cBhvr>
                                      <p:to>
                                        <p:strVal val="visible"/>
                                      </p:to>
                                    </p:set>
                                  </p:childTnLst>
                                </p:cTn>
                              </p:par>
                              <p:par>
                                <p:cTn id="25" presetID="1" presetClass="exit" presetSubtype="0" fill="hold" grpId="1" nodeType="withEffect">
                                  <p:stCondLst>
                                    <p:cond delay="0"/>
                                  </p:stCondLst>
                                  <p:childTnLst>
                                    <p:set>
                                      <p:cBhvr>
                                        <p:cTn id="26" dur="1" fill="hold">
                                          <p:stCondLst>
                                            <p:cond delay="0"/>
                                          </p:stCondLst>
                                        </p:cTn>
                                        <p:tgtEl>
                                          <p:spTgt spid="3"/>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Chart bld="series"/>
        </p:bldSub>
      </p:bldGraphic>
      <p:bldP spid="6" grpId="0" animBg="1"/>
      <p:bldP spid="8" grpId="0" animBg="1"/>
      <p:bldP spid="9" grpId="0" animBg="1"/>
      <p:bldP spid="10" grpId="0" animBg="1"/>
      <p:bldP spid="12" grpId="0" animBg="1"/>
      <p:bldP spid="3" grpId="0" animBg="1"/>
      <p:bldP spid="3" grpId="1"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Effect on Bandwidth Consumption</a:t>
            </a:r>
            <a:endParaRPr lang="en-US" dirty="0"/>
          </a:p>
        </p:txBody>
      </p:sp>
      <p:graphicFrame>
        <p:nvGraphicFramePr>
          <p:cNvPr id="7" name="Chart 6"/>
          <p:cNvGraphicFramePr>
            <a:graphicFrameLocks/>
          </p:cNvGraphicFramePr>
          <p:nvPr>
            <p:extLst>
              <p:ext uri="{D42A27DB-BD31-4B8C-83A1-F6EECF244321}">
                <p14:modId xmlns:p14="http://schemas.microsoft.com/office/powerpoint/2010/main" val="3248004009"/>
              </p:ext>
            </p:extLst>
          </p:nvPr>
        </p:nvGraphicFramePr>
        <p:xfrm>
          <a:off x="0" y="1524000"/>
          <a:ext cx="9144000" cy="4267200"/>
        </p:xfrm>
        <a:graphic>
          <a:graphicData uri="http://schemas.openxmlformats.org/drawingml/2006/chart">
            <c:chart xmlns:c="http://schemas.openxmlformats.org/drawingml/2006/chart" xmlns:r="http://schemas.openxmlformats.org/officeDocument/2006/relationships" r:id="rId3"/>
          </a:graphicData>
        </a:graphic>
      </p:graphicFrame>
      <p:cxnSp>
        <p:nvCxnSpPr>
          <p:cNvPr id="8" name="Straight Connector 7"/>
          <p:cNvCxnSpPr/>
          <p:nvPr/>
        </p:nvCxnSpPr>
        <p:spPr>
          <a:xfrm>
            <a:off x="8610600" y="1524000"/>
            <a:ext cx="0" cy="297180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609600" y="5562600"/>
            <a:ext cx="7467600" cy="106680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smtClean="0">
                <a:solidFill>
                  <a:schemeClr val="tx2"/>
                </a:solidFill>
              </a:rPr>
              <a:t>Data compression with CABA alleviates the memory bandwidth bottleneck</a:t>
            </a:r>
            <a:endParaRPr lang="en-US" sz="3200" b="1" dirty="0">
              <a:solidFill>
                <a:schemeClr val="tx2"/>
              </a:solidFill>
            </a:endParaRPr>
          </a:p>
        </p:txBody>
      </p:sp>
      <p:sp>
        <p:nvSpPr>
          <p:cNvPr id="5" name="Slide Number Placeholder 4"/>
          <p:cNvSpPr>
            <a:spLocks noGrp="1"/>
          </p:cNvSpPr>
          <p:nvPr>
            <p:ph type="sldNum" sz="quarter" idx="4"/>
          </p:nvPr>
        </p:nvSpPr>
        <p:spPr/>
        <p:txBody>
          <a:bodyPr/>
          <a:lstStyle/>
          <a:p>
            <a:fld id="{E4C25FB6-0C19-4CE9-A9C3-EE47C070BF97}" type="slidenum">
              <a:rPr lang="en-US" smtClean="0"/>
              <a:pPr/>
              <a:t>29</a:t>
            </a:fld>
            <a:endParaRPr lang="en-US" dirty="0"/>
          </a:p>
        </p:txBody>
      </p:sp>
    </p:spTree>
    <p:extLst>
      <p:ext uri="{BB962C8B-B14F-4D97-AF65-F5344CB8AC3E}">
        <p14:creationId xmlns:p14="http://schemas.microsoft.com/office/powerpoint/2010/main" val="22756771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81000" y="228600"/>
            <a:ext cx="8534400" cy="990600"/>
          </a:xfrm>
        </p:spPr>
        <p:txBody>
          <a:bodyPr>
            <a:normAutofit fontScale="90000"/>
          </a:bodyPr>
          <a:lstStyle/>
          <a:p>
            <a:r>
              <a:rPr lang="en-US" dirty="0">
                <a:latin typeface="+mj-lt"/>
              </a:rPr>
              <a:t>GPUs today are used for a wide range of </a:t>
            </a:r>
            <a:r>
              <a:rPr lang="en-US" dirty="0" smtClean="0">
                <a:latin typeface="+mj-lt"/>
              </a:rPr>
              <a:t>applications …</a:t>
            </a:r>
            <a:endParaRPr lang="en-US" dirty="0">
              <a:latin typeface="+mj-lt"/>
            </a:endParaRPr>
          </a:p>
        </p:txBody>
      </p:sp>
      <p:pic>
        <p:nvPicPr>
          <p:cNvPr id="1026" name="Picture 2" descr="Computer Vision, art by kirkh.deviantart.co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4099" y="1676400"/>
            <a:ext cx="2205133" cy="146340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86350" y="3271506"/>
            <a:ext cx="2315249" cy="461665"/>
          </a:xfrm>
          <a:prstGeom prst="rect">
            <a:avLst/>
          </a:prstGeom>
          <a:noFill/>
        </p:spPr>
        <p:txBody>
          <a:bodyPr wrap="none" rtlCol="0">
            <a:spAutoFit/>
          </a:bodyPr>
          <a:lstStyle/>
          <a:p>
            <a:r>
              <a:rPr lang="en-US" sz="2400" b="1" dirty="0" smtClean="0">
                <a:solidFill>
                  <a:schemeClr val="tx2"/>
                </a:solidFill>
              </a:rPr>
              <a:t>Computer Vision</a:t>
            </a:r>
            <a:endParaRPr lang="en-US" sz="2400" b="1" dirty="0">
              <a:solidFill>
                <a:schemeClr val="tx2"/>
              </a:solidFill>
            </a:endParaRPr>
          </a:p>
        </p:txBody>
      </p:sp>
      <p:pic>
        <p:nvPicPr>
          <p:cNvPr id="1028" name="Picture 4" descr="http://www.greenbookblog.org/wp-content/uploads/2013/08/Martin-Dec-201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2370" y="1652185"/>
            <a:ext cx="2064205" cy="152638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2578862" y="3279220"/>
            <a:ext cx="2069541" cy="461665"/>
          </a:xfrm>
          <a:prstGeom prst="rect">
            <a:avLst/>
          </a:prstGeom>
          <a:noFill/>
        </p:spPr>
        <p:txBody>
          <a:bodyPr wrap="none" rtlCol="0">
            <a:spAutoFit/>
          </a:bodyPr>
          <a:lstStyle/>
          <a:p>
            <a:r>
              <a:rPr lang="en-US" sz="2400" b="1" dirty="0" smtClean="0">
                <a:solidFill>
                  <a:schemeClr val="tx2"/>
                </a:solidFill>
              </a:rPr>
              <a:t>Data Analytics</a:t>
            </a:r>
            <a:endParaRPr lang="en-US" sz="2400" b="1" dirty="0">
              <a:solidFill>
                <a:schemeClr val="tx2"/>
              </a:solidFill>
            </a:endParaRPr>
          </a:p>
        </p:txBody>
      </p:sp>
      <p:pic>
        <p:nvPicPr>
          <p:cNvPr id="1030" name="Picture 6" descr="http://www.princeton.edu/main/images/news/2010/09/BurrowsL_40_green0002_400.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6800" y="1586083"/>
            <a:ext cx="1775193" cy="161098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5029200" y="3258636"/>
            <a:ext cx="1622793" cy="830997"/>
          </a:xfrm>
          <a:prstGeom prst="rect">
            <a:avLst/>
          </a:prstGeom>
          <a:noFill/>
        </p:spPr>
        <p:txBody>
          <a:bodyPr wrap="square" rtlCol="0">
            <a:spAutoFit/>
          </a:bodyPr>
          <a:lstStyle/>
          <a:p>
            <a:r>
              <a:rPr lang="en-US" sz="2400" b="1" dirty="0" smtClean="0">
                <a:solidFill>
                  <a:schemeClr val="tx2"/>
                </a:solidFill>
              </a:rPr>
              <a:t>Scientific Simulation</a:t>
            </a:r>
            <a:endParaRPr lang="en-US" sz="2400" b="1" dirty="0">
              <a:solidFill>
                <a:schemeClr val="tx2"/>
              </a:solidFill>
            </a:endParaRPr>
          </a:p>
        </p:txBody>
      </p:sp>
      <p:pic>
        <p:nvPicPr>
          <p:cNvPr id="1032" name="Picture 8" descr="http://multisite-blog.digital.telefonica.com.s3.amazonaws.com/wp-content/uploads/2012/09/ehealth-medical-imaging-brain-320x240.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0" y="1655283"/>
            <a:ext cx="2007518" cy="1505639"/>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7059693" y="3258636"/>
            <a:ext cx="1398507" cy="830997"/>
          </a:xfrm>
          <a:prstGeom prst="rect">
            <a:avLst/>
          </a:prstGeom>
          <a:noFill/>
        </p:spPr>
        <p:txBody>
          <a:bodyPr wrap="square" rtlCol="0">
            <a:spAutoFit/>
          </a:bodyPr>
          <a:lstStyle/>
          <a:p>
            <a:r>
              <a:rPr lang="en-US" sz="2400" b="1" dirty="0" smtClean="0">
                <a:solidFill>
                  <a:schemeClr val="tx2"/>
                </a:solidFill>
              </a:rPr>
              <a:t>Medical Imaging</a:t>
            </a:r>
            <a:endParaRPr lang="en-US" sz="2400" b="1" dirty="0">
              <a:solidFill>
                <a:schemeClr val="tx2"/>
              </a:solidFill>
            </a:endParaRPr>
          </a:p>
        </p:txBody>
      </p:sp>
      <p:pic>
        <p:nvPicPr>
          <p:cNvPr id="13" name="Content Placeholder 9"/>
          <p:cNvPicPr>
            <a:picLocks noChangeAspect="1"/>
          </p:cNvPicPr>
          <p:nvPr/>
        </p:nvPicPr>
        <p:blipFill rotWithShape="1">
          <a:blip r:embed="rId7" cstate="print">
            <a:extLst>
              <a:ext uri="{28A0092B-C50C-407E-A947-70E740481C1C}">
                <a14:useLocalDpi xmlns:a14="http://schemas.microsoft.com/office/drawing/2010/main" val="0"/>
              </a:ext>
            </a:extLst>
          </a:blip>
          <a:srcRect l="4398" t="4347" r="3890" b="7923"/>
          <a:stretch/>
        </p:blipFill>
        <p:spPr>
          <a:xfrm>
            <a:off x="3205252" y="4800600"/>
            <a:ext cx="2463534" cy="1872962"/>
          </a:xfrm>
          <a:prstGeom prst="rect">
            <a:avLst/>
          </a:prstGeom>
        </p:spPr>
      </p:pic>
      <p:cxnSp>
        <p:nvCxnSpPr>
          <p:cNvPr id="9" name="Straight Arrow Connector 8"/>
          <p:cNvCxnSpPr/>
          <p:nvPr/>
        </p:nvCxnSpPr>
        <p:spPr>
          <a:xfrm flipH="1" flipV="1">
            <a:off x="1752600" y="3886200"/>
            <a:ext cx="1590676" cy="1371600"/>
          </a:xfrm>
          <a:prstGeom prst="straightConnector1">
            <a:avLst/>
          </a:prstGeom>
          <a:ln w="571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5410200" y="4114802"/>
            <a:ext cx="508702" cy="761998"/>
          </a:xfrm>
          <a:prstGeom prst="straightConnector1">
            <a:avLst/>
          </a:prstGeom>
          <a:ln w="571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5762291" y="4114802"/>
            <a:ext cx="1779404" cy="1333498"/>
          </a:xfrm>
          <a:prstGeom prst="straightConnector1">
            <a:avLst/>
          </a:prstGeom>
          <a:ln w="571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3591318" y="3886200"/>
            <a:ext cx="599682" cy="990602"/>
          </a:xfrm>
          <a:prstGeom prst="straightConnector1">
            <a:avLst/>
          </a:prstGeom>
          <a:ln w="571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4"/>
          </p:nvPr>
        </p:nvSpPr>
        <p:spPr/>
        <p:txBody>
          <a:bodyPr/>
          <a:lstStyle/>
          <a:p>
            <a:fld id="{E4C25FB6-0C19-4CE9-A9C3-EE47C070BF97}" type="slidenum">
              <a:rPr lang="en-US" smtClean="0"/>
              <a:pPr/>
              <a:t>3</a:t>
            </a:fld>
            <a:endParaRPr lang="en-US" dirty="0"/>
          </a:p>
        </p:txBody>
      </p:sp>
    </p:spTree>
    <p:extLst>
      <p:ext uri="{BB962C8B-B14F-4D97-AF65-F5344CB8AC3E}">
        <p14:creationId xmlns:p14="http://schemas.microsoft.com/office/powerpoint/2010/main" val="214297735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par>
                          <p:cTn id="7" fill="hold">
                            <p:stCondLst>
                              <p:cond delay="0"/>
                            </p:stCondLst>
                            <p:childTnLst>
                              <p:par>
                                <p:cTn id="8" presetID="22" presetClass="entr" presetSubtype="4" fill="hold" nodeType="after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down)">
                                      <p:cBhvr>
                                        <p:cTn id="10" dur="500"/>
                                        <p:tgtEl>
                                          <p:spTgt spid="9"/>
                                        </p:tgtEl>
                                      </p:cBhvr>
                                    </p:animEffect>
                                  </p:childTnLst>
                                </p:cTn>
                              </p:par>
                              <p:par>
                                <p:cTn id="11" presetID="22" presetClass="entr" presetSubtype="4"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wipe(down)">
                                      <p:cBhvr>
                                        <p:cTn id="13" dur="500"/>
                                        <p:tgtEl>
                                          <p:spTgt spid="23"/>
                                        </p:tgtEl>
                                      </p:cBhvr>
                                    </p:animEffect>
                                  </p:childTnLst>
                                </p:cTn>
                              </p:par>
                              <p:par>
                                <p:cTn id="14" presetID="22" presetClass="entr" presetSubtype="4"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down)">
                                      <p:cBhvr>
                                        <p:cTn id="16" dur="500"/>
                                        <p:tgtEl>
                                          <p:spTgt spid="18"/>
                                        </p:tgtEl>
                                      </p:cBhvr>
                                    </p:animEffect>
                                  </p:childTnLst>
                                </p:cTn>
                              </p:par>
                              <p:par>
                                <p:cTn id="17" presetID="22" presetClass="entr" presetSubtype="4"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wipe(down)">
                                      <p:cBhvr>
                                        <p:cTn id="19" dur="500"/>
                                        <p:tgtEl>
                                          <p:spTgt spid="21"/>
                                        </p:tgtEl>
                                      </p:cBhvr>
                                    </p:animEffect>
                                  </p:childTnLst>
                                </p:cTn>
                              </p:par>
                            </p:childTnLst>
                          </p:cTn>
                        </p:par>
                        <p:par>
                          <p:cTn id="20" fill="hold">
                            <p:stCondLst>
                              <p:cond delay="500"/>
                            </p:stCondLst>
                            <p:childTnLst>
                              <p:par>
                                <p:cTn id="21" presetID="1" presetClass="entr" presetSubtype="0" fill="hold" nodeType="afterEffect">
                                  <p:stCondLst>
                                    <p:cond delay="0"/>
                                  </p:stCondLst>
                                  <p:childTnLst>
                                    <p:set>
                                      <p:cBhvr>
                                        <p:cTn id="22" dur="1" fill="hold">
                                          <p:stCondLst>
                                            <p:cond delay="0"/>
                                          </p:stCondLst>
                                        </p:cTn>
                                        <p:tgtEl>
                                          <p:spTgt spid="1026"/>
                                        </p:tgtEl>
                                        <p:attrNameLst>
                                          <p:attrName>style.visibility</p:attrName>
                                        </p:attrNameLst>
                                      </p:cBhvr>
                                      <p:to>
                                        <p:strVal val="visible"/>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nodeType="afterEffect">
                                  <p:stCondLst>
                                    <p:cond delay="0"/>
                                  </p:stCondLst>
                                  <p:childTnLst>
                                    <p:set>
                                      <p:cBhvr>
                                        <p:cTn id="28" dur="1" fill="hold">
                                          <p:stCondLst>
                                            <p:cond delay="0"/>
                                          </p:stCondLst>
                                        </p:cTn>
                                        <p:tgtEl>
                                          <p:spTgt spid="1028"/>
                                        </p:tgtEl>
                                        <p:attrNameLst>
                                          <p:attrName>style.visibility</p:attrName>
                                        </p:attrNameLst>
                                      </p:cBhvr>
                                      <p:to>
                                        <p:strVal val="visible"/>
                                      </p:to>
                                    </p:set>
                                  </p:childTnLst>
                                </p:cTn>
                              </p:par>
                            </p:childTnLst>
                          </p:cTn>
                        </p:par>
                        <p:par>
                          <p:cTn id="29" fill="hold">
                            <p:stCondLst>
                              <p:cond delay="500"/>
                            </p:stCondLst>
                            <p:childTnLst>
                              <p:par>
                                <p:cTn id="30" presetID="1" presetClass="entr" presetSubtype="0" fill="hold" grpId="0" nodeType="afterEffect">
                                  <p:stCondLst>
                                    <p:cond delay="0"/>
                                  </p:stCondLst>
                                  <p:childTnLst>
                                    <p:set>
                                      <p:cBhvr>
                                        <p:cTn id="31" dur="1" fill="hold">
                                          <p:stCondLst>
                                            <p:cond delay="0"/>
                                          </p:stCondLst>
                                        </p:cTn>
                                        <p:tgtEl>
                                          <p:spTgt spid="8"/>
                                        </p:tgtEl>
                                        <p:attrNameLst>
                                          <p:attrName>style.visibility</p:attrName>
                                        </p:attrNameLst>
                                      </p:cBhvr>
                                      <p:to>
                                        <p:strVal val="visible"/>
                                      </p:to>
                                    </p:set>
                                  </p:childTnLst>
                                </p:cTn>
                              </p:par>
                            </p:childTnLst>
                          </p:cTn>
                        </p:par>
                        <p:par>
                          <p:cTn id="32" fill="hold">
                            <p:stCondLst>
                              <p:cond delay="500"/>
                            </p:stCondLst>
                            <p:childTnLst>
                              <p:par>
                                <p:cTn id="33" presetID="1" presetClass="entr" presetSubtype="0" fill="hold" nodeType="afterEffect">
                                  <p:stCondLst>
                                    <p:cond delay="0"/>
                                  </p:stCondLst>
                                  <p:childTnLst>
                                    <p:set>
                                      <p:cBhvr>
                                        <p:cTn id="34" dur="1" fill="hold">
                                          <p:stCondLst>
                                            <p:cond delay="0"/>
                                          </p:stCondLst>
                                        </p:cTn>
                                        <p:tgtEl>
                                          <p:spTgt spid="1030"/>
                                        </p:tgtEl>
                                        <p:attrNameLst>
                                          <p:attrName>style.visibility</p:attrName>
                                        </p:attrNameLst>
                                      </p:cBhvr>
                                      <p:to>
                                        <p:strVal val="visible"/>
                                      </p:to>
                                    </p:set>
                                  </p:childTnLst>
                                </p:cTn>
                              </p:par>
                            </p:childTnLst>
                          </p:cTn>
                        </p:par>
                        <p:par>
                          <p:cTn id="35" fill="hold">
                            <p:stCondLst>
                              <p:cond delay="500"/>
                            </p:stCondLst>
                            <p:childTnLst>
                              <p:par>
                                <p:cTn id="36" presetID="1" presetClass="entr" presetSubtype="0" fill="hold" grpId="0" nodeType="afterEffect">
                                  <p:stCondLst>
                                    <p:cond delay="0"/>
                                  </p:stCondLst>
                                  <p:childTnLst>
                                    <p:set>
                                      <p:cBhvr>
                                        <p:cTn id="37" dur="1" fill="hold">
                                          <p:stCondLst>
                                            <p:cond delay="0"/>
                                          </p:stCondLst>
                                        </p:cTn>
                                        <p:tgtEl>
                                          <p:spTgt spid="10"/>
                                        </p:tgtEl>
                                        <p:attrNameLst>
                                          <p:attrName>style.visibility</p:attrName>
                                        </p:attrNameLst>
                                      </p:cBhvr>
                                      <p:to>
                                        <p:strVal val="visible"/>
                                      </p:to>
                                    </p:set>
                                  </p:childTnLst>
                                </p:cTn>
                              </p:par>
                            </p:childTnLst>
                          </p:cTn>
                        </p:par>
                        <p:par>
                          <p:cTn id="38" fill="hold">
                            <p:stCondLst>
                              <p:cond delay="500"/>
                            </p:stCondLst>
                            <p:childTnLst>
                              <p:par>
                                <p:cTn id="39" presetID="1" presetClass="entr" presetSubtype="0" fill="hold" nodeType="afterEffect">
                                  <p:stCondLst>
                                    <p:cond delay="0"/>
                                  </p:stCondLst>
                                  <p:childTnLst>
                                    <p:set>
                                      <p:cBhvr>
                                        <p:cTn id="40" dur="1" fill="hold">
                                          <p:stCondLst>
                                            <p:cond delay="0"/>
                                          </p:stCondLst>
                                        </p:cTn>
                                        <p:tgtEl>
                                          <p:spTgt spid="1032"/>
                                        </p:tgtEl>
                                        <p:attrNameLst>
                                          <p:attrName>style.visibility</p:attrName>
                                        </p:attrNameLst>
                                      </p:cBhvr>
                                      <p:to>
                                        <p:strVal val="visible"/>
                                      </p:to>
                                    </p:set>
                                  </p:childTnLst>
                                </p:cTn>
                              </p:par>
                            </p:childTnLst>
                          </p:cTn>
                        </p:par>
                        <p:par>
                          <p:cTn id="41" fill="hold">
                            <p:stCondLst>
                              <p:cond delay="500"/>
                            </p:stCondLst>
                            <p:childTnLst>
                              <p:par>
                                <p:cTn id="42" presetID="1" presetClass="entr" presetSubtype="0" fill="hold" grpId="0" nodeType="afterEffect">
                                  <p:stCondLst>
                                    <p:cond delay="0"/>
                                  </p:stCondLst>
                                  <p:childTnLst>
                                    <p:set>
                                      <p:cBhvr>
                                        <p:cTn id="43"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0" grpId="0"/>
      <p:bldP spid="1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Different Compression </a:t>
            </a:r>
            <a:r>
              <a:rPr lang="en-US" dirty="0"/>
              <a:t>A</a:t>
            </a:r>
            <a:r>
              <a:rPr lang="en-US" dirty="0" smtClean="0"/>
              <a:t>lgorithms</a:t>
            </a:r>
            <a:endParaRPr lang="en-US" dirty="0"/>
          </a:p>
        </p:txBody>
      </p:sp>
      <p:graphicFrame>
        <p:nvGraphicFramePr>
          <p:cNvPr id="4" name="Chart 3"/>
          <p:cNvGraphicFramePr>
            <a:graphicFrameLocks/>
          </p:cNvGraphicFramePr>
          <p:nvPr>
            <p:extLst>
              <p:ext uri="{D42A27DB-BD31-4B8C-83A1-F6EECF244321}">
                <p14:modId xmlns:p14="http://schemas.microsoft.com/office/powerpoint/2010/main" val="1655313028"/>
              </p:ext>
            </p:extLst>
          </p:nvPr>
        </p:nvGraphicFramePr>
        <p:xfrm>
          <a:off x="104775" y="1524001"/>
          <a:ext cx="8839200" cy="4419600"/>
        </p:xfrm>
        <a:graphic>
          <a:graphicData uri="http://schemas.openxmlformats.org/drawingml/2006/chart">
            <c:chart xmlns:c="http://schemas.openxmlformats.org/drawingml/2006/chart" xmlns:r="http://schemas.openxmlformats.org/officeDocument/2006/relationships" r:id="rId3"/>
          </a:graphicData>
        </a:graphic>
      </p:graphicFrame>
      <p:sp>
        <p:nvSpPr>
          <p:cNvPr id="5" name="Rounded Rectangle 4"/>
          <p:cNvSpPr/>
          <p:nvPr/>
        </p:nvSpPr>
        <p:spPr>
          <a:xfrm>
            <a:off x="685799" y="5943600"/>
            <a:ext cx="7696201" cy="806952"/>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2"/>
                </a:solidFill>
              </a:rPr>
              <a:t>CABA is flexible: Improves performance with different compression algorithms</a:t>
            </a:r>
            <a:endParaRPr lang="en-US" sz="2800" b="1" dirty="0">
              <a:solidFill>
                <a:schemeClr val="tx2"/>
              </a:solidFill>
            </a:endParaRPr>
          </a:p>
        </p:txBody>
      </p:sp>
      <p:sp>
        <p:nvSpPr>
          <p:cNvPr id="6" name="Slide Number Placeholder 5"/>
          <p:cNvSpPr>
            <a:spLocks noGrp="1"/>
          </p:cNvSpPr>
          <p:nvPr>
            <p:ph type="sldNum" sz="quarter" idx="4"/>
          </p:nvPr>
        </p:nvSpPr>
        <p:spPr/>
        <p:txBody>
          <a:bodyPr/>
          <a:lstStyle/>
          <a:p>
            <a:fld id="{E4C25FB6-0C19-4CE9-A9C3-EE47C070BF97}" type="slidenum">
              <a:rPr lang="en-US" smtClean="0"/>
              <a:pPr/>
              <a:t>30</a:t>
            </a:fld>
            <a:endParaRPr lang="en-US" dirty="0"/>
          </a:p>
        </p:txBody>
      </p:sp>
    </p:spTree>
    <p:extLst>
      <p:ext uri="{BB962C8B-B14F-4D97-AF65-F5344CB8AC3E}">
        <p14:creationId xmlns:p14="http://schemas.microsoft.com/office/powerpoint/2010/main" val="370792947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graphicEl>
                                              <a:chart seriesIdx="2" categoryIdx="-4" bldStep="series"/>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graphicEl>
                                              <a:chart seriesIdx="3" categoryIdx="-4" bldStep="series"/>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Chart bld="series"/>
        </p:bldSub>
      </p:bldGraphic>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Results</a:t>
            </a:r>
            <a:endParaRPr lang="en-US" dirty="0"/>
          </a:p>
        </p:txBody>
      </p:sp>
      <p:sp>
        <p:nvSpPr>
          <p:cNvPr id="3" name="Content Placeholder 2"/>
          <p:cNvSpPr>
            <a:spLocks noGrp="1"/>
          </p:cNvSpPr>
          <p:nvPr>
            <p:ph sz="quarter" idx="1"/>
          </p:nvPr>
        </p:nvSpPr>
        <p:spPr/>
        <p:txBody>
          <a:bodyPr>
            <a:normAutofit/>
          </a:bodyPr>
          <a:lstStyle/>
          <a:p>
            <a:r>
              <a:rPr lang="en-US" sz="2800" i="0" dirty="0" smtClean="0"/>
              <a:t>CABA’s performance is similar to pure-hardware based BDI compression </a:t>
            </a:r>
          </a:p>
          <a:p>
            <a:r>
              <a:rPr lang="en-US" sz="2800" i="0" dirty="0" smtClean="0"/>
              <a:t>CABA </a:t>
            </a:r>
            <a:r>
              <a:rPr lang="en-US" sz="2800" i="0" dirty="0"/>
              <a:t>reduces the overall system </a:t>
            </a:r>
            <a:r>
              <a:rPr lang="en-US" sz="2800" i="0" dirty="0" smtClean="0"/>
              <a:t>energy (22%)  </a:t>
            </a:r>
            <a:r>
              <a:rPr lang="en-US" sz="2800" i="0" dirty="0"/>
              <a:t>by decreasing the off-chip memory </a:t>
            </a:r>
            <a:r>
              <a:rPr lang="en-US" sz="2800" i="0" dirty="0" smtClean="0"/>
              <a:t>traffic</a:t>
            </a:r>
          </a:p>
          <a:p>
            <a:r>
              <a:rPr lang="en-US" sz="2800" i="0" dirty="0" smtClean="0"/>
              <a:t>Other evaluations:</a:t>
            </a:r>
          </a:p>
          <a:p>
            <a:pPr lvl="1"/>
            <a:r>
              <a:rPr lang="en-US" sz="2500" dirty="0" smtClean="0"/>
              <a:t>Compression ratios</a:t>
            </a:r>
            <a:endParaRPr lang="en-US" sz="2500" i="0" dirty="0" smtClean="0"/>
          </a:p>
          <a:p>
            <a:pPr lvl="1"/>
            <a:r>
              <a:rPr lang="en-US" sz="2500" dirty="0" smtClean="0"/>
              <a:t>Sensitivity to memory bandwidth</a:t>
            </a:r>
          </a:p>
          <a:p>
            <a:pPr lvl="1"/>
            <a:r>
              <a:rPr lang="en-US" sz="2500" dirty="0" smtClean="0"/>
              <a:t>Capacity compression</a:t>
            </a:r>
          </a:p>
          <a:p>
            <a:pPr lvl="1"/>
            <a:r>
              <a:rPr lang="en-US" sz="2500" dirty="0" smtClean="0"/>
              <a:t>Compression at different levels of the hierarchy</a:t>
            </a:r>
            <a:endParaRPr lang="en-US" sz="2800" dirty="0" smtClean="0"/>
          </a:p>
          <a:p>
            <a:endParaRPr lang="en-US" sz="3200" dirty="0"/>
          </a:p>
          <a:p>
            <a:endParaRPr lang="en-US" dirty="0" smtClean="0"/>
          </a:p>
        </p:txBody>
      </p:sp>
      <p:sp>
        <p:nvSpPr>
          <p:cNvPr id="4" name="Slide Number Placeholder 3"/>
          <p:cNvSpPr>
            <a:spLocks noGrp="1"/>
          </p:cNvSpPr>
          <p:nvPr>
            <p:ph type="sldNum" sz="quarter" idx="4"/>
          </p:nvPr>
        </p:nvSpPr>
        <p:spPr/>
        <p:txBody>
          <a:bodyPr/>
          <a:lstStyle/>
          <a:p>
            <a:fld id="{E4C25FB6-0C19-4CE9-A9C3-EE47C070BF97}" type="slidenum">
              <a:rPr lang="en-US" smtClean="0"/>
              <a:pPr/>
              <a:t>31</a:t>
            </a:fld>
            <a:endParaRPr lang="en-US" dirty="0"/>
          </a:p>
        </p:txBody>
      </p:sp>
    </p:spTree>
    <p:extLst>
      <p:ext uri="{BB962C8B-B14F-4D97-AF65-F5344CB8AC3E}">
        <p14:creationId xmlns:p14="http://schemas.microsoft.com/office/powerpoint/2010/main" val="32200127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Conclusion</a:t>
            </a:r>
            <a:endParaRPr lang="en-US" sz="4400" dirty="0"/>
          </a:p>
        </p:txBody>
      </p:sp>
      <p:sp>
        <p:nvSpPr>
          <p:cNvPr id="3" name="Content Placeholder 2"/>
          <p:cNvSpPr>
            <a:spLocks noGrp="1"/>
          </p:cNvSpPr>
          <p:nvPr>
            <p:ph idx="1"/>
          </p:nvPr>
        </p:nvSpPr>
        <p:spPr>
          <a:xfrm>
            <a:off x="612648" y="1371600"/>
            <a:ext cx="8383127" cy="5105400"/>
          </a:xfrm>
        </p:spPr>
        <p:txBody>
          <a:bodyPr>
            <a:noAutofit/>
          </a:bodyPr>
          <a:lstStyle/>
          <a:p>
            <a:pPr>
              <a:lnSpc>
                <a:spcPct val="90000"/>
              </a:lnSpc>
            </a:pPr>
            <a:r>
              <a:rPr lang="en-US" sz="2400" b="1" i="0" dirty="0" smtClean="0">
                <a:solidFill>
                  <a:schemeClr val="tx1">
                    <a:lumMod val="50000"/>
                  </a:schemeClr>
                </a:solidFill>
              </a:rPr>
              <a:t>Observation: </a:t>
            </a:r>
            <a:r>
              <a:rPr lang="en-US" sz="2400" i="0" dirty="0" smtClean="0">
                <a:solidFill>
                  <a:schemeClr val="tx1">
                    <a:lumMod val="50000"/>
                  </a:schemeClr>
                </a:solidFill>
              </a:rPr>
              <a:t>Imbalances in execution leave GPU resources underutilized</a:t>
            </a:r>
          </a:p>
          <a:p>
            <a:pPr>
              <a:lnSpc>
                <a:spcPct val="90000"/>
              </a:lnSpc>
            </a:pPr>
            <a:r>
              <a:rPr lang="en-US" sz="2400" b="1" i="0" dirty="0" smtClean="0"/>
              <a:t>Our Goal: </a:t>
            </a:r>
            <a:r>
              <a:rPr lang="en-US" sz="2400" i="0" dirty="0" smtClean="0"/>
              <a:t>Employ underutilized GPU resources to do something useful – </a:t>
            </a:r>
            <a:r>
              <a:rPr lang="en-US" sz="2400" b="1" i="0" dirty="0" smtClean="0">
                <a:solidFill>
                  <a:schemeClr val="tx2"/>
                </a:solidFill>
              </a:rPr>
              <a:t>accelerate bottlenecks using helper threads</a:t>
            </a:r>
          </a:p>
          <a:p>
            <a:pPr>
              <a:lnSpc>
                <a:spcPct val="90000"/>
              </a:lnSpc>
            </a:pPr>
            <a:r>
              <a:rPr lang="en-US" sz="2400" b="1" i="0" dirty="0" smtClean="0">
                <a:latin typeface="Tw Cen MT" panose="020B0602020104020603" pitchFamily="34" charset="0"/>
              </a:rPr>
              <a:t>Challenge</a:t>
            </a:r>
            <a:r>
              <a:rPr lang="en-US" sz="2400" b="1" i="0" dirty="0">
                <a:latin typeface="Tw Cen MT" panose="020B0602020104020603" pitchFamily="34" charset="0"/>
              </a:rPr>
              <a:t>: </a:t>
            </a:r>
            <a:r>
              <a:rPr lang="en-US" sz="2400" i="0" dirty="0"/>
              <a:t>How do you efficiently </a:t>
            </a:r>
            <a:r>
              <a:rPr lang="en-US" sz="2400" b="1" i="0" dirty="0">
                <a:solidFill>
                  <a:schemeClr val="tx2"/>
                </a:solidFill>
              </a:rPr>
              <a:t>manage and use </a:t>
            </a:r>
            <a:r>
              <a:rPr lang="en-US" sz="2400" i="0" dirty="0"/>
              <a:t>helper threads in a </a:t>
            </a:r>
            <a:r>
              <a:rPr lang="en-US" sz="2400" b="1" i="0" dirty="0">
                <a:solidFill>
                  <a:schemeClr val="tx2"/>
                </a:solidFill>
              </a:rPr>
              <a:t>throughput-oriented</a:t>
            </a:r>
            <a:r>
              <a:rPr lang="en-US" sz="2400" i="0" dirty="0">
                <a:solidFill>
                  <a:schemeClr val="accent2"/>
                </a:solidFill>
              </a:rPr>
              <a:t> </a:t>
            </a:r>
            <a:r>
              <a:rPr lang="en-US" sz="2400" i="0" dirty="0"/>
              <a:t>architecture?</a:t>
            </a:r>
          </a:p>
          <a:p>
            <a:pPr>
              <a:lnSpc>
                <a:spcPct val="90000"/>
              </a:lnSpc>
            </a:pPr>
            <a:r>
              <a:rPr lang="en-US" sz="2400" b="1" i="0" dirty="0" smtClean="0"/>
              <a:t>Our Solution: </a:t>
            </a:r>
            <a:r>
              <a:rPr lang="en-US" sz="2400" b="1" i="0" dirty="0" smtClean="0">
                <a:solidFill>
                  <a:schemeClr val="accent2"/>
                </a:solidFill>
              </a:rPr>
              <a:t>CABA </a:t>
            </a:r>
            <a:r>
              <a:rPr lang="en-US" sz="2400" b="1" i="0" dirty="0">
                <a:solidFill>
                  <a:schemeClr val="accent2"/>
                </a:solidFill>
              </a:rPr>
              <a:t>(Core-Assisted Bottleneck Acceleration)</a:t>
            </a:r>
            <a:r>
              <a:rPr lang="en-US" sz="2400" b="1" i="0" dirty="0" smtClean="0">
                <a:solidFill>
                  <a:schemeClr val="accent2"/>
                </a:solidFill>
              </a:rPr>
              <a:t> </a:t>
            </a:r>
          </a:p>
          <a:p>
            <a:pPr lvl="1">
              <a:lnSpc>
                <a:spcPct val="90000"/>
              </a:lnSpc>
            </a:pPr>
            <a:r>
              <a:rPr lang="en-US" sz="2400" dirty="0">
                <a:solidFill>
                  <a:srgbClr val="006C31"/>
                </a:solidFill>
              </a:rPr>
              <a:t>A</a:t>
            </a:r>
            <a:r>
              <a:rPr lang="en-US" sz="2400" dirty="0" smtClean="0">
                <a:solidFill>
                  <a:srgbClr val="006C31"/>
                </a:solidFill>
              </a:rPr>
              <a:t> new framework to enable helper threading in GPUs</a:t>
            </a:r>
            <a:endParaRPr lang="en-US" sz="2400" b="1" dirty="0" smtClean="0">
              <a:solidFill>
                <a:srgbClr val="006C31"/>
              </a:solidFill>
            </a:endParaRPr>
          </a:p>
          <a:p>
            <a:pPr lvl="1">
              <a:lnSpc>
                <a:spcPct val="90000"/>
              </a:lnSpc>
            </a:pPr>
            <a:r>
              <a:rPr lang="en-US" sz="2400" dirty="0">
                <a:solidFill>
                  <a:srgbClr val="006C31"/>
                </a:solidFill>
              </a:rPr>
              <a:t>E</a:t>
            </a:r>
            <a:r>
              <a:rPr lang="en-US" sz="2400" dirty="0" smtClean="0">
                <a:solidFill>
                  <a:srgbClr val="006C31"/>
                </a:solidFill>
              </a:rPr>
              <a:t>nables flexible data compression</a:t>
            </a:r>
            <a:r>
              <a:rPr lang="en-US" sz="2400" dirty="0" smtClean="0"/>
              <a:t> to alleviate the memory bandwidth bottleneck</a:t>
            </a:r>
          </a:p>
          <a:p>
            <a:pPr lvl="1">
              <a:lnSpc>
                <a:spcPct val="90000"/>
              </a:lnSpc>
            </a:pPr>
            <a:r>
              <a:rPr lang="en-US" sz="2400" dirty="0" smtClean="0">
                <a:solidFill>
                  <a:srgbClr val="006C31"/>
                </a:solidFill>
              </a:rPr>
              <a:t>A </a:t>
            </a:r>
            <a:r>
              <a:rPr lang="en-US" sz="2400" dirty="0">
                <a:solidFill>
                  <a:srgbClr val="006C31"/>
                </a:solidFill>
              </a:rPr>
              <a:t>wide set of use </a:t>
            </a:r>
            <a:r>
              <a:rPr lang="en-US" sz="2400" dirty="0" smtClean="0">
                <a:solidFill>
                  <a:srgbClr val="006C31"/>
                </a:solidFill>
              </a:rPr>
              <a:t>cases </a:t>
            </a:r>
            <a:r>
              <a:rPr lang="en-US" sz="2400" dirty="0" smtClean="0"/>
              <a:t>(e.g., prefetching, </a:t>
            </a:r>
            <a:r>
              <a:rPr lang="en-US" sz="2400" dirty="0" err="1" smtClean="0"/>
              <a:t>memoization</a:t>
            </a:r>
            <a:r>
              <a:rPr lang="en-US" sz="2400" dirty="0" smtClean="0"/>
              <a:t>)</a:t>
            </a:r>
            <a:endParaRPr lang="en-US" sz="2200" dirty="0" smtClean="0"/>
          </a:p>
          <a:p>
            <a:r>
              <a:rPr lang="en-US" sz="2400" b="1" i="0" dirty="0" smtClean="0"/>
              <a:t>Key Results: </a:t>
            </a:r>
            <a:r>
              <a:rPr lang="en-US" sz="2400" i="0" dirty="0" smtClean="0"/>
              <a:t>Using CABA to implement data compression in memory improves performance by 41.7%</a:t>
            </a:r>
          </a:p>
        </p:txBody>
      </p:sp>
      <p:sp>
        <p:nvSpPr>
          <p:cNvPr id="5" name="Slide Number Placeholder 4"/>
          <p:cNvSpPr>
            <a:spLocks noGrp="1"/>
          </p:cNvSpPr>
          <p:nvPr>
            <p:ph type="sldNum" sz="quarter" idx="4"/>
          </p:nvPr>
        </p:nvSpPr>
        <p:spPr/>
        <p:txBody>
          <a:bodyPr/>
          <a:lstStyle/>
          <a:p>
            <a:fld id="{E4C25FB6-0C19-4CE9-A9C3-EE47C070BF97}" type="slidenum">
              <a:rPr lang="en-US" smtClean="0"/>
              <a:pPr/>
              <a:t>32</a:t>
            </a:fld>
            <a:endParaRPr lang="en-US" dirty="0"/>
          </a:p>
        </p:txBody>
      </p:sp>
    </p:spTree>
    <p:extLst>
      <p:ext uri="{BB962C8B-B14F-4D97-AF65-F5344CB8AC3E}">
        <p14:creationId xmlns:p14="http://schemas.microsoft.com/office/powerpoint/2010/main" val="374361079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psu_logo.png"/>
          <p:cNvPicPr>
            <a:picLocks noChangeAspect="1"/>
          </p:cNvPicPr>
          <p:nvPr/>
        </p:nvPicPr>
        <p:blipFill>
          <a:blip r:embed="rId3" cstate="print"/>
          <a:srcRect b="22975"/>
          <a:stretch>
            <a:fillRect/>
          </a:stretch>
        </p:blipFill>
        <p:spPr>
          <a:xfrm>
            <a:off x="6631193" y="5411266"/>
            <a:ext cx="2286000" cy="1420321"/>
          </a:xfrm>
          <a:prstGeom prst="rect">
            <a:avLst/>
          </a:prstGeom>
        </p:spPr>
      </p:pic>
      <p:sp>
        <p:nvSpPr>
          <p:cNvPr id="2" name="Title 1"/>
          <p:cNvSpPr>
            <a:spLocks noGrp="1"/>
          </p:cNvSpPr>
          <p:nvPr>
            <p:ph type="ctrTitle"/>
          </p:nvPr>
        </p:nvSpPr>
        <p:spPr>
          <a:xfrm>
            <a:off x="422787" y="-228600"/>
            <a:ext cx="8382000" cy="3657600"/>
          </a:xfrm>
        </p:spPr>
        <p:txBody>
          <a:bodyPr>
            <a:normAutofit/>
          </a:bodyPr>
          <a:lstStyle/>
          <a:p>
            <a:r>
              <a:rPr lang="en-US" cap="none" dirty="0" smtClean="0">
                <a:solidFill>
                  <a:srgbClr val="006C31"/>
                </a:solidFill>
                <a:latin typeface="+mj-lt"/>
              </a:rPr>
              <a:t>A Case for Core-Assisted Bottleneck Acceleration in GPUs</a:t>
            </a:r>
            <a:r>
              <a:rPr lang="en-US" cap="none" dirty="0" smtClean="0">
                <a:latin typeface="+mj-lt"/>
              </a:rPr>
              <a:t/>
            </a:r>
            <a:br>
              <a:rPr lang="en-US" cap="none" dirty="0" smtClean="0">
                <a:latin typeface="+mj-lt"/>
              </a:rPr>
            </a:br>
            <a:r>
              <a:rPr lang="en-US" sz="3600" i="1" cap="none" dirty="0" smtClean="0">
                <a:latin typeface="+mj-lt"/>
              </a:rPr>
              <a:t>Enabling Flexible Data Compression </a:t>
            </a:r>
            <a:br>
              <a:rPr lang="en-US" sz="3600" i="1" cap="none" dirty="0" smtClean="0">
                <a:latin typeface="+mj-lt"/>
              </a:rPr>
            </a:br>
            <a:r>
              <a:rPr lang="en-US" sz="3600" i="1" cap="none" dirty="0" smtClean="0">
                <a:latin typeface="+mj-lt"/>
              </a:rPr>
              <a:t>with Assist Warps </a:t>
            </a:r>
            <a:endParaRPr lang="en-US" sz="3600" i="1" cap="none" dirty="0">
              <a:latin typeface="+mj-lt"/>
            </a:endParaRPr>
          </a:p>
        </p:txBody>
      </p:sp>
      <p:sp>
        <p:nvSpPr>
          <p:cNvPr id="6" name="TextBox 5"/>
          <p:cNvSpPr txBox="1"/>
          <p:nvPr/>
        </p:nvSpPr>
        <p:spPr>
          <a:xfrm>
            <a:off x="45474" y="3657600"/>
            <a:ext cx="9136626" cy="1815882"/>
          </a:xfrm>
          <a:prstGeom prst="rect">
            <a:avLst/>
          </a:prstGeom>
          <a:noFill/>
        </p:spPr>
        <p:txBody>
          <a:bodyPr wrap="square" rtlCol="0">
            <a:spAutoFit/>
          </a:bodyPr>
          <a:lstStyle/>
          <a:p>
            <a:pPr algn="ctr"/>
            <a:r>
              <a:rPr lang="en-US" sz="2800" b="1" dirty="0" smtClean="0">
                <a:solidFill>
                  <a:schemeClr val="bg1"/>
                </a:solidFill>
                <a:latin typeface="Tw Cen MT" panose="020B0602020104020603" pitchFamily="34" charset="0"/>
              </a:rPr>
              <a:t>Nandita Vijaykumar </a:t>
            </a:r>
            <a:endParaRPr lang="en-US" sz="2800" b="1" dirty="0">
              <a:solidFill>
                <a:schemeClr val="bg1"/>
              </a:solidFill>
              <a:latin typeface="Tw Cen MT" panose="020B0602020104020603" pitchFamily="34" charset="0"/>
            </a:endParaRPr>
          </a:p>
          <a:p>
            <a:pPr algn="ctr"/>
            <a:r>
              <a:rPr lang="en-US" sz="2800" b="1" dirty="0" smtClean="0">
                <a:solidFill>
                  <a:schemeClr val="tx1">
                    <a:lumMod val="50000"/>
                  </a:schemeClr>
                </a:solidFill>
                <a:latin typeface="Tw Cen MT" panose="020B0602020104020603" pitchFamily="34" charset="0"/>
              </a:rPr>
              <a:t>Gennady </a:t>
            </a:r>
            <a:r>
              <a:rPr lang="en-US" sz="2800" b="1" dirty="0" err="1" smtClean="0">
                <a:solidFill>
                  <a:schemeClr val="tx1">
                    <a:lumMod val="50000"/>
                  </a:schemeClr>
                </a:solidFill>
                <a:latin typeface="Tw Cen MT" panose="020B0602020104020603" pitchFamily="34" charset="0"/>
              </a:rPr>
              <a:t>Pekhimenko</a:t>
            </a:r>
            <a:r>
              <a:rPr lang="en-US" sz="2800" b="1" dirty="0" smtClean="0">
                <a:solidFill>
                  <a:schemeClr val="tx1">
                    <a:lumMod val="50000"/>
                  </a:schemeClr>
                </a:solidFill>
                <a:latin typeface="Tw Cen MT" panose="020B0602020104020603" pitchFamily="34" charset="0"/>
              </a:rPr>
              <a:t>, </a:t>
            </a:r>
            <a:r>
              <a:rPr lang="en-US" sz="2800" b="1" dirty="0" err="1" smtClean="0">
                <a:solidFill>
                  <a:schemeClr val="tx1">
                    <a:lumMod val="50000"/>
                  </a:schemeClr>
                </a:solidFill>
                <a:latin typeface="Tw Cen MT" panose="020B0602020104020603" pitchFamily="34" charset="0"/>
              </a:rPr>
              <a:t>Adwait</a:t>
            </a:r>
            <a:r>
              <a:rPr lang="en-US" sz="2800" b="1" dirty="0" smtClean="0">
                <a:solidFill>
                  <a:schemeClr val="tx1">
                    <a:lumMod val="50000"/>
                  </a:schemeClr>
                </a:solidFill>
                <a:latin typeface="Tw Cen MT" panose="020B0602020104020603" pitchFamily="34" charset="0"/>
              </a:rPr>
              <a:t> Jog, Abhishek </a:t>
            </a:r>
            <a:r>
              <a:rPr lang="en-US" sz="2800" b="1" dirty="0" err="1" smtClean="0">
                <a:solidFill>
                  <a:schemeClr val="tx1">
                    <a:lumMod val="50000"/>
                  </a:schemeClr>
                </a:solidFill>
                <a:latin typeface="Tw Cen MT" panose="020B0602020104020603" pitchFamily="34" charset="0"/>
              </a:rPr>
              <a:t>Bhowmick</a:t>
            </a:r>
            <a:r>
              <a:rPr lang="en-US" sz="2800" b="1" dirty="0" smtClean="0">
                <a:solidFill>
                  <a:schemeClr val="tx1">
                    <a:lumMod val="50000"/>
                  </a:schemeClr>
                </a:solidFill>
                <a:latin typeface="Tw Cen MT" panose="020B0602020104020603" pitchFamily="34" charset="0"/>
              </a:rPr>
              <a:t>, </a:t>
            </a:r>
            <a:r>
              <a:rPr lang="en-US" sz="2800" b="1" dirty="0" err="1" smtClean="0">
                <a:solidFill>
                  <a:schemeClr val="tx1">
                    <a:lumMod val="50000"/>
                  </a:schemeClr>
                </a:solidFill>
                <a:latin typeface="Tw Cen MT" panose="020B0602020104020603" pitchFamily="34" charset="0"/>
              </a:rPr>
              <a:t>Rachata</a:t>
            </a:r>
            <a:r>
              <a:rPr lang="en-US" sz="2800" b="1" dirty="0" smtClean="0">
                <a:solidFill>
                  <a:schemeClr val="tx1">
                    <a:lumMod val="50000"/>
                  </a:schemeClr>
                </a:solidFill>
                <a:latin typeface="Tw Cen MT" panose="020B0602020104020603" pitchFamily="34" charset="0"/>
              </a:rPr>
              <a:t> </a:t>
            </a:r>
            <a:r>
              <a:rPr lang="en-US" sz="2800" b="1" dirty="0" err="1" smtClean="0">
                <a:solidFill>
                  <a:schemeClr val="tx1">
                    <a:lumMod val="50000"/>
                  </a:schemeClr>
                </a:solidFill>
                <a:latin typeface="Tw Cen MT" panose="020B0602020104020603" pitchFamily="34" charset="0"/>
              </a:rPr>
              <a:t>Ausavarangnirun</a:t>
            </a:r>
            <a:r>
              <a:rPr lang="en-US" sz="2800" b="1" dirty="0" smtClean="0">
                <a:solidFill>
                  <a:schemeClr val="tx1">
                    <a:lumMod val="50000"/>
                  </a:schemeClr>
                </a:solidFill>
                <a:latin typeface="Tw Cen MT" panose="020B0602020104020603" pitchFamily="34" charset="0"/>
              </a:rPr>
              <a:t>, Chita Das, </a:t>
            </a:r>
            <a:r>
              <a:rPr lang="en-US" sz="2800" b="1" dirty="0" err="1" smtClean="0">
                <a:solidFill>
                  <a:schemeClr val="tx1">
                    <a:lumMod val="50000"/>
                  </a:schemeClr>
                </a:solidFill>
                <a:latin typeface="Tw Cen MT" panose="020B0602020104020603" pitchFamily="34" charset="0"/>
              </a:rPr>
              <a:t>Mahmut</a:t>
            </a:r>
            <a:r>
              <a:rPr lang="en-US" sz="2800" b="1" dirty="0" smtClean="0">
                <a:solidFill>
                  <a:schemeClr val="tx1">
                    <a:lumMod val="50000"/>
                  </a:schemeClr>
                </a:solidFill>
                <a:latin typeface="Tw Cen MT" panose="020B0602020104020603" pitchFamily="34" charset="0"/>
              </a:rPr>
              <a:t> </a:t>
            </a:r>
            <a:r>
              <a:rPr lang="en-US" sz="2800" b="1" dirty="0" err="1" smtClean="0">
                <a:solidFill>
                  <a:schemeClr val="tx1">
                    <a:lumMod val="50000"/>
                  </a:schemeClr>
                </a:solidFill>
                <a:latin typeface="Tw Cen MT" panose="020B0602020104020603" pitchFamily="34" charset="0"/>
              </a:rPr>
              <a:t>Kandemir</a:t>
            </a:r>
            <a:r>
              <a:rPr lang="en-US" sz="2800" b="1" dirty="0" smtClean="0">
                <a:solidFill>
                  <a:schemeClr val="tx1">
                    <a:lumMod val="50000"/>
                  </a:schemeClr>
                </a:solidFill>
                <a:latin typeface="Tw Cen MT" panose="020B0602020104020603" pitchFamily="34" charset="0"/>
              </a:rPr>
              <a:t>, Todd C. Mowry, Onur Mutlu</a:t>
            </a:r>
          </a:p>
        </p:txBody>
      </p:sp>
      <p:pic>
        <p:nvPicPr>
          <p:cNvPr id="11" name="Picture 10" descr="safari.png"/>
          <p:cNvPicPr>
            <a:picLocks noChangeAspect="1"/>
          </p:cNvPicPr>
          <p:nvPr/>
        </p:nvPicPr>
        <p:blipFill>
          <a:blip r:embed="rId4" cstate="print"/>
          <a:stretch>
            <a:fillRect/>
          </a:stretch>
        </p:blipFill>
        <p:spPr>
          <a:xfrm>
            <a:off x="381000" y="5932116"/>
            <a:ext cx="1981200" cy="573241"/>
          </a:xfrm>
          <a:prstGeom prst="rect">
            <a:avLst/>
          </a:prstGeom>
        </p:spPr>
      </p:pic>
      <p:pic>
        <p:nvPicPr>
          <p:cNvPr id="12" name="Picture 11" descr="cmu.jpg"/>
          <p:cNvPicPr>
            <a:picLocks noChangeAspect="1"/>
          </p:cNvPicPr>
          <p:nvPr/>
        </p:nvPicPr>
        <p:blipFill>
          <a:blip r:embed="rId5" cstate="print"/>
          <a:srcRect t="21333" b="21333"/>
          <a:stretch>
            <a:fillRect/>
          </a:stretch>
        </p:blipFill>
        <p:spPr>
          <a:xfrm>
            <a:off x="2667000" y="5854726"/>
            <a:ext cx="3576692" cy="740197"/>
          </a:xfrm>
          <a:prstGeom prst="rect">
            <a:avLst/>
          </a:prstGeom>
        </p:spPr>
      </p:pic>
    </p:spTree>
    <p:extLst>
      <p:ext uri="{BB962C8B-B14F-4D97-AF65-F5344CB8AC3E}">
        <p14:creationId xmlns:p14="http://schemas.microsoft.com/office/powerpoint/2010/main" val="1283968478"/>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endParaRPr lang="en-US"/>
          </a:p>
        </p:txBody>
      </p:sp>
      <p:sp>
        <p:nvSpPr>
          <p:cNvPr id="4" name="Title 3"/>
          <p:cNvSpPr>
            <a:spLocks noGrp="1"/>
          </p:cNvSpPr>
          <p:nvPr>
            <p:ph type="title"/>
          </p:nvPr>
        </p:nvSpPr>
        <p:spPr/>
        <p:txBody>
          <a:bodyPr/>
          <a:lstStyle/>
          <a:p>
            <a:r>
              <a:rPr lang="en-US" dirty="0" smtClean="0"/>
              <a:t>Backup Slides</a:t>
            </a:r>
            <a:endParaRPr lang="en-US" dirty="0"/>
          </a:p>
        </p:txBody>
      </p:sp>
      <p:sp>
        <p:nvSpPr>
          <p:cNvPr id="3" name="Slide Number Placeholder 2"/>
          <p:cNvSpPr>
            <a:spLocks noGrp="1"/>
          </p:cNvSpPr>
          <p:nvPr>
            <p:ph type="sldNum" sz="quarter" idx="11"/>
          </p:nvPr>
        </p:nvSpPr>
        <p:spPr/>
        <p:txBody>
          <a:bodyPr/>
          <a:lstStyle/>
          <a:p>
            <a:fld id="{7CFECB9F-1D6C-412D-901B-E31CC0E81367}" type="slidenum">
              <a:rPr lang="en-US" smtClean="0"/>
              <a:t>34</a:t>
            </a:fld>
            <a:endParaRPr lang="en-US"/>
          </a:p>
        </p:txBody>
      </p:sp>
    </p:spTree>
    <p:extLst>
      <p:ext uri="{BB962C8B-B14F-4D97-AF65-F5344CB8AC3E}">
        <p14:creationId xmlns:p14="http://schemas.microsoft.com/office/powerpoint/2010/main" val="784959204"/>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 on Energy</a:t>
            </a:r>
            <a:endParaRPr lang="en-US" dirty="0"/>
          </a:p>
        </p:txBody>
      </p:sp>
      <p:graphicFrame>
        <p:nvGraphicFramePr>
          <p:cNvPr id="5" name="Chart 4"/>
          <p:cNvGraphicFramePr>
            <a:graphicFrameLocks/>
          </p:cNvGraphicFramePr>
          <p:nvPr>
            <p:extLst>
              <p:ext uri="{D42A27DB-BD31-4B8C-83A1-F6EECF244321}">
                <p14:modId xmlns:p14="http://schemas.microsoft.com/office/powerpoint/2010/main" val="3323087766"/>
              </p:ext>
            </p:extLst>
          </p:nvPr>
        </p:nvGraphicFramePr>
        <p:xfrm>
          <a:off x="19051" y="1524000"/>
          <a:ext cx="8915399" cy="43434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699499" y="5638800"/>
            <a:ext cx="7467600" cy="944368"/>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i="1" dirty="0" smtClean="0">
                <a:solidFill>
                  <a:schemeClr val="tx2"/>
                </a:solidFill>
                <a:latin typeface="Candara" panose="020E0502030303020204" pitchFamily="34" charset="0"/>
              </a:rPr>
              <a:t> </a:t>
            </a:r>
            <a:r>
              <a:rPr lang="en-US" sz="2800" b="1" i="1" dirty="0">
                <a:solidFill>
                  <a:schemeClr val="tx2"/>
                </a:solidFill>
                <a:latin typeface="Candara" panose="020E0502030303020204" pitchFamily="34" charset="0"/>
              </a:rPr>
              <a:t>CABA </a:t>
            </a:r>
            <a:r>
              <a:rPr lang="en-US" sz="2800" b="1" i="1" dirty="0" smtClean="0">
                <a:solidFill>
                  <a:schemeClr val="tx2"/>
                </a:solidFill>
                <a:latin typeface="Candara" panose="020E0502030303020204" pitchFamily="34" charset="0"/>
              </a:rPr>
              <a:t>reduces the overall system energy by decreasing the off-chip </a:t>
            </a:r>
            <a:r>
              <a:rPr lang="en-US" sz="2800" b="1" i="1" dirty="0">
                <a:solidFill>
                  <a:schemeClr val="tx2"/>
                </a:solidFill>
                <a:latin typeface="Candara" panose="020E0502030303020204" pitchFamily="34" charset="0"/>
              </a:rPr>
              <a:t>memory </a:t>
            </a:r>
            <a:r>
              <a:rPr lang="en-US" sz="2800" b="1" i="1" dirty="0" smtClean="0">
                <a:solidFill>
                  <a:schemeClr val="tx2"/>
                </a:solidFill>
                <a:latin typeface="Candara" panose="020E0502030303020204" pitchFamily="34" charset="0"/>
              </a:rPr>
              <a:t>traffic</a:t>
            </a:r>
            <a:endParaRPr lang="en-US" sz="2800" b="1" i="1" dirty="0">
              <a:solidFill>
                <a:schemeClr val="tx2"/>
              </a:solidFill>
              <a:latin typeface="Candara" panose="020E0502030303020204" pitchFamily="34" charset="0"/>
            </a:endParaRPr>
          </a:p>
        </p:txBody>
      </p:sp>
      <p:sp>
        <p:nvSpPr>
          <p:cNvPr id="4" name="Slide Number Placeholder 3"/>
          <p:cNvSpPr>
            <a:spLocks noGrp="1"/>
          </p:cNvSpPr>
          <p:nvPr>
            <p:ph type="sldNum" sz="quarter" idx="4"/>
          </p:nvPr>
        </p:nvSpPr>
        <p:spPr/>
        <p:txBody>
          <a:bodyPr/>
          <a:lstStyle/>
          <a:p>
            <a:fld id="{E4C25FB6-0C19-4CE9-A9C3-EE47C070BF97}" type="slidenum">
              <a:rPr lang="en-US" smtClean="0"/>
              <a:pPr/>
              <a:t>35</a:t>
            </a:fld>
            <a:endParaRPr lang="en-US" dirty="0"/>
          </a:p>
        </p:txBody>
      </p:sp>
    </p:spTree>
    <p:extLst>
      <p:ext uri="{BB962C8B-B14F-4D97-AF65-F5344CB8AC3E}">
        <p14:creationId xmlns:p14="http://schemas.microsoft.com/office/powerpoint/2010/main" val="372418855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graphicEl>
                                              <a:chart seriesIdx="2" categoryIdx="-4" bldStep="series"/>
                                            </p:graphic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graphicEl>
                                              <a:chart seriesIdx="3" categoryIdx="-4" bldStep="series"/>
                                            </p:graphic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Chart bld="series"/>
        </p:bldSub>
      </p:bldGraphic>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 on Compression Ratio</a:t>
            </a:r>
            <a:endParaRPr lang="en-US" dirty="0"/>
          </a:p>
        </p:txBody>
      </p:sp>
      <p:sp>
        <p:nvSpPr>
          <p:cNvPr id="3" name="Slide Number Placeholder 2"/>
          <p:cNvSpPr>
            <a:spLocks noGrp="1"/>
          </p:cNvSpPr>
          <p:nvPr>
            <p:ph type="sldNum" sz="quarter" idx="4"/>
          </p:nvPr>
        </p:nvSpPr>
        <p:spPr/>
        <p:txBody>
          <a:bodyPr/>
          <a:lstStyle/>
          <a:p>
            <a:fld id="{E4C25FB6-0C19-4CE9-A9C3-EE47C070BF97}" type="slidenum">
              <a:rPr lang="en-US" smtClean="0"/>
              <a:pPr/>
              <a:t>36</a:t>
            </a:fld>
            <a:endParaRPr lang="en-US" dirty="0"/>
          </a:p>
        </p:txBody>
      </p:sp>
      <p:pic>
        <p:nvPicPr>
          <p:cNvPr id="5" name="Picture 4"/>
          <p:cNvPicPr>
            <a:picLocks noChangeAspect="1"/>
          </p:cNvPicPr>
          <p:nvPr/>
        </p:nvPicPr>
        <p:blipFill>
          <a:blip r:embed="rId2"/>
          <a:stretch>
            <a:fillRect/>
          </a:stretch>
        </p:blipFill>
        <p:spPr>
          <a:xfrm>
            <a:off x="152400" y="1905000"/>
            <a:ext cx="8707468" cy="3105000"/>
          </a:xfrm>
          <a:prstGeom prst="rect">
            <a:avLst/>
          </a:prstGeom>
        </p:spPr>
      </p:pic>
    </p:spTree>
    <p:extLst>
      <p:ext uri="{BB962C8B-B14F-4D97-AF65-F5344CB8AC3E}">
        <p14:creationId xmlns:p14="http://schemas.microsoft.com/office/powerpoint/2010/main" val="26396177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Uses of CABA</a:t>
            </a:r>
            <a:endParaRPr lang="en-US" dirty="0"/>
          </a:p>
        </p:txBody>
      </p:sp>
      <p:sp>
        <p:nvSpPr>
          <p:cNvPr id="3" name="Slide Number Placeholder 2"/>
          <p:cNvSpPr>
            <a:spLocks noGrp="1"/>
          </p:cNvSpPr>
          <p:nvPr>
            <p:ph type="sldNum" sz="quarter" idx="4"/>
          </p:nvPr>
        </p:nvSpPr>
        <p:spPr/>
        <p:txBody>
          <a:bodyPr/>
          <a:lstStyle/>
          <a:p>
            <a:fld id="{E4C25FB6-0C19-4CE9-A9C3-EE47C070BF97}" type="slidenum">
              <a:rPr lang="en-US" smtClean="0"/>
              <a:pPr/>
              <a:t>37</a:t>
            </a:fld>
            <a:endParaRPr lang="en-US" dirty="0"/>
          </a:p>
        </p:txBody>
      </p:sp>
      <p:sp>
        <p:nvSpPr>
          <p:cNvPr id="4" name="Content Placeholder 2"/>
          <p:cNvSpPr txBox="1">
            <a:spLocks/>
          </p:cNvSpPr>
          <p:nvPr/>
        </p:nvSpPr>
        <p:spPr>
          <a:xfrm>
            <a:off x="612648" y="1600200"/>
            <a:ext cx="8153400" cy="4495800"/>
          </a:xfrm>
          <a:prstGeom prst="rect">
            <a:avLst/>
          </a:prstGeom>
        </p:spPr>
        <p:txBody>
          <a:bodyPr>
            <a:normAutofit/>
          </a:bodyPr>
          <a:lstStyle>
            <a:lvl1pPr marL="320040" indent="-320040" algn="l" rtl="0" eaLnBrk="1" latinLnBrk="0" hangingPunct="1">
              <a:spcBef>
                <a:spcPts val="700"/>
              </a:spcBef>
              <a:buClr>
                <a:schemeClr val="accent2"/>
              </a:buClr>
              <a:buSzPct val="60000"/>
              <a:buFont typeface="Wingdings"/>
              <a:buChar char=""/>
              <a:defRPr kumimoji="0" sz="2900" i="1" kern="1200">
                <a:solidFill>
                  <a:schemeClr val="tx1"/>
                </a:solidFill>
                <a:latin typeface="Candara" pitchFamily="34" charset="0"/>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Candara" pitchFamily="34" charset="0"/>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Candara" pitchFamily="34" charset="0"/>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Candara" pitchFamily="34" charset="0"/>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Candara" pitchFamily="34" charset="0"/>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sz="2800" i="0" dirty="0" smtClean="0"/>
              <a:t>Hardware </a:t>
            </a:r>
            <a:r>
              <a:rPr lang="en-US" sz="2800" i="0" dirty="0" err="1" smtClean="0"/>
              <a:t>Memoization</a:t>
            </a:r>
            <a:endParaRPr lang="en-US" sz="2800" i="0" dirty="0" smtClean="0"/>
          </a:p>
          <a:p>
            <a:pPr lvl="1"/>
            <a:r>
              <a:rPr lang="en-US" sz="2500" dirty="0" smtClean="0"/>
              <a:t>Goal: </a:t>
            </a:r>
            <a:r>
              <a:rPr lang="en-US" sz="2500" dirty="0"/>
              <a:t>a</a:t>
            </a:r>
            <a:r>
              <a:rPr lang="en-US" sz="2500" dirty="0" smtClean="0"/>
              <a:t>void redundant computation by reusing previous results over the same/similar inputs</a:t>
            </a:r>
          </a:p>
          <a:p>
            <a:pPr lvl="1"/>
            <a:r>
              <a:rPr lang="en-US" sz="2500" i="0" dirty="0" smtClean="0"/>
              <a:t>Idea: </a:t>
            </a:r>
          </a:p>
          <a:p>
            <a:pPr lvl="2"/>
            <a:r>
              <a:rPr lang="en-US" sz="2200" i="0" dirty="0" smtClean="0"/>
              <a:t>hash the inputs at predefined points</a:t>
            </a:r>
          </a:p>
          <a:p>
            <a:pPr lvl="2"/>
            <a:r>
              <a:rPr lang="en-US" sz="2200" dirty="0" smtClean="0"/>
              <a:t>use load/store pipelines to save inputs in shared memory</a:t>
            </a:r>
          </a:p>
          <a:p>
            <a:pPr lvl="2"/>
            <a:r>
              <a:rPr lang="en-US" sz="2200" dirty="0"/>
              <a:t>e</a:t>
            </a:r>
            <a:r>
              <a:rPr lang="en-US" sz="2200" dirty="0" smtClean="0"/>
              <a:t>liminate redundant computation by loading stored results</a:t>
            </a:r>
            <a:endParaRPr lang="en-US" sz="2800" i="0" dirty="0"/>
          </a:p>
          <a:p>
            <a:r>
              <a:rPr lang="en-US" sz="2800" i="0" dirty="0" smtClean="0"/>
              <a:t>Prefetching</a:t>
            </a:r>
          </a:p>
          <a:p>
            <a:pPr lvl="1"/>
            <a:r>
              <a:rPr lang="en-US" sz="2500" dirty="0" smtClean="0"/>
              <a:t>Similar to CPU</a:t>
            </a:r>
            <a:endParaRPr lang="en-US" sz="2500" i="0" dirty="0" smtClean="0"/>
          </a:p>
          <a:p>
            <a:endParaRPr lang="en-US" sz="3200" dirty="0" smtClean="0"/>
          </a:p>
          <a:p>
            <a:endParaRPr lang="en-US" dirty="0" smtClean="0"/>
          </a:p>
        </p:txBody>
      </p:sp>
    </p:spTree>
    <p:extLst>
      <p:ext uri="{BB962C8B-B14F-4D97-AF65-F5344CB8AC3E}">
        <p14:creationId xmlns:p14="http://schemas.microsoft.com/office/powerpoint/2010/main" val="36185617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Green  Arrow"/>
          <p:cNvSpPr/>
          <p:nvPr/>
        </p:nvSpPr>
        <p:spPr>
          <a:xfrm>
            <a:off x="5551536" y="3573556"/>
            <a:ext cx="1733194" cy="844087"/>
          </a:xfrm>
          <a:prstGeom prst="leftRightArrow">
            <a:avLst>
              <a:gd name="adj1" fmla="val 50000"/>
              <a:gd name="adj2" fmla="val 59220"/>
            </a:avLst>
          </a:prstGeom>
          <a:solidFill>
            <a:schemeClr val="bg1"/>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b="1" dirty="0"/>
          </a:p>
        </p:txBody>
      </p:sp>
      <p:sp>
        <p:nvSpPr>
          <p:cNvPr id="2" name="Title 1"/>
          <p:cNvSpPr>
            <a:spLocks noGrp="1"/>
          </p:cNvSpPr>
          <p:nvPr>
            <p:ph type="title"/>
          </p:nvPr>
        </p:nvSpPr>
        <p:spPr/>
        <p:txBody>
          <a:bodyPr>
            <a:normAutofit/>
          </a:bodyPr>
          <a:lstStyle/>
          <a:p>
            <a:r>
              <a:rPr lang="en-US" b="1" dirty="0" smtClean="0"/>
              <a:t>Challenges in GPU Efficiency</a:t>
            </a:r>
            <a:endParaRPr lang="en-US" b="1" dirty="0"/>
          </a:p>
        </p:txBody>
      </p:sp>
      <p:grpSp>
        <p:nvGrpSpPr>
          <p:cNvPr id="6" name="Base Diag"/>
          <p:cNvGrpSpPr/>
          <p:nvPr/>
        </p:nvGrpSpPr>
        <p:grpSpPr>
          <a:xfrm>
            <a:off x="609600" y="2209799"/>
            <a:ext cx="8077200" cy="3799886"/>
            <a:chOff x="790575" y="3009899"/>
            <a:chExt cx="8077200" cy="3799886"/>
          </a:xfrm>
        </p:grpSpPr>
        <p:sp>
          <p:nvSpPr>
            <p:cNvPr id="7" name="Rounded Rectangle 6"/>
            <p:cNvSpPr/>
            <p:nvPr/>
          </p:nvSpPr>
          <p:spPr>
            <a:xfrm>
              <a:off x="2062584" y="3086100"/>
              <a:ext cx="3674924" cy="3270250"/>
            </a:xfrm>
            <a:prstGeom prst="roundRect">
              <a:avLst/>
            </a:prstGeom>
            <a:solidFill>
              <a:schemeClr val="bg1"/>
            </a:solidFill>
            <a:ln w="57150">
              <a:solidFill>
                <a:schemeClr val="tx2">
                  <a:lumMod val="75000"/>
                </a:schemeClr>
              </a:solidFill>
            </a:ln>
            <a:effectLst>
              <a:outerShdw blurRad="38100" dist="30000" dir="5400000" rotWithShape="0">
                <a:srgbClr val="000000">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8" name="Cores"/>
            <p:cNvGrpSpPr/>
            <p:nvPr/>
          </p:nvGrpSpPr>
          <p:grpSpPr>
            <a:xfrm>
              <a:off x="4072341" y="3527783"/>
              <a:ext cx="1321095" cy="2615519"/>
              <a:chOff x="4469131" y="2228282"/>
              <a:chExt cx="1321095" cy="2969042"/>
            </a:xfrm>
          </p:grpSpPr>
          <p:grpSp>
            <p:nvGrpSpPr>
              <p:cNvPr id="16" name="Group 15"/>
              <p:cNvGrpSpPr/>
              <p:nvPr/>
            </p:nvGrpSpPr>
            <p:grpSpPr>
              <a:xfrm>
                <a:off x="4469131" y="2228282"/>
                <a:ext cx="1287136" cy="304800"/>
                <a:chOff x="1476259" y="2935994"/>
                <a:chExt cx="1287136" cy="304800"/>
              </a:xfrm>
              <a:solidFill>
                <a:schemeClr val="tx2">
                  <a:lumMod val="50000"/>
                </a:schemeClr>
              </a:solidFill>
            </p:grpSpPr>
            <p:sp>
              <p:nvSpPr>
                <p:cNvPr id="59" name="Rounded Rectangle 58"/>
                <p:cNvSpPr/>
                <p:nvPr/>
              </p:nvSpPr>
              <p:spPr>
                <a:xfrm>
                  <a:off x="1476259" y="2935994"/>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Rounded Rectangle 59"/>
                <p:cNvSpPr/>
                <p:nvPr/>
              </p:nvSpPr>
              <p:spPr>
                <a:xfrm>
                  <a:off x="2140942" y="2943338"/>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Rounded Rectangle 60"/>
                <p:cNvSpPr/>
                <p:nvPr/>
              </p:nvSpPr>
              <p:spPr>
                <a:xfrm>
                  <a:off x="2498990" y="2943338"/>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Rounded Rectangle 62"/>
                <p:cNvSpPr/>
                <p:nvPr/>
              </p:nvSpPr>
              <p:spPr>
                <a:xfrm>
                  <a:off x="1792074" y="2935994"/>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7" name="Group 16"/>
              <p:cNvGrpSpPr/>
              <p:nvPr/>
            </p:nvGrpSpPr>
            <p:grpSpPr>
              <a:xfrm>
                <a:off x="4470959" y="2593674"/>
                <a:ext cx="1287136" cy="304800"/>
                <a:chOff x="1476259" y="2935994"/>
                <a:chExt cx="1287136" cy="304800"/>
              </a:xfrm>
              <a:solidFill>
                <a:schemeClr val="tx2">
                  <a:lumMod val="50000"/>
                </a:schemeClr>
              </a:solidFill>
            </p:grpSpPr>
            <p:sp>
              <p:nvSpPr>
                <p:cNvPr id="54" name="Rounded Rectangle 53"/>
                <p:cNvSpPr/>
                <p:nvPr/>
              </p:nvSpPr>
              <p:spPr>
                <a:xfrm>
                  <a:off x="1476259" y="2935994"/>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ounded Rectangle 54"/>
                <p:cNvSpPr/>
                <p:nvPr/>
              </p:nvSpPr>
              <p:spPr>
                <a:xfrm>
                  <a:off x="2140942" y="2943338"/>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Rounded Rectangle 55"/>
                <p:cNvSpPr/>
                <p:nvPr/>
              </p:nvSpPr>
              <p:spPr>
                <a:xfrm>
                  <a:off x="2498990" y="2943338"/>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Rounded Rectangle 57"/>
                <p:cNvSpPr/>
                <p:nvPr/>
              </p:nvSpPr>
              <p:spPr>
                <a:xfrm>
                  <a:off x="1792074" y="2935994"/>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8" name="Group 17"/>
              <p:cNvGrpSpPr/>
              <p:nvPr/>
            </p:nvGrpSpPr>
            <p:grpSpPr>
              <a:xfrm>
                <a:off x="4474625" y="2966409"/>
                <a:ext cx="1287136" cy="304800"/>
                <a:chOff x="1476259" y="2935994"/>
                <a:chExt cx="1287136" cy="304800"/>
              </a:xfrm>
              <a:solidFill>
                <a:schemeClr val="tx2">
                  <a:lumMod val="50000"/>
                </a:schemeClr>
              </a:solidFill>
            </p:grpSpPr>
            <p:sp>
              <p:nvSpPr>
                <p:cNvPr id="49" name="Rounded Rectangle 48"/>
                <p:cNvSpPr/>
                <p:nvPr/>
              </p:nvSpPr>
              <p:spPr>
                <a:xfrm>
                  <a:off x="1476259" y="2935994"/>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Rounded Rectangle 49"/>
                <p:cNvSpPr/>
                <p:nvPr/>
              </p:nvSpPr>
              <p:spPr>
                <a:xfrm>
                  <a:off x="2140942" y="2943338"/>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ounded Rectangle 50"/>
                <p:cNvSpPr/>
                <p:nvPr/>
              </p:nvSpPr>
              <p:spPr>
                <a:xfrm>
                  <a:off x="2498990" y="2943338"/>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Rounded Rectangle 52"/>
                <p:cNvSpPr/>
                <p:nvPr/>
              </p:nvSpPr>
              <p:spPr>
                <a:xfrm>
                  <a:off x="1792074" y="2935994"/>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9" name="Group 18"/>
              <p:cNvGrpSpPr/>
              <p:nvPr/>
            </p:nvGrpSpPr>
            <p:grpSpPr>
              <a:xfrm>
                <a:off x="4474625" y="3364830"/>
                <a:ext cx="1287136" cy="304800"/>
                <a:chOff x="1476259" y="2935994"/>
                <a:chExt cx="1287136" cy="304800"/>
              </a:xfrm>
              <a:solidFill>
                <a:schemeClr val="tx2">
                  <a:lumMod val="50000"/>
                </a:schemeClr>
              </a:solidFill>
            </p:grpSpPr>
            <p:sp>
              <p:nvSpPr>
                <p:cNvPr id="44" name="Rounded Rectangle 43"/>
                <p:cNvSpPr/>
                <p:nvPr/>
              </p:nvSpPr>
              <p:spPr>
                <a:xfrm>
                  <a:off x="1476259" y="2935994"/>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Rounded Rectangle 44"/>
                <p:cNvSpPr/>
                <p:nvPr/>
              </p:nvSpPr>
              <p:spPr>
                <a:xfrm>
                  <a:off x="2140942" y="2943338"/>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Rounded Rectangle 45"/>
                <p:cNvSpPr/>
                <p:nvPr/>
              </p:nvSpPr>
              <p:spPr>
                <a:xfrm>
                  <a:off x="2498990" y="2943338"/>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Rounded Rectangle 47"/>
                <p:cNvSpPr/>
                <p:nvPr/>
              </p:nvSpPr>
              <p:spPr>
                <a:xfrm>
                  <a:off x="1792074" y="2935994"/>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0" name="Group 19"/>
              <p:cNvGrpSpPr/>
              <p:nvPr/>
            </p:nvGrpSpPr>
            <p:grpSpPr>
              <a:xfrm>
                <a:off x="4481976" y="3744932"/>
                <a:ext cx="1287136" cy="304800"/>
                <a:chOff x="1476259" y="2935994"/>
                <a:chExt cx="1287136" cy="304800"/>
              </a:xfrm>
              <a:solidFill>
                <a:schemeClr val="tx2">
                  <a:lumMod val="50000"/>
                </a:schemeClr>
              </a:solidFill>
            </p:grpSpPr>
            <p:sp>
              <p:nvSpPr>
                <p:cNvPr id="39" name="Rounded Rectangle 38"/>
                <p:cNvSpPr/>
                <p:nvPr/>
              </p:nvSpPr>
              <p:spPr>
                <a:xfrm>
                  <a:off x="1476259" y="2935994"/>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Rounded Rectangle 39"/>
                <p:cNvSpPr/>
                <p:nvPr/>
              </p:nvSpPr>
              <p:spPr>
                <a:xfrm>
                  <a:off x="2140942" y="2943338"/>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Rounded Rectangle 40"/>
                <p:cNvSpPr/>
                <p:nvPr/>
              </p:nvSpPr>
              <p:spPr>
                <a:xfrm>
                  <a:off x="2498990" y="2943338"/>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ounded Rectangle 42"/>
                <p:cNvSpPr/>
                <p:nvPr/>
              </p:nvSpPr>
              <p:spPr>
                <a:xfrm>
                  <a:off x="1792074" y="2935994"/>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1" name="Group 20"/>
              <p:cNvGrpSpPr/>
              <p:nvPr/>
            </p:nvGrpSpPr>
            <p:grpSpPr>
              <a:xfrm>
                <a:off x="4489322" y="4113998"/>
                <a:ext cx="1287136" cy="304800"/>
                <a:chOff x="1476259" y="2935994"/>
                <a:chExt cx="1287136" cy="304800"/>
              </a:xfrm>
              <a:solidFill>
                <a:schemeClr val="tx2">
                  <a:lumMod val="50000"/>
                </a:schemeClr>
              </a:solidFill>
            </p:grpSpPr>
            <p:sp>
              <p:nvSpPr>
                <p:cNvPr id="34" name="Rounded Rectangle 33"/>
                <p:cNvSpPr/>
                <p:nvPr/>
              </p:nvSpPr>
              <p:spPr>
                <a:xfrm>
                  <a:off x="1476259" y="2935994"/>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ounded Rectangle 34"/>
                <p:cNvSpPr/>
                <p:nvPr/>
              </p:nvSpPr>
              <p:spPr>
                <a:xfrm>
                  <a:off x="2140942" y="2943338"/>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ounded Rectangle 35"/>
                <p:cNvSpPr/>
                <p:nvPr/>
              </p:nvSpPr>
              <p:spPr>
                <a:xfrm>
                  <a:off x="2498990" y="2943338"/>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ounded Rectangle 37"/>
                <p:cNvSpPr/>
                <p:nvPr/>
              </p:nvSpPr>
              <p:spPr>
                <a:xfrm>
                  <a:off x="1792074" y="2935994"/>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2" name="Group 21"/>
              <p:cNvGrpSpPr/>
              <p:nvPr/>
            </p:nvGrpSpPr>
            <p:grpSpPr>
              <a:xfrm>
                <a:off x="4499409" y="4506927"/>
                <a:ext cx="1287136" cy="304800"/>
                <a:chOff x="1476259" y="2935994"/>
                <a:chExt cx="1287136" cy="304800"/>
              </a:xfrm>
              <a:solidFill>
                <a:schemeClr val="tx2">
                  <a:lumMod val="50000"/>
                </a:schemeClr>
              </a:solidFill>
            </p:grpSpPr>
            <p:sp>
              <p:nvSpPr>
                <p:cNvPr id="29" name="Rounded Rectangle 28"/>
                <p:cNvSpPr/>
                <p:nvPr/>
              </p:nvSpPr>
              <p:spPr>
                <a:xfrm>
                  <a:off x="1476259" y="2935994"/>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ounded Rectangle 29"/>
                <p:cNvSpPr/>
                <p:nvPr/>
              </p:nvSpPr>
              <p:spPr>
                <a:xfrm>
                  <a:off x="2140942" y="2943338"/>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ounded Rectangle 30"/>
                <p:cNvSpPr/>
                <p:nvPr/>
              </p:nvSpPr>
              <p:spPr>
                <a:xfrm>
                  <a:off x="2498990" y="2943338"/>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ounded Rectangle 32"/>
                <p:cNvSpPr/>
                <p:nvPr/>
              </p:nvSpPr>
              <p:spPr>
                <a:xfrm>
                  <a:off x="1792074" y="2935994"/>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4503090" y="4892524"/>
                <a:ext cx="1287136" cy="304800"/>
                <a:chOff x="1476259" y="2935994"/>
                <a:chExt cx="1287136" cy="304800"/>
              </a:xfrm>
              <a:solidFill>
                <a:schemeClr val="tx2">
                  <a:lumMod val="50000"/>
                </a:schemeClr>
              </a:solidFill>
            </p:grpSpPr>
            <p:sp>
              <p:nvSpPr>
                <p:cNvPr id="24" name="Rounded Rectangle 23"/>
                <p:cNvSpPr/>
                <p:nvPr/>
              </p:nvSpPr>
              <p:spPr>
                <a:xfrm>
                  <a:off x="1476259" y="2935994"/>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ounded Rectangle 24"/>
                <p:cNvSpPr/>
                <p:nvPr/>
              </p:nvSpPr>
              <p:spPr>
                <a:xfrm>
                  <a:off x="2140942" y="2943338"/>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ounded Rectangle 25"/>
                <p:cNvSpPr/>
                <p:nvPr/>
              </p:nvSpPr>
              <p:spPr>
                <a:xfrm>
                  <a:off x="2498990" y="2943338"/>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ounded Rectangle 27"/>
                <p:cNvSpPr/>
                <p:nvPr/>
              </p:nvSpPr>
              <p:spPr>
                <a:xfrm>
                  <a:off x="1792074" y="2935994"/>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
          <p:nvSpPr>
            <p:cNvPr id="9" name="Rounded Rectangle 8"/>
            <p:cNvSpPr/>
            <p:nvPr/>
          </p:nvSpPr>
          <p:spPr>
            <a:xfrm>
              <a:off x="2306964" y="3527783"/>
              <a:ext cx="1627711" cy="2616504"/>
            </a:xfrm>
            <a:prstGeom prst="roundRect">
              <a:avLst/>
            </a:prstGeom>
            <a:noFill/>
            <a:ln w="28575">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ounded Rectangle 9"/>
            <p:cNvSpPr/>
            <p:nvPr/>
          </p:nvSpPr>
          <p:spPr>
            <a:xfrm>
              <a:off x="790575" y="3009899"/>
              <a:ext cx="1066800" cy="3399775"/>
            </a:xfrm>
            <a:prstGeom prst="roundRect">
              <a:avLst/>
            </a:prstGeom>
            <a:solidFill>
              <a:schemeClr val="bg1">
                <a:lumMod val="85000"/>
              </a:schemeClr>
            </a:solidFill>
            <a:ln w="571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ounded Rectangle 11"/>
            <p:cNvSpPr/>
            <p:nvPr/>
          </p:nvSpPr>
          <p:spPr>
            <a:xfrm>
              <a:off x="7489752" y="3086100"/>
              <a:ext cx="1378023" cy="3311907"/>
            </a:xfrm>
            <a:prstGeom prst="roundRect">
              <a:avLst/>
            </a:prstGeom>
            <a:solidFill>
              <a:schemeClr val="accent5">
                <a:lumMod val="20000"/>
                <a:lumOff val="80000"/>
              </a:schemeClr>
            </a:solidFill>
            <a:ln w="571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smtClean="0">
                  <a:solidFill>
                    <a:schemeClr val="tx1"/>
                  </a:solidFill>
                </a:rPr>
                <a:t>Memory</a:t>
              </a:r>
            </a:p>
            <a:p>
              <a:pPr algn="ctr"/>
              <a:r>
                <a:rPr lang="en-US" sz="2000" b="1" dirty="0" smtClean="0">
                  <a:solidFill>
                    <a:schemeClr val="tx1"/>
                  </a:solidFill>
                </a:rPr>
                <a:t>Hierarchy</a:t>
              </a:r>
              <a:endParaRPr lang="en-US" sz="2000" b="1" dirty="0">
                <a:solidFill>
                  <a:schemeClr val="tx1"/>
                </a:solidFill>
              </a:endParaRPr>
            </a:p>
          </p:txBody>
        </p:sp>
        <p:sp>
          <p:nvSpPr>
            <p:cNvPr id="13" name="TextBox 12"/>
            <p:cNvSpPr txBox="1"/>
            <p:nvPr/>
          </p:nvSpPr>
          <p:spPr>
            <a:xfrm>
              <a:off x="2460766" y="3130056"/>
              <a:ext cx="1488613" cy="400110"/>
            </a:xfrm>
            <a:prstGeom prst="rect">
              <a:avLst/>
            </a:prstGeom>
            <a:noFill/>
          </p:spPr>
          <p:txBody>
            <a:bodyPr wrap="none" rtlCol="0">
              <a:spAutoFit/>
            </a:bodyPr>
            <a:lstStyle/>
            <a:p>
              <a:r>
                <a:rPr lang="en-US" sz="2000" b="1" dirty="0" smtClean="0"/>
                <a:t>Register File</a:t>
              </a:r>
              <a:endParaRPr lang="en-US" sz="2000" b="1" dirty="0"/>
            </a:p>
          </p:txBody>
        </p:sp>
        <p:sp>
          <p:nvSpPr>
            <p:cNvPr id="14" name="TextBox 13"/>
            <p:cNvSpPr txBox="1"/>
            <p:nvPr/>
          </p:nvSpPr>
          <p:spPr>
            <a:xfrm>
              <a:off x="4286267" y="3123694"/>
              <a:ext cx="787716" cy="400110"/>
            </a:xfrm>
            <a:prstGeom prst="rect">
              <a:avLst/>
            </a:prstGeom>
            <a:noFill/>
          </p:spPr>
          <p:txBody>
            <a:bodyPr wrap="none" rtlCol="0">
              <a:spAutoFit/>
            </a:bodyPr>
            <a:lstStyle/>
            <a:p>
              <a:r>
                <a:rPr lang="en-US" sz="2000" b="1" dirty="0" smtClean="0"/>
                <a:t>Cores</a:t>
              </a:r>
              <a:endParaRPr lang="en-US" sz="2000" b="1" dirty="0"/>
            </a:p>
          </p:txBody>
        </p:sp>
        <p:sp>
          <p:nvSpPr>
            <p:cNvPr id="15" name="TextBox 14"/>
            <p:cNvSpPr txBox="1"/>
            <p:nvPr/>
          </p:nvSpPr>
          <p:spPr>
            <a:xfrm>
              <a:off x="2409160" y="6409675"/>
              <a:ext cx="3463192" cy="400110"/>
            </a:xfrm>
            <a:prstGeom prst="rect">
              <a:avLst/>
            </a:prstGeom>
            <a:noFill/>
          </p:spPr>
          <p:txBody>
            <a:bodyPr wrap="none" rtlCol="0">
              <a:spAutoFit/>
            </a:bodyPr>
            <a:lstStyle/>
            <a:p>
              <a:r>
                <a:rPr lang="en-US" sz="2000" b="1" dirty="0" smtClean="0"/>
                <a:t>GPU Streaming Multiprocessor</a:t>
              </a:r>
              <a:endParaRPr lang="en-US" sz="2000" b="1" dirty="0"/>
            </a:p>
          </p:txBody>
        </p:sp>
      </p:grpSp>
      <p:sp>
        <p:nvSpPr>
          <p:cNvPr id="64" name="Rounded Rectangle 63"/>
          <p:cNvSpPr/>
          <p:nvPr/>
        </p:nvSpPr>
        <p:spPr>
          <a:xfrm>
            <a:off x="837936" y="4672842"/>
            <a:ext cx="647700" cy="694070"/>
          </a:xfrm>
          <a:prstGeom prst="roundRect">
            <a:avLst/>
          </a:prstGeom>
          <a:solidFill>
            <a:schemeClr val="bg1"/>
          </a:solid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en-US" sz="1600" b="1" dirty="0" smtClean="0">
                <a:solidFill>
                  <a:schemeClr val="tx1"/>
                </a:solidFill>
              </a:rPr>
              <a:t>Thread</a:t>
            </a:r>
          </a:p>
          <a:p>
            <a:pPr algn="ctr"/>
            <a:r>
              <a:rPr lang="en-US" sz="1600" b="1" dirty="0" smtClean="0">
                <a:solidFill>
                  <a:schemeClr val="tx1"/>
                </a:solidFill>
              </a:rPr>
              <a:t>0</a:t>
            </a:r>
            <a:endParaRPr lang="en-US" sz="1600" b="1" dirty="0">
              <a:solidFill>
                <a:schemeClr val="tx1"/>
              </a:solidFill>
            </a:endParaRPr>
          </a:p>
        </p:txBody>
      </p:sp>
      <p:sp>
        <p:nvSpPr>
          <p:cNvPr id="65" name="Rounded Rectangle 64"/>
          <p:cNvSpPr/>
          <p:nvPr/>
        </p:nvSpPr>
        <p:spPr>
          <a:xfrm>
            <a:off x="837936" y="3917192"/>
            <a:ext cx="647700" cy="694070"/>
          </a:xfrm>
          <a:prstGeom prst="roundRect">
            <a:avLst/>
          </a:prstGeom>
          <a:solidFill>
            <a:schemeClr val="bg1"/>
          </a:solid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en-US" sz="1600" b="1" dirty="0" smtClean="0">
                <a:solidFill>
                  <a:schemeClr val="tx1"/>
                </a:solidFill>
              </a:rPr>
              <a:t>Thread</a:t>
            </a:r>
          </a:p>
          <a:p>
            <a:pPr algn="ctr"/>
            <a:r>
              <a:rPr lang="en-US" sz="1600" b="1" dirty="0" smtClean="0">
                <a:solidFill>
                  <a:schemeClr val="tx1"/>
                </a:solidFill>
              </a:rPr>
              <a:t>1</a:t>
            </a:r>
            <a:endParaRPr lang="en-US" sz="1600" b="1" dirty="0">
              <a:solidFill>
                <a:schemeClr val="tx1"/>
              </a:solidFill>
            </a:endParaRPr>
          </a:p>
        </p:txBody>
      </p:sp>
      <p:sp>
        <p:nvSpPr>
          <p:cNvPr id="66" name="Rounded Rectangle 65"/>
          <p:cNvSpPr/>
          <p:nvPr/>
        </p:nvSpPr>
        <p:spPr>
          <a:xfrm>
            <a:off x="837936" y="3152394"/>
            <a:ext cx="647700" cy="694070"/>
          </a:xfrm>
          <a:prstGeom prst="roundRect">
            <a:avLst/>
          </a:prstGeom>
          <a:solidFill>
            <a:schemeClr val="bg1"/>
          </a:solid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en-US" sz="1600" b="1" dirty="0" smtClean="0">
                <a:solidFill>
                  <a:schemeClr val="tx1"/>
                </a:solidFill>
              </a:rPr>
              <a:t>Thread</a:t>
            </a:r>
          </a:p>
          <a:p>
            <a:pPr algn="ctr"/>
            <a:r>
              <a:rPr lang="en-US" sz="1600" b="1" dirty="0" smtClean="0">
                <a:solidFill>
                  <a:schemeClr val="tx1"/>
                </a:solidFill>
              </a:rPr>
              <a:t>2</a:t>
            </a:r>
            <a:endParaRPr lang="en-US" sz="1600" b="1" dirty="0">
              <a:solidFill>
                <a:schemeClr val="tx1"/>
              </a:solidFill>
            </a:endParaRPr>
          </a:p>
        </p:txBody>
      </p:sp>
      <p:sp>
        <p:nvSpPr>
          <p:cNvPr id="67" name="Rounded Rectangle 66"/>
          <p:cNvSpPr/>
          <p:nvPr/>
        </p:nvSpPr>
        <p:spPr>
          <a:xfrm>
            <a:off x="837936" y="2395719"/>
            <a:ext cx="647700" cy="694070"/>
          </a:xfrm>
          <a:prstGeom prst="roundRect">
            <a:avLst/>
          </a:prstGeom>
          <a:solidFill>
            <a:schemeClr val="bg1"/>
          </a:solid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en-US" sz="1600" b="1" dirty="0" smtClean="0">
                <a:solidFill>
                  <a:schemeClr val="tx1"/>
                </a:solidFill>
              </a:rPr>
              <a:t>Thread</a:t>
            </a:r>
          </a:p>
          <a:p>
            <a:pPr algn="ctr"/>
            <a:r>
              <a:rPr lang="en-US" sz="1600" b="1" dirty="0" smtClean="0">
                <a:solidFill>
                  <a:schemeClr val="tx1"/>
                </a:solidFill>
              </a:rPr>
              <a:t>3</a:t>
            </a:r>
            <a:endParaRPr lang="en-US" sz="1600" b="1" dirty="0">
              <a:solidFill>
                <a:schemeClr val="tx1"/>
              </a:solidFill>
            </a:endParaRPr>
          </a:p>
        </p:txBody>
      </p:sp>
      <p:sp>
        <p:nvSpPr>
          <p:cNvPr id="68" name="Round Same Side Corner Rectangle 67"/>
          <p:cNvSpPr/>
          <p:nvPr/>
        </p:nvSpPr>
        <p:spPr>
          <a:xfrm rot="10800000">
            <a:off x="2125989" y="4875735"/>
            <a:ext cx="1627712" cy="467468"/>
          </a:xfrm>
          <a:prstGeom prst="round2SameRect">
            <a:avLst>
              <a:gd name="adj1" fmla="val 50000"/>
              <a:gd name="adj2" fmla="val 0"/>
            </a:avLst>
          </a:prstGeom>
          <a:solidFill>
            <a:schemeClr val="tx2">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Round Same Side Corner Rectangle 68"/>
          <p:cNvSpPr/>
          <p:nvPr/>
        </p:nvSpPr>
        <p:spPr>
          <a:xfrm rot="10800000">
            <a:off x="2121654" y="4332942"/>
            <a:ext cx="1627712" cy="545340"/>
          </a:xfrm>
          <a:prstGeom prst="round2SameRect">
            <a:avLst>
              <a:gd name="adj1" fmla="val 1010"/>
              <a:gd name="adj2" fmla="val 0"/>
            </a:avLst>
          </a:prstGeom>
          <a:solidFill>
            <a:schemeClr val="tx2">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Round Same Side Corner Rectangle 69"/>
          <p:cNvSpPr/>
          <p:nvPr/>
        </p:nvSpPr>
        <p:spPr>
          <a:xfrm rot="10800000">
            <a:off x="2123791" y="3846464"/>
            <a:ext cx="1627712" cy="542404"/>
          </a:xfrm>
          <a:prstGeom prst="round2SameRect">
            <a:avLst>
              <a:gd name="adj1" fmla="val 1010"/>
              <a:gd name="adj2" fmla="val 0"/>
            </a:avLst>
          </a:prstGeom>
          <a:solidFill>
            <a:schemeClr val="tx2">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Round Same Side Corner Rectangle 70"/>
          <p:cNvSpPr/>
          <p:nvPr/>
        </p:nvSpPr>
        <p:spPr>
          <a:xfrm rot="10800000">
            <a:off x="2123791" y="3350337"/>
            <a:ext cx="1627712" cy="496127"/>
          </a:xfrm>
          <a:prstGeom prst="round2SameRect">
            <a:avLst>
              <a:gd name="adj1" fmla="val 1010"/>
              <a:gd name="adj2" fmla="val 0"/>
            </a:avLst>
          </a:prstGeom>
          <a:solidFill>
            <a:schemeClr val="tx2">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Idle Regs"/>
          <p:cNvSpPr/>
          <p:nvPr/>
        </p:nvSpPr>
        <p:spPr>
          <a:xfrm>
            <a:off x="2125990" y="2735790"/>
            <a:ext cx="1627712" cy="614547"/>
          </a:xfrm>
          <a:prstGeom prst="round2SameRect">
            <a:avLst>
              <a:gd name="adj1" fmla="val 44038"/>
              <a:gd name="adj2" fmla="val 0"/>
            </a:avLst>
          </a:prstGeom>
          <a:pattFill prst="wdUpDiag">
            <a:fgClr>
              <a:srgbClr val="FF0000"/>
            </a:fgClr>
            <a:bgClr>
              <a:schemeClr val="bg1"/>
            </a:bgClr>
          </a:patt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b="1" dirty="0">
              <a:solidFill>
                <a:schemeClr val="tx2"/>
              </a:solidFill>
            </a:endParaRPr>
          </a:p>
        </p:txBody>
      </p:sp>
      <p:sp>
        <p:nvSpPr>
          <p:cNvPr id="73" name="Blurry Thread Rectange"/>
          <p:cNvSpPr/>
          <p:nvPr/>
        </p:nvSpPr>
        <p:spPr>
          <a:xfrm>
            <a:off x="609601" y="2209799"/>
            <a:ext cx="1066800" cy="3388107"/>
          </a:xfrm>
          <a:prstGeom prst="roundRect">
            <a:avLst/>
          </a:prstGeom>
          <a:solidFill>
            <a:srgbClr val="73BED3">
              <a:alpha val="43922"/>
            </a:srgbClr>
          </a:solidFill>
          <a:effectLst>
            <a:glow rad="152400">
              <a:schemeClr val="accent1">
                <a:alpha val="57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bg1"/>
                </a:solidFill>
              </a:rPr>
              <a:t>Full!</a:t>
            </a:r>
            <a:endParaRPr lang="en-US" sz="2400" b="1" dirty="0">
              <a:solidFill>
                <a:schemeClr val="bg1"/>
              </a:solidFill>
            </a:endParaRPr>
          </a:p>
        </p:txBody>
      </p:sp>
      <p:grpSp>
        <p:nvGrpSpPr>
          <p:cNvPr id="74" name="Green Cores - 1"/>
          <p:cNvGrpSpPr/>
          <p:nvPr/>
        </p:nvGrpSpPr>
        <p:grpSpPr>
          <a:xfrm>
            <a:off x="3891361" y="2723704"/>
            <a:ext cx="1288964" cy="590393"/>
            <a:chOff x="6072071" y="2256015"/>
            <a:chExt cx="1288964" cy="590393"/>
          </a:xfrm>
          <a:solidFill>
            <a:srgbClr val="006C31"/>
          </a:solidFill>
          <a:effectLst/>
        </p:grpSpPr>
        <p:sp>
          <p:nvSpPr>
            <p:cNvPr id="75" name="Rounded Rectangle 74"/>
            <p:cNvSpPr/>
            <p:nvPr/>
          </p:nvSpPr>
          <p:spPr>
            <a:xfrm>
              <a:off x="6072071" y="2256015"/>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Rounded Rectangle 75"/>
            <p:cNvSpPr/>
            <p:nvPr/>
          </p:nvSpPr>
          <p:spPr>
            <a:xfrm>
              <a:off x="6736754" y="2262485"/>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Rounded Rectangle 76"/>
            <p:cNvSpPr/>
            <p:nvPr/>
          </p:nvSpPr>
          <p:spPr>
            <a:xfrm>
              <a:off x="7094802" y="2262485"/>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Rounded Rectangle 78"/>
            <p:cNvSpPr/>
            <p:nvPr/>
          </p:nvSpPr>
          <p:spPr>
            <a:xfrm>
              <a:off x="6387886" y="2256015"/>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Rounded Rectangle 79"/>
            <p:cNvSpPr/>
            <p:nvPr/>
          </p:nvSpPr>
          <p:spPr>
            <a:xfrm>
              <a:off x="6073899" y="2577900"/>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ounded Rectangle 80"/>
            <p:cNvSpPr/>
            <p:nvPr/>
          </p:nvSpPr>
          <p:spPr>
            <a:xfrm>
              <a:off x="6738582" y="2584370"/>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Rounded Rectangle 81"/>
            <p:cNvSpPr/>
            <p:nvPr/>
          </p:nvSpPr>
          <p:spPr>
            <a:xfrm>
              <a:off x="7096630" y="2584370"/>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Rounded Rectangle 83"/>
            <p:cNvSpPr/>
            <p:nvPr/>
          </p:nvSpPr>
          <p:spPr>
            <a:xfrm>
              <a:off x="6389714" y="2577900"/>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86" name="Green Cores - 2"/>
          <p:cNvGrpSpPr/>
          <p:nvPr/>
        </p:nvGrpSpPr>
        <p:grpSpPr>
          <a:xfrm>
            <a:off x="3896860" y="3384392"/>
            <a:ext cx="1287136" cy="619489"/>
            <a:chOff x="6823238" y="2842229"/>
            <a:chExt cx="1287136" cy="619489"/>
          </a:xfrm>
          <a:solidFill>
            <a:srgbClr val="006C31"/>
          </a:solidFill>
          <a:effectLst/>
        </p:grpSpPr>
        <p:sp>
          <p:nvSpPr>
            <p:cNvPr id="87" name="Rounded Rectangle 86"/>
            <p:cNvSpPr/>
            <p:nvPr/>
          </p:nvSpPr>
          <p:spPr>
            <a:xfrm>
              <a:off x="6823238" y="2842229"/>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Rounded Rectangle 87"/>
            <p:cNvSpPr/>
            <p:nvPr/>
          </p:nvSpPr>
          <p:spPr>
            <a:xfrm>
              <a:off x="7487921" y="2848699"/>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Rounded Rectangle 88"/>
            <p:cNvSpPr/>
            <p:nvPr/>
          </p:nvSpPr>
          <p:spPr>
            <a:xfrm>
              <a:off x="7845969" y="2848699"/>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Rounded Rectangle 90"/>
            <p:cNvSpPr/>
            <p:nvPr/>
          </p:nvSpPr>
          <p:spPr>
            <a:xfrm>
              <a:off x="7139053" y="2842229"/>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Rounded Rectangle 91"/>
            <p:cNvSpPr/>
            <p:nvPr/>
          </p:nvSpPr>
          <p:spPr>
            <a:xfrm>
              <a:off x="6823238" y="3193210"/>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Rounded Rectangle 92"/>
            <p:cNvSpPr/>
            <p:nvPr/>
          </p:nvSpPr>
          <p:spPr>
            <a:xfrm>
              <a:off x="7487921" y="3199680"/>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ounded Rectangle 93"/>
            <p:cNvSpPr/>
            <p:nvPr/>
          </p:nvSpPr>
          <p:spPr>
            <a:xfrm>
              <a:off x="7845969" y="3199680"/>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ounded Rectangle 95"/>
            <p:cNvSpPr/>
            <p:nvPr/>
          </p:nvSpPr>
          <p:spPr>
            <a:xfrm>
              <a:off x="7139053" y="3193210"/>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98" name="Green Cores - 3"/>
          <p:cNvGrpSpPr/>
          <p:nvPr/>
        </p:nvGrpSpPr>
        <p:grpSpPr>
          <a:xfrm>
            <a:off x="3907640" y="4063566"/>
            <a:ext cx="1294482" cy="593630"/>
            <a:chOff x="6783290" y="2596977"/>
            <a:chExt cx="1294482" cy="593630"/>
          </a:xfrm>
          <a:solidFill>
            <a:srgbClr val="006C31"/>
          </a:solidFill>
          <a:effectLst/>
        </p:grpSpPr>
        <p:sp>
          <p:nvSpPr>
            <p:cNvPr id="99" name="Rounded Rectangle 98"/>
            <p:cNvSpPr/>
            <p:nvPr/>
          </p:nvSpPr>
          <p:spPr>
            <a:xfrm>
              <a:off x="6783290" y="2596977"/>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Rounded Rectangle 99"/>
            <p:cNvSpPr/>
            <p:nvPr/>
          </p:nvSpPr>
          <p:spPr>
            <a:xfrm>
              <a:off x="7447973" y="2603447"/>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 name="Rounded Rectangle 100"/>
            <p:cNvSpPr/>
            <p:nvPr/>
          </p:nvSpPr>
          <p:spPr>
            <a:xfrm>
              <a:off x="7806021" y="2603447"/>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Rounded Rectangle 102"/>
            <p:cNvSpPr/>
            <p:nvPr/>
          </p:nvSpPr>
          <p:spPr>
            <a:xfrm>
              <a:off x="7099105" y="2596977"/>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ounded Rectangle 103"/>
            <p:cNvSpPr/>
            <p:nvPr/>
          </p:nvSpPr>
          <p:spPr>
            <a:xfrm>
              <a:off x="6790636" y="2922099"/>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Rounded Rectangle 104"/>
            <p:cNvSpPr/>
            <p:nvPr/>
          </p:nvSpPr>
          <p:spPr>
            <a:xfrm>
              <a:off x="7455319" y="2928569"/>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 name="Rounded Rectangle 105"/>
            <p:cNvSpPr/>
            <p:nvPr/>
          </p:nvSpPr>
          <p:spPr>
            <a:xfrm>
              <a:off x="7813367" y="2928569"/>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Rounded Rectangle 107"/>
            <p:cNvSpPr/>
            <p:nvPr/>
          </p:nvSpPr>
          <p:spPr>
            <a:xfrm>
              <a:off x="7106451" y="2922099"/>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0" name="Green Cores - 4"/>
          <p:cNvGrpSpPr/>
          <p:nvPr/>
        </p:nvGrpSpPr>
        <p:grpSpPr>
          <a:xfrm>
            <a:off x="3920519" y="4735191"/>
            <a:ext cx="1290817" cy="608192"/>
            <a:chOff x="5501183" y="5612757"/>
            <a:chExt cx="1290817" cy="608192"/>
          </a:xfrm>
          <a:solidFill>
            <a:srgbClr val="006C31"/>
          </a:solidFill>
          <a:effectLst/>
        </p:grpSpPr>
        <p:sp>
          <p:nvSpPr>
            <p:cNvPr id="111" name="Rounded Rectangle 110"/>
            <p:cNvSpPr/>
            <p:nvPr/>
          </p:nvSpPr>
          <p:spPr>
            <a:xfrm>
              <a:off x="5501183" y="5612757"/>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2" name="Rounded Rectangle 111"/>
            <p:cNvSpPr/>
            <p:nvPr/>
          </p:nvSpPr>
          <p:spPr>
            <a:xfrm>
              <a:off x="6165866" y="5619227"/>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Rounded Rectangle 112"/>
            <p:cNvSpPr/>
            <p:nvPr/>
          </p:nvSpPr>
          <p:spPr>
            <a:xfrm>
              <a:off x="6523914" y="5619227"/>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5" name="Rounded Rectangle 114"/>
            <p:cNvSpPr/>
            <p:nvPr/>
          </p:nvSpPr>
          <p:spPr>
            <a:xfrm>
              <a:off x="5816998" y="5612757"/>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6" name="Rounded Rectangle 115"/>
            <p:cNvSpPr/>
            <p:nvPr/>
          </p:nvSpPr>
          <p:spPr>
            <a:xfrm>
              <a:off x="5504864" y="5952441"/>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Rounded Rectangle 116"/>
            <p:cNvSpPr/>
            <p:nvPr/>
          </p:nvSpPr>
          <p:spPr>
            <a:xfrm>
              <a:off x="6169547" y="5958911"/>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8" name="Rounded Rectangle 117"/>
            <p:cNvSpPr/>
            <p:nvPr/>
          </p:nvSpPr>
          <p:spPr>
            <a:xfrm>
              <a:off x="6527595" y="5958911"/>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0" name="Rounded Rectangle 119"/>
            <p:cNvSpPr/>
            <p:nvPr/>
          </p:nvSpPr>
          <p:spPr>
            <a:xfrm>
              <a:off x="5820679" y="5952441"/>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22" name="Idle Cores"/>
          <p:cNvGrpSpPr/>
          <p:nvPr/>
        </p:nvGrpSpPr>
        <p:grpSpPr>
          <a:xfrm>
            <a:off x="3890989" y="2723714"/>
            <a:ext cx="1319975" cy="2619679"/>
            <a:chOff x="3910039" y="3523814"/>
            <a:chExt cx="1319975" cy="2619679"/>
          </a:xfrm>
          <a:solidFill>
            <a:schemeClr val="bg1"/>
          </a:solidFill>
          <a:effectLst/>
        </p:grpSpPr>
        <p:grpSp>
          <p:nvGrpSpPr>
            <p:cNvPr id="123" name="Group 122"/>
            <p:cNvGrpSpPr/>
            <p:nvPr/>
          </p:nvGrpSpPr>
          <p:grpSpPr>
            <a:xfrm>
              <a:off x="3910039" y="3523814"/>
              <a:ext cx="1319975" cy="2619679"/>
              <a:chOff x="4062811" y="3676204"/>
              <a:chExt cx="1319975" cy="2619679"/>
            </a:xfrm>
            <a:grpFill/>
          </p:grpSpPr>
          <p:grpSp>
            <p:nvGrpSpPr>
              <p:cNvPr id="125" name="Group 124"/>
              <p:cNvGrpSpPr/>
              <p:nvPr/>
            </p:nvGrpSpPr>
            <p:grpSpPr>
              <a:xfrm>
                <a:off x="4062811" y="3676204"/>
                <a:ext cx="1288964" cy="590393"/>
                <a:chOff x="6072071" y="2256015"/>
                <a:chExt cx="1288964" cy="590393"/>
              </a:xfrm>
              <a:grpFill/>
            </p:grpSpPr>
            <p:sp>
              <p:nvSpPr>
                <p:cNvPr id="159" name="Rounded Rectangle 158"/>
                <p:cNvSpPr/>
                <p:nvPr/>
              </p:nvSpPr>
              <p:spPr>
                <a:xfrm>
                  <a:off x="6072071" y="2256015"/>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0" name="Rounded Rectangle 159"/>
                <p:cNvSpPr/>
                <p:nvPr/>
              </p:nvSpPr>
              <p:spPr>
                <a:xfrm>
                  <a:off x="6736754" y="2262485"/>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1" name="Rounded Rectangle 160"/>
                <p:cNvSpPr/>
                <p:nvPr/>
              </p:nvSpPr>
              <p:spPr>
                <a:xfrm>
                  <a:off x="7094802" y="2262485"/>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3" name="Rounded Rectangle 162"/>
                <p:cNvSpPr/>
                <p:nvPr/>
              </p:nvSpPr>
              <p:spPr>
                <a:xfrm>
                  <a:off x="6387886" y="2256015"/>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4" name="Rounded Rectangle 163"/>
                <p:cNvSpPr/>
                <p:nvPr/>
              </p:nvSpPr>
              <p:spPr>
                <a:xfrm>
                  <a:off x="6073899" y="2577900"/>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5" name="Rounded Rectangle 164"/>
                <p:cNvSpPr/>
                <p:nvPr/>
              </p:nvSpPr>
              <p:spPr>
                <a:xfrm>
                  <a:off x="6738582" y="2584370"/>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6" name="Rounded Rectangle 165"/>
                <p:cNvSpPr/>
                <p:nvPr/>
              </p:nvSpPr>
              <p:spPr>
                <a:xfrm>
                  <a:off x="7096630" y="2584370"/>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8" name="Rounded Rectangle 167"/>
                <p:cNvSpPr/>
                <p:nvPr/>
              </p:nvSpPr>
              <p:spPr>
                <a:xfrm>
                  <a:off x="6389714" y="2577900"/>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26" name="Group 125"/>
              <p:cNvGrpSpPr/>
              <p:nvPr/>
            </p:nvGrpSpPr>
            <p:grpSpPr>
              <a:xfrm>
                <a:off x="4068310" y="4332038"/>
                <a:ext cx="1287136" cy="624343"/>
                <a:chOff x="6823238" y="2837375"/>
                <a:chExt cx="1287136" cy="624343"/>
              </a:xfrm>
              <a:grpFill/>
            </p:grpSpPr>
            <p:sp>
              <p:nvSpPr>
                <p:cNvPr id="149" name="Rounded Rectangle 148"/>
                <p:cNvSpPr/>
                <p:nvPr/>
              </p:nvSpPr>
              <p:spPr>
                <a:xfrm>
                  <a:off x="6825399" y="2837375"/>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0" name="Rounded Rectangle 149"/>
                <p:cNvSpPr/>
                <p:nvPr/>
              </p:nvSpPr>
              <p:spPr>
                <a:xfrm>
                  <a:off x="7484621" y="2842218"/>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1" name="Rounded Rectangle 150"/>
                <p:cNvSpPr/>
                <p:nvPr/>
              </p:nvSpPr>
              <p:spPr>
                <a:xfrm>
                  <a:off x="7845969" y="2848699"/>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3" name="Rounded Rectangle 152"/>
                <p:cNvSpPr/>
                <p:nvPr/>
              </p:nvSpPr>
              <p:spPr>
                <a:xfrm>
                  <a:off x="7135381" y="2842219"/>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4" name="Rounded Rectangle 153"/>
                <p:cNvSpPr/>
                <p:nvPr/>
              </p:nvSpPr>
              <p:spPr>
                <a:xfrm>
                  <a:off x="6823238" y="3193210"/>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5" name="Rounded Rectangle 154"/>
                <p:cNvSpPr/>
                <p:nvPr/>
              </p:nvSpPr>
              <p:spPr>
                <a:xfrm>
                  <a:off x="7487921" y="3199680"/>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6" name="Rounded Rectangle 155"/>
                <p:cNvSpPr/>
                <p:nvPr/>
              </p:nvSpPr>
              <p:spPr>
                <a:xfrm>
                  <a:off x="7845969" y="3199680"/>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8" name="Rounded Rectangle 157"/>
                <p:cNvSpPr/>
                <p:nvPr/>
              </p:nvSpPr>
              <p:spPr>
                <a:xfrm>
                  <a:off x="7139053" y="3193210"/>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27" name="Group 126"/>
              <p:cNvGrpSpPr/>
              <p:nvPr/>
            </p:nvGrpSpPr>
            <p:grpSpPr>
              <a:xfrm>
                <a:off x="4079090" y="5016066"/>
                <a:ext cx="1294482" cy="593630"/>
                <a:chOff x="6783290" y="2596977"/>
                <a:chExt cx="1294482" cy="593630"/>
              </a:xfrm>
              <a:grpFill/>
            </p:grpSpPr>
            <p:sp>
              <p:nvSpPr>
                <p:cNvPr id="139" name="Rounded Rectangle 138"/>
                <p:cNvSpPr/>
                <p:nvPr/>
              </p:nvSpPr>
              <p:spPr>
                <a:xfrm>
                  <a:off x="6783290" y="2596977"/>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0" name="Rounded Rectangle 139"/>
                <p:cNvSpPr/>
                <p:nvPr/>
              </p:nvSpPr>
              <p:spPr>
                <a:xfrm>
                  <a:off x="7447973" y="2603447"/>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1" name="Rounded Rectangle 140"/>
                <p:cNvSpPr/>
                <p:nvPr/>
              </p:nvSpPr>
              <p:spPr>
                <a:xfrm>
                  <a:off x="7806021" y="2603447"/>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3" name="Rounded Rectangle 142"/>
                <p:cNvSpPr/>
                <p:nvPr/>
              </p:nvSpPr>
              <p:spPr>
                <a:xfrm>
                  <a:off x="7099105" y="2596977"/>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4" name="Rounded Rectangle 143"/>
                <p:cNvSpPr/>
                <p:nvPr/>
              </p:nvSpPr>
              <p:spPr>
                <a:xfrm>
                  <a:off x="6790636" y="2922099"/>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5" name="Rounded Rectangle 144"/>
                <p:cNvSpPr/>
                <p:nvPr/>
              </p:nvSpPr>
              <p:spPr>
                <a:xfrm>
                  <a:off x="7455319" y="2928569"/>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Rounded Rectangle 145"/>
                <p:cNvSpPr/>
                <p:nvPr/>
              </p:nvSpPr>
              <p:spPr>
                <a:xfrm>
                  <a:off x="7813367" y="2928569"/>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8" name="Rounded Rectangle 147"/>
                <p:cNvSpPr/>
                <p:nvPr/>
              </p:nvSpPr>
              <p:spPr>
                <a:xfrm>
                  <a:off x="7106451" y="2922099"/>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28" name="Group 127"/>
              <p:cNvGrpSpPr/>
              <p:nvPr/>
            </p:nvGrpSpPr>
            <p:grpSpPr>
              <a:xfrm>
                <a:off x="4091969" y="5687691"/>
                <a:ext cx="1290817" cy="608192"/>
                <a:chOff x="5501183" y="5612757"/>
                <a:chExt cx="1290817" cy="608192"/>
              </a:xfrm>
              <a:grpFill/>
            </p:grpSpPr>
            <p:sp>
              <p:nvSpPr>
                <p:cNvPr id="129" name="Rounded Rectangle 128"/>
                <p:cNvSpPr/>
                <p:nvPr/>
              </p:nvSpPr>
              <p:spPr>
                <a:xfrm>
                  <a:off x="5501183" y="5612757"/>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0" name="Rounded Rectangle 129"/>
                <p:cNvSpPr/>
                <p:nvPr/>
              </p:nvSpPr>
              <p:spPr>
                <a:xfrm>
                  <a:off x="6165866" y="5619227"/>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1" name="Rounded Rectangle 130"/>
                <p:cNvSpPr/>
                <p:nvPr/>
              </p:nvSpPr>
              <p:spPr>
                <a:xfrm>
                  <a:off x="6523914" y="5619227"/>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3" name="Rounded Rectangle 132"/>
                <p:cNvSpPr/>
                <p:nvPr/>
              </p:nvSpPr>
              <p:spPr>
                <a:xfrm>
                  <a:off x="5816998" y="5612757"/>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4" name="Rounded Rectangle 133"/>
                <p:cNvSpPr/>
                <p:nvPr/>
              </p:nvSpPr>
              <p:spPr>
                <a:xfrm>
                  <a:off x="5504864" y="5952441"/>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5" name="Rounded Rectangle 134"/>
                <p:cNvSpPr/>
                <p:nvPr/>
              </p:nvSpPr>
              <p:spPr>
                <a:xfrm>
                  <a:off x="6169547" y="5958911"/>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6" name="Rounded Rectangle 135"/>
                <p:cNvSpPr/>
                <p:nvPr/>
              </p:nvSpPr>
              <p:spPr>
                <a:xfrm>
                  <a:off x="6527595" y="5958911"/>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8" name="Rounded Rectangle 137"/>
                <p:cNvSpPr/>
                <p:nvPr/>
              </p:nvSpPr>
              <p:spPr>
                <a:xfrm>
                  <a:off x="5820679" y="5952441"/>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
          <p:nvSpPr>
            <p:cNvPr id="124" name="TextBox 123"/>
            <p:cNvSpPr txBox="1"/>
            <p:nvPr/>
          </p:nvSpPr>
          <p:spPr>
            <a:xfrm>
              <a:off x="4170604" y="4478956"/>
              <a:ext cx="808235" cy="523220"/>
            </a:xfrm>
            <a:prstGeom prst="rect">
              <a:avLst/>
            </a:prstGeom>
            <a:solidFill>
              <a:schemeClr val="bg1"/>
            </a:solidFill>
            <a:effectLst>
              <a:glow rad="215900">
                <a:schemeClr val="bg1">
                  <a:alpha val="80000"/>
                </a:schemeClr>
              </a:glow>
              <a:softEdge rad="279400"/>
            </a:effectLst>
          </p:spPr>
          <p:txBody>
            <a:bodyPr wrap="none" rtlCol="0">
              <a:spAutoFit/>
            </a:bodyPr>
            <a:lstStyle/>
            <a:p>
              <a:r>
                <a:rPr lang="en-US" sz="2800" b="1" dirty="0" smtClean="0">
                  <a:ln w="12700">
                    <a:noFill/>
                  </a:ln>
                </a:rPr>
                <a:t>Idle!</a:t>
              </a:r>
              <a:endParaRPr lang="en-US" sz="2800" b="1" dirty="0">
                <a:ln w="12700">
                  <a:noFill/>
                </a:ln>
              </a:endParaRPr>
            </a:p>
          </p:txBody>
        </p:sp>
      </p:grpSp>
      <p:sp>
        <p:nvSpPr>
          <p:cNvPr id="4" name="Example 1"/>
          <p:cNvSpPr txBox="1"/>
          <p:nvPr/>
        </p:nvSpPr>
        <p:spPr>
          <a:xfrm>
            <a:off x="1215652" y="6149710"/>
            <a:ext cx="6575262" cy="461665"/>
          </a:xfrm>
          <a:prstGeom prst="rect">
            <a:avLst/>
          </a:prstGeom>
          <a:noFill/>
        </p:spPr>
        <p:txBody>
          <a:bodyPr wrap="none" rtlCol="0">
            <a:spAutoFit/>
          </a:bodyPr>
          <a:lstStyle/>
          <a:p>
            <a:r>
              <a:rPr lang="en-US" sz="2400" b="1" dirty="0" smtClean="0">
                <a:solidFill>
                  <a:schemeClr val="accent2"/>
                </a:solidFill>
              </a:rPr>
              <a:t>Thread limits lead to an underutilized register file </a:t>
            </a:r>
            <a:endParaRPr lang="en-US" sz="2400" b="1" dirty="0">
              <a:solidFill>
                <a:schemeClr val="accent2"/>
              </a:solidFill>
            </a:endParaRPr>
          </a:p>
        </p:txBody>
      </p:sp>
      <p:sp>
        <p:nvSpPr>
          <p:cNvPr id="147" name="Example 2"/>
          <p:cNvSpPr txBox="1"/>
          <p:nvPr/>
        </p:nvSpPr>
        <p:spPr>
          <a:xfrm>
            <a:off x="935929" y="6131450"/>
            <a:ext cx="7112332" cy="461665"/>
          </a:xfrm>
          <a:prstGeom prst="rect">
            <a:avLst/>
          </a:prstGeom>
          <a:noFill/>
        </p:spPr>
        <p:txBody>
          <a:bodyPr wrap="none" rtlCol="0">
            <a:spAutoFit/>
          </a:bodyPr>
          <a:lstStyle/>
          <a:p>
            <a:r>
              <a:rPr lang="en-US" sz="2400" b="1" dirty="0" smtClean="0">
                <a:solidFill>
                  <a:schemeClr val="accent2"/>
                </a:solidFill>
              </a:rPr>
              <a:t>The memory bandwidth bottleneck leads to idle cores </a:t>
            </a:r>
            <a:endParaRPr lang="en-US" sz="2400" b="1" dirty="0">
              <a:solidFill>
                <a:schemeClr val="accent2"/>
              </a:solidFill>
            </a:endParaRPr>
          </a:p>
        </p:txBody>
      </p:sp>
      <p:sp>
        <p:nvSpPr>
          <p:cNvPr id="152" name="TextBox 151"/>
          <p:cNvSpPr txBox="1"/>
          <p:nvPr/>
        </p:nvSpPr>
        <p:spPr>
          <a:xfrm>
            <a:off x="639848" y="1809689"/>
            <a:ext cx="1032975" cy="400110"/>
          </a:xfrm>
          <a:prstGeom prst="rect">
            <a:avLst/>
          </a:prstGeom>
          <a:noFill/>
        </p:spPr>
        <p:txBody>
          <a:bodyPr wrap="none" rtlCol="0">
            <a:spAutoFit/>
          </a:bodyPr>
          <a:lstStyle/>
          <a:p>
            <a:r>
              <a:rPr lang="en-US" sz="2000" b="1" dirty="0" smtClean="0"/>
              <a:t>Threads</a:t>
            </a:r>
            <a:endParaRPr lang="en-US" sz="2000" b="1" dirty="0"/>
          </a:p>
        </p:txBody>
      </p:sp>
      <p:sp>
        <p:nvSpPr>
          <p:cNvPr id="5" name="Slide Number Placeholder 4"/>
          <p:cNvSpPr>
            <a:spLocks noGrp="1"/>
          </p:cNvSpPr>
          <p:nvPr>
            <p:ph type="sldNum" sz="quarter" idx="4"/>
          </p:nvPr>
        </p:nvSpPr>
        <p:spPr/>
        <p:txBody>
          <a:bodyPr/>
          <a:lstStyle/>
          <a:p>
            <a:fld id="{E4C25FB6-0C19-4CE9-A9C3-EE47C070BF97}" type="slidenum">
              <a:rPr lang="en-US" smtClean="0"/>
              <a:pPr/>
              <a:t>4</a:t>
            </a:fld>
            <a:endParaRPr lang="en-US" dirty="0"/>
          </a:p>
        </p:txBody>
      </p:sp>
      <p:sp>
        <p:nvSpPr>
          <p:cNvPr id="3" name="TextBox 2"/>
          <p:cNvSpPr txBox="1"/>
          <p:nvPr/>
        </p:nvSpPr>
        <p:spPr>
          <a:xfrm>
            <a:off x="2617990" y="2857222"/>
            <a:ext cx="580608" cy="369332"/>
          </a:xfrm>
          <a:prstGeom prst="rect">
            <a:avLst/>
          </a:prstGeom>
          <a:solidFill>
            <a:schemeClr val="bg1"/>
          </a:solidFill>
          <a:effectLst>
            <a:glow rad="152400">
              <a:schemeClr val="bg1">
                <a:alpha val="37000"/>
              </a:schemeClr>
            </a:glow>
            <a:softEdge rad="50800"/>
          </a:effectLst>
        </p:spPr>
        <p:txBody>
          <a:bodyPr wrap="none" rtlCol="0">
            <a:spAutoFit/>
          </a:bodyPr>
          <a:lstStyle/>
          <a:p>
            <a:r>
              <a:rPr lang="en-US" b="1" dirty="0" smtClean="0"/>
              <a:t>Idle!</a:t>
            </a:r>
            <a:endParaRPr lang="en-US" b="1" dirty="0"/>
          </a:p>
        </p:txBody>
      </p:sp>
      <p:sp>
        <p:nvSpPr>
          <p:cNvPr id="157" name="Green  Arrow"/>
          <p:cNvSpPr/>
          <p:nvPr/>
        </p:nvSpPr>
        <p:spPr>
          <a:xfrm>
            <a:off x="5550403" y="3575367"/>
            <a:ext cx="1733194" cy="844087"/>
          </a:xfrm>
          <a:prstGeom prst="leftRightArrow">
            <a:avLst>
              <a:gd name="adj1" fmla="val 50000"/>
              <a:gd name="adj2" fmla="val 59220"/>
            </a:avLst>
          </a:prstGeom>
          <a:solidFill>
            <a:srgbClr val="006600"/>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b="1" dirty="0"/>
          </a:p>
        </p:txBody>
      </p:sp>
      <p:sp>
        <p:nvSpPr>
          <p:cNvPr id="162" name="White Arrow2"/>
          <p:cNvSpPr/>
          <p:nvPr/>
        </p:nvSpPr>
        <p:spPr>
          <a:xfrm>
            <a:off x="5555069" y="3575366"/>
            <a:ext cx="1733194" cy="844087"/>
          </a:xfrm>
          <a:prstGeom prst="leftRightArrow">
            <a:avLst>
              <a:gd name="adj1" fmla="val 50000"/>
              <a:gd name="adj2" fmla="val 59220"/>
            </a:avLst>
          </a:prstGeom>
          <a:solidFill>
            <a:schemeClr val="bg1"/>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b="1" dirty="0"/>
          </a:p>
        </p:txBody>
      </p:sp>
      <p:sp>
        <p:nvSpPr>
          <p:cNvPr id="167" name="Green  Arrow"/>
          <p:cNvSpPr/>
          <p:nvPr/>
        </p:nvSpPr>
        <p:spPr>
          <a:xfrm>
            <a:off x="5553463" y="3580374"/>
            <a:ext cx="1733194" cy="844087"/>
          </a:xfrm>
          <a:prstGeom prst="leftRightArrow">
            <a:avLst>
              <a:gd name="adj1" fmla="val 50000"/>
              <a:gd name="adj2" fmla="val 59220"/>
            </a:avLst>
          </a:prstGeom>
          <a:solidFill>
            <a:srgbClr val="006600"/>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b="1" dirty="0"/>
          </a:p>
        </p:txBody>
      </p:sp>
      <p:pic>
        <p:nvPicPr>
          <p:cNvPr id="27" name="Part Arrow 1"/>
          <p:cNvPicPr>
            <a:picLocks noChangeAspect="1"/>
          </p:cNvPicPr>
          <p:nvPr/>
        </p:nvPicPr>
        <p:blipFill rotWithShape="1">
          <a:blip r:embed="rId3"/>
          <a:srcRect t="58680"/>
          <a:stretch/>
        </p:blipFill>
        <p:spPr>
          <a:xfrm>
            <a:off x="5542181" y="4078269"/>
            <a:ext cx="1761897" cy="362750"/>
          </a:xfrm>
          <a:prstGeom prst="rect">
            <a:avLst/>
          </a:prstGeom>
        </p:spPr>
      </p:pic>
      <p:pic>
        <p:nvPicPr>
          <p:cNvPr id="32" name="Part Arrow 2"/>
          <p:cNvPicPr>
            <a:picLocks noChangeAspect="1"/>
          </p:cNvPicPr>
          <p:nvPr/>
        </p:nvPicPr>
        <p:blipFill rotWithShape="1">
          <a:blip r:embed="rId4"/>
          <a:srcRect t="41259"/>
          <a:stretch/>
        </p:blipFill>
        <p:spPr>
          <a:xfrm>
            <a:off x="5538434" y="3917592"/>
            <a:ext cx="1767993" cy="512102"/>
          </a:xfrm>
          <a:prstGeom prst="rect">
            <a:avLst/>
          </a:prstGeom>
        </p:spPr>
      </p:pic>
      <p:sp>
        <p:nvSpPr>
          <p:cNvPr id="121" name="Red Arrow"/>
          <p:cNvSpPr/>
          <p:nvPr/>
        </p:nvSpPr>
        <p:spPr>
          <a:xfrm>
            <a:off x="5556533" y="3573556"/>
            <a:ext cx="1733194" cy="844087"/>
          </a:xfrm>
          <a:prstGeom prst="leftRightArrow">
            <a:avLst>
              <a:gd name="adj1" fmla="val 50000"/>
              <a:gd name="adj2" fmla="val 59220"/>
            </a:avLst>
          </a:prstGeom>
          <a:solidFill>
            <a:srgbClr val="FF0000"/>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t>Full!</a:t>
            </a:r>
            <a:endParaRPr lang="en-US" sz="2400" b="1" dirty="0"/>
          </a:p>
        </p:txBody>
      </p:sp>
    </p:spTree>
    <p:extLst>
      <p:ext uri="{BB962C8B-B14F-4D97-AF65-F5344CB8AC3E}">
        <p14:creationId xmlns:p14="http://schemas.microsoft.com/office/powerpoint/2010/main" val="273297550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par>
                          <p:cTn id="7" fill="hold">
                            <p:stCondLst>
                              <p:cond delay="0"/>
                            </p:stCondLst>
                            <p:childTnLst>
                              <p:par>
                                <p:cTn id="8" presetID="22" presetClass="entr" presetSubtype="4" fill="hold" grpId="0" nodeType="afterEffect">
                                  <p:stCondLst>
                                    <p:cond delay="0"/>
                                  </p:stCondLst>
                                  <p:childTnLst>
                                    <p:set>
                                      <p:cBhvr>
                                        <p:cTn id="9" dur="1" fill="hold">
                                          <p:stCondLst>
                                            <p:cond delay="0"/>
                                          </p:stCondLst>
                                        </p:cTn>
                                        <p:tgtEl>
                                          <p:spTgt spid="68"/>
                                        </p:tgtEl>
                                        <p:attrNameLst>
                                          <p:attrName>style.visibility</p:attrName>
                                        </p:attrNameLst>
                                      </p:cBhvr>
                                      <p:to>
                                        <p:strVal val="visible"/>
                                      </p:to>
                                    </p:set>
                                    <p:animEffect transition="in" filter="wipe(down)">
                                      <p:cBhvr>
                                        <p:cTn id="10" dur="500"/>
                                        <p:tgtEl>
                                          <p:spTgt spid="68"/>
                                        </p:tgtEl>
                                      </p:cBhvr>
                                    </p:animEffec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65"/>
                                        </p:tgtEl>
                                        <p:attrNameLst>
                                          <p:attrName>style.visibility</p:attrName>
                                        </p:attrNameLst>
                                      </p:cBhvr>
                                      <p:to>
                                        <p:strVal val="visible"/>
                                      </p:to>
                                    </p:set>
                                  </p:childTnLst>
                                </p:cTn>
                              </p:par>
                            </p:childTnLst>
                          </p:cTn>
                        </p:par>
                        <p:par>
                          <p:cTn id="14" fill="hold">
                            <p:stCondLst>
                              <p:cond delay="500"/>
                            </p:stCondLst>
                            <p:childTnLst>
                              <p:par>
                                <p:cTn id="15" presetID="22" presetClass="entr" presetSubtype="4" fill="hold" grpId="0" nodeType="afterEffect">
                                  <p:stCondLst>
                                    <p:cond delay="0"/>
                                  </p:stCondLst>
                                  <p:childTnLst>
                                    <p:set>
                                      <p:cBhvr>
                                        <p:cTn id="16" dur="1" fill="hold">
                                          <p:stCondLst>
                                            <p:cond delay="0"/>
                                          </p:stCondLst>
                                        </p:cTn>
                                        <p:tgtEl>
                                          <p:spTgt spid="69"/>
                                        </p:tgtEl>
                                        <p:attrNameLst>
                                          <p:attrName>style.visibility</p:attrName>
                                        </p:attrNameLst>
                                      </p:cBhvr>
                                      <p:to>
                                        <p:strVal val="visible"/>
                                      </p:to>
                                    </p:set>
                                    <p:animEffect transition="in" filter="wipe(down)">
                                      <p:cBhvr>
                                        <p:cTn id="17" dur="500"/>
                                        <p:tgtEl>
                                          <p:spTgt spid="69"/>
                                        </p:tgtEl>
                                      </p:cBhvr>
                                    </p:animEffect>
                                  </p:childTnLst>
                                </p:cTn>
                              </p:par>
                            </p:childTnLst>
                          </p:cTn>
                        </p:par>
                        <p:par>
                          <p:cTn id="18" fill="hold">
                            <p:stCondLst>
                              <p:cond delay="1000"/>
                            </p:stCondLst>
                            <p:childTnLst>
                              <p:par>
                                <p:cTn id="19" presetID="1" presetClass="entr" presetSubtype="0" fill="hold" grpId="0" nodeType="afterEffect">
                                  <p:stCondLst>
                                    <p:cond delay="0"/>
                                  </p:stCondLst>
                                  <p:childTnLst>
                                    <p:set>
                                      <p:cBhvr>
                                        <p:cTn id="20" dur="1" fill="hold">
                                          <p:stCondLst>
                                            <p:cond delay="0"/>
                                          </p:stCondLst>
                                        </p:cTn>
                                        <p:tgtEl>
                                          <p:spTgt spid="66"/>
                                        </p:tgtEl>
                                        <p:attrNameLst>
                                          <p:attrName>style.visibility</p:attrName>
                                        </p:attrNameLst>
                                      </p:cBhvr>
                                      <p:to>
                                        <p:strVal val="visible"/>
                                      </p:to>
                                    </p:set>
                                  </p:childTnLst>
                                </p:cTn>
                              </p:par>
                            </p:childTnLst>
                          </p:cTn>
                        </p:par>
                        <p:par>
                          <p:cTn id="21" fill="hold">
                            <p:stCondLst>
                              <p:cond delay="1000"/>
                            </p:stCondLst>
                            <p:childTnLst>
                              <p:par>
                                <p:cTn id="22" presetID="22" presetClass="entr" presetSubtype="4" fill="hold" grpId="0" nodeType="afterEffect">
                                  <p:stCondLst>
                                    <p:cond delay="0"/>
                                  </p:stCondLst>
                                  <p:childTnLst>
                                    <p:set>
                                      <p:cBhvr>
                                        <p:cTn id="23" dur="1" fill="hold">
                                          <p:stCondLst>
                                            <p:cond delay="0"/>
                                          </p:stCondLst>
                                        </p:cTn>
                                        <p:tgtEl>
                                          <p:spTgt spid="70"/>
                                        </p:tgtEl>
                                        <p:attrNameLst>
                                          <p:attrName>style.visibility</p:attrName>
                                        </p:attrNameLst>
                                      </p:cBhvr>
                                      <p:to>
                                        <p:strVal val="visible"/>
                                      </p:to>
                                    </p:set>
                                    <p:animEffect transition="in" filter="wipe(down)">
                                      <p:cBhvr>
                                        <p:cTn id="24" dur="500"/>
                                        <p:tgtEl>
                                          <p:spTgt spid="70"/>
                                        </p:tgtEl>
                                      </p:cBhvr>
                                    </p:animEffect>
                                  </p:childTnLst>
                                </p:cTn>
                              </p:par>
                            </p:childTnLst>
                          </p:cTn>
                        </p:par>
                        <p:par>
                          <p:cTn id="25" fill="hold">
                            <p:stCondLst>
                              <p:cond delay="1500"/>
                            </p:stCondLst>
                            <p:childTnLst>
                              <p:par>
                                <p:cTn id="26" presetID="1" presetClass="entr" presetSubtype="0" fill="hold" grpId="0" nodeType="afterEffect">
                                  <p:stCondLst>
                                    <p:cond delay="0"/>
                                  </p:stCondLst>
                                  <p:childTnLst>
                                    <p:set>
                                      <p:cBhvr>
                                        <p:cTn id="27" dur="1" fill="hold">
                                          <p:stCondLst>
                                            <p:cond delay="0"/>
                                          </p:stCondLst>
                                        </p:cTn>
                                        <p:tgtEl>
                                          <p:spTgt spid="67"/>
                                        </p:tgtEl>
                                        <p:attrNameLst>
                                          <p:attrName>style.visibility</p:attrName>
                                        </p:attrNameLst>
                                      </p:cBhvr>
                                      <p:to>
                                        <p:strVal val="visible"/>
                                      </p:to>
                                    </p:set>
                                  </p:childTnLst>
                                </p:cTn>
                              </p:par>
                            </p:childTnLst>
                          </p:cTn>
                        </p:par>
                        <p:par>
                          <p:cTn id="28" fill="hold">
                            <p:stCondLst>
                              <p:cond delay="1500"/>
                            </p:stCondLst>
                            <p:childTnLst>
                              <p:par>
                                <p:cTn id="29" presetID="22" presetClass="entr" presetSubtype="4" fill="hold" grpId="0" nodeType="afterEffect">
                                  <p:stCondLst>
                                    <p:cond delay="0"/>
                                  </p:stCondLst>
                                  <p:childTnLst>
                                    <p:set>
                                      <p:cBhvr>
                                        <p:cTn id="30" dur="1" fill="hold">
                                          <p:stCondLst>
                                            <p:cond delay="0"/>
                                          </p:stCondLst>
                                        </p:cTn>
                                        <p:tgtEl>
                                          <p:spTgt spid="71"/>
                                        </p:tgtEl>
                                        <p:attrNameLst>
                                          <p:attrName>style.visibility</p:attrName>
                                        </p:attrNameLst>
                                      </p:cBhvr>
                                      <p:to>
                                        <p:strVal val="visible"/>
                                      </p:to>
                                    </p:set>
                                    <p:animEffect transition="in" filter="wipe(down)">
                                      <p:cBhvr>
                                        <p:cTn id="31" dur="500"/>
                                        <p:tgtEl>
                                          <p:spTgt spid="71"/>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73"/>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72"/>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4"/>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3"/>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grpId="1" nodeType="clickEffect">
                                  <p:stCondLst>
                                    <p:cond delay="0"/>
                                  </p:stCondLst>
                                  <p:childTnLst>
                                    <p:set>
                                      <p:cBhvr>
                                        <p:cTn id="47" dur="1" fill="hold">
                                          <p:stCondLst>
                                            <p:cond delay="0"/>
                                          </p:stCondLst>
                                        </p:cTn>
                                        <p:tgtEl>
                                          <p:spTgt spid="73"/>
                                        </p:tgtEl>
                                        <p:attrNameLst>
                                          <p:attrName>style.visibility</p:attrName>
                                        </p:attrNameLst>
                                      </p:cBhvr>
                                      <p:to>
                                        <p:strVal val="hidden"/>
                                      </p:to>
                                    </p:set>
                                  </p:childTnLst>
                                </p:cTn>
                              </p:par>
                              <p:par>
                                <p:cTn id="48" presetID="1" presetClass="exit" presetSubtype="0" fill="hold" grpId="1" nodeType="withEffect">
                                  <p:stCondLst>
                                    <p:cond delay="0"/>
                                  </p:stCondLst>
                                  <p:childTnLst>
                                    <p:set>
                                      <p:cBhvr>
                                        <p:cTn id="49" dur="1" fill="hold">
                                          <p:stCondLst>
                                            <p:cond delay="0"/>
                                          </p:stCondLst>
                                        </p:cTn>
                                        <p:tgtEl>
                                          <p:spTgt spid="4"/>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110"/>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98"/>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86"/>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74"/>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27"/>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32"/>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1" nodeType="clickEffect">
                                  <p:stCondLst>
                                    <p:cond delay="0"/>
                                  </p:stCondLst>
                                  <p:childTnLst>
                                    <p:set>
                                      <p:cBhvr>
                                        <p:cTn id="69" dur="1" fill="hold">
                                          <p:stCondLst>
                                            <p:cond delay="0"/>
                                          </p:stCondLst>
                                        </p:cTn>
                                        <p:tgtEl>
                                          <p:spTgt spid="167"/>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121"/>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nodeType="clickEffect">
                                  <p:stCondLst>
                                    <p:cond delay="0"/>
                                  </p:stCondLst>
                                  <p:childTnLst>
                                    <p:set>
                                      <p:cBhvr>
                                        <p:cTn id="77" dur="1" fill="hold">
                                          <p:stCondLst>
                                            <p:cond delay="0"/>
                                          </p:stCondLst>
                                        </p:cTn>
                                        <p:tgtEl>
                                          <p:spTgt spid="122"/>
                                        </p:tgtEl>
                                        <p:attrNameLst>
                                          <p:attrName>style.visibility</p:attrName>
                                        </p:attrNameLst>
                                      </p:cBhvr>
                                      <p:to>
                                        <p:strVal val="visible"/>
                                      </p:to>
                                    </p:set>
                                  </p:childTnLst>
                                </p:cTn>
                              </p:par>
                            </p:childTnLst>
                          </p:cTn>
                        </p:par>
                        <p:par>
                          <p:cTn id="78" fill="hold">
                            <p:stCondLst>
                              <p:cond delay="0"/>
                            </p:stCondLst>
                            <p:childTnLst>
                              <p:par>
                                <p:cTn id="79" presetID="32" presetClass="emph" presetSubtype="0" fill="hold" nodeType="afterEffect">
                                  <p:stCondLst>
                                    <p:cond delay="0"/>
                                  </p:stCondLst>
                                  <p:childTnLst>
                                    <p:animRot by="120000">
                                      <p:cBhvr>
                                        <p:cTn id="80" dur="100" fill="hold">
                                          <p:stCondLst>
                                            <p:cond delay="0"/>
                                          </p:stCondLst>
                                        </p:cTn>
                                        <p:tgtEl>
                                          <p:spTgt spid="122"/>
                                        </p:tgtEl>
                                        <p:attrNameLst>
                                          <p:attrName>r</p:attrName>
                                        </p:attrNameLst>
                                      </p:cBhvr>
                                    </p:animRot>
                                    <p:animRot by="-240000">
                                      <p:cBhvr>
                                        <p:cTn id="81" dur="200" fill="hold">
                                          <p:stCondLst>
                                            <p:cond delay="200"/>
                                          </p:stCondLst>
                                        </p:cTn>
                                        <p:tgtEl>
                                          <p:spTgt spid="122"/>
                                        </p:tgtEl>
                                        <p:attrNameLst>
                                          <p:attrName>r</p:attrName>
                                        </p:attrNameLst>
                                      </p:cBhvr>
                                    </p:animRot>
                                    <p:animRot by="240000">
                                      <p:cBhvr>
                                        <p:cTn id="82" dur="200" fill="hold">
                                          <p:stCondLst>
                                            <p:cond delay="400"/>
                                          </p:stCondLst>
                                        </p:cTn>
                                        <p:tgtEl>
                                          <p:spTgt spid="122"/>
                                        </p:tgtEl>
                                        <p:attrNameLst>
                                          <p:attrName>r</p:attrName>
                                        </p:attrNameLst>
                                      </p:cBhvr>
                                    </p:animRot>
                                    <p:animRot by="-240000">
                                      <p:cBhvr>
                                        <p:cTn id="83" dur="200" fill="hold">
                                          <p:stCondLst>
                                            <p:cond delay="600"/>
                                          </p:stCondLst>
                                        </p:cTn>
                                        <p:tgtEl>
                                          <p:spTgt spid="122"/>
                                        </p:tgtEl>
                                        <p:attrNameLst>
                                          <p:attrName>r</p:attrName>
                                        </p:attrNameLst>
                                      </p:cBhvr>
                                    </p:animRot>
                                    <p:animRot by="120000">
                                      <p:cBhvr>
                                        <p:cTn id="84" dur="200" fill="hold">
                                          <p:stCondLst>
                                            <p:cond delay="800"/>
                                          </p:stCondLst>
                                        </p:cTn>
                                        <p:tgtEl>
                                          <p:spTgt spid="122"/>
                                        </p:tgtEl>
                                        <p:attrNameLst>
                                          <p:attrName>r</p:attrName>
                                        </p:attrNameLst>
                                      </p:cBhvr>
                                    </p:animRot>
                                  </p:childTnLst>
                                </p:cTn>
                              </p:par>
                              <p:par>
                                <p:cTn id="85" presetID="1" presetClass="entr" presetSubtype="0" fill="hold" grpId="0" nodeType="withEffect">
                                  <p:stCondLst>
                                    <p:cond delay="0"/>
                                  </p:stCondLst>
                                  <p:childTnLst>
                                    <p:set>
                                      <p:cBhvr>
                                        <p:cTn id="86" dur="1" fill="hold">
                                          <p:stCondLst>
                                            <p:cond delay="0"/>
                                          </p:stCondLst>
                                        </p:cTn>
                                        <p:tgtEl>
                                          <p:spTgt spid="1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3" grpId="1" animBg="1"/>
      <p:bldP spid="4" grpId="0"/>
      <p:bldP spid="4" grpId="1"/>
      <p:bldP spid="147" grpId="0"/>
      <p:bldP spid="3" grpId="0" animBg="1"/>
      <p:bldP spid="167" grpId="1" animBg="1"/>
      <p:bldP spid="12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836152" cy="990600"/>
          </a:xfrm>
        </p:spPr>
        <p:txBody>
          <a:bodyPr>
            <a:normAutofit fontScale="90000"/>
          </a:bodyPr>
          <a:lstStyle/>
          <a:p>
            <a:r>
              <a:rPr lang="en-US" dirty="0" smtClean="0"/>
              <a:t>Motivation: Unutilized On-chip Memory</a:t>
            </a:r>
            <a:endParaRPr lang="en-US" dirty="0"/>
          </a:p>
        </p:txBody>
      </p:sp>
      <p:sp>
        <p:nvSpPr>
          <p:cNvPr id="3" name="Content Placeholder 2"/>
          <p:cNvSpPr>
            <a:spLocks noGrp="1"/>
          </p:cNvSpPr>
          <p:nvPr>
            <p:ph sz="quarter" idx="1"/>
          </p:nvPr>
        </p:nvSpPr>
        <p:spPr>
          <a:xfrm>
            <a:off x="612648" y="4953000"/>
            <a:ext cx="8153400" cy="1219200"/>
          </a:xfrm>
        </p:spPr>
        <p:txBody>
          <a:bodyPr>
            <a:noAutofit/>
          </a:bodyPr>
          <a:lstStyle/>
          <a:p>
            <a:r>
              <a:rPr lang="en-US" sz="2800" i="0" dirty="0" smtClean="0">
                <a:solidFill>
                  <a:srgbClr val="C00000"/>
                </a:solidFill>
              </a:rPr>
              <a:t>24% </a:t>
            </a:r>
            <a:r>
              <a:rPr lang="en-US" sz="2800" i="0" dirty="0" smtClean="0"/>
              <a:t>of the register file is unallocated on average</a:t>
            </a:r>
            <a:r>
              <a:rPr lang="en-US" sz="2800" i="0" dirty="0" smtClean="0">
                <a:solidFill>
                  <a:srgbClr val="00B050"/>
                </a:solidFill>
              </a:rPr>
              <a:t> </a:t>
            </a:r>
          </a:p>
          <a:p>
            <a:r>
              <a:rPr lang="en-US" sz="2800" i="0" dirty="0" smtClean="0"/>
              <a:t>Similar trends for on-chip scratchpad memory </a:t>
            </a:r>
          </a:p>
        </p:txBody>
      </p:sp>
      <p:graphicFrame>
        <p:nvGraphicFramePr>
          <p:cNvPr id="6" name="Chart 5"/>
          <p:cNvGraphicFramePr>
            <a:graphicFrameLocks/>
          </p:cNvGraphicFramePr>
          <p:nvPr>
            <p:extLst>
              <p:ext uri="{D42A27DB-BD31-4B8C-83A1-F6EECF244321}">
                <p14:modId xmlns:p14="http://schemas.microsoft.com/office/powerpoint/2010/main" val="365044580"/>
              </p:ext>
            </p:extLst>
          </p:nvPr>
        </p:nvGraphicFramePr>
        <p:xfrm>
          <a:off x="0" y="1524000"/>
          <a:ext cx="8991600" cy="3352800"/>
        </p:xfrm>
        <a:graphic>
          <a:graphicData uri="http://schemas.openxmlformats.org/drawingml/2006/chart">
            <c:chart xmlns:c="http://schemas.openxmlformats.org/drawingml/2006/chart" xmlns:r="http://schemas.openxmlformats.org/officeDocument/2006/relationships" r:id="rId3"/>
          </a:graphicData>
        </a:graphic>
      </p:graphicFrame>
      <p:cxnSp>
        <p:nvCxnSpPr>
          <p:cNvPr id="7" name="Straight Connector 6"/>
          <p:cNvCxnSpPr/>
          <p:nvPr/>
        </p:nvCxnSpPr>
        <p:spPr>
          <a:xfrm>
            <a:off x="8458200" y="1600200"/>
            <a:ext cx="0" cy="266700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4"/>
          </p:nvPr>
        </p:nvSpPr>
        <p:spPr/>
        <p:txBody>
          <a:bodyPr/>
          <a:lstStyle/>
          <a:p>
            <a:fld id="{E4C25FB6-0C19-4CE9-A9C3-EE47C070BF97}" type="slidenum">
              <a:rPr lang="en-US" smtClean="0"/>
              <a:pPr/>
              <a:t>5</a:t>
            </a:fld>
            <a:endParaRPr lang="en-US" dirty="0"/>
          </a:p>
        </p:txBody>
      </p:sp>
    </p:spTree>
    <p:extLst>
      <p:ext uri="{BB962C8B-B14F-4D97-AF65-F5344CB8AC3E}">
        <p14:creationId xmlns:p14="http://schemas.microsoft.com/office/powerpoint/2010/main" val="387944320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Idle Pipelines</a:t>
            </a:r>
            <a:endParaRPr lang="en-US" dirty="0"/>
          </a:p>
        </p:txBody>
      </p:sp>
      <p:sp>
        <p:nvSpPr>
          <p:cNvPr id="6" name="TextBox 5"/>
          <p:cNvSpPr txBox="1"/>
          <p:nvPr/>
        </p:nvSpPr>
        <p:spPr>
          <a:xfrm>
            <a:off x="3464280" y="3638490"/>
            <a:ext cx="1890261" cy="400110"/>
          </a:xfrm>
          <a:prstGeom prst="rect">
            <a:avLst/>
          </a:prstGeom>
          <a:noFill/>
        </p:spPr>
        <p:txBody>
          <a:bodyPr wrap="none" rtlCol="0">
            <a:spAutoFit/>
          </a:bodyPr>
          <a:lstStyle/>
          <a:p>
            <a:r>
              <a:rPr lang="en-US" sz="2000" b="1" dirty="0" smtClean="0">
                <a:latin typeface="Candara" pitchFamily="34" charset="0"/>
              </a:rPr>
              <a:t>Memory Bound</a:t>
            </a:r>
            <a:endParaRPr lang="en-US" sz="2000" b="1" dirty="0">
              <a:latin typeface="Candara" pitchFamily="34" charset="0"/>
            </a:endParaRPr>
          </a:p>
        </p:txBody>
      </p:sp>
      <p:sp>
        <p:nvSpPr>
          <p:cNvPr id="7" name="TextBox 6"/>
          <p:cNvSpPr txBox="1"/>
          <p:nvPr/>
        </p:nvSpPr>
        <p:spPr>
          <a:xfrm>
            <a:off x="3393748" y="6463752"/>
            <a:ext cx="1960793" cy="400110"/>
          </a:xfrm>
          <a:prstGeom prst="rect">
            <a:avLst/>
          </a:prstGeom>
          <a:noFill/>
        </p:spPr>
        <p:txBody>
          <a:bodyPr wrap="none" rtlCol="0">
            <a:spAutoFit/>
          </a:bodyPr>
          <a:lstStyle/>
          <a:p>
            <a:r>
              <a:rPr lang="en-US" sz="2000" b="1" dirty="0" smtClean="0">
                <a:latin typeface="Candara" pitchFamily="34" charset="0"/>
              </a:rPr>
              <a:t>Compute Bound</a:t>
            </a:r>
            <a:endParaRPr lang="en-US" sz="2000" b="1" dirty="0">
              <a:latin typeface="Candara" pitchFamily="34" charset="0"/>
            </a:endParaRPr>
          </a:p>
        </p:txBody>
      </p:sp>
      <p:graphicFrame>
        <p:nvGraphicFramePr>
          <p:cNvPr id="10" name="Chart 9"/>
          <p:cNvGraphicFramePr>
            <a:graphicFrameLocks/>
          </p:cNvGraphicFramePr>
          <p:nvPr>
            <p:extLst>
              <p:ext uri="{D42A27DB-BD31-4B8C-83A1-F6EECF244321}">
                <p14:modId xmlns:p14="http://schemas.microsoft.com/office/powerpoint/2010/main" val="2828596865"/>
              </p:ext>
            </p:extLst>
          </p:nvPr>
        </p:nvGraphicFramePr>
        <p:xfrm>
          <a:off x="0" y="1524000"/>
          <a:ext cx="9144000" cy="228599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p:cNvGraphicFramePr>
            <a:graphicFrameLocks/>
          </p:cNvGraphicFramePr>
          <p:nvPr>
            <p:extLst>
              <p:ext uri="{D42A27DB-BD31-4B8C-83A1-F6EECF244321}">
                <p14:modId xmlns:p14="http://schemas.microsoft.com/office/powerpoint/2010/main" val="3117535773"/>
              </p:ext>
            </p:extLst>
          </p:nvPr>
        </p:nvGraphicFramePr>
        <p:xfrm>
          <a:off x="0" y="3962400"/>
          <a:ext cx="9144000" cy="2552580"/>
        </p:xfrm>
        <a:graphic>
          <a:graphicData uri="http://schemas.openxmlformats.org/drawingml/2006/chart">
            <c:chart xmlns:c="http://schemas.openxmlformats.org/drawingml/2006/chart" xmlns:r="http://schemas.openxmlformats.org/officeDocument/2006/relationships" r:id="rId4"/>
          </a:graphicData>
        </a:graphic>
      </p:graphicFrame>
      <p:cxnSp>
        <p:nvCxnSpPr>
          <p:cNvPr id="13" name="Straight Connector 12"/>
          <p:cNvCxnSpPr/>
          <p:nvPr/>
        </p:nvCxnSpPr>
        <p:spPr>
          <a:xfrm>
            <a:off x="7239000" y="1524000"/>
            <a:ext cx="0" cy="182880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309338" y="4038600"/>
            <a:ext cx="0" cy="2070556"/>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4"/>
          </p:nvPr>
        </p:nvSpPr>
        <p:spPr/>
        <p:txBody>
          <a:bodyPr/>
          <a:lstStyle/>
          <a:p>
            <a:fld id="{E4C25FB6-0C19-4CE9-A9C3-EE47C070BF97}" type="slidenum">
              <a:rPr lang="en-US" smtClean="0"/>
              <a:pPr/>
              <a:t>6</a:t>
            </a:fld>
            <a:endParaRPr lang="en-US" dirty="0"/>
          </a:p>
        </p:txBody>
      </p:sp>
      <p:sp>
        <p:nvSpPr>
          <p:cNvPr id="3" name="Rounded Rectangle 2"/>
          <p:cNvSpPr/>
          <p:nvPr/>
        </p:nvSpPr>
        <p:spPr>
          <a:xfrm>
            <a:off x="2895600" y="2218611"/>
            <a:ext cx="3581400" cy="609600"/>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2"/>
                </a:solidFill>
              </a:rPr>
              <a:t>67% </a:t>
            </a:r>
            <a:r>
              <a:rPr lang="en-US" sz="2400" b="1" dirty="0">
                <a:solidFill>
                  <a:schemeClr val="tx1"/>
                </a:solidFill>
              </a:rPr>
              <a:t>of cycles idle</a:t>
            </a:r>
          </a:p>
        </p:txBody>
      </p:sp>
      <p:sp>
        <p:nvSpPr>
          <p:cNvPr id="15" name="Rounded Rectangle 14"/>
          <p:cNvSpPr/>
          <p:nvPr/>
        </p:nvSpPr>
        <p:spPr>
          <a:xfrm>
            <a:off x="2895600" y="4724400"/>
            <a:ext cx="3581400" cy="609600"/>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accent2"/>
                </a:solidFill>
              </a:rPr>
              <a:t>35% </a:t>
            </a:r>
            <a:r>
              <a:rPr lang="en-US" sz="2400" b="1" dirty="0">
                <a:solidFill>
                  <a:schemeClr val="tx1"/>
                </a:solidFill>
              </a:rPr>
              <a:t>of cycles idle</a:t>
            </a:r>
          </a:p>
        </p:txBody>
      </p:sp>
    </p:spTree>
    <p:extLst>
      <p:ext uri="{BB962C8B-B14F-4D97-AF65-F5344CB8AC3E}">
        <p14:creationId xmlns:p14="http://schemas.microsoft.com/office/powerpoint/2010/main" val="262552698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graphicEl>
                                              <a:chart seriesIdx="3"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graphicEl>
                                              <a:chart seriesIdx="1" categoryIdx="-4" bldStep="series"/>
                                            </p:graphic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Graphic spid="10" grpId="0" uiExpand="1">
        <p:bldSub>
          <a:bldChart bld="series"/>
        </p:bldSub>
      </p:bldGraphic>
      <p:bldGraphic spid="11" grpId="0">
        <p:bldAsOne/>
      </p:bldGraphic>
      <p:bldP spid="3" grpId="0" animBg="1"/>
      <p:bldP spid="1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Summary</a:t>
            </a:r>
            <a:endParaRPr lang="en-US" dirty="0"/>
          </a:p>
        </p:txBody>
      </p:sp>
      <p:sp>
        <p:nvSpPr>
          <p:cNvPr id="3" name="Content Placeholder 2"/>
          <p:cNvSpPr>
            <a:spLocks noGrp="1"/>
          </p:cNvSpPr>
          <p:nvPr>
            <p:ph sz="quarter" idx="1"/>
          </p:nvPr>
        </p:nvSpPr>
        <p:spPr>
          <a:xfrm>
            <a:off x="381000" y="2209800"/>
            <a:ext cx="8077200" cy="3505200"/>
          </a:xfrm>
        </p:spPr>
        <p:txBody>
          <a:bodyPr>
            <a:normAutofit/>
          </a:bodyPr>
          <a:lstStyle/>
          <a:p>
            <a:pPr marL="0" indent="0">
              <a:buNone/>
            </a:pPr>
            <a:r>
              <a:rPr lang="en-US" sz="3200" i="0" dirty="0" smtClean="0"/>
              <a:t>Heterogeneous application requirements lead to:</a:t>
            </a:r>
          </a:p>
          <a:p>
            <a:pPr marL="0" indent="0">
              <a:buNone/>
            </a:pPr>
            <a:endParaRPr lang="en-US" sz="3200" i="0" dirty="0" smtClean="0"/>
          </a:p>
          <a:p>
            <a:r>
              <a:rPr lang="en-US" sz="3200" b="1" i="0" dirty="0" smtClean="0">
                <a:solidFill>
                  <a:srgbClr val="FF0000"/>
                </a:solidFill>
              </a:rPr>
              <a:t>Bottlenecks </a:t>
            </a:r>
            <a:r>
              <a:rPr lang="en-US" sz="3200" i="0" dirty="0" smtClean="0"/>
              <a:t>in execution</a:t>
            </a:r>
          </a:p>
          <a:p>
            <a:r>
              <a:rPr lang="en-US" sz="3200" b="1" i="0" dirty="0" smtClean="0">
                <a:solidFill>
                  <a:srgbClr val="FF0000"/>
                </a:solidFill>
              </a:rPr>
              <a:t>Idle </a:t>
            </a:r>
            <a:r>
              <a:rPr lang="en-US" sz="3200" i="0" dirty="0" smtClean="0"/>
              <a:t>resources</a:t>
            </a:r>
            <a:endParaRPr lang="en-US" i="0" dirty="0" smtClean="0"/>
          </a:p>
          <a:p>
            <a:pPr marL="0" indent="0">
              <a:buNone/>
            </a:pPr>
            <a:endParaRPr lang="en-US" dirty="0"/>
          </a:p>
          <a:p>
            <a:pPr marL="0" indent="0">
              <a:buNone/>
            </a:pPr>
            <a:endParaRPr lang="en-US" dirty="0" smtClean="0"/>
          </a:p>
        </p:txBody>
      </p:sp>
      <p:sp>
        <p:nvSpPr>
          <p:cNvPr id="5" name="Slide Number Placeholder 4"/>
          <p:cNvSpPr>
            <a:spLocks noGrp="1"/>
          </p:cNvSpPr>
          <p:nvPr>
            <p:ph type="sldNum" sz="quarter" idx="4"/>
          </p:nvPr>
        </p:nvSpPr>
        <p:spPr/>
        <p:txBody>
          <a:bodyPr/>
          <a:lstStyle/>
          <a:p>
            <a:fld id="{E4C25FB6-0C19-4CE9-A9C3-EE47C070BF97}" type="slidenum">
              <a:rPr lang="en-US" smtClean="0"/>
              <a:pPr/>
              <a:t>7</a:t>
            </a:fld>
            <a:endParaRPr lang="en-US" dirty="0"/>
          </a:p>
        </p:txBody>
      </p:sp>
    </p:spTree>
    <p:extLst>
      <p:ext uri="{BB962C8B-B14F-4D97-AF65-F5344CB8AC3E}">
        <p14:creationId xmlns:p14="http://schemas.microsoft.com/office/powerpoint/2010/main" val="13099571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531352" cy="990600"/>
          </a:xfrm>
        </p:spPr>
        <p:txBody>
          <a:bodyPr>
            <a:normAutofit/>
          </a:bodyPr>
          <a:lstStyle/>
          <a:p>
            <a:r>
              <a:rPr lang="en-US" dirty="0" smtClean="0"/>
              <a:t>Our Goal</a:t>
            </a:r>
            <a:endParaRPr lang="en-US" dirty="0"/>
          </a:p>
        </p:txBody>
      </p:sp>
      <p:sp>
        <p:nvSpPr>
          <p:cNvPr id="6" name="Rounded Rectangle 5"/>
          <p:cNvSpPr/>
          <p:nvPr/>
        </p:nvSpPr>
        <p:spPr>
          <a:xfrm>
            <a:off x="1259359" y="2667000"/>
            <a:ext cx="3200400" cy="2816483"/>
          </a:xfrm>
          <a:prstGeom prst="roundRect">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Cores - 2"/>
          <p:cNvGrpSpPr/>
          <p:nvPr/>
        </p:nvGrpSpPr>
        <p:grpSpPr>
          <a:xfrm>
            <a:off x="1504366" y="3964007"/>
            <a:ext cx="1278993" cy="1343707"/>
            <a:chOff x="1616607" y="3662124"/>
            <a:chExt cx="1278993" cy="1343707"/>
          </a:xfrm>
        </p:grpSpPr>
        <p:grpSp>
          <p:nvGrpSpPr>
            <p:cNvPr id="8" name="Group 7"/>
            <p:cNvGrpSpPr/>
            <p:nvPr/>
          </p:nvGrpSpPr>
          <p:grpSpPr>
            <a:xfrm>
              <a:off x="1616607" y="3939376"/>
              <a:ext cx="1278993" cy="507769"/>
              <a:chOff x="1277754" y="1295400"/>
              <a:chExt cx="1091865" cy="507769"/>
            </a:xfrm>
            <a:solidFill>
              <a:srgbClr val="00B0F0"/>
            </a:solidFill>
          </p:grpSpPr>
          <p:grpSp>
            <p:nvGrpSpPr>
              <p:cNvPr id="31" name="Group 30"/>
              <p:cNvGrpSpPr/>
              <p:nvPr/>
            </p:nvGrpSpPr>
            <p:grpSpPr>
              <a:xfrm>
                <a:off x="1277754" y="1295400"/>
                <a:ext cx="1091865" cy="228600"/>
                <a:chOff x="1392054" y="1295400"/>
                <a:chExt cx="1091865" cy="228600"/>
              </a:xfrm>
              <a:grpFill/>
            </p:grpSpPr>
            <p:grpSp>
              <p:nvGrpSpPr>
                <p:cNvPr id="39" name="Group 38"/>
                <p:cNvGrpSpPr/>
                <p:nvPr/>
              </p:nvGrpSpPr>
              <p:grpSpPr>
                <a:xfrm>
                  <a:off x="1392054" y="1295400"/>
                  <a:ext cx="512946" cy="228600"/>
                  <a:chOff x="1392054" y="1295400"/>
                  <a:chExt cx="512946" cy="228600"/>
                </a:xfrm>
                <a:grpFill/>
              </p:grpSpPr>
              <p:sp>
                <p:nvSpPr>
                  <p:cNvPr id="43" name="Rounded Rectangle 42"/>
                  <p:cNvSpPr/>
                  <p:nvPr/>
                </p:nvSpPr>
                <p:spPr>
                  <a:xfrm>
                    <a:off x="1392054"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p:cNvSpPr/>
                  <p:nvPr/>
                </p:nvSpPr>
                <p:spPr>
                  <a:xfrm>
                    <a:off x="1676400"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p:cNvGrpSpPr/>
                <p:nvPr/>
              </p:nvGrpSpPr>
              <p:grpSpPr>
                <a:xfrm>
                  <a:off x="1970973" y="1295400"/>
                  <a:ext cx="512946" cy="228600"/>
                  <a:chOff x="1392054" y="1295400"/>
                  <a:chExt cx="512946" cy="228600"/>
                </a:xfrm>
                <a:grpFill/>
              </p:grpSpPr>
              <p:sp>
                <p:nvSpPr>
                  <p:cNvPr id="41" name="Rounded Rectangle 40"/>
                  <p:cNvSpPr/>
                  <p:nvPr/>
                </p:nvSpPr>
                <p:spPr>
                  <a:xfrm>
                    <a:off x="1392054"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p:nvSpPr>
                <p:spPr>
                  <a:xfrm>
                    <a:off x="1676400"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2" name="Group 31"/>
              <p:cNvGrpSpPr/>
              <p:nvPr/>
            </p:nvGrpSpPr>
            <p:grpSpPr>
              <a:xfrm>
                <a:off x="1277754" y="1574569"/>
                <a:ext cx="1091865" cy="228600"/>
                <a:chOff x="1392054" y="1295400"/>
                <a:chExt cx="1091865" cy="228600"/>
              </a:xfrm>
              <a:grpFill/>
            </p:grpSpPr>
            <p:grpSp>
              <p:nvGrpSpPr>
                <p:cNvPr id="33" name="Group 32"/>
                <p:cNvGrpSpPr/>
                <p:nvPr/>
              </p:nvGrpSpPr>
              <p:grpSpPr>
                <a:xfrm>
                  <a:off x="1392054" y="1295400"/>
                  <a:ext cx="512946" cy="228600"/>
                  <a:chOff x="1392054" y="1295400"/>
                  <a:chExt cx="512946" cy="228600"/>
                </a:xfrm>
                <a:grpFill/>
              </p:grpSpPr>
              <p:sp>
                <p:nvSpPr>
                  <p:cNvPr id="37" name="Rounded Rectangle 36"/>
                  <p:cNvSpPr/>
                  <p:nvPr/>
                </p:nvSpPr>
                <p:spPr>
                  <a:xfrm>
                    <a:off x="1392054"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p:cNvSpPr/>
                  <p:nvPr/>
                </p:nvSpPr>
                <p:spPr>
                  <a:xfrm>
                    <a:off x="1676400"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 name="Group 33"/>
                <p:cNvGrpSpPr/>
                <p:nvPr/>
              </p:nvGrpSpPr>
              <p:grpSpPr>
                <a:xfrm>
                  <a:off x="1970973" y="1295400"/>
                  <a:ext cx="512946" cy="228600"/>
                  <a:chOff x="1392054" y="1295400"/>
                  <a:chExt cx="512946" cy="228600"/>
                </a:xfrm>
                <a:grpFill/>
              </p:grpSpPr>
              <p:sp>
                <p:nvSpPr>
                  <p:cNvPr id="35" name="Rounded Rectangle 34"/>
                  <p:cNvSpPr/>
                  <p:nvPr/>
                </p:nvSpPr>
                <p:spPr>
                  <a:xfrm>
                    <a:off x="1392054"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1676400"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9" name="Group 8"/>
            <p:cNvGrpSpPr/>
            <p:nvPr/>
          </p:nvGrpSpPr>
          <p:grpSpPr>
            <a:xfrm>
              <a:off x="1616607" y="4498062"/>
              <a:ext cx="1278993" cy="507769"/>
              <a:chOff x="1277754" y="1295400"/>
              <a:chExt cx="1091865" cy="507769"/>
            </a:xfrm>
            <a:solidFill>
              <a:srgbClr val="00B0F0"/>
            </a:solidFill>
          </p:grpSpPr>
          <p:grpSp>
            <p:nvGrpSpPr>
              <p:cNvPr id="17" name="Group 16"/>
              <p:cNvGrpSpPr/>
              <p:nvPr/>
            </p:nvGrpSpPr>
            <p:grpSpPr>
              <a:xfrm>
                <a:off x="1277754" y="1295400"/>
                <a:ext cx="1091865" cy="228600"/>
                <a:chOff x="1392054" y="1295400"/>
                <a:chExt cx="1091865" cy="228600"/>
              </a:xfrm>
              <a:grpFill/>
            </p:grpSpPr>
            <p:grpSp>
              <p:nvGrpSpPr>
                <p:cNvPr id="25" name="Group 24"/>
                <p:cNvGrpSpPr/>
                <p:nvPr/>
              </p:nvGrpSpPr>
              <p:grpSpPr>
                <a:xfrm>
                  <a:off x="1392054" y="1295400"/>
                  <a:ext cx="512946" cy="228600"/>
                  <a:chOff x="1392054" y="1295400"/>
                  <a:chExt cx="512946" cy="228600"/>
                </a:xfrm>
                <a:grpFill/>
              </p:grpSpPr>
              <p:sp>
                <p:nvSpPr>
                  <p:cNvPr id="29" name="Rounded Rectangle 28"/>
                  <p:cNvSpPr/>
                  <p:nvPr/>
                </p:nvSpPr>
                <p:spPr>
                  <a:xfrm>
                    <a:off x="1392054"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1676400"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p:cNvGrpSpPr/>
                <p:nvPr/>
              </p:nvGrpSpPr>
              <p:grpSpPr>
                <a:xfrm>
                  <a:off x="1970973" y="1295400"/>
                  <a:ext cx="512946" cy="228600"/>
                  <a:chOff x="1392054" y="1295400"/>
                  <a:chExt cx="512946" cy="228600"/>
                </a:xfrm>
                <a:grpFill/>
              </p:grpSpPr>
              <p:sp>
                <p:nvSpPr>
                  <p:cNvPr id="27" name="Rounded Rectangle 26"/>
                  <p:cNvSpPr/>
                  <p:nvPr/>
                </p:nvSpPr>
                <p:spPr>
                  <a:xfrm>
                    <a:off x="1392054"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676400"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8" name="Group 17"/>
              <p:cNvGrpSpPr/>
              <p:nvPr/>
            </p:nvGrpSpPr>
            <p:grpSpPr>
              <a:xfrm>
                <a:off x="1277754" y="1574569"/>
                <a:ext cx="1091865" cy="228600"/>
                <a:chOff x="1392054" y="1295400"/>
                <a:chExt cx="1091865" cy="228600"/>
              </a:xfrm>
              <a:grpFill/>
            </p:grpSpPr>
            <p:grpSp>
              <p:nvGrpSpPr>
                <p:cNvPr id="19" name="Group 18"/>
                <p:cNvGrpSpPr/>
                <p:nvPr/>
              </p:nvGrpSpPr>
              <p:grpSpPr>
                <a:xfrm>
                  <a:off x="1392054" y="1295400"/>
                  <a:ext cx="512946" cy="228600"/>
                  <a:chOff x="1392054" y="1295400"/>
                  <a:chExt cx="512946" cy="228600"/>
                </a:xfrm>
                <a:grpFill/>
              </p:grpSpPr>
              <p:sp>
                <p:nvSpPr>
                  <p:cNvPr id="23" name="Rounded Rectangle 22"/>
                  <p:cNvSpPr/>
                  <p:nvPr/>
                </p:nvSpPr>
                <p:spPr>
                  <a:xfrm>
                    <a:off x="1392054"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1676400"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p:cNvGrpSpPr/>
                <p:nvPr/>
              </p:nvGrpSpPr>
              <p:grpSpPr>
                <a:xfrm>
                  <a:off x="1970973" y="1295400"/>
                  <a:ext cx="512946" cy="228600"/>
                  <a:chOff x="1392054" y="1295400"/>
                  <a:chExt cx="512946" cy="228600"/>
                </a:xfrm>
                <a:grpFill/>
              </p:grpSpPr>
              <p:sp>
                <p:nvSpPr>
                  <p:cNvPr id="21" name="Rounded Rectangle 20"/>
                  <p:cNvSpPr/>
                  <p:nvPr/>
                </p:nvSpPr>
                <p:spPr>
                  <a:xfrm>
                    <a:off x="1392054"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a:off x="1676400"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10" name="Group 9"/>
            <p:cNvGrpSpPr/>
            <p:nvPr/>
          </p:nvGrpSpPr>
          <p:grpSpPr>
            <a:xfrm>
              <a:off x="1616607" y="3662124"/>
              <a:ext cx="1278993" cy="228600"/>
              <a:chOff x="1392054" y="1295400"/>
              <a:chExt cx="1091865" cy="228600"/>
            </a:xfrm>
            <a:solidFill>
              <a:srgbClr val="00B0F0"/>
            </a:solidFill>
          </p:grpSpPr>
          <p:grpSp>
            <p:nvGrpSpPr>
              <p:cNvPr id="11" name="Group 10"/>
              <p:cNvGrpSpPr/>
              <p:nvPr/>
            </p:nvGrpSpPr>
            <p:grpSpPr>
              <a:xfrm>
                <a:off x="1392054" y="1295400"/>
                <a:ext cx="512946" cy="228600"/>
                <a:chOff x="1392054" y="1295400"/>
                <a:chExt cx="512946" cy="228600"/>
              </a:xfrm>
              <a:grpFill/>
            </p:grpSpPr>
            <p:sp>
              <p:nvSpPr>
                <p:cNvPr id="15" name="Rounded Rectangle 14"/>
                <p:cNvSpPr/>
                <p:nvPr/>
              </p:nvSpPr>
              <p:spPr>
                <a:xfrm>
                  <a:off x="1392054"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1676400"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p:cNvGrpSpPr/>
              <p:nvPr/>
            </p:nvGrpSpPr>
            <p:grpSpPr>
              <a:xfrm>
                <a:off x="1970973" y="1295400"/>
                <a:ext cx="512946" cy="228600"/>
                <a:chOff x="1392054" y="1295400"/>
                <a:chExt cx="512946" cy="228600"/>
              </a:xfrm>
              <a:grpFill/>
            </p:grpSpPr>
            <p:sp>
              <p:nvSpPr>
                <p:cNvPr id="13" name="Rounded Rectangle 12"/>
                <p:cNvSpPr/>
                <p:nvPr/>
              </p:nvSpPr>
              <p:spPr>
                <a:xfrm>
                  <a:off x="1392054"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1676400"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45" name="Cores - before"/>
          <p:cNvGrpSpPr/>
          <p:nvPr/>
        </p:nvGrpSpPr>
        <p:grpSpPr>
          <a:xfrm>
            <a:off x="1504366" y="3123545"/>
            <a:ext cx="1278993" cy="789893"/>
            <a:chOff x="1616607" y="2821662"/>
            <a:chExt cx="1278993" cy="789893"/>
          </a:xfrm>
          <a:solidFill>
            <a:schemeClr val="bg1"/>
          </a:solidFill>
        </p:grpSpPr>
        <p:grpSp>
          <p:nvGrpSpPr>
            <p:cNvPr id="46" name="Group 45"/>
            <p:cNvGrpSpPr/>
            <p:nvPr/>
          </p:nvGrpSpPr>
          <p:grpSpPr>
            <a:xfrm>
              <a:off x="1616607" y="3382955"/>
              <a:ext cx="1278993" cy="228600"/>
              <a:chOff x="1392054" y="1295400"/>
              <a:chExt cx="1091865" cy="228600"/>
            </a:xfrm>
            <a:grpFill/>
          </p:grpSpPr>
          <p:grpSp>
            <p:nvGrpSpPr>
              <p:cNvPr id="62" name="Group 61"/>
              <p:cNvGrpSpPr/>
              <p:nvPr/>
            </p:nvGrpSpPr>
            <p:grpSpPr>
              <a:xfrm>
                <a:off x="1392054" y="1295400"/>
                <a:ext cx="512946" cy="228600"/>
                <a:chOff x="1392054" y="1295400"/>
                <a:chExt cx="512946" cy="228600"/>
              </a:xfrm>
              <a:grpFill/>
            </p:grpSpPr>
            <p:sp>
              <p:nvSpPr>
                <p:cNvPr id="66" name="Rounded Rectangle 65"/>
                <p:cNvSpPr/>
                <p:nvPr/>
              </p:nvSpPr>
              <p:spPr>
                <a:xfrm>
                  <a:off x="1392054"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ounded Rectangle 66"/>
                <p:cNvSpPr/>
                <p:nvPr/>
              </p:nvSpPr>
              <p:spPr>
                <a:xfrm>
                  <a:off x="1676400"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3" name="Group 62"/>
              <p:cNvGrpSpPr/>
              <p:nvPr/>
            </p:nvGrpSpPr>
            <p:grpSpPr>
              <a:xfrm>
                <a:off x="1970973" y="1295400"/>
                <a:ext cx="512946" cy="228600"/>
                <a:chOff x="1392054" y="1295400"/>
                <a:chExt cx="512946" cy="228600"/>
              </a:xfrm>
              <a:grpFill/>
            </p:grpSpPr>
            <p:sp>
              <p:nvSpPr>
                <p:cNvPr id="64" name="Rounded Rectangle 63"/>
                <p:cNvSpPr/>
                <p:nvPr/>
              </p:nvSpPr>
              <p:spPr>
                <a:xfrm>
                  <a:off x="1392054"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1676400"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7" name="Group 46"/>
            <p:cNvGrpSpPr/>
            <p:nvPr/>
          </p:nvGrpSpPr>
          <p:grpSpPr>
            <a:xfrm>
              <a:off x="1616607" y="2821662"/>
              <a:ext cx="1278993" cy="507769"/>
              <a:chOff x="1277754" y="1295400"/>
              <a:chExt cx="1091865" cy="507769"/>
            </a:xfrm>
            <a:grpFill/>
          </p:grpSpPr>
          <p:grpSp>
            <p:nvGrpSpPr>
              <p:cNvPr id="48" name="Group 47"/>
              <p:cNvGrpSpPr/>
              <p:nvPr/>
            </p:nvGrpSpPr>
            <p:grpSpPr>
              <a:xfrm>
                <a:off x="1277754" y="1295400"/>
                <a:ext cx="1091865" cy="228600"/>
                <a:chOff x="1392054" y="1295400"/>
                <a:chExt cx="1091865" cy="228600"/>
              </a:xfrm>
              <a:grpFill/>
            </p:grpSpPr>
            <p:grpSp>
              <p:nvGrpSpPr>
                <p:cNvPr id="56" name="Group 55"/>
                <p:cNvGrpSpPr/>
                <p:nvPr/>
              </p:nvGrpSpPr>
              <p:grpSpPr>
                <a:xfrm>
                  <a:off x="1392054" y="1295400"/>
                  <a:ext cx="512946" cy="228600"/>
                  <a:chOff x="1392054" y="1295400"/>
                  <a:chExt cx="512946" cy="228600"/>
                </a:xfrm>
                <a:grpFill/>
              </p:grpSpPr>
              <p:sp>
                <p:nvSpPr>
                  <p:cNvPr id="60" name="Rounded Rectangle 59"/>
                  <p:cNvSpPr/>
                  <p:nvPr/>
                </p:nvSpPr>
                <p:spPr>
                  <a:xfrm>
                    <a:off x="1392054"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ounded Rectangle 60"/>
                  <p:cNvSpPr/>
                  <p:nvPr/>
                </p:nvSpPr>
                <p:spPr>
                  <a:xfrm>
                    <a:off x="1676400"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7" name="Group 56"/>
                <p:cNvGrpSpPr/>
                <p:nvPr/>
              </p:nvGrpSpPr>
              <p:grpSpPr>
                <a:xfrm>
                  <a:off x="1970973" y="1295400"/>
                  <a:ext cx="512946" cy="228600"/>
                  <a:chOff x="1392054" y="1295400"/>
                  <a:chExt cx="512946" cy="228600"/>
                </a:xfrm>
                <a:grpFill/>
              </p:grpSpPr>
              <p:sp>
                <p:nvSpPr>
                  <p:cNvPr id="58" name="Rounded Rectangle 57"/>
                  <p:cNvSpPr/>
                  <p:nvPr/>
                </p:nvSpPr>
                <p:spPr>
                  <a:xfrm>
                    <a:off x="1392054"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ounded Rectangle 58"/>
                  <p:cNvSpPr/>
                  <p:nvPr/>
                </p:nvSpPr>
                <p:spPr>
                  <a:xfrm>
                    <a:off x="1676400"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9" name="Group 48"/>
              <p:cNvGrpSpPr/>
              <p:nvPr/>
            </p:nvGrpSpPr>
            <p:grpSpPr>
              <a:xfrm>
                <a:off x="1277754" y="1574569"/>
                <a:ext cx="1091865" cy="228600"/>
                <a:chOff x="1392054" y="1295400"/>
                <a:chExt cx="1091865" cy="228600"/>
              </a:xfrm>
              <a:grpFill/>
            </p:grpSpPr>
            <p:grpSp>
              <p:nvGrpSpPr>
                <p:cNvPr id="50" name="Group 49"/>
                <p:cNvGrpSpPr/>
                <p:nvPr/>
              </p:nvGrpSpPr>
              <p:grpSpPr>
                <a:xfrm>
                  <a:off x="1392054" y="1295400"/>
                  <a:ext cx="512946" cy="228600"/>
                  <a:chOff x="1392054" y="1295400"/>
                  <a:chExt cx="512946" cy="228600"/>
                </a:xfrm>
                <a:grpFill/>
              </p:grpSpPr>
              <p:sp>
                <p:nvSpPr>
                  <p:cNvPr id="54" name="Rounded Rectangle 53"/>
                  <p:cNvSpPr/>
                  <p:nvPr/>
                </p:nvSpPr>
                <p:spPr>
                  <a:xfrm>
                    <a:off x="1392054"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ounded Rectangle 54"/>
                  <p:cNvSpPr/>
                  <p:nvPr/>
                </p:nvSpPr>
                <p:spPr>
                  <a:xfrm>
                    <a:off x="1676400"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1" name="Group 50"/>
                <p:cNvGrpSpPr/>
                <p:nvPr/>
              </p:nvGrpSpPr>
              <p:grpSpPr>
                <a:xfrm>
                  <a:off x="1970973" y="1295400"/>
                  <a:ext cx="512946" cy="228600"/>
                  <a:chOff x="1392054" y="1295400"/>
                  <a:chExt cx="512946" cy="228600"/>
                </a:xfrm>
                <a:grpFill/>
              </p:grpSpPr>
              <p:sp>
                <p:nvSpPr>
                  <p:cNvPr id="52" name="Rounded Rectangle 51"/>
                  <p:cNvSpPr/>
                  <p:nvPr/>
                </p:nvSpPr>
                <p:spPr>
                  <a:xfrm>
                    <a:off x="1392054"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ounded Rectangle 52"/>
                  <p:cNvSpPr/>
                  <p:nvPr/>
                </p:nvSpPr>
                <p:spPr>
                  <a:xfrm>
                    <a:off x="1676400"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sp>
        <p:nvSpPr>
          <p:cNvPr id="68" name="Rounded Rectangle 67"/>
          <p:cNvSpPr/>
          <p:nvPr/>
        </p:nvSpPr>
        <p:spPr>
          <a:xfrm>
            <a:off x="2935759" y="3191248"/>
            <a:ext cx="1295400" cy="2069869"/>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Left-Right Arrow 68"/>
          <p:cNvSpPr/>
          <p:nvPr/>
        </p:nvSpPr>
        <p:spPr>
          <a:xfrm>
            <a:off x="4459760" y="3739828"/>
            <a:ext cx="1981200" cy="905558"/>
          </a:xfrm>
          <a:prstGeom prst="leftRightArrow">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ounded Rectangle 69"/>
          <p:cNvSpPr/>
          <p:nvPr/>
        </p:nvSpPr>
        <p:spPr>
          <a:xfrm>
            <a:off x="6440960" y="2800307"/>
            <a:ext cx="1693614" cy="2699921"/>
          </a:xfrm>
          <a:prstGeom prst="roundRect">
            <a:avLst/>
          </a:prstGeom>
          <a:solidFill>
            <a:schemeClr val="accent2">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Memory</a:t>
            </a:r>
          </a:p>
          <a:p>
            <a:pPr algn="ctr"/>
            <a:r>
              <a:rPr lang="en-US" sz="2400" b="1" dirty="0" smtClean="0">
                <a:solidFill>
                  <a:schemeClr val="tx1"/>
                </a:solidFill>
              </a:rPr>
              <a:t>Hierarchy</a:t>
            </a:r>
          </a:p>
        </p:txBody>
      </p:sp>
      <p:sp>
        <p:nvSpPr>
          <p:cNvPr id="92" name="TextBox 91"/>
          <p:cNvSpPr txBox="1"/>
          <p:nvPr/>
        </p:nvSpPr>
        <p:spPr>
          <a:xfrm>
            <a:off x="1734982" y="2754213"/>
            <a:ext cx="841869" cy="400110"/>
          </a:xfrm>
          <a:prstGeom prst="rect">
            <a:avLst/>
          </a:prstGeom>
          <a:noFill/>
        </p:spPr>
        <p:txBody>
          <a:bodyPr wrap="square" rtlCol="0">
            <a:spAutoFit/>
          </a:bodyPr>
          <a:lstStyle/>
          <a:p>
            <a:r>
              <a:rPr lang="en-US" sz="2000" b="1" dirty="0" smtClean="0">
                <a:solidFill>
                  <a:schemeClr val="tx2"/>
                </a:solidFill>
              </a:rPr>
              <a:t>Cores</a:t>
            </a:r>
            <a:endParaRPr lang="en-US" sz="2000" b="1" dirty="0">
              <a:solidFill>
                <a:schemeClr val="tx2"/>
              </a:solidFill>
            </a:endParaRPr>
          </a:p>
        </p:txBody>
      </p:sp>
      <p:sp>
        <p:nvSpPr>
          <p:cNvPr id="93" name="Round Same Side Corner Rectangle 92"/>
          <p:cNvSpPr/>
          <p:nvPr/>
        </p:nvSpPr>
        <p:spPr>
          <a:xfrm>
            <a:off x="2933332" y="3191248"/>
            <a:ext cx="1295398" cy="772759"/>
          </a:xfrm>
          <a:prstGeom prst="round2SameRect">
            <a:avLst>
              <a:gd name="adj1" fmla="val 28814"/>
              <a:gd name="adj2" fmla="val 0"/>
            </a:avLst>
          </a:prstGeom>
          <a:solidFill>
            <a:schemeClr val="accent5">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extBox 93"/>
          <p:cNvSpPr txBox="1"/>
          <p:nvPr/>
        </p:nvSpPr>
        <p:spPr>
          <a:xfrm>
            <a:off x="2944367" y="2821916"/>
            <a:ext cx="1524000" cy="400110"/>
          </a:xfrm>
          <a:prstGeom prst="rect">
            <a:avLst/>
          </a:prstGeom>
          <a:noFill/>
        </p:spPr>
        <p:txBody>
          <a:bodyPr wrap="square" rtlCol="0">
            <a:spAutoFit/>
          </a:bodyPr>
          <a:lstStyle/>
          <a:p>
            <a:r>
              <a:rPr lang="en-US" sz="2000" b="1" dirty="0" smtClean="0">
                <a:solidFill>
                  <a:schemeClr val="tx2"/>
                </a:solidFill>
              </a:rPr>
              <a:t>Register File</a:t>
            </a:r>
            <a:endParaRPr lang="en-US" sz="2000" b="1" dirty="0">
              <a:solidFill>
                <a:schemeClr val="tx2"/>
              </a:solidFill>
            </a:endParaRPr>
          </a:p>
        </p:txBody>
      </p:sp>
      <p:sp>
        <p:nvSpPr>
          <p:cNvPr id="95" name="Round Same Side Corner Rectangle 94"/>
          <p:cNvSpPr/>
          <p:nvPr/>
        </p:nvSpPr>
        <p:spPr>
          <a:xfrm rot="10800000">
            <a:off x="2944368" y="3883275"/>
            <a:ext cx="1284362" cy="1377834"/>
          </a:xfrm>
          <a:prstGeom prst="round2SameRect">
            <a:avLst/>
          </a:prstGeom>
          <a:solidFill>
            <a:schemeClr val="bg1">
              <a:lumMod val="7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6" name="Cores - 1"/>
          <p:cNvGrpSpPr/>
          <p:nvPr/>
        </p:nvGrpSpPr>
        <p:grpSpPr>
          <a:xfrm>
            <a:off x="1504366" y="3123545"/>
            <a:ext cx="1278993" cy="789893"/>
            <a:chOff x="1616607" y="2821662"/>
            <a:chExt cx="1278993" cy="789893"/>
          </a:xfrm>
          <a:solidFill>
            <a:srgbClr val="008E40"/>
          </a:solidFill>
        </p:grpSpPr>
        <p:grpSp>
          <p:nvGrpSpPr>
            <p:cNvPr id="97" name="Group 96"/>
            <p:cNvGrpSpPr/>
            <p:nvPr/>
          </p:nvGrpSpPr>
          <p:grpSpPr>
            <a:xfrm>
              <a:off x="1616607" y="3382955"/>
              <a:ext cx="1278993" cy="228600"/>
              <a:chOff x="1392054" y="1295400"/>
              <a:chExt cx="1091865" cy="228600"/>
            </a:xfrm>
            <a:grpFill/>
          </p:grpSpPr>
          <p:grpSp>
            <p:nvGrpSpPr>
              <p:cNvPr id="113" name="Group 112"/>
              <p:cNvGrpSpPr/>
              <p:nvPr/>
            </p:nvGrpSpPr>
            <p:grpSpPr>
              <a:xfrm>
                <a:off x="1392054" y="1295400"/>
                <a:ext cx="512946" cy="228600"/>
                <a:chOff x="1392054" y="1295400"/>
                <a:chExt cx="512946" cy="228600"/>
              </a:xfrm>
              <a:grpFill/>
            </p:grpSpPr>
            <p:sp>
              <p:nvSpPr>
                <p:cNvPr id="117" name="Rounded Rectangle 116"/>
                <p:cNvSpPr/>
                <p:nvPr/>
              </p:nvSpPr>
              <p:spPr>
                <a:xfrm>
                  <a:off x="1392054"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ounded Rectangle 117"/>
                <p:cNvSpPr/>
                <p:nvPr/>
              </p:nvSpPr>
              <p:spPr>
                <a:xfrm>
                  <a:off x="1676400"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4" name="Group 113"/>
              <p:cNvGrpSpPr/>
              <p:nvPr/>
            </p:nvGrpSpPr>
            <p:grpSpPr>
              <a:xfrm>
                <a:off x="1970973" y="1295400"/>
                <a:ext cx="512946" cy="228600"/>
                <a:chOff x="1392054" y="1295400"/>
                <a:chExt cx="512946" cy="228600"/>
              </a:xfrm>
              <a:grpFill/>
            </p:grpSpPr>
            <p:sp>
              <p:nvSpPr>
                <p:cNvPr id="115" name="Rounded Rectangle 114"/>
                <p:cNvSpPr/>
                <p:nvPr/>
              </p:nvSpPr>
              <p:spPr>
                <a:xfrm>
                  <a:off x="1392054"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ounded Rectangle 115"/>
                <p:cNvSpPr/>
                <p:nvPr/>
              </p:nvSpPr>
              <p:spPr>
                <a:xfrm>
                  <a:off x="1676400"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98" name="Group 97"/>
            <p:cNvGrpSpPr/>
            <p:nvPr/>
          </p:nvGrpSpPr>
          <p:grpSpPr>
            <a:xfrm>
              <a:off x="1616607" y="2821662"/>
              <a:ext cx="1278993" cy="507769"/>
              <a:chOff x="1277754" y="1295400"/>
              <a:chExt cx="1091865" cy="507769"/>
            </a:xfrm>
            <a:grpFill/>
          </p:grpSpPr>
          <p:grpSp>
            <p:nvGrpSpPr>
              <p:cNvPr id="99" name="Group 98"/>
              <p:cNvGrpSpPr/>
              <p:nvPr/>
            </p:nvGrpSpPr>
            <p:grpSpPr>
              <a:xfrm>
                <a:off x="1277754" y="1295400"/>
                <a:ext cx="1091865" cy="228600"/>
                <a:chOff x="1392054" y="1295400"/>
                <a:chExt cx="1091865" cy="228600"/>
              </a:xfrm>
              <a:grpFill/>
            </p:grpSpPr>
            <p:grpSp>
              <p:nvGrpSpPr>
                <p:cNvPr id="107" name="Group 106"/>
                <p:cNvGrpSpPr/>
                <p:nvPr/>
              </p:nvGrpSpPr>
              <p:grpSpPr>
                <a:xfrm>
                  <a:off x="1392054" y="1295400"/>
                  <a:ext cx="512946" cy="228600"/>
                  <a:chOff x="1392054" y="1295400"/>
                  <a:chExt cx="512946" cy="228600"/>
                </a:xfrm>
                <a:grpFill/>
              </p:grpSpPr>
              <p:sp>
                <p:nvSpPr>
                  <p:cNvPr id="111" name="Rounded Rectangle 110"/>
                  <p:cNvSpPr/>
                  <p:nvPr/>
                </p:nvSpPr>
                <p:spPr>
                  <a:xfrm>
                    <a:off x="1392054"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ounded Rectangle 111"/>
                  <p:cNvSpPr/>
                  <p:nvPr/>
                </p:nvSpPr>
                <p:spPr>
                  <a:xfrm>
                    <a:off x="1676400"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8" name="Group 107"/>
                <p:cNvGrpSpPr/>
                <p:nvPr/>
              </p:nvGrpSpPr>
              <p:grpSpPr>
                <a:xfrm>
                  <a:off x="1970973" y="1295400"/>
                  <a:ext cx="512946" cy="228600"/>
                  <a:chOff x="1392054" y="1295400"/>
                  <a:chExt cx="512946" cy="228600"/>
                </a:xfrm>
                <a:grpFill/>
              </p:grpSpPr>
              <p:sp>
                <p:nvSpPr>
                  <p:cNvPr id="109" name="Rounded Rectangle 108"/>
                  <p:cNvSpPr/>
                  <p:nvPr/>
                </p:nvSpPr>
                <p:spPr>
                  <a:xfrm>
                    <a:off x="1392054"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ounded Rectangle 109"/>
                  <p:cNvSpPr/>
                  <p:nvPr/>
                </p:nvSpPr>
                <p:spPr>
                  <a:xfrm>
                    <a:off x="1676400"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00" name="Group 99"/>
              <p:cNvGrpSpPr/>
              <p:nvPr/>
            </p:nvGrpSpPr>
            <p:grpSpPr>
              <a:xfrm>
                <a:off x="1277754" y="1574569"/>
                <a:ext cx="1091865" cy="228600"/>
                <a:chOff x="1392054" y="1295400"/>
                <a:chExt cx="1091865" cy="228600"/>
              </a:xfrm>
              <a:grpFill/>
            </p:grpSpPr>
            <p:grpSp>
              <p:nvGrpSpPr>
                <p:cNvPr id="101" name="Group 100"/>
                <p:cNvGrpSpPr/>
                <p:nvPr/>
              </p:nvGrpSpPr>
              <p:grpSpPr>
                <a:xfrm>
                  <a:off x="1392054" y="1295400"/>
                  <a:ext cx="512946" cy="228600"/>
                  <a:chOff x="1392054" y="1295400"/>
                  <a:chExt cx="512946" cy="228600"/>
                </a:xfrm>
                <a:grpFill/>
              </p:grpSpPr>
              <p:sp>
                <p:nvSpPr>
                  <p:cNvPr id="105" name="Rounded Rectangle 104"/>
                  <p:cNvSpPr/>
                  <p:nvPr/>
                </p:nvSpPr>
                <p:spPr>
                  <a:xfrm>
                    <a:off x="1392054"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ounded Rectangle 105"/>
                  <p:cNvSpPr/>
                  <p:nvPr/>
                </p:nvSpPr>
                <p:spPr>
                  <a:xfrm>
                    <a:off x="1676400"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101"/>
                <p:cNvGrpSpPr/>
                <p:nvPr/>
              </p:nvGrpSpPr>
              <p:grpSpPr>
                <a:xfrm>
                  <a:off x="1970973" y="1295400"/>
                  <a:ext cx="512946" cy="228600"/>
                  <a:chOff x="1392054" y="1295400"/>
                  <a:chExt cx="512946" cy="228600"/>
                </a:xfrm>
                <a:grpFill/>
              </p:grpSpPr>
              <p:sp>
                <p:nvSpPr>
                  <p:cNvPr id="103" name="Rounded Rectangle 102"/>
                  <p:cNvSpPr/>
                  <p:nvPr/>
                </p:nvSpPr>
                <p:spPr>
                  <a:xfrm>
                    <a:off x="1392054"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ounded Rectangle 103"/>
                  <p:cNvSpPr/>
                  <p:nvPr/>
                </p:nvSpPr>
                <p:spPr>
                  <a:xfrm>
                    <a:off x="1676400"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sp>
        <p:nvSpPr>
          <p:cNvPr id="3" name="Content Placeholder 2"/>
          <p:cNvSpPr>
            <a:spLocks noGrp="1"/>
          </p:cNvSpPr>
          <p:nvPr>
            <p:ph sz="quarter" idx="1"/>
          </p:nvPr>
        </p:nvSpPr>
        <p:spPr>
          <a:xfrm>
            <a:off x="612648" y="1509329"/>
            <a:ext cx="8153400" cy="1081471"/>
          </a:xfrm>
        </p:spPr>
        <p:txBody>
          <a:bodyPr>
            <a:normAutofit/>
          </a:bodyPr>
          <a:lstStyle/>
          <a:p>
            <a:r>
              <a:rPr lang="en-US" sz="3000" i="0" dirty="0"/>
              <a:t>Use </a:t>
            </a:r>
            <a:r>
              <a:rPr lang="en-US" sz="3000" i="0" dirty="0" smtClean="0"/>
              <a:t>idle resources </a:t>
            </a:r>
            <a:r>
              <a:rPr lang="en-US" sz="3000" i="0" dirty="0"/>
              <a:t>to do something </a:t>
            </a:r>
            <a:r>
              <a:rPr lang="en-US" sz="3000" i="0" dirty="0" smtClean="0"/>
              <a:t>useful: </a:t>
            </a:r>
            <a:r>
              <a:rPr lang="en-US" sz="3000" b="1" i="0" dirty="0">
                <a:solidFill>
                  <a:srgbClr val="008E40"/>
                </a:solidFill>
              </a:rPr>
              <a:t>accelerate </a:t>
            </a:r>
            <a:r>
              <a:rPr lang="en-US" sz="3000" b="1" i="0" dirty="0" smtClean="0">
                <a:solidFill>
                  <a:srgbClr val="008E40"/>
                </a:solidFill>
              </a:rPr>
              <a:t>bottlenecks using helper threads</a:t>
            </a:r>
            <a:endParaRPr lang="en-US" sz="3000" b="1" i="0" dirty="0">
              <a:solidFill>
                <a:srgbClr val="008E40"/>
              </a:solidFill>
            </a:endParaRPr>
          </a:p>
        </p:txBody>
      </p:sp>
      <p:sp>
        <p:nvSpPr>
          <p:cNvPr id="119" name="Content Placeholder 2"/>
          <p:cNvSpPr txBox="1">
            <a:spLocks/>
          </p:cNvSpPr>
          <p:nvPr/>
        </p:nvSpPr>
        <p:spPr>
          <a:xfrm>
            <a:off x="460248" y="5591219"/>
            <a:ext cx="8458200" cy="1081471"/>
          </a:xfrm>
          <a:prstGeom prst="rect">
            <a:avLst/>
          </a:prstGeom>
        </p:spPr>
        <p:txBody>
          <a:bodyPr vert="horz">
            <a:noAutofit/>
          </a:bodyPr>
          <a:lstStyle>
            <a:lvl1pPr marL="320040" indent="-320040" algn="l" rtl="0" eaLnBrk="1" latinLnBrk="0" hangingPunct="1">
              <a:spcBef>
                <a:spcPts val="700"/>
              </a:spcBef>
              <a:buClr>
                <a:schemeClr val="accent2"/>
              </a:buClr>
              <a:buSzPct val="60000"/>
              <a:buFont typeface="Wingdings"/>
              <a:buChar char=""/>
              <a:defRPr kumimoji="0" sz="2900" i="1" kern="1200">
                <a:solidFill>
                  <a:schemeClr val="tx1"/>
                </a:solidFill>
                <a:latin typeface="Candara" pitchFamily="34" charset="0"/>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Candara" pitchFamily="34" charset="0"/>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Candara" pitchFamily="34" charset="0"/>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Candara" pitchFamily="34" charset="0"/>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Candara" pitchFamily="34" charset="0"/>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sz="2700" i="0" dirty="0" smtClean="0">
                <a:latin typeface="+mn-lt"/>
              </a:rPr>
              <a:t>A flexible framework to enable helper threading in GPUs: </a:t>
            </a:r>
            <a:r>
              <a:rPr lang="en-US" sz="2700" b="1" i="0" dirty="0" smtClean="0">
                <a:solidFill>
                  <a:srgbClr val="C00000"/>
                </a:solidFill>
                <a:latin typeface="+mn-lt"/>
              </a:rPr>
              <a:t>C</a:t>
            </a:r>
            <a:r>
              <a:rPr lang="en-US" sz="2700" i="0" dirty="0" smtClean="0">
                <a:solidFill>
                  <a:srgbClr val="C00000"/>
                </a:solidFill>
                <a:latin typeface="+mn-lt"/>
              </a:rPr>
              <a:t>ore-</a:t>
            </a:r>
            <a:r>
              <a:rPr lang="en-US" sz="2700" b="1" i="0" dirty="0" smtClean="0">
                <a:solidFill>
                  <a:srgbClr val="C00000"/>
                </a:solidFill>
                <a:latin typeface="+mn-lt"/>
              </a:rPr>
              <a:t>A</a:t>
            </a:r>
            <a:r>
              <a:rPr lang="en-US" sz="2700" i="0" dirty="0" smtClean="0">
                <a:solidFill>
                  <a:srgbClr val="C00000"/>
                </a:solidFill>
                <a:latin typeface="+mn-lt"/>
              </a:rPr>
              <a:t>ssisted </a:t>
            </a:r>
            <a:r>
              <a:rPr lang="en-US" sz="2700" b="1" i="0" dirty="0">
                <a:solidFill>
                  <a:srgbClr val="C00000"/>
                </a:solidFill>
                <a:latin typeface="+mn-lt"/>
              </a:rPr>
              <a:t>B</a:t>
            </a:r>
            <a:r>
              <a:rPr lang="en-US" sz="2700" i="0" dirty="0">
                <a:solidFill>
                  <a:srgbClr val="C00000"/>
                </a:solidFill>
                <a:latin typeface="+mn-lt"/>
              </a:rPr>
              <a:t>ottleneck </a:t>
            </a:r>
            <a:r>
              <a:rPr lang="en-US" sz="2700" b="1" i="0" dirty="0">
                <a:solidFill>
                  <a:srgbClr val="C00000"/>
                </a:solidFill>
                <a:latin typeface="+mn-lt"/>
              </a:rPr>
              <a:t>A</a:t>
            </a:r>
            <a:r>
              <a:rPr lang="en-US" sz="2700" i="0" dirty="0">
                <a:solidFill>
                  <a:srgbClr val="C00000"/>
                </a:solidFill>
                <a:latin typeface="+mn-lt"/>
              </a:rPr>
              <a:t>cceleration (</a:t>
            </a:r>
            <a:r>
              <a:rPr lang="en-US" sz="2700" b="1" i="0" dirty="0" smtClean="0">
                <a:solidFill>
                  <a:srgbClr val="C00000"/>
                </a:solidFill>
                <a:latin typeface="+mn-lt"/>
              </a:rPr>
              <a:t>CABA</a:t>
            </a:r>
            <a:r>
              <a:rPr lang="en-US" sz="2700" i="0" dirty="0" smtClean="0">
                <a:solidFill>
                  <a:srgbClr val="C00000"/>
                </a:solidFill>
                <a:latin typeface="+mn-lt"/>
              </a:rPr>
              <a:t>)</a:t>
            </a:r>
            <a:endParaRPr lang="en-US" sz="2700" i="0" dirty="0">
              <a:solidFill>
                <a:srgbClr val="C00000"/>
              </a:solidFill>
              <a:latin typeface="+mn-lt"/>
            </a:endParaRPr>
          </a:p>
        </p:txBody>
      </p:sp>
      <p:grpSp>
        <p:nvGrpSpPr>
          <p:cNvPr id="120" name="Green threads"/>
          <p:cNvGrpSpPr/>
          <p:nvPr/>
        </p:nvGrpSpPr>
        <p:grpSpPr>
          <a:xfrm>
            <a:off x="181825" y="3263480"/>
            <a:ext cx="861645" cy="518226"/>
            <a:chOff x="134020" y="3100831"/>
            <a:chExt cx="861645" cy="518226"/>
          </a:xfrm>
        </p:grpSpPr>
        <p:grpSp>
          <p:nvGrpSpPr>
            <p:cNvPr id="121" name="Group 120"/>
            <p:cNvGrpSpPr/>
            <p:nvPr/>
          </p:nvGrpSpPr>
          <p:grpSpPr>
            <a:xfrm>
              <a:off x="134020" y="3100831"/>
              <a:ext cx="449863" cy="518226"/>
              <a:chOff x="134020" y="3100831"/>
              <a:chExt cx="449863" cy="518226"/>
            </a:xfrm>
          </p:grpSpPr>
          <p:sp>
            <p:nvSpPr>
              <p:cNvPr id="125" name="Freeform 124"/>
              <p:cNvSpPr/>
              <p:nvPr/>
            </p:nvSpPr>
            <p:spPr>
              <a:xfrm>
                <a:off x="13402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rgbClr val="008E4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sp>
            <p:nvSpPr>
              <p:cNvPr id="126" name="Freeform 125"/>
              <p:cNvSpPr/>
              <p:nvPr/>
            </p:nvSpPr>
            <p:spPr>
              <a:xfrm>
                <a:off x="336903" y="3100832"/>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rgbClr val="008E4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grpSp>
        <p:grpSp>
          <p:nvGrpSpPr>
            <p:cNvPr id="122" name="Group 121"/>
            <p:cNvGrpSpPr/>
            <p:nvPr/>
          </p:nvGrpSpPr>
          <p:grpSpPr>
            <a:xfrm>
              <a:off x="543567" y="3100832"/>
              <a:ext cx="452098" cy="518225"/>
              <a:chOff x="82972" y="3100831"/>
              <a:chExt cx="452098" cy="518225"/>
            </a:xfrm>
          </p:grpSpPr>
          <p:sp>
            <p:nvSpPr>
              <p:cNvPr id="123" name="Freeform 122"/>
              <p:cNvSpPr/>
              <p:nvPr/>
            </p:nvSpPr>
            <p:spPr>
              <a:xfrm>
                <a:off x="82972"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rgbClr val="008E4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sp>
            <p:nvSpPr>
              <p:cNvPr id="124" name="Freeform 123"/>
              <p:cNvSpPr/>
              <p:nvPr/>
            </p:nvSpPr>
            <p:spPr>
              <a:xfrm>
                <a:off x="28809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rgbClr val="008E4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grpSp>
      </p:grpSp>
      <p:sp>
        <p:nvSpPr>
          <p:cNvPr id="5" name="Slide Number Placeholder 4"/>
          <p:cNvSpPr>
            <a:spLocks noGrp="1"/>
          </p:cNvSpPr>
          <p:nvPr>
            <p:ph type="sldNum" sz="quarter" idx="4"/>
          </p:nvPr>
        </p:nvSpPr>
        <p:spPr/>
        <p:txBody>
          <a:bodyPr/>
          <a:lstStyle/>
          <a:p>
            <a:fld id="{E4C25FB6-0C19-4CE9-A9C3-EE47C070BF97}" type="slidenum">
              <a:rPr lang="en-US" smtClean="0"/>
              <a:pPr/>
              <a:t>8</a:t>
            </a:fld>
            <a:endParaRPr lang="en-US" dirty="0"/>
          </a:p>
        </p:txBody>
      </p:sp>
      <p:sp>
        <p:nvSpPr>
          <p:cNvPr id="71" name="TextBox 70"/>
          <p:cNvSpPr txBox="1"/>
          <p:nvPr/>
        </p:nvSpPr>
        <p:spPr>
          <a:xfrm>
            <a:off x="138685" y="3770118"/>
            <a:ext cx="894604" cy="646331"/>
          </a:xfrm>
          <a:prstGeom prst="rect">
            <a:avLst/>
          </a:prstGeom>
          <a:noFill/>
        </p:spPr>
        <p:txBody>
          <a:bodyPr wrap="none" rtlCol="0">
            <a:spAutoFit/>
          </a:bodyPr>
          <a:lstStyle/>
          <a:p>
            <a:r>
              <a:rPr lang="en-US" b="1" dirty="0" smtClean="0"/>
              <a:t>Helper </a:t>
            </a:r>
          </a:p>
          <a:p>
            <a:r>
              <a:rPr lang="en-US" b="1" dirty="0" smtClean="0"/>
              <a:t>threads</a:t>
            </a:r>
            <a:endParaRPr lang="en-US" b="1" dirty="0"/>
          </a:p>
        </p:txBody>
      </p:sp>
    </p:spTree>
    <p:extLst>
      <p:ext uri="{BB962C8B-B14F-4D97-AF65-F5344CB8AC3E}">
        <p14:creationId xmlns:p14="http://schemas.microsoft.com/office/powerpoint/2010/main" val="713286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9" presetClass="emph" presetSubtype="0" fill="hold" grpId="1" nodeType="clickEffect">
                                  <p:stCondLst>
                                    <p:cond delay="0"/>
                                  </p:stCondLst>
                                  <p:childTnLst>
                                    <p:animClr clrSpc="rgb" dir="cw">
                                      <p:cBhvr override="childStyle">
                                        <p:cTn id="40" dur="10" fill="hold"/>
                                        <p:tgtEl>
                                          <p:spTgt spid="69"/>
                                        </p:tgtEl>
                                        <p:attrNameLst>
                                          <p:attrName>style.color</p:attrName>
                                        </p:attrNameLst>
                                      </p:cBhvr>
                                      <p:to>
                                        <a:srgbClr val="00CC00"/>
                                      </p:to>
                                    </p:animClr>
                                    <p:animClr clrSpc="rgb" dir="cw">
                                      <p:cBhvr>
                                        <p:cTn id="41" dur="10" fill="hold"/>
                                        <p:tgtEl>
                                          <p:spTgt spid="69"/>
                                        </p:tgtEl>
                                        <p:attrNameLst>
                                          <p:attrName>fillcolor</p:attrName>
                                        </p:attrNameLst>
                                      </p:cBhvr>
                                      <p:to>
                                        <a:srgbClr val="00CC00"/>
                                      </p:to>
                                    </p:animClr>
                                    <p:set>
                                      <p:cBhvr>
                                        <p:cTn id="42" dur="10" fill="hold"/>
                                        <p:tgtEl>
                                          <p:spTgt spid="69"/>
                                        </p:tgtEl>
                                        <p:attrNameLst>
                                          <p:attrName>fill.type</p:attrName>
                                        </p:attrNameLst>
                                      </p:cBhvr>
                                      <p:to>
                                        <p:strVal val="solid"/>
                                      </p:to>
                                    </p:set>
                                    <p:set>
                                      <p:cBhvr>
                                        <p:cTn id="43" dur="10" fill="hold"/>
                                        <p:tgtEl>
                                          <p:spTgt spid="69"/>
                                        </p:tgtEl>
                                        <p:attrNameLst>
                                          <p:attrName>fill.on</p:attrName>
                                        </p:attrNameLst>
                                      </p:cBhvr>
                                      <p:to>
                                        <p:strVal val="tru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11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8" grpId="0" animBg="1"/>
      <p:bldP spid="69" grpId="0" animBg="1"/>
      <p:bldP spid="69" grpId="1" animBg="1"/>
      <p:bldP spid="70" grpId="0" animBg="1"/>
      <p:bldP spid="92" grpId="0"/>
      <p:bldP spid="93" grpId="0" animBg="1"/>
      <p:bldP spid="94" grpId="0"/>
      <p:bldP spid="95" grpId="0" animBg="1"/>
      <p:bldP spid="7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Helper threads in GPUs</a:t>
            </a:r>
            <a:endParaRPr lang="en-US" dirty="0"/>
          </a:p>
        </p:txBody>
      </p:sp>
      <p:sp>
        <p:nvSpPr>
          <p:cNvPr id="4" name="Content Placeholder 3"/>
          <p:cNvSpPr>
            <a:spLocks noGrp="1"/>
          </p:cNvSpPr>
          <p:nvPr>
            <p:ph sz="quarter" idx="1"/>
          </p:nvPr>
        </p:nvSpPr>
        <p:spPr>
          <a:xfrm>
            <a:off x="612648" y="1600200"/>
            <a:ext cx="8226552" cy="4495800"/>
          </a:xfrm>
        </p:spPr>
        <p:txBody>
          <a:bodyPr>
            <a:normAutofit fontScale="92500" lnSpcReduction="10000"/>
          </a:bodyPr>
          <a:lstStyle/>
          <a:p>
            <a:pPr>
              <a:lnSpc>
                <a:spcPct val="150000"/>
              </a:lnSpc>
            </a:pPr>
            <a:r>
              <a:rPr lang="en-US" sz="3200" i="0" dirty="0"/>
              <a:t>Large body of work in CPUs …</a:t>
            </a:r>
          </a:p>
          <a:p>
            <a:pPr lvl="1">
              <a:lnSpc>
                <a:spcPct val="150000"/>
              </a:lnSpc>
            </a:pPr>
            <a:r>
              <a:rPr lang="en-US" sz="2800" dirty="0" smtClean="0"/>
              <a:t>[Chappell</a:t>
            </a:r>
            <a:r>
              <a:rPr lang="en-US" sz="2800" dirty="0"/>
              <a:t>+ </a:t>
            </a:r>
            <a:r>
              <a:rPr lang="en-US" sz="2800" dirty="0" smtClean="0"/>
              <a:t>ISCA </a:t>
            </a:r>
            <a:r>
              <a:rPr lang="en-US" sz="2800" dirty="0"/>
              <a:t>’99, MICRO </a:t>
            </a:r>
            <a:r>
              <a:rPr lang="en-US" sz="2800" dirty="0" smtClean="0"/>
              <a:t>’02], [Yang+ USC TR ’98], [Dubois</a:t>
            </a:r>
            <a:r>
              <a:rPr lang="en-US" sz="2800" dirty="0"/>
              <a:t>+ </a:t>
            </a:r>
            <a:r>
              <a:rPr lang="en-US" sz="2800" dirty="0" smtClean="0"/>
              <a:t>CF ’04], [Zilles</a:t>
            </a:r>
            <a:r>
              <a:rPr lang="en-US" sz="2800" dirty="0"/>
              <a:t>+ </a:t>
            </a:r>
            <a:r>
              <a:rPr lang="en-US" sz="2800" dirty="0" smtClean="0"/>
              <a:t>ISCA ’01], [Collins+ ISCA ’01, MICRO ’01], [</a:t>
            </a:r>
            <a:r>
              <a:rPr lang="en-US" sz="2800" dirty="0" err="1" smtClean="0"/>
              <a:t>Aamodt</a:t>
            </a:r>
            <a:r>
              <a:rPr lang="en-US" sz="2800" dirty="0" smtClean="0"/>
              <a:t>+ HPCA ’04], [Lu+ MICRO ’05], [</a:t>
            </a:r>
            <a:r>
              <a:rPr lang="en-US" sz="2800" dirty="0" err="1" smtClean="0"/>
              <a:t>Luk</a:t>
            </a:r>
            <a:r>
              <a:rPr lang="en-US" sz="2800" dirty="0" smtClean="0"/>
              <a:t>+ ISCA ’01], [</a:t>
            </a:r>
            <a:r>
              <a:rPr lang="en-US" sz="2800" dirty="0" err="1" smtClean="0"/>
              <a:t>Moshovos</a:t>
            </a:r>
            <a:r>
              <a:rPr lang="en-US" sz="2800" dirty="0" smtClean="0"/>
              <a:t>+ ICS ’01], [</a:t>
            </a:r>
            <a:r>
              <a:rPr lang="en-US" sz="2800" dirty="0" err="1" smtClean="0"/>
              <a:t>Kamruzzaman</a:t>
            </a:r>
            <a:r>
              <a:rPr lang="en-US" sz="2800" dirty="0" smtClean="0"/>
              <a:t>+ ASPLOS ’11], etc</a:t>
            </a:r>
            <a:r>
              <a:rPr lang="en-US" sz="2800" dirty="0"/>
              <a:t>.</a:t>
            </a:r>
          </a:p>
          <a:p>
            <a:pPr>
              <a:lnSpc>
                <a:spcPct val="150000"/>
              </a:lnSpc>
            </a:pPr>
            <a:r>
              <a:rPr lang="en-US" sz="3200" b="1" i="0" dirty="0">
                <a:solidFill>
                  <a:srgbClr val="C00000"/>
                </a:solidFill>
              </a:rPr>
              <a:t>However, there are new challenges with GPUs…</a:t>
            </a:r>
            <a:endParaRPr lang="en-US" sz="3200" i="0" dirty="0">
              <a:solidFill>
                <a:srgbClr val="C00000"/>
              </a:solidFill>
            </a:endParaRPr>
          </a:p>
          <a:p>
            <a:endParaRPr lang="en-US" dirty="0"/>
          </a:p>
        </p:txBody>
      </p:sp>
      <p:sp>
        <p:nvSpPr>
          <p:cNvPr id="5" name="Slide Number Placeholder 4"/>
          <p:cNvSpPr>
            <a:spLocks noGrp="1"/>
          </p:cNvSpPr>
          <p:nvPr>
            <p:ph type="sldNum" sz="quarter" idx="4"/>
          </p:nvPr>
        </p:nvSpPr>
        <p:spPr/>
        <p:txBody>
          <a:bodyPr/>
          <a:lstStyle/>
          <a:p>
            <a:fld id="{E4C25FB6-0C19-4CE9-A9C3-EE47C070BF97}" type="slidenum">
              <a:rPr lang="en-US" smtClean="0"/>
              <a:pPr/>
              <a:t>9</a:t>
            </a:fld>
            <a:endParaRPr lang="en-US" dirty="0"/>
          </a:p>
        </p:txBody>
      </p:sp>
    </p:spTree>
    <p:extLst>
      <p:ext uri="{BB962C8B-B14F-4D97-AF65-F5344CB8AC3E}">
        <p14:creationId xmlns:p14="http://schemas.microsoft.com/office/powerpoint/2010/main" val="13855384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Median">
  <a:themeElements>
    <a:clrScheme name="Custom 3">
      <a:dk1>
        <a:sysClr val="windowText" lastClr="000000"/>
      </a:dk1>
      <a:lt1>
        <a:sysClr val="window" lastClr="FFFFFF"/>
      </a:lt1>
      <a:dk2>
        <a:srgbClr val="1F497D"/>
      </a:dk2>
      <a:lt2>
        <a:srgbClr val="EEECE1"/>
      </a:lt2>
      <a:accent1>
        <a:srgbClr val="4F81BD"/>
      </a:accent1>
      <a:accent2>
        <a:srgbClr val="CC0000"/>
      </a:accent2>
      <a:accent3>
        <a:srgbClr val="9BBB59"/>
      </a:accent3>
      <a:accent4>
        <a:srgbClr val="8064A2"/>
      </a:accent4>
      <a:accent5>
        <a:srgbClr val="4BACC6"/>
      </a:accent5>
      <a:accent6>
        <a:srgbClr val="F79646"/>
      </a:accent6>
      <a:hlink>
        <a:srgbClr val="0000FF"/>
      </a:hlink>
      <a:folHlink>
        <a:srgbClr val="800080"/>
      </a:folHlink>
    </a:clrScheme>
    <a:fontScheme name="Tw Cen MT">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txDef>
      <a:spPr>
        <a:noFill/>
      </a:spPr>
      <a:bodyPr wrap="none" rtlCol="0">
        <a:spAutoFit/>
      </a:bodyPr>
      <a:lstStyle>
        <a:defPPr>
          <a:defRPr dirty="0">
            <a:latin typeface="Candara"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22088</TotalTime>
  <Words>4811</Words>
  <Application>Microsoft Macintosh PowerPoint</Application>
  <PresentationFormat>On-screen Show (4:3)</PresentationFormat>
  <Paragraphs>511</Paragraphs>
  <Slides>37</Slides>
  <Notes>31</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Median</vt:lpstr>
      <vt:lpstr>A Case for Core-Assisted Bottleneck Acceleration in GPUs Enabling Flexible Data Compression  with Assist Warps </vt:lpstr>
      <vt:lpstr>Executive Summary</vt:lpstr>
      <vt:lpstr>GPUs today are used for a wide range of applications …</vt:lpstr>
      <vt:lpstr>Challenges in GPU Efficiency</vt:lpstr>
      <vt:lpstr>Motivation: Unutilized On-chip Memory</vt:lpstr>
      <vt:lpstr>Motivation: Idle Pipelines</vt:lpstr>
      <vt:lpstr>Motivation: Summary</vt:lpstr>
      <vt:lpstr>Our Goal</vt:lpstr>
      <vt:lpstr>Helper threads in GPUs</vt:lpstr>
      <vt:lpstr>Challenge</vt:lpstr>
      <vt:lpstr>Managing Helper Threads in GPUs</vt:lpstr>
      <vt:lpstr>Approach #1: Software-only</vt:lpstr>
      <vt:lpstr>Where Do We Add Helper Threads?</vt:lpstr>
      <vt:lpstr>Approach #2: Hardware-only</vt:lpstr>
      <vt:lpstr>CABA: An Overview</vt:lpstr>
      <vt:lpstr>CABA: 1. In Software</vt:lpstr>
      <vt:lpstr>CABA: 2. In Hardware</vt:lpstr>
      <vt:lpstr>Key Functionalities</vt:lpstr>
      <vt:lpstr>CABA: Mechanism</vt:lpstr>
      <vt:lpstr>Other functionality</vt:lpstr>
      <vt:lpstr>CABA: Applications</vt:lpstr>
      <vt:lpstr>A Case for CABA: Data Compression</vt:lpstr>
      <vt:lpstr>Data Compression with CABA</vt:lpstr>
      <vt:lpstr>Walkthrough of Decompression</vt:lpstr>
      <vt:lpstr>Walkthrough of Compression</vt:lpstr>
      <vt:lpstr>Evaluation</vt:lpstr>
      <vt:lpstr>Methodology</vt:lpstr>
      <vt:lpstr>Effect on Performance</vt:lpstr>
      <vt:lpstr>Effect on Bandwidth Consumption</vt:lpstr>
      <vt:lpstr>Different Compression Algorithms</vt:lpstr>
      <vt:lpstr>Other Results</vt:lpstr>
      <vt:lpstr>Conclusion</vt:lpstr>
      <vt:lpstr>A Case for Core-Assisted Bottleneck Acceleration in GPUs Enabling Flexible Data Compression  with Assist Warps </vt:lpstr>
      <vt:lpstr>Backup Slides</vt:lpstr>
      <vt:lpstr>Effect on Energy</vt:lpstr>
      <vt:lpstr>Effect on Compression Ratio</vt:lpstr>
      <vt:lpstr>Other Uses of CABA</vt:lpstr>
    </vt:vector>
  </TitlesOfParts>
  <Company>Carnegie Mellon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Case for Core-Assisted Bottleneck Acceleration – Enabling Flexible Data Compression with Assist Warps</dc:title>
  <dc:creator>Vivek Seshadri</dc:creator>
  <cp:lastModifiedBy>Onur Mutlu</cp:lastModifiedBy>
  <cp:revision>534</cp:revision>
  <dcterms:created xsi:type="dcterms:W3CDTF">2015-05-24T20:25:31Z</dcterms:created>
  <dcterms:modified xsi:type="dcterms:W3CDTF">2015-06-21T16:21:13Z</dcterms:modified>
</cp:coreProperties>
</file>