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654" r:id="rId2"/>
  </p:sldMasterIdLst>
  <p:notesMasterIdLst>
    <p:notesMasterId r:id="rId15"/>
  </p:notesMasterIdLst>
  <p:handoutMasterIdLst>
    <p:handoutMasterId r:id="rId16"/>
  </p:handoutMasterIdLst>
  <p:sldIdLst>
    <p:sldId id="688" r:id="rId3"/>
    <p:sldId id="774" r:id="rId4"/>
    <p:sldId id="776" r:id="rId5"/>
    <p:sldId id="804" r:id="rId6"/>
    <p:sldId id="819" r:id="rId7"/>
    <p:sldId id="795" r:id="rId8"/>
    <p:sldId id="785" r:id="rId9"/>
    <p:sldId id="808" r:id="rId10"/>
    <p:sldId id="810" r:id="rId11"/>
    <p:sldId id="787" r:id="rId12"/>
    <p:sldId id="793" r:id="rId13"/>
    <p:sldId id="807" r:id="rId14"/>
  </p:sldIdLst>
  <p:sldSz cx="8229600" cy="5715000"/>
  <p:notesSz cx="6858000" cy="9296400"/>
  <p:custDataLst>
    <p:tags r:id="rId17"/>
  </p:custDataLst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32247" algn="ctr" rtl="0" fontAlgn="base">
      <a:lnSpc>
        <a:spcPct val="9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664494" algn="ctr" rtl="0" fontAlgn="base">
      <a:lnSpc>
        <a:spcPct val="9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996742" algn="ctr" rtl="0" fontAlgn="base">
      <a:lnSpc>
        <a:spcPct val="9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328989" algn="ctr" rtl="0" fontAlgn="base">
      <a:lnSpc>
        <a:spcPct val="9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661236" algn="l" defTabSz="664494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1993483" algn="l" defTabSz="664494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2325731" algn="l" defTabSz="664494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2657978" algn="l" defTabSz="664494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Tha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9900"/>
    <a:srgbClr val="660033"/>
    <a:srgbClr val="FF9900"/>
    <a:srgbClr val="000000"/>
    <a:srgbClr val="990000"/>
    <a:srgbClr val="D1E3F7"/>
    <a:srgbClr val="CC3300"/>
    <a:srgbClr val="FFF56D"/>
    <a:srgbClr val="D8E7F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0" autoAdjust="0"/>
    <p:restoredTop sz="96113" autoAdjust="0"/>
  </p:normalViewPr>
  <p:slideViewPr>
    <p:cSldViewPr snapToGrid="0">
      <p:cViewPr varScale="1">
        <p:scale>
          <a:sx n="131" d="100"/>
          <a:sy n="131" d="100"/>
        </p:scale>
        <p:origin x="-1020" y="-84"/>
      </p:cViewPr>
      <p:guideLst>
        <p:guide orient="horz" pos="2818"/>
        <p:guide pos="4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64" y="82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FS\HPCL\axj936\PhD_Research\revive\results_final\Graph_HPC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\\CIFS\HPCL\axj936\PhD_Research\revive\results_final\new_histograms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FS\HPCL\axj936\PhD_Research\revive\results_final\new_histograms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\\CIFS\HPCL\axj936\PhD_Research\revive\results_final\FinalIPC.xlsx" TargetMode="External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\\CIFS\HPCL\axj936\PhD_Research\revive\results_final\FinalIPC.xlsx" TargetMode="External"/><Relationship Id="rId1" Type="http://schemas.openxmlformats.org/officeDocument/2006/relationships/themeOverride" Target="../theme/themeOverride3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\\CIFS\HPCL\axj936\PhD_Research\revive\results_final\power_updated.xlsx" TargetMode="External"/><Relationship Id="rId1" Type="http://schemas.openxmlformats.org/officeDocument/2006/relationships/themeOverride" Target="../theme/themeOverride4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\\CIFS\HPCL\axj936\PhD_Research\revive\results_final\power_updated.xlsx" TargetMode="External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autoTitleDeleted val="1"/>
    <c:plotArea>
      <c:layout>
        <c:manualLayout>
          <c:layoutTarget val="inner"/>
          <c:xMode val="edge"/>
          <c:yMode val="edge"/>
          <c:x val="0.15669934311227743"/>
          <c:y val="3.6282744068756242E-2"/>
          <c:w val="0.81280091359695461"/>
          <c:h val="0.74905743399722102"/>
        </c:manualLayout>
      </c:layout>
      <c:scatterChart>
        <c:scatterStyle val="smoothMarker"/>
        <c:ser>
          <c:idx val="0"/>
          <c:order val="0"/>
          <c:tx>
            <c:strRef>
              <c:f>[Graph_HPCA.xlsx]HPCA!$C$4</c:f>
              <c:strCache>
                <c:ptCount val="1"/>
                <c:pt idx="0">
                  <c:v>10 years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[Graph_HPCA.xlsx]HPCA!$B$5:$B$14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[Graph_HPCA.xlsx]HPCA!$C$5:$C$14</c:f>
              <c:numCache>
                <c:formatCode>0.0</c:formatCode>
                <c:ptCount val="10"/>
                <c:pt idx="0">
                  <c:v>248.26816321842421</c:v>
                </c:pt>
                <c:pt idx="1">
                  <c:v>173.78771425289699</c:v>
                </c:pt>
                <c:pt idx="2">
                  <c:v>148.9608979310546</c:v>
                </c:pt>
                <c:pt idx="3">
                  <c:v>136.54748977013341</c:v>
                </c:pt>
                <c:pt idx="4">
                  <c:v>129.09944487358061</c:v>
                </c:pt>
                <c:pt idx="5">
                  <c:v>124.13408160921249</c:v>
                </c:pt>
                <c:pt idx="6">
                  <c:v>120.5873935632346</c:v>
                </c:pt>
                <c:pt idx="7">
                  <c:v>117.92737752875099</c:v>
                </c:pt>
                <c:pt idx="8">
                  <c:v>115.85847616859726</c:v>
                </c:pt>
                <c:pt idx="9">
                  <c:v>114.20335508047512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[Graph_HPCA.xlsx]HPCA!$D$4</c:f>
              <c:strCache>
                <c:ptCount val="1"/>
                <c:pt idx="0">
                  <c:v>1sec</c:v>
                </c:pt>
              </c:strCache>
            </c:strRef>
          </c:tx>
          <c:spPr>
            <a:ln w="38100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[Graph_HPCA.xlsx]HPCA!$B$5:$B$14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[Graph_HPCA.xlsx]HPCA!$D$5:$D$14</c:f>
              <c:numCache>
                <c:formatCode>0.0</c:formatCode>
                <c:ptCount val="10"/>
                <c:pt idx="0">
                  <c:v>158.51363832894</c:v>
                </c:pt>
                <c:pt idx="1">
                  <c:v>110.95954683025788</c:v>
                </c:pt>
                <c:pt idx="2">
                  <c:v>95.108182997363457</c:v>
                </c:pt>
                <c:pt idx="3">
                  <c:v>87.182501080916879</c:v>
                </c:pt>
                <c:pt idx="4">
                  <c:v>82.427091931048736</c:v>
                </c:pt>
                <c:pt idx="5">
                  <c:v>79.256819164469718</c:v>
                </c:pt>
                <c:pt idx="6">
                  <c:v>76.992338616913258</c:v>
                </c:pt>
                <c:pt idx="7">
                  <c:v>75.293978206246408</c:v>
                </c:pt>
                <c:pt idx="8">
                  <c:v>73.973031220171848</c:v>
                </c:pt>
                <c:pt idx="9">
                  <c:v>72.916273631313189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[Graph_HPCA.xlsx]HPCA!$E$4</c:f>
              <c:strCache>
                <c:ptCount val="1"/>
                <c:pt idx="0">
                  <c:v> 10ms</c:v>
                </c:pt>
              </c:strCache>
            </c:strRef>
          </c:tx>
          <c:spPr>
            <a:ln w="3810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[Graph_HPCA.xlsx]HPCA!$B$5:$B$14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[Graph_HPCA.xlsx]HPCA!$E$5:$E$14</c:f>
              <c:numCache>
                <c:formatCode>0.0</c:formatCode>
                <c:ptCount val="10"/>
                <c:pt idx="0">
                  <c:v>87.692596872078596</c:v>
                </c:pt>
                <c:pt idx="1">
                  <c:v>61.384817810455395</c:v>
                </c:pt>
                <c:pt idx="2">
                  <c:v>52.615558123247546</c:v>
                </c:pt>
                <c:pt idx="3">
                  <c:v>48.2309282796434</c:v>
                </c:pt>
                <c:pt idx="4">
                  <c:v>45.600150373481263</c:v>
                </c:pt>
                <c:pt idx="5">
                  <c:v>43.846298436039596</c:v>
                </c:pt>
                <c:pt idx="6">
                  <c:v>42.593547052152779</c:v>
                </c:pt>
                <c:pt idx="7">
                  <c:v>41.653983514237304</c:v>
                </c:pt>
                <c:pt idx="8">
                  <c:v>40.923211873636902</c:v>
                </c:pt>
                <c:pt idx="9">
                  <c:v>40.338594561156214</c:v>
                </c:pt>
              </c:numCache>
            </c:numRef>
          </c:yVal>
          <c:smooth val="1"/>
        </c:ser>
        <c:axId val="51157248"/>
        <c:axId val="51171712"/>
      </c:scatterChart>
      <c:valAx>
        <c:axId val="51157248"/>
        <c:scaling>
          <c:orientation val="minMax"/>
          <c:max val="10"/>
          <c:min val="1"/>
        </c:scaling>
        <c:axPos val="b"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/>
                  <a:t>Write Pulse Width (ns)</a:t>
                </a:r>
              </a:p>
            </c:rich>
          </c:tx>
          <c:layout>
            <c:manualLayout>
              <c:xMode val="edge"/>
              <c:yMode val="edge"/>
              <c:x val="0.2892932183211846"/>
              <c:y val="0.88571428571428601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1171712"/>
        <c:crosses val="autoZero"/>
        <c:crossBetween val="midCat"/>
        <c:majorUnit val="1"/>
      </c:valAx>
      <c:valAx>
        <c:axId val="51171712"/>
        <c:scaling>
          <c:orientation val="minMax"/>
          <c:max val="300"/>
          <c:min val="0"/>
        </c:scaling>
        <c:axPos val="l"/>
        <c:majorGridlines>
          <c:spPr>
            <a:ln w="0"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</a:ln>
          </c:spPr>
        </c:majorGridlines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 dirty="0"/>
                  <a:t>Write Current (</a:t>
                </a:r>
                <a:r>
                  <a:rPr lang="en-US" sz="2000" b="0" dirty="0" err="1"/>
                  <a:t>uA</a:t>
                </a:r>
                <a:r>
                  <a:rPr lang="en-US" sz="2000" b="0" dirty="0"/>
                  <a:t>)</a:t>
                </a:r>
              </a:p>
            </c:rich>
          </c:tx>
          <c:layout/>
        </c:title>
        <c:numFmt formatCode="0" sourceLinked="0"/>
        <c:maj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51157248"/>
        <c:crosses val="autoZero"/>
        <c:crossBetween val="midCat"/>
      </c:valAx>
      <c:spPr>
        <a:ln w="19050"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21302136636103519"/>
          <c:y val="0.16759020507052019"/>
          <c:w val="0.72801896447294179"/>
          <c:h val="0.10967275244440607"/>
        </c:manualLayout>
      </c:layout>
      <c:spPr>
        <a:solidFill>
          <a:schemeClr val="bg1"/>
        </a:solidFill>
      </c:spPr>
      <c:txPr>
        <a:bodyPr/>
        <a:lstStyle/>
        <a:p>
          <a:pPr>
            <a:defRPr sz="20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7669758609719333"/>
          <c:y val="0.10406248102630508"/>
          <c:w val="0.64981215054559294"/>
          <c:h val="0.75734580031602194"/>
        </c:manualLayout>
      </c:layout>
      <c:barChart>
        <c:barDir val="col"/>
        <c:grouping val="percentStacked"/>
        <c:ser>
          <c:idx val="0"/>
          <c:order val="0"/>
          <c:tx>
            <c:strRef>
              <c:f>'%'!$M$124</c:f>
              <c:strCache>
                <c:ptCount val="1"/>
                <c:pt idx="0">
                  <c:v>5 ms</c:v>
                </c:pt>
              </c:strCache>
            </c:strRef>
          </c:tx>
          <c:spPr>
            <a:solidFill>
              <a:srgbClr val="669900"/>
            </a:solidFill>
            <a:ln>
              <a:solidFill>
                <a:sysClr val="windowText" lastClr="000000"/>
              </a:solidFill>
            </a:ln>
          </c:spPr>
          <c:cat>
            <c:strRef>
              <c:f>('%'!$Q$123:$S$123,'%'!$V$123)</c:f>
              <c:strCache>
                <c:ptCount val="4"/>
                <c:pt idx="0">
                  <c:v>libq.</c:v>
                </c:pt>
                <c:pt idx="1">
                  <c:v>gcc</c:v>
                </c:pt>
                <c:pt idx="2">
                  <c:v>namd</c:v>
                </c:pt>
                <c:pt idx="3">
                  <c:v>AVG. </c:v>
                </c:pt>
              </c:strCache>
            </c:strRef>
          </c:cat>
          <c:val>
            <c:numRef>
              <c:f>('%'!$Q$124:$S$124,'%'!$V$124)</c:f>
              <c:numCache>
                <c:formatCode>0.0</c:formatCode>
                <c:ptCount val="4"/>
                <c:pt idx="0">
                  <c:v>25.279999999999987</c:v>
                </c:pt>
                <c:pt idx="1">
                  <c:v>40.14</c:v>
                </c:pt>
                <c:pt idx="2">
                  <c:v>9.48</c:v>
                </c:pt>
                <c:pt idx="3">
                  <c:v>42.9</c:v>
                </c:pt>
              </c:numCache>
            </c:numRef>
          </c:val>
        </c:ser>
        <c:ser>
          <c:idx val="1"/>
          <c:order val="1"/>
          <c:tx>
            <c:strRef>
              <c:f>'%'!$M$125</c:f>
              <c:strCache>
                <c:ptCount val="1"/>
                <c:pt idx="0">
                  <c:v>10 ms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ysClr val="windowText" lastClr="000000"/>
              </a:solidFill>
            </a:ln>
          </c:spPr>
          <c:cat>
            <c:strRef>
              <c:f>('%'!$Q$123:$S$123,'%'!$V$123)</c:f>
              <c:strCache>
                <c:ptCount val="4"/>
                <c:pt idx="0">
                  <c:v>libq.</c:v>
                </c:pt>
                <c:pt idx="1">
                  <c:v>gcc</c:v>
                </c:pt>
                <c:pt idx="2">
                  <c:v>namd</c:v>
                </c:pt>
                <c:pt idx="3">
                  <c:v>AVG. </c:v>
                </c:pt>
              </c:strCache>
            </c:strRef>
          </c:cat>
          <c:val>
            <c:numRef>
              <c:f>('%'!$Q$125:$S$125,'%'!$V$125)</c:f>
              <c:numCache>
                <c:formatCode>0.0</c:formatCode>
                <c:ptCount val="4"/>
                <c:pt idx="0">
                  <c:v>8.26</c:v>
                </c:pt>
                <c:pt idx="1">
                  <c:v>16.95</c:v>
                </c:pt>
                <c:pt idx="2">
                  <c:v>7.18</c:v>
                </c:pt>
                <c:pt idx="3">
                  <c:v>10.15</c:v>
                </c:pt>
              </c:numCache>
            </c:numRef>
          </c:val>
        </c:ser>
        <c:ser>
          <c:idx val="2"/>
          <c:order val="2"/>
          <c:tx>
            <c:strRef>
              <c:f>'%'!$M$126</c:f>
              <c:strCache>
                <c:ptCount val="1"/>
                <c:pt idx="0">
                  <c:v>20 ms</c:v>
                </c:pt>
              </c:strCache>
            </c:strRef>
          </c:tx>
          <c:spPr>
            <a:solidFill>
              <a:srgbClr val="FF9900"/>
            </a:solidFill>
            <a:ln>
              <a:solidFill>
                <a:sysClr val="windowText" lastClr="000000"/>
              </a:solidFill>
            </a:ln>
          </c:spPr>
          <c:cat>
            <c:strRef>
              <c:f>('%'!$Q$123:$S$123,'%'!$V$123)</c:f>
              <c:strCache>
                <c:ptCount val="4"/>
                <c:pt idx="0">
                  <c:v>libq.</c:v>
                </c:pt>
                <c:pt idx="1">
                  <c:v>gcc</c:v>
                </c:pt>
                <c:pt idx="2">
                  <c:v>namd</c:v>
                </c:pt>
                <c:pt idx="3">
                  <c:v>AVG. </c:v>
                </c:pt>
              </c:strCache>
            </c:strRef>
          </c:cat>
          <c:val>
            <c:numRef>
              <c:f>('%'!$Q$126:$S$126,'%'!$V$126)</c:f>
              <c:numCache>
                <c:formatCode>0.0</c:formatCode>
                <c:ptCount val="4"/>
                <c:pt idx="0">
                  <c:v>14.78</c:v>
                </c:pt>
                <c:pt idx="1">
                  <c:v>19.919999999999987</c:v>
                </c:pt>
                <c:pt idx="2">
                  <c:v>13.3</c:v>
                </c:pt>
                <c:pt idx="3">
                  <c:v>10.72</c:v>
                </c:pt>
              </c:numCache>
            </c:numRef>
          </c:val>
        </c:ser>
        <c:ser>
          <c:idx val="3"/>
          <c:order val="3"/>
          <c:tx>
            <c:strRef>
              <c:f>'%'!$M$127</c:f>
              <c:strCache>
                <c:ptCount val="1"/>
                <c:pt idx="0">
                  <c:v>30 ms</c:v>
                </c:pt>
              </c:strCache>
            </c:strRef>
          </c:tx>
          <c:spPr>
            <a:solidFill>
              <a:srgbClr val="0066CC">
                <a:lumMod val="75000"/>
              </a:srgbClr>
            </a:solidFill>
            <a:ln>
              <a:solidFill>
                <a:sysClr val="windowText" lastClr="000000"/>
              </a:solidFill>
            </a:ln>
          </c:spPr>
          <c:cat>
            <c:strRef>
              <c:f>('%'!$Q$123:$S$123,'%'!$V$123)</c:f>
              <c:strCache>
                <c:ptCount val="4"/>
                <c:pt idx="0">
                  <c:v>libq.</c:v>
                </c:pt>
                <c:pt idx="1">
                  <c:v>gcc</c:v>
                </c:pt>
                <c:pt idx="2">
                  <c:v>namd</c:v>
                </c:pt>
                <c:pt idx="3">
                  <c:v>AVG. </c:v>
                </c:pt>
              </c:strCache>
            </c:strRef>
          </c:cat>
          <c:val>
            <c:numRef>
              <c:f>('%'!$Q$127:$S$127,'%'!$V$127)</c:f>
              <c:numCache>
                <c:formatCode>0.0</c:formatCode>
                <c:ptCount val="4"/>
                <c:pt idx="0">
                  <c:v>12.93</c:v>
                </c:pt>
                <c:pt idx="1">
                  <c:v>8.5</c:v>
                </c:pt>
                <c:pt idx="2">
                  <c:v>12.13</c:v>
                </c:pt>
                <c:pt idx="3">
                  <c:v>6.63</c:v>
                </c:pt>
              </c:numCache>
            </c:numRef>
          </c:val>
        </c:ser>
        <c:ser>
          <c:idx val="4"/>
          <c:order val="4"/>
          <c:tx>
            <c:strRef>
              <c:f>'%'!$M$128</c:f>
              <c:strCache>
                <c:ptCount val="1"/>
                <c:pt idx="0">
                  <c:v>40 ms</c:v>
                </c:pt>
              </c:strCache>
            </c:strRef>
          </c:tx>
          <c:spPr>
            <a:solidFill>
              <a:srgbClr val="0066CC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cat>
            <c:strRef>
              <c:f>('%'!$Q$123:$S$123,'%'!$V$123)</c:f>
              <c:strCache>
                <c:ptCount val="4"/>
                <c:pt idx="0">
                  <c:v>libq.</c:v>
                </c:pt>
                <c:pt idx="1">
                  <c:v>gcc</c:v>
                </c:pt>
                <c:pt idx="2">
                  <c:v>namd</c:v>
                </c:pt>
                <c:pt idx="3">
                  <c:v>AVG. </c:v>
                </c:pt>
              </c:strCache>
            </c:strRef>
          </c:cat>
          <c:val>
            <c:numRef>
              <c:f>('%'!$Q$128:$S$128,'%'!$V$128)</c:f>
              <c:numCache>
                <c:formatCode>0.0</c:formatCode>
                <c:ptCount val="4"/>
                <c:pt idx="0">
                  <c:v>11.08</c:v>
                </c:pt>
                <c:pt idx="1">
                  <c:v>5.0599999999999996</c:v>
                </c:pt>
                <c:pt idx="2">
                  <c:v>10.64</c:v>
                </c:pt>
                <c:pt idx="3">
                  <c:v>5.0999999999999996</c:v>
                </c:pt>
              </c:numCache>
            </c:numRef>
          </c:val>
        </c:ser>
        <c:ser>
          <c:idx val="5"/>
          <c:order val="5"/>
          <c:tx>
            <c:strRef>
              <c:f>'%'!$M$129</c:f>
              <c:strCache>
                <c:ptCount val="1"/>
                <c:pt idx="0">
                  <c:v>40+ ms</c:v>
                </c:pt>
              </c:strCache>
            </c:strRef>
          </c:tx>
          <c:spPr>
            <a:solidFill>
              <a:srgbClr val="0066CC">
                <a:lumMod val="20000"/>
                <a:lumOff val="80000"/>
              </a:srgbClr>
            </a:solidFill>
            <a:ln>
              <a:solidFill>
                <a:sysClr val="windowText" lastClr="000000"/>
              </a:solidFill>
            </a:ln>
          </c:spPr>
          <c:cat>
            <c:strRef>
              <c:f>('%'!$Q$123:$S$123,'%'!$V$123)</c:f>
              <c:strCache>
                <c:ptCount val="4"/>
                <c:pt idx="0">
                  <c:v>libq.</c:v>
                </c:pt>
                <c:pt idx="1">
                  <c:v>gcc</c:v>
                </c:pt>
                <c:pt idx="2">
                  <c:v>namd</c:v>
                </c:pt>
                <c:pt idx="3">
                  <c:v>AVG. </c:v>
                </c:pt>
              </c:strCache>
            </c:strRef>
          </c:cat>
          <c:val>
            <c:numRef>
              <c:f>('%'!$Q$129:$S$129,'%'!$V$129)</c:f>
              <c:numCache>
                <c:formatCode>0.0</c:formatCode>
                <c:ptCount val="4"/>
                <c:pt idx="0">
                  <c:v>27.67</c:v>
                </c:pt>
                <c:pt idx="1">
                  <c:v>9.43</c:v>
                </c:pt>
                <c:pt idx="2">
                  <c:v>47.27000000000001</c:v>
                </c:pt>
                <c:pt idx="3">
                  <c:v>24.5</c:v>
                </c:pt>
              </c:numCache>
            </c:numRef>
          </c:val>
        </c:ser>
        <c:gapWidth val="70"/>
        <c:overlap val="100"/>
        <c:axId val="51667328"/>
        <c:axId val="51668864"/>
      </c:barChart>
      <c:catAx>
        <c:axId val="51667328"/>
        <c:scaling>
          <c:orientation val="minMax"/>
        </c:scaling>
        <c:axPos val="b"/>
        <c:tickLblPos val="nextTo"/>
        <c:spPr>
          <a:ln>
            <a:solidFill>
              <a:sysClr val="windowText" lastClr="000000"/>
            </a:solidFill>
          </a:ln>
        </c:spPr>
        <c:crossAx val="51668864"/>
        <c:crosses val="autoZero"/>
        <c:auto val="1"/>
        <c:lblAlgn val="ctr"/>
        <c:lblOffset val="100"/>
      </c:catAx>
      <c:valAx>
        <c:axId val="51668864"/>
        <c:scaling>
          <c:orientation val="minMax"/>
        </c:scaling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</a:ln>
          </c:spPr>
        </c:majorGridlines>
        <c:numFmt formatCode="0%" sourceLinked="1"/>
        <c:tickLblPos val="nextTo"/>
        <c:spPr>
          <a:ln>
            <a:solidFill>
              <a:sysClr val="windowText" lastClr="000000"/>
            </a:solidFill>
          </a:ln>
        </c:spPr>
        <c:crossAx val="51667328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83539117098846205"/>
          <c:y val="0.25347805482648"/>
          <c:w val="0.16460882901153787"/>
          <c:h val="0.47397856517935699"/>
        </c:manualLayout>
      </c:layout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100">
          <a:latin typeface="Arial" pitchFamily="34" charset="0"/>
          <a:cs typeface="Arial" pitchFamily="34" charset="0"/>
        </a:defRPr>
      </a:pPr>
      <a:endParaRPr lang="en-US"/>
    </a:p>
  </c:txPr>
  <c:externalData r:id="rId2"/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6937882640799998"/>
          <c:y val="6.8756682366310523E-2"/>
          <c:w val="0.67351151258894693"/>
          <c:h val="0.75649849482983866"/>
        </c:manualLayout>
      </c:layout>
      <c:barChart>
        <c:barDir val="col"/>
        <c:grouping val="percentStacked"/>
        <c:ser>
          <c:idx val="0"/>
          <c:order val="0"/>
          <c:tx>
            <c:strRef>
              <c:f>'%'!$M$124</c:f>
              <c:strCache>
                <c:ptCount val="1"/>
                <c:pt idx="0">
                  <c:v>5 ms</c:v>
                </c:pt>
              </c:strCache>
            </c:strRef>
          </c:tx>
          <c:spPr>
            <a:solidFill>
              <a:srgbClr val="669900"/>
            </a:solidFill>
            <a:ln>
              <a:solidFill>
                <a:sysClr val="windowText" lastClr="000000"/>
              </a:solidFill>
            </a:ln>
          </c:spPr>
          <c:cat>
            <c:strRef>
              <c:f>('%'!$N$123:$P$123,'%'!$U$123)</c:f>
              <c:strCache>
                <c:ptCount val="4"/>
                <c:pt idx="0">
                  <c:v>frrt.</c:v>
                </c:pt>
                <c:pt idx="1">
                  <c:v>fluid.</c:v>
                </c:pt>
                <c:pt idx="2">
                  <c:v>x264</c:v>
                </c:pt>
                <c:pt idx="3">
                  <c:v>AVG.</c:v>
                </c:pt>
              </c:strCache>
            </c:strRef>
          </c:cat>
          <c:val>
            <c:numRef>
              <c:f>('%'!$N$124:$P$124,'%'!$U$124)</c:f>
              <c:numCache>
                <c:formatCode>General</c:formatCode>
                <c:ptCount val="4"/>
                <c:pt idx="0">
                  <c:v>33.800000000000004</c:v>
                </c:pt>
                <c:pt idx="1">
                  <c:v>22.97</c:v>
                </c:pt>
                <c:pt idx="2">
                  <c:v>4.21</c:v>
                </c:pt>
                <c:pt idx="3" formatCode="0.0">
                  <c:v>34.404615384615376</c:v>
                </c:pt>
              </c:numCache>
            </c:numRef>
          </c:val>
        </c:ser>
        <c:ser>
          <c:idx val="1"/>
          <c:order val="1"/>
          <c:tx>
            <c:strRef>
              <c:f>'%'!$M$125</c:f>
              <c:strCache>
                <c:ptCount val="1"/>
                <c:pt idx="0">
                  <c:v>10 ms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ysClr val="windowText" lastClr="000000"/>
              </a:solidFill>
            </a:ln>
          </c:spPr>
          <c:cat>
            <c:strRef>
              <c:f>('%'!$N$123:$P$123,'%'!$U$123)</c:f>
              <c:strCache>
                <c:ptCount val="4"/>
                <c:pt idx="0">
                  <c:v>frrt.</c:v>
                </c:pt>
                <c:pt idx="1">
                  <c:v>fluid.</c:v>
                </c:pt>
                <c:pt idx="2">
                  <c:v>x264</c:v>
                </c:pt>
                <c:pt idx="3">
                  <c:v>AVG.</c:v>
                </c:pt>
              </c:strCache>
            </c:strRef>
          </c:cat>
          <c:val>
            <c:numRef>
              <c:f>('%'!$N$125:$P$125,'%'!$U$125)</c:f>
              <c:numCache>
                <c:formatCode>General</c:formatCode>
                <c:ptCount val="4"/>
                <c:pt idx="0">
                  <c:v>18.610000000000031</c:v>
                </c:pt>
                <c:pt idx="1">
                  <c:v>23.58</c:v>
                </c:pt>
                <c:pt idx="2">
                  <c:v>6.06</c:v>
                </c:pt>
                <c:pt idx="3" formatCode="0.0">
                  <c:v>17.590769230768988</c:v>
                </c:pt>
              </c:numCache>
            </c:numRef>
          </c:val>
        </c:ser>
        <c:ser>
          <c:idx val="2"/>
          <c:order val="2"/>
          <c:tx>
            <c:strRef>
              <c:f>'%'!$M$126</c:f>
              <c:strCache>
                <c:ptCount val="1"/>
                <c:pt idx="0">
                  <c:v>20 ms</c:v>
                </c:pt>
              </c:strCache>
            </c:strRef>
          </c:tx>
          <c:spPr>
            <a:solidFill>
              <a:srgbClr val="FF9900"/>
            </a:solidFill>
            <a:ln>
              <a:solidFill>
                <a:sysClr val="windowText" lastClr="000000"/>
              </a:solidFill>
            </a:ln>
          </c:spPr>
          <c:cat>
            <c:strRef>
              <c:f>('%'!$N$123:$P$123,'%'!$U$123)</c:f>
              <c:strCache>
                <c:ptCount val="4"/>
                <c:pt idx="0">
                  <c:v>frrt.</c:v>
                </c:pt>
                <c:pt idx="1">
                  <c:v>fluid.</c:v>
                </c:pt>
                <c:pt idx="2">
                  <c:v>x264</c:v>
                </c:pt>
                <c:pt idx="3">
                  <c:v>AVG.</c:v>
                </c:pt>
              </c:strCache>
            </c:strRef>
          </c:cat>
          <c:val>
            <c:numRef>
              <c:f>('%'!$N$126:$P$126,'%'!$U$126)</c:f>
              <c:numCache>
                <c:formatCode>General</c:formatCode>
                <c:ptCount val="4"/>
                <c:pt idx="0">
                  <c:v>20.67</c:v>
                </c:pt>
                <c:pt idx="1">
                  <c:v>30.459999999999987</c:v>
                </c:pt>
                <c:pt idx="2">
                  <c:v>12.360000000000024</c:v>
                </c:pt>
                <c:pt idx="3" formatCode="0.0">
                  <c:v>17.259999999999987</c:v>
                </c:pt>
              </c:numCache>
            </c:numRef>
          </c:val>
        </c:ser>
        <c:ser>
          <c:idx val="3"/>
          <c:order val="3"/>
          <c:tx>
            <c:strRef>
              <c:f>'%'!$M$127</c:f>
              <c:strCache>
                <c:ptCount val="1"/>
                <c:pt idx="0">
                  <c:v>30 ms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ysClr val="windowText" lastClr="000000"/>
              </a:solidFill>
            </a:ln>
          </c:spPr>
          <c:cat>
            <c:strRef>
              <c:f>('%'!$N$123:$P$123,'%'!$U$123)</c:f>
              <c:strCache>
                <c:ptCount val="4"/>
                <c:pt idx="0">
                  <c:v>frrt.</c:v>
                </c:pt>
                <c:pt idx="1">
                  <c:v>fluid.</c:v>
                </c:pt>
                <c:pt idx="2">
                  <c:v>x264</c:v>
                </c:pt>
                <c:pt idx="3">
                  <c:v>AVG.</c:v>
                </c:pt>
              </c:strCache>
            </c:strRef>
          </c:cat>
          <c:val>
            <c:numRef>
              <c:f>('%'!$N$127:$P$127,'%'!$U$127)</c:f>
              <c:numCache>
                <c:formatCode>General</c:formatCode>
                <c:ptCount val="4"/>
                <c:pt idx="0">
                  <c:v>9.3600000000000048</c:v>
                </c:pt>
                <c:pt idx="1">
                  <c:v>10.29</c:v>
                </c:pt>
                <c:pt idx="2">
                  <c:v>10.91</c:v>
                </c:pt>
                <c:pt idx="3" formatCode="0.0">
                  <c:v>5.8938461538461544</c:v>
                </c:pt>
              </c:numCache>
            </c:numRef>
          </c:val>
        </c:ser>
        <c:ser>
          <c:idx val="4"/>
          <c:order val="4"/>
          <c:tx>
            <c:strRef>
              <c:f>'%'!$M$128</c:f>
              <c:strCache>
                <c:ptCount val="1"/>
                <c:pt idx="0">
                  <c:v>40 ms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</c:spPr>
          <c:cat>
            <c:strRef>
              <c:f>('%'!$N$123:$P$123,'%'!$U$123)</c:f>
              <c:strCache>
                <c:ptCount val="4"/>
                <c:pt idx="0">
                  <c:v>frrt.</c:v>
                </c:pt>
                <c:pt idx="1">
                  <c:v>fluid.</c:v>
                </c:pt>
                <c:pt idx="2">
                  <c:v>x264</c:v>
                </c:pt>
                <c:pt idx="3">
                  <c:v>AVG.</c:v>
                </c:pt>
              </c:strCache>
            </c:strRef>
          </c:cat>
          <c:val>
            <c:numRef>
              <c:f>('%'!$N$128:$P$128,'%'!$U$128)</c:f>
              <c:numCache>
                <c:formatCode>General</c:formatCode>
                <c:ptCount val="4"/>
                <c:pt idx="0">
                  <c:v>5.0999999999999996</c:v>
                </c:pt>
                <c:pt idx="1">
                  <c:v>7.02</c:v>
                </c:pt>
                <c:pt idx="2">
                  <c:v>8.34</c:v>
                </c:pt>
                <c:pt idx="3" formatCode="0.0">
                  <c:v>3.9615384615384621</c:v>
                </c:pt>
              </c:numCache>
            </c:numRef>
          </c:val>
        </c:ser>
        <c:ser>
          <c:idx val="5"/>
          <c:order val="5"/>
          <c:tx>
            <c:strRef>
              <c:f>'%'!$M$129</c:f>
              <c:strCache>
                <c:ptCount val="1"/>
                <c:pt idx="0">
                  <c:v>40+ ms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ysClr val="windowText" lastClr="000000"/>
              </a:solidFill>
            </a:ln>
          </c:spPr>
          <c:cat>
            <c:strRef>
              <c:f>('%'!$N$123:$P$123,'%'!$U$123)</c:f>
              <c:strCache>
                <c:ptCount val="4"/>
                <c:pt idx="0">
                  <c:v>frrt.</c:v>
                </c:pt>
                <c:pt idx="1">
                  <c:v>fluid.</c:v>
                </c:pt>
                <c:pt idx="2">
                  <c:v>x264</c:v>
                </c:pt>
                <c:pt idx="3">
                  <c:v>AVG.</c:v>
                </c:pt>
              </c:strCache>
            </c:strRef>
          </c:cat>
          <c:val>
            <c:numRef>
              <c:f>('%'!$N$129:$P$129,'%'!$U$129)</c:f>
              <c:numCache>
                <c:formatCode>General</c:formatCode>
                <c:ptCount val="4"/>
                <c:pt idx="0">
                  <c:v>12.46</c:v>
                </c:pt>
                <c:pt idx="1">
                  <c:v>5.6499999999999977</c:v>
                </c:pt>
                <c:pt idx="2">
                  <c:v>58.11</c:v>
                </c:pt>
                <c:pt idx="3" formatCode="0.0">
                  <c:v>20.89</c:v>
                </c:pt>
              </c:numCache>
            </c:numRef>
          </c:val>
        </c:ser>
        <c:gapWidth val="70"/>
        <c:overlap val="100"/>
        <c:axId val="51586176"/>
        <c:axId val="51587712"/>
      </c:barChart>
      <c:catAx>
        <c:axId val="51586176"/>
        <c:scaling>
          <c:orientation val="minMax"/>
        </c:scaling>
        <c:axPos val="b"/>
        <c:tickLblPos val="nextTo"/>
        <c:spPr>
          <a:noFill/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1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51587712"/>
        <c:crosses val="autoZero"/>
        <c:auto val="1"/>
        <c:lblAlgn val="ctr"/>
        <c:lblOffset val="100"/>
      </c:catAx>
      <c:valAx>
        <c:axId val="51587712"/>
        <c:scaling>
          <c:orientation val="minMax"/>
        </c:scaling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0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2000" b="0" dirty="0" smtClean="0">
                    <a:latin typeface="Arial" pitchFamily="34" charset="0"/>
                    <a:cs typeface="Arial" pitchFamily="34" charset="0"/>
                  </a:rPr>
                  <a:t>Percentage of Blocks</a:t>
                </a:r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6.3841490438504072E-4"/>
              <c:y val="8.5190695071885231E-2"/>
            </c:manualLayout>
          </c:layout>
        </c:title>
        <c:numFmt formatCode="0%" sourceLinked="1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51586176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</c:chart>
  <c:spPr>
    <a:noFill/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9.4892263330790164E-2"/>
          <c:y val="0.14130423567862216"/>
          <c:w val="0.889919919026397"/>
          <c:h val="0.66947238344522597"/>
        </c:manualLayout>
      </c:layout>
      <c:barChart>
        <c:barDir val="col"/>
        <c:grouping val="clustered"/>
        <c:ser>
          <c:idx val="0"/>
          <c:order val="0"/>
          <c:tx>
            <c:strRef>
              <c:f>PARSEC!$B$49</c:f>
              <c:strCache>
                <c:ptCount val="1"/>
                <c:pt idx="0">
                  <c:v>S-1MB</c:v>
                </c:pt>
              </c:strCache>
            </c:strRef>
          </c:tx>
          <c:spPr>
            <a:solidFill>
              <a:sysClr val="windowText" lastClr="000000"/>
            </a:solidFill>
            <a:ln w="12700">
              <a:solidFill>
                <a:sysClr val="windowText" lastClr="000000"/>
              </a:solidFill>
            </a:ln>
          </c:spPr>
          <c:cat>
            <c:strRef>
              <c:f>PARSEC!$A$50:$A$59</c:f>
              <c:strCache>
                <c:ptCount val="10"/>
                <c:pt idx="0">
                  <c:v>dedup</c:v>
                </c:pt>
                <c:pt idx="1">
                  <c:v>freq.</c:v>
                </c:pt>
                <c:pt idx="2">
                  <c:v>rtvw.</c:v>
                </c:pt>
                <c:pt idx="3">
                  <c:v>swpts.</c:v>
                </c:pt>
                <c:pt idx="4">
                  <c:v>x264</c:v>
                </c:pt>
                <c:pt idx="5">
                  <c:v>frrt.</c:v>
                </c:pt>
                <c:pt idx="6">
                  <c:v>fcsim.</c:v>
                </c:pt>
                <c:pt idx="7">
                  <c:v>vips</c:v>
                </c:pt>
                <c:pt idx="8">
                  <c:v>fluid.</c:v>
                </c:pt>
                <c:pt idx="9">
                  <c:v>AVG. </c:v>
                </c:pt>
              </c:strCache>
            </c:strRef>
          </c:cat>
          <c:val>
            <c:numRef>
              <c:f>PARSEC!$B$50:$B$59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ser>
          <c:idx val="4"/>
          <c:order val="1"/>
          <c:tx>
            <c:strRef>
              <c:f>PARSEC!$C$49</c:f>
              <c:strCache>
                <c:ptCount val="1"/>
                <c:pt idx="0">
                  <c:v>S-4MB (Ideal)</c:v>
                </c:pt>
              </c:strCache>
            </c:strRef>
          </c:tx>
          <c:spPr>
            <a:solidFill>
              <a:srgbClr val="9BBB59">
                <a:lumMod val="50000"/>
              </a:srgbClr>
            </a:solidFill>
            <a:ln w="12700">
              <a:solidFill>
                <a:sysClr val="windowText" lastClr="000000"/>
              </a:solidFill>
            </a:ln>
          </c:spPr>
          <c:cat>
            <c:strRef>
              <c:f>PARSEC!$A$50:$A$59</c:f>
              <c:strCache>
                <c:ptCount val="10"/>
                <c:pt idx="0">
                  <c:v>dedup</c:v>
                </c:pt>
                <c:pt idx="1">
                  <c:v>freq.</c:v>
                </c:pt>
                <c:pt idx="2">
                  <c:v>rtvw.</c:v>
                </c:pt>
                <c:pt idx="3">
                  <c:v>swpts.</c:v>
                </c:pt>
                <c:pt idx="4">
                  <c:v>x264</c:v>
                </c:pt>
                <c:pt idx="5">
                  <c:v>frrt.</c:v>
                </c:pt>
                <c:pt idx="6">
                  <c:v>fcsim.</c:v>
                </c:pt>
                <c:pt idx="7">
                  <c:v>vips</c:v>
                </c:pt>
                <c:pt idx="8">
                  <c:v>fluid.</c:v>
                </c:pt>
                <c:pt idx="9">
                  <c:v>AVG. </c:v>
                </c:pt>
              </c:strCache>
            </c:strRef>
          </c:cat>
          <c:val>
            <c:numRef>
              <c:f>PARSEC!$C$50:$C$59</c:f>
              <c:numCache>
                <c:formatCode>General</c:formatCode>
                <c:ptCount val="10"/>
                <c:pt idx="0">
                  <c:v>1.2928826365764261</c:v>
                </c:pt>
                <c:pt idx="1">
                  <c:v>1.093756249070762</c:v>
                </c:pt>
                <c:pt idx="2">
                  <c:v>1.1693632093769151</c:v>
                </c:pt>
                <c:pt idx="3">
                  <c:v>1.0043430154264439</c:v>
                </c:pt>
                <c:pt idx="4">
                  <c:v>1.1972227727745399</c:v>
                </c:pt>
                <c:pt idx="5">
                  <c:v>1.3004326502723238</c:v>
                </c:pt>
                <c:pt idx="6">
                  <c:v>1.7706499775226359</c:v>
                </c:pt>
                <c:pt idx="7">
                  <c:v>1.7217034848834278</c:v>
                </c:pt>
                <c:pt idx="8">
                  <c:v>1.1072140678626179</c:v>
                </c:pt>
                <c:pt idx="9">
                  <c:v>1.235215937852262</c:v>
                </c:pt>
              </c:numCache>
            </c:numRef>
          </c:val>
        </c:ser>
        <c:ser>
          <c:idx val="1"/>
          <c:order val="2"/>
          <c:tx>
            <c:strRef>
              <c:f>PARSEC!$D$49</c:f>
              <c:strCache>
                <c:ptCount val="1"/>
                <c:pt idx="0">
                  <c:v>M-4MB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ysClr val="windowText" lastClr="000000"/>
              </a:solidFill>
            </a:ln>
          </c:spPr>
          <c:cat>
            <c:strRef>
              <c:f>PARSEC!$A$50:$A$59</c:f>
              <c:strCache>
                <c:ptCount val="10"/>
                <c:pt idx="0">
                  <c:v>dedup</c:v>
                </c:pt>
                <c:pt idx="1">
                  <c:v>freq.</c:v>
                </c:pt>
                <c:pt idx="2">
                  <c:v>rtvw.</c:v>
                </c:pt>
                <c:pt idx="3">
                  <c:v>swpts.</c:v>
                </c:pt>
                <c:pt idx="4">
                  <c:v>x264</c:v>
                </c:pt>
                <c:pt idx="5">
                  <c:v>frrt.</c:v>
                </c:pt>
                <c:pt idx="6">
                  <c:v>fcsim.</c:v>
                </c:pt>
                <c:pt idx="7">
                  <c:v>vips</c:v>
                </c:pt>
                <c:pt idx="8">
                  <c:v>fluid.</c:v>
                </c:pt>
                <c:pt idx="9">
                  <c:v>AVG. </c:v>
                </c:pt>
              </c:strCache>
            </c:strRef>
          </c:cat>
          <c:val>
            <c:numRef>
              <c:f>PARSEC!$D$50:$D$59</c:f>
              <c:numCache>
                <c:formatCode>General</c:formatCode>
                <c:ptCount val="10"/>
                <c:pt idx="0">
                  <c:v>0.92883510630584565</c:v>
                </c:pt>
                <c:pt idx="1">
                  <c:v>0.83865241529076162</c:v>
                </c:pt>
                <c:pt idx="2">
                  <c:v>0.90826866461111999</c:v>
                </c:pt>
                <c:pt idx="3">
                  <c:v>0.88320007359311092</c:v>
                </c:pt>
                <c:pt idx="4">
                  <c:v>1.069362238687507</c:v>
                </c:pt>
                <c:pt idx="5">
                  <c:v>1.0540968131453399</c:v>
                </c:pt>
                <c:pt idx="6">
                  <c:v>1.394397818684334</c:v>
                </c:pt>
                <c:pt idx="7">
                  <c:v>1.5239177530249932</c:v>
                </c:pt>
                <c:pt idx="8">
                  <c:v>1.0927367774664478</c:v>
                </c:pt>
                <c:pt idx="9">
                  <c:v>1.0577130537459918</c:v>
                </c:pt>
              </c:numCache>
            </c:numRef>
          </c:val>
        </c:ser>
        <c:ser>
          <c:idx val="2"/>
          <c:order val="3"/>
          <c:tx>
            <c:strRef>
              <c:f>PARSEC!$E$49</c:f>
              <c:strCache>
                <c:ptCount val="1"/>
                <c:pt idx="0">
                  <c:v>Volatile M-4MB(1sec)</c:v>
                </c:pt>
              </c:strCache>
            </c:strRef>
          </c:tx>
          <c:spPr>
            <a:solidFill>
              <a:srgbClr val="FFC000"/>
            </a:solidFill>
            <a:ln w="12700">
              <a:solidFill>
                <a:sysClr val="windowText" lastClr="000000"/>
              </a:solidFill>
            </a:ln>
          </c:spPr>
          <c:val>
            <c:numRef>
              <c:f>PARSEC!$E$50:$E$59</c:f>
              <c:numCache>
                <c:formatCode>General</c:formatCode>
                <c:ptCount val="10"/>
                <c:pt idx="0">
                  <c:v>1.0709402220455131</c:v>
                </c:pt>
                <c:pt idx="1">
                  <c:v>1.011375778090537</c:v>
                </c:pt>
                <c:pt idx="2">
                  <c:v>0.981834007606051</c:v>
                </c:pt>
                <c:pt idx="3">
                  <c:v>0.97451787571452997</c:v>
                </c:pt>
                <c:pt idx="4">
                  <c:v>1.0733224821734126</c:v>
                </c:pt>
                <c:pt idx="5">
                  <c:v>1.179119753868394</c:v>
                </c:pt>
                <c:pt idx="6">
                  <c:v>1.4358396845208852</c:v>
                </c:pt>
                <c:pt idx="7">
                  <c:v>1.5789684600679879</c:v>
                </c:pt>
                <c:pt idx="8">
                  <c:v>1.1003883875371758</c:v>
                </c:pt>
                <c:pt idx="9">
                  <c:v>1.1208361659053481</c:v>
                </c:pt>
              </c:numCache>
            </c:numRef>
          </c:val>
        </c:ser>
        <c:ser>
          <c:idx val="3"/>
          <c:order val="4"/>
          <c:tx>
            <c:strRef>
              <c:f>PARSEC!$F$49</c:f>
              <c:strCache>
                <c:ptCount val="1"/>
                <c:pt idx="0">
                  <c:v>Volatile M-4MB(10ms)</c:v>
                </c:pt>
              </c:strCache>
            </c:strRef>
          </c:tx>
          <c:spPr>
            <a:solidFill>
              <a:srgbClr val="F79646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</a:ln>
          </c:spPr>
          <c:cat>
            <c:strRef>
              <c:f>PARSEC!$A$50:$A$59</c:f>
              <c:strCache>
                <c:ptCount val="10"/>
                <c:pt idx="0">
                  <c:v>dedup</c:v>
                </c:pt>
                <c:pt idx="1">
                  <c:v>freq.</c:v>
                </c:pt>
                <c:pt idx="2">
                  <c:v>rtvw.</c:v>
                </c:pt>
                <c:pt idx="3">
                  <c:v>swpts.</c:v>
                </c:pt>
                <c:pt idx="4">
                  <c:v>x264</c:v>
                </c:pt>
                <c:pt idx="5">
                  <c:v>frrt.</c:v>
                </c:pt>
                <c:pt idx="6">
                  <c:v>fcsim.</c:v>
                </c:pt>
                <c:pt idx="7">
                  <c:v>vips</c:v>
                </c:pt>
                <c:pt idx="8">
                  <c:v>fluid.</c:v>
                </c:pt>
                <c:pt idx="9">
                  <c:v>AVG. </c:v>
                </c:pt>
              </c:strCache>
            </c:strRef>
          </c:cat>
          <c:val>
            <c:numRef>
              <c:f>PARSEC!$F$50:$F$59</c:f>
              <c:numCache>
                <c:formatCode>General</c:formatCode>
                <c:ptCount val="10"/>
                <c:pt idx="0">
                  <c:v>0.91631388317829099</c:v>
                </c:pt>
                <c:pt idx="1">
                  <c:v>0.81331961382519191</c:v>
                </c:pt>
                <c:pt idx="2">
                  <c:v>0.91148180256884992</c:v>
                </c:pt>
                <c:pt idx="3">
                  <c:v>0.93927239926304451</c:v>
                </c:pt>
                <c:pt idx="4">
                  <c:v>0.81302474046360662</c:v>
                </c:pt>
                <c:pt idx="5">
                  <c:v>0.96827827402941091</c:v>
                </c:pt>
                <c:pt idx="6">
                  <c:v>1.4022743569483758</c:v>
                </c:pt>
                <c:pt idx="7">
                  <c:v>1.224437150893958</c:v>
                </c:pt>
                <c:pt idx="8">
                  <c:v>0.97921209584139557</c:v>
                </c:pt>
                <c:pt idx="9">
                  <c:v>0.99032176976125441</c:v>
                </c:pt>
              </c:numCache>
            </c:numRef>
          </c:val>
        </c:ser>
        <c:ser>
          <c:idx val="5"/>
          <c:order val="5"/>
          <c:tx>
            <c:strRef>
              <c:f>PARSEC!$G$49</c:f>
              <c:strCache>
                <c:ptCount val="1"/>
                <c:pt idx="0">
                  <c:v>Revived-M-4MB(10ms)</c:v>
                </c:pt>
              </c:strCache>
            </c:strRef>
          </c:tx>
          <c:spPr>
            <a:solidFill>
              <a:srgbClr val="1F497D">
                <a:lumMod val="75000"/>
              </a:srgbClr>
            </a:solidFill>
            <a:ln w="12700">
              <a:solidFill>
                <a:sysClr val="windowText" lastClr="000000"/>
              </a:solidFill>
            </a:ln>
          </c:spPr>
          <c:cat>
            <c:strRef>
              <c:f>PARSEC!$A$50:$A$59</c:f>
              <c:strCache>
                <c:ptCount val="10"/>
                <c:pt idx="0">
                  <c:v>dedup</c:v>
                </c:pt>
                <c:pt idx="1">
                  <c:v>freq.</c:v>
                </c:pt>
                <c:pt idx="2">
                  <c:v>rtvw.</c:v>
                </c:pt>
                <c:pt idx="3">
                  <c:v>swpts.</c:v>
                </c:pt>
                <c:pt idx="4">
                  <c:v>x264</c:v>
                </c:pt>
                <c:pt idx="5">
                  <c:v>frrt.</c:v>
                </c:pt>
                <c:pt idx="6">
                  <c:v>fcsim.</c:v>
                </c:pt>
                <c:pt idx="7">
                  <c:v>vips</c:v>
                </c:pt>
                <c:pt idx="8">
                  <c:v>fluid.</c:v>
                </c:pt>
                <c:pt idx="9">
                  <c:v>AVG. </c:v>
                </c:pt>
              </c:strCache>
            </c:strRef>
          </c:cat>
          <c:val>
            <c:numRef>
              <c:f>PARSEC!$G$50:$G$59</c:f>
              <c:numCache>
                <c:formatCode>General</c:formatCode>
                <c:ptCount val="10"/>
                <c:pt idx="0">
                  <c:v>1.222462476755622</c:v>
                </c:pt>
                <c:pt idx="1">
                  <c:v>1.058862304357516</c:v>
                </c:pt>
                <c:pt idx="2">
                  <c:v>1.1220692546537581</c:v>
                </c:pt>
                <c:pt idx="3">
                  <c:v>1.0028900626307999</c:v>
                </c:pt>
                <c:pt idx="4">
                  <c:v>1.118921110528883</c:v>
                </c:pt>
                <c:pt idx="5">
                  <c:v>1.1956817794660113</c:v>
                </c:pt>
                <c:pt idx="6">
                  <c:v>1.7615233193684345</c:v>
                </c:pt>
                <c:pt idx="7">
                  <c:v>1.5719302752614892</c:v>
                </c:pt>
                <c:pt idx="8">
                  <c:v>1.024640784374357</c:v>
                </c:pt>
                <c:pt idx="9">
                  <c:v>1.1775799918224619</c:v>
                </c:pt>
              </c:numCache>
            </c:numRef>
          </c:val>
        </c:ser>
        <c:axId val="51766784"/>
        <c:axId val="51768320"/>
      </c:barChart>
      <c:catAx>
        <c:axId val="51766784"/>
        <c:scaling>
          <c:orientation val="minMax"/>
        </c:scaling>
        <c:axPos val="b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100" b="0"/>
            </a:pPr>
            <a:endParaRPr lang="en-US"/>
          </a:p>
        </c:txPr>
        <c:crossAx val="51768320"/>
        <c:crosses val="autoZero"/>
        <c:auto val="1"/>
        <c:lblAlgn val="ctr"/>
        <c:lblOffset val="100"/>
      </c:catAx>
      <c:valAx>
        <c:axId val="51768320"/>
        <c:scaling>
          <c:orientation val="minMax"/>
          <c:max val="1.8"/>
          <c:min val="0.70000000000000262"/>
        </c:scaling>
        <c:axPos val="l"/>
        <c:majorGridlines>
          <c:spPr>
            <a:ln>
              <a:solidFill>
                <a:sysClr val="window" lastClr="FFFFFF">
                  <a:lumMod val="95000"/>
                </a:sys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 dirty="0"/>
                  <a:t>Normalized speedup</a:t>
                </a:r>
              </a:p>
            </c:rich>
          </c:tx>
          <c:layout>
            <c:manualLayout>
              <c:xMode val="edge"/>
              <c:yMode val="edge"/>
              <c:x val="8.6204057638462703E-3"/>
              <c:y val="0.1295164156455578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51766784"/>
        <c:crosses val="autoZero"/>
        <c:crossBetween val="between"/>
        <c:majorUnit val="0.1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7.7881971559932095E-2"/>
          <c:y val="1.5119203610830904E-2"/>
          <c:w val="0.89999988377155204"/>
          <c:h val="8.5994141209393526E-2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9.2572879931480959E-2"/>
          <c:y val="5.6980051269819885E-2"/>
          <c:w val="0.88863589669012633"/>
          <c:h val="0.74984867586370196"/>
        </c:manualLayout>
      </c:layout>
      <c:barChart>
        <c:barDir val="col"/>
        <c:grouping val="clustered"/>
        <c:ser>
          <c:idx val="0"/>
          <c:order val="0"/>
          <c:tx>
            <c:strRef>
              <c:f>PARSEC!$B$63</c:f>
              <c:strCache>
                <c:ptCount val="1"/>
                <c:pt idx="0">
                  <c:v>S-1MB</c:v>
                </c:pt>
              </c:strCache>
            </c:strRef>
          </c:tx>
          <c:spPr>
            <a:solidFill>
              <a:sysClr val="windowText" lastClr="000000"/>
            </a:solidFill>
            <a:ln w="12700">
              <a:solidFill>
                <a:sysClr val="windowText" lastClr="000000"/>
              </a:solidFill>
            </a:ln>
          </c:spPr>
          <c:cat>
            <c:strRef>
              <c:f>PARSEC!$A$64:$A$65</c:f>
              <c:strCache>
                <c:ptCount val="2"/>
                <c:pt idx="0">
                  <c:v>Instruction Throughput </c:v>
                </c:pt>
                <c:pt idx="1">
                  <c:v>Weighted Speedup</c:v>
                </c:pt>
              </c:strCache>
            </c:strRef>
          </c:cat>
          <c:val>
            <c:numRef>
              <c:f>PARSEC!$B$64:$B$65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4"/>
          <c:order val="1"/>
          <c:tx>
            <c:strRef>
              <c:f>PARSEC!$C$63</c:f>
              <c:strCache>
                <c:ptCount val="1"/>
                <c:pt idx="0">
                  <c:v>S-4MB (Ideal)</c:v>
                </c:pt>
              </c:strCache>
            </c:strRef>
          </c:tx>
          <c:spPr>
            <a:solidFill>
              <a:srgbClr val="9BBB59">
                <a:lumMod val="50000"/>
              </a:srgbClr>
            </a:solidFill>
            <a:ln w="12700">
              <a:solidFill>
                <a:sysClr val="windowText" lastClr="000000"/>
              </a:solidFill>
            </a:ln>
          </c:spPr>
          <c:cat>
            <c:strRef>
              <c:f>PARSEC!$A$64:$A$65</c:f>
              <c:strCache>
                <c:ptCount val="2"/>
                <c:pt idx="0">
                  <c:v>Instruction Throughput </c:v>
                </c:pt>
                <c:pt idx="1">
                  <c:v>Weighted Speedup</c:v>
                </c:pt>
              </c:strCache>
            </c:strRef>
          </c:cat>
          <c:val>
            <c:numRef>
              <c:f>PARSEC!$C$64:$C$65</c:f>
              <c:numCache>
                <c:formatCode>General</c:formatCode>
                <c:ptCount val="2"/>
                <c:pt idx="0">
                  <c:v>1.2021242875635272</c:v>
                </c:pt>
                <c:pt idx="1">
                  <c:v>1.0502645502645498</c:v>
                </c:pt>
              </c:numCache>
            </c:numRef>
          </c:val>
        </c:ser>
        <c:ser>
          <c:idx val="1"/>
          <c:order val="2"/>
          <c:tx>
            <c:strRef>
              <c:f>PARSEC!$D$63</c:f>
              <c:strCache>
                <c:ptCount val="1"/>
                <c:pt idx="0">
                  <c:v>M-4MB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</c:spPr>
          <c:cat>
            <c:strRef>
              <c:f>PARSEC!$A$64:$A$65</c:f>
              <c:strCache>
                <c:ptCount val="2"/>
                <c:pt idx="0">
                  <c:v>Instruction Throughput </c:v>
                </c:pt>
                <c:pt idx="1">
                  <c:v>Weighted Speedup</c:v>
                </c:pt>
              </c:strCache>
            </c:strRef>
          </c:cat>
          <c:val>
            <c:numRef>
              <c:f>PARSEC!$D$64:$D$65</c:f>
              <c:numCache>
                <c:formatCode>General</c:formatCode>
                <c:ptCount val="2"/>
                <c:pt idx="0">
                  <c:v>0.89</c:v>
                </c:pt>
                <c:pt idx="1">
                  <c:v>0.96560846560846991</c:v>
                </c:pt>
              </c:numCache>
            </c:numRef>
          </c:val>
        </c:ser>
        <c:ser>
          <c:idx val="2"/>
          <c:order val="3"/>
          <c:tx>
            <c:strRef>
              <c:f>PARSEC!$E$63</c:f>
              <c:strCache>
                <c:ptCount val="1"/>
                <c:pt idx="0">
                  <c:v>Volatile M-4MB(1sec)</c:v>
                </c:pt>
              </c:strCache>
            </c:strRef>
          </c:tx>
          <c:spPr>
            <a:solidFill>
              <a:srgbClr val="FFC000"/>
            </a:solidFill>
            <a:ln w="12700">
              <a:solidFill>
                <a:sysClr val="windowText" lastClr="000000"/>
              </a:solidFill>
            </a:ln>
          </c:spPr>
          <c:cat>
            <c:strRef>
              <c:f>PARSEC!$A$64:$A$65</c:f>
              <c:strCache>
                <c:ptCount val="2"/>
                <c:pt idx="0">
                  <c:v>Instruction Throughput </c:v>
                </c:pt>
                <c:pt idx="1">
                  <c:v>Weighted Speedup</c:v>
                </c:pt>
              </c:strCache>
            </c:strRef>
          </c:cat>
          <c:val>
            <c:numRef>
              <c:f>PARSEC!$E$64:$E$65</c:f>
              <c:numCache>
                <c:formatCode>General</c:formatCode>
                <c:ptCount val="2"/>
                <c:pt idx="0">
                  <c:v>0.98379071188314604</c:v>
                </c:pt>
                <c:pt idx="1">
                  <c:v>1.0185185185185244</c:v>
                </c:pt>
              </c:numCache>
            </c:numRef>
          </c:val>
        </c:ser>
        <c:ser>
          <c:idx val="3"/>
          <c:order val="4"/>
          <c:tx>
            <c:strRef>
              <c:f>PARSEC!$F$63</c:f>
              <c:strCache>
                <c:ptCount val="1"/>
                <c:pt idx="0">
                  <c:v>Volatile M-4MB(10ms)</c:v>
                </c:pt>
              </c:strCache>
            </c:strRef>
          </c:tx>
          <c:spPr>
            <a:solidFill>
              <a:srgbClr val="EFC19B"/>
            </a:solidFill>
            <a:ln w="12700">
              <a:solidFill>
                <a:sysClr val="windowText" lastClr="000000"/>
              </a:solidFill>
            </a:ln>
          </c:spPr>
          <c:cat>
            <c:strRef>
              <c:f>PARSEC!$A$64:$A$65</c:f>
              <c:strCache>
                <c:ptCount val="2"/>
                <c:pt idx="0">
                  <c:v>Instruction Throughput </c:v>
                </c:pt>
                <c:pt idx="1">
                  <c:v>Weighted Speedup</c:v>
                </c:pt>
              </c:strCache>
            </c:strRef>
          </c:cat>
          <c:val>
            <c:numRef>
              <c:f>PARSEC!$F$64:$F$65</c:f>
              <c:numCache>
                <c:formatCode>General</c:formatCode>
                <c:ptCount val="2"/>
                <c:pt idx="0">
                  <c:v>0.78</c:v>
                </c:pt>
                <c:pt idx="1">
                  <c:v>0.952380952380952</c:v>
                </c:pt>
              </c:numCache>
            </c:numRef>
          </c:val>
        </c:ser>
        <c:ser>
          <c:idx val="5"/>
          <c:order val="5"/>
          <c:tx>
            <c:strRef>
              <c:f>PARSEC!$G$63</c:f>
              <c:strCache>
                <c:ptCount val="1"/>
                <c:pt idx="0">
                  <c:v>Revived-M-4MB(10ms)</c:v>
                </c:pt>
              </c:strCache>
            </c:strRef>
          </c:tx>
          <c:spPr>
            <a:solidFill>
              <a:srgbClr val="002060"/>
            </a:solidFill>
            <a:ln w="12700">
              <a:solidFill>
                <a:sysClr val="windowText" lastClr="000000"/>
              </a:solidFill>
            </a:ln>
          </c:spPr>
          <c:cat>
            <c:strRef>
              <c:f>PARSEC!$A$64:$A$65</c:f>
              <c:strCache>
                <c:ptCount val="2"/>
                <c:pt idx="0">
                  <c:v>Instruction Throughput </c:v>
                </c:pt>
                <c:pt idx="1">
                  <c:v>Weighted Speedup</c:v>
                </c:pt>
              </c:strCache>
            </c:strRef>
          </c:cat>
          <c:val>
            <c:numRef>
              <c:f>PARSEC!$G$64:$G$65</c:f>
              <c:numCache>
                <c:formatCode>General</c:formatCode>
                <c:ptCount val="2"/>
                <c:pt idx="0">
                  <c:v>1.1009404865312566</c:v>
                </c:pt>
                <c:pt idx="1">
                  <c:v>1.0343915343915413</c:v>
                </c:pt>
              </c:numCache>
            </c:numRef>
          </c:val>
        </c:ser>
        <c:gapWidth val="22"/>
        <c:axId val="51808896"/>
        <c:axId val="51827072"/>
      </c:barChart>
      <c:catAx>
        <c:axId val="51808896"/>
        <c:scaling>
          <c:orientation val="minMax"/>
        </c:scaling>
        <c:axPos val="b"/>
        <c:majorGridlines>
          <c:spPr>
            <a:ln w="15875" cmpd="thickThin">
              <a:solidFill>
                <a:sysClr val="windowText" lastClr="000000"/>
              </a:solidFill>
            </a:ln>
          </c:spPr>
        </c:majorGridlines>
        <c:tickLblPos val="nextTo"/>
        <c:spPr>
          <a:ln>
            <a:solidFill>
              <a:sysClr val="windowText" lastClr="000000"/>
            </a:solidFill>
            <a:prstDash val="dashDot"/>
          </a:ln>
        </c:spPr>
        <c:txPr>
          <a:bodyPr/>
          <a:lstStyle/>
          <a:p>
            <a:pPr>
              <a:defRPr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51827072"/>
        <c:crosses val="autoZero"/>
        <c:auto val="1"/>
        <c:lblAlgn val="ctr"/>
        <c:lblOffset val="100"/>
      </c:catAx>
      <c:valAx>
        <c:axId val="51827072"/>
        <c:scaling>
          <c:orientation val="minMax"/>
          <c:max val="1.25"/>
          <c:min val="0.70000000000000262"/>
        </c:scaling>
        <c:axPos val="l"/>
        <c:majorGridlines>
          <c:spPr>
            <a:ln>
              <a:solidFill>
                <a:sysClr val="window" lastClr="FFFFFF">
                  <a:lumMod val="85000"/>
                </a:sysClr>
              </a:solidFill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51808896"/>
        <c:crosses val="autoZero"/>
        <c:crossBetween val="between"/>
        <c:majorUnit val="0.1"/>
      </c:valAx>
      <c:spPr>
        <a:noFill/>
        <a:ln w="25400">
          <a:noFill/>
        </a:ln>
      </c:spPr>
    </c:plotArea>
    <c:plotVisOnly val="1"/>
    <c:dispBlanksAs val="gap"/>
  </c:chart>
  <c:spPr>
    <a:ln>
      <a:noFill/>
    </a:ln>
  </c:spPr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4661398636166817"/>
          <c:y val="3.3937664041994803E-2"/>
          <c:w val="0.8376960974917308"/>
          <c:h val="0.60560378295829065"/>
        </c:manualLayout>
      </c:layout>
      <c:barChart>
        <c:barDir val="col"/>
        <c:grouping val="clustered"/>
        <c:ser>
          <c:idx val="0"/>
          <c:order val="0"/>
          <c:tx>
            <c:strRef>
              <c:f>Leakage!$B$38</c:f>
              <c:strCache>
                <c:ptCount val="1"/>
                <c:pt idx="0">
                  <c:v>S-1MB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cat>
            <c:strRef>
              <c:f>Leakage!$A$39:$A$43</c:f>
              <c:strCache>
                <c:ptCount val="5"/>
                <c:pt idx="0">
                  <c:v>dedup</c:v>
                </c:pt>
                <c:pt idx="1">
                  <c:v>fcsim.</c:v>
                </c:pt>
                <c:pt idx="2">
                  <c:v>freq.</c:v>
                </c:pt>
                <c:pt idx="3">
                  <c:v>rtvw.</c:v>
                </c:pt>
                <c:pt idx="4">
                  <c:v>AVG.</c:v>
                </c:pt>
              </c:strCache>
            </c:strRef>
          </c:cat>
          <c:val>
            <c:numRef>
              <c:f>Leakage!$B$39:$B$43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4"/>
          <c:order val="1"/>
          <c:tx>
            <c:strRef>
              <c:f>Leakage!$C$38</c:f>
              <c:strCache>
                <c:ptCount val="1"/>
                <c:pt idx="0">
                  <c:v>M-4MB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>
              <a:solidFill>
                <a:schemeClr val="tx1"/>
              </a:solidFill>
            </a:ln>
          </c:spPr>
          <c:cat>
            <c:strRef>
              <c:f>Leakage!$A$39:$A$43</c:f>
              <c:strCache>
                <c:ptCount val="5"/>
                <c:pt idx="0">
                  <c:v>dedup</c:v>
                </c:pt>
                <c:pt idx="1">
                  <c:v>fcsim.</c:v>
                </c:pt>
                <c:pt idx="2">
                  <c:v>freq.</c:v>
                </c:pt>
                <c:pt idx="3">
                  <c:v>rtvw.</c:v>
                </c:pt>
                <c:pt idx="4">
                  <c:v>AVG.</c:v>
                </c:pt>
              </c:strCache>
            </c:strRef>
          </c:cat>
          <c:val>
            <c:numRef>
              <c:f>Leakage!$C$39:$C$43</c:f>
              <c:numCache>
                <c:formatCode>General</c:formatCode>
                <c:ptCount val="5"/>
                <c:pt idx="0">
                  <c:v>0.59820458725997649</c:v>
                </c:pt>
                <c:pt idx="1">
                  <c:v>0.39847553829690147</c:v>
                </c:pt>
                <c:pt idx="2">
                  <c:v>0.66253123614701492</c:v>
                </c:pt>
                <c:pt idx="3">
                  <c:v>0.6117500724724052</c:v>
                </c:pt>
                <c:pt idx="4">
                  <c:v>0.56774035854407734</c:v>
                </c:pt>
              </c:numCache>
            </c:numRef>
          </c:val>
        </c:ser>
        <c:ser>
          <c:idx val="1"/>
          <c:order val="2"/>
          <c:tx>
            <c:strRef>
              <c:f>Leakage!$D$38</c:f>
              <c:strCache>
                <c:ptCount val="1"/>
                <c:pt idx="0">
                  <c:v>Volatile M-4MB(1sec)</c:v>
                </c:pt>
              </c:strCache>
            </c:strRef>
          </c:tx>
          <c:spPr>
            <a:solidFill>
              <a:sysClr val="windowText" lastClr="000000">
                <a:lumMod val="50000"/>
                <a:lumOff val="50000"/>
              </a:sysClr>
            </a:solidFill>
            <a:ln>
              <a:solidFill>
                <a:schemeClr val="tx1"/>
              </a:solidFill>
            </a:ln>
          </c:spPr>
          <c:cat>
            <c:strRef>
              <c:f>Leakage!$A$39:$A$43</c:f>
              <c:strCache>
                <c:ptCount val="5"/>
                <c:pt idx="0">
                  <c:v>dedup</c:v>
                </c:pt>
                <c:pt idx="1">
                  <c:v>fcsim.</c:v>
                </c:pt>
                <c:pt idx="2">
                  <c:v>freq.</c:v>
                </c:pt>
                <c:pt idx="3">
                  <c:v>rtvw.</c:v>
                </c:pt>
                <c:pt idx="4">
                  <c:v>AVG.</c:v>
                </c:pt>
              </c:strCache>
            </c:strRef>
          </c:cat>
          <c:val>
            <c:numRef>
              <c:f>Leakage!$D$39:$D$43</c:f>
              <c:numCache>
                <c:formatCode>General</c:formatCode>
                <c:ptCount val="5"/>
                <c:pt idx="0">
                  <c:v>0.45784696308911454</c:v>
                </c:pt>
                <c:pt idx="1">
                  <c:v>0.34149127761232601</c:v>
                </c:pt>
                <c:pt idx="2">
                  <c:v>0.48481161892096047</c:v>
                </c:pt>
                <c:pt idx="3">
                  <c:v>0.49939880317351748</c:v>
                </c:pt>
                <c:pt idx="4">
                  <c:v>0.44588716569898046</c:v>
                </c:pt>
              </c:numCache>
            </c:numRef>
          </c:val>
        </c:ser>
        <c:ser>
          <c:idx val="2"/>
          <c:order val="3"/>
          <c:tx>
            <c:strRef>
              <c:f>Leakage!$E$38</c:f>
              <c:strCache>
                <c:ptCount val="1"/>
                <c:pt idx="0">
                  <c:v>Volatile M-4MB(10ms)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solidFill>
                <a:sysClr val="windowText" lastClr="000000"/>
              </a:solidFill>
            </a:ln>
          </c:spPr>
          <c:cat>
            <c:strRef>
              <c:f>Leakage!$A$39:$A$43</c:f>
              <c:strCache>
                <c:ptCount val="5"/>
                <c:pt idx="0">
                  <c:v>dedup</c:v>
                </c:pt>
                <c:pt idx="1">
                  <c:v>fcsim.</c:v>
                </c:pt>
                <c:pt idx="2">
                  <c:v>freq.</c:v>
                </c:pt>
                <c:pt idx="3">
                  <c:v>rtvw.</c:v>
                </c:pt>
                <c:pt idx="4">
                  <c:v>AVG.</c:v>
                </c:pt>
              </c:strCache>
            </c:strRef>
          </c:cat>
          <c:val>
            <c:numRef>
              <c:f>Leakage!$E$39:$E$43</c:f>
              <c:numCache>
                <c:formatCode>General</c:formatCode>
                <c:ptCount val="5"/>
                <c:pt idx="0">
                  <c:v>0.53510782420188963</c:v>
                </c:pt>
                <c:pt idx="1">
                  <c:v>0.34966533181178999</c:v>
                </c:pt>
                <c:pt idx="2">
                  <c:v>0.60287090090871565</c:v>
                </c:pt>
                <c:pt idx="3">
                  <c:v>0.53794461604348687</c:v>
                </c:pt>
                <c:pt idx="4">
                  <c:v>0.50639716824146519</c:v>
                </c:pt>
              </c:numCache>
            </c:numRef>
          </c:val>
        </c:ser>
        <c:ser>
          <c:idx val="3"/>
          <c:order val="4"/>
          <c:tx>
            <c:strRef>
              <c:f>Leakage!$F$38</c:f>
              <c:strCache>
                <c:ptCount val="1"/>
                <c:pt idx="0">
                  <c:v>Revived M-4MB(10ms)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c:spPr>
          <c:cat>
            <c:strRef>
              <c:f>Leakage!$A$39:$A$43</c:f>
              <c:strCache>
                <c:ptCount val="5"/>
                <c:pt idx="0">
                  <c:v>dedup</c:v>
                </c:pt>
                <c:pt idx="1">
                  <c:v>fcsim.</c:v>
                </c:pt>
                <c:pt idx="2">
                  <c:v>freq.</c:v>
                </c:pt>
                <c:pt idx="3">
                  <c:v>rtvw.</c:v>
                </c:pt>
                <c:pt idx="4">
                  <c:v>AVG.</c:v>
                </c:pt>
              </c:strCache>
            </c:strRef>
          </c:cat>
          <c:val>
            <c:numRef>
              <c:f>Leakage!$F$39:$F$43</c:f>
              <c:numCache>
                <c:formatCode>General</c:formatCode>
                <c:ptCount val="5"/>
                <c:pt idx="0">
                  <c:v>0.40108604307091333</c:v>
                </c:pt>
                <c:pt idx="1">
                  <c:v>0.27834581138577946</c:v>
                </c:pt>
                <c:pt idx="2">
                  <c:v>0.46305608915040847</c:v>
                </c:pt>
                <c:pt idx="3">
                  <c:v>0.43697181396871948</c:v>
                </c:pt>
                <c:pt idx="4">
                  <c:v>0.394864939393957</c:v>
                </c:pt>
              </c:numCache>
            </c:numRef>
          </c:val>
        </c:ser>
        <c:gapWidth val="118"/>
        <c:axId val="51887104"/>
        <c:axId val="51897088"/>
      </c:barChart>
      <c:catAx>
        <c:axId val="51887104"/>
        <c:scaling>
          <c:orientation val="minMax"/>
        </c:scaling>
        <c:axPos val="b"/>
        <c:tickLblPos val="nextTo"/>
        <c:spPr>
          <a:ln>
            <a:solidFill>
              <a:sysClr val="windowText" lastClr="000000"/>
            </a:solidFill>
          </a:ln>
        </c:spPr>
        <c:crossAx val="51897088"/>
        <c:crosses val="autoZero"/>
        <c:auto val="1"/>
        <c:lblAlgn val="ctr"/>
        <c:lblOffset val="100"/>
      </c:catAx>
      <c:valAx>
        <c:axId val="51897088"/>
        <c:scaling>
          <c:orientation val="minMax"/>
          <c:max val="1"/>
          <c:min val="0.2"/>
        </c:scaling>
        <c:axPos val="l"/>
        <c:majorGridlines>
          <c:spPr>
            <a:ln>
              <a:solidFill>
                <a:sysClr val="windowText" lastClr="000000"/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/>
                  <a:t>Normalized Leakage Energy</a:t>
                </a:r>
              </a:p>
            </c:rich>
          </c:tx>
          <c:layout/>
        </c:title>
        <c:numFmt formatCode="General" sourceLinked="1"/>
        <c:tickLblPos val="nextTo"/>
        <c:spPr>
          <a:ln>
            <a:solidFill>
              <a:sysClr val="windowText" lastClr="000000"/>
            </a:solidFill>
          </a:ln>
        </c:spPr>
        <c:crossAx val="51887104"/>
        <c:crosses val="autoZero"/>
        <c:crossBetween val="between"/>
      </c:valAx>
      <c:spPr>
        <a:ln>
          <a:solidFill>
            <a:sysClr val="windowText" lastClr="000000"/>
          </a:solidFill>
        </a:ln>
      </c:spPr>
    </c:plotArea>
    <c:plotVisOnly val="1"/>
    <c:dispBlanksAs val="gap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5687082233157387"/>
          <c:y val="0.21012873390826101"/>
          <c:w val="0.83247083214152096"/>
          <c:h val="0.51887951506061802"/>
        </c:manualLayout>
      </c:layout>
      <c:barChart>
        <c:barDir val="col"/>
        <c:grouping val="clustered"/>
        <c:ser>
          <c:idx val="0"/>
          <c:order val="0"/>
          <c:tx>
            <c:strRef>
              <c:f>Dynamic!$B$28</c:f>
              <c:strCache>
                <c:ptCount val="1"/>
                <c:pt idx="0">
                  <c:v>S-1MB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cat>
            <c:strRef>
              <c:f>Dynamic!$A$29:$A$33</c:f>
              <c:strCache>
                <c:ptCount val="5"/>
                <c:pt idx="0">
                  <c:v>dedup</c:v>
                </c:pt>
                <c:pt idx="1">
                  <c:v>fcsim.</c:v>
                </c:pt>
                <c:pt idx="2">
                  <c:v>freq.</c:v>
                </c:pt>
                <c:pt idx="3">
                  <c:v>rtvw.</c:v>
                </c:pt>
                <c:pt idx="4">
                  <c:v>AVG.</c:v>
                </c:pt>
              </c:strCache>
            </c:strRef>
          </c:cat>
          <c:val>
            <c:numRef>
              <c:f>Dynamic!$B$29:$B$33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4"/>
          <c:order val="1"/>
          <c:tx>
            <c:strRef>
              <c:f>Dynamic!$C$28</c:f>
              <c:strCache>
                <c:ptCount val="1"/>
                <c:pt idx="0">
                  <c:v>M-4MB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>
              <a:solidFill>
                <a:schemeClr val="tx1"/>
              </a:solidFill>
            </a:ln>
          </c:spPr>
          <c:cat>
            <c:strRef>
              <c:f>Dynamic!$A$29:$A$33</c:f>
              <c:strCache>
                <c:ptCount val="5"/>
                <c:pt idx="0">
                  <c:v>dedup</c:v>
                </c:pt>
                <c:pt idx="1">
                  <c:v>fcsim.</c:v>
                </c:pt>
                <c:pt idx="2">
                  <c:v>freq.</c:v>
                </c:pt>
                <c:pt idx="3">
                  <c:v>rtvw.</c:v>
                </c:pt>
                <c:pt idx="4">
                  <c:v>AVG.</c:v>
                </c:pt>
              </c:strCache>
            </c:strRef>
          </c:cat>
          <c:val>
            <c:numRef>
              <c:f>Dynamic!$C$29:$C$33</c:f>
              <c:numCache>
                <c:formatCode>General</c:formatCode>
                <c:ptCount val="5"/>
                <c:pt idx="0">
                  <c:v>2.4526359606343378</c:v>
                </c:pt>
                <c:pt idx="1">
                  <c:v>2.2565514976756877</c:v>
                </c:pt>
                <c:pt idx="2">
                  <c:v>2.4437536466657872</c:v>
                </c:pt>
                <c:pt idx="3">
                  <c:v>3.227422469165897</c:v>
                </c:pt>
                <c:pt idx="4">
                  <c:v>2.5950908935354287</c:v>
                </c:pt>
              </c:numCache>
            </c:numRef>
          </c:val>
        </c:ser>
        <c:ser>
          <c:idx val="1"/>
          <c:order val="2"/>
          <c:tx>
            <c:strRef>
              <c:f>Dynamic!$D$28</c:f>
              <c:strCache>
                <c:ptCount val="1"/>
                <c:pt idx="0">
                  <c:v>Volatile M-4MB(1sec)</c:v>
                </c:pt>
              </c:strCache>
            </c:strRef>
          </c:tx>
          <c:spPr>
            <a:solidFill>
              <a:sysClr val="windowText" lastClr="000000">
                <a:lumMod val="50000"/>
                <a:lumOff val="50000"/>
              </a:sysClr>
            </a:solidFill>
            <a:ln>
              <a:solidFill>
                <a:schemeClr val="tx1"/>
              </a:solidFill>
            </a:ln>
          </c:spPr>
          <c:cat>
            <c:strRef>
              <c:f>Dynamic!$A$29:$A$33</c:f>
              <c:strCache>
                <c:ptCount val="5"/>
                <c:pt idx="0">
                  <c:v>dedup</c:v>
                </c:pt>
                <c:pt idx="1">
                  <c:v>fcsim.</c:v>
                </c:pt>
                <c:pt idx="2">
                  <c:v>freq.</c:v>
                </c:pt>
                <c:pt idx="3">
                  <c:v>rtvw.</c:v>
                </c:pt>
                <c:pt idx="4">
                  <c:v>AVG.</c:v>
                </c:pt>
              </c:strCache>
            </c:strRef>
          </c:cat>
          <c:val>
            <c:numRef>
              <c:f>Dynamic!$D$29:$D$33</c:f>
              <c:numCache>
                <c:formatCode>General</c:formatCode>
                <c:ptCount val="5"/>
                <c:pt idx="0">
                  <c:v>2.3940578533743162</c:v>
                </c:pt>
                <c:pt idx="1">
                  <c:v>2.344261419648793</c:v>
                </c:pt>
                <c:pt idx="2">
                  <c:v>2.5448014085081341</c:v>
                </c:pt>
                <c:pt idx="3">
                  <c:v>3.2120559999998539</c:v>
                </c:pt>
                <c:pt idx="4">
                  <c:v>2.6237941703827947</c:v>
                </c:pt>
              </c:numCache>
            </c:numRef>
          </c:val>
        </c:ser>
        <c:ser>
          <c:idx val="2"/>
          <c:order val="3"/>
          <c:tx>
            <c:strRef>
              <c:f>Dynamic!$E$28</c:f>
              <c:strCache>
                <c:ptCount val="1"/>
                <c:pt idx="0">
                  <c:v>Volatile M-4MB(10ms)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solidFill>
                <a:sysClr val="windowText" lastClr="000000"/>
              </a:solidFill>
            </a:ln>
          </c:spPr>
          <c:cat>
            <c:strRef>
              <c:f>Dynamic!$A$29:$A$33</c:f>
              <c:strCache>
                <c:ptCount val="5"/>
                <c:pt idx="0">
                  <c:v>dedup</c:v>
                </c:pt>
                <c:pt idx="1">
                  <c:v>fcsim.</c:v>
                </c:pt>
                <c:pt idx="2">
                  <c:v>freq.</c:v>
                </c:pt>
                <c:pt idx="3">
                  <c:v>rtvw.</c:v>
                </c:pt>
                <c:pt idx="4">
                  <c:v>AVG.</c:v>
                </c:pt>
              </c:strCache>
            </c:strRef>
          </c:cat>
          <c:val>
            <c:numRef>
              <c:f>Dynamic!$E$29:$E$33</c:f>
              <c:numCache>
                <c:formatCode>General</c:formatCode>
                <c:ptCount val="5"/>
                <c:pt idx="0">
                  <c:v>2.5310163643410939</c:v>
                </c:pt>
                <c:pt idx="1">
                  <c:v>2.2775263014311458</c:v>
                </c:pt>
                <c:pt idx="2">
                  <c:v>2.4769510516057132</c:v>
                </c:pt>
                <c:pt idx="3">
                  <c:v>3.2633514329056812</c:v>
                </c:pt>
                <c:pt idx="4">
                  <c:v>2.6372112875709184</c:v>
                </c:pt>
              </c:numCache>
            </c:numRef>
          </c:val>
        </c:ser>
        <c:ser>
          <c:idx val="3"/>
          <c:order val="4"/>
          <c:tx>
            <c:strRef>
              <c:f>Dynamic!$F$28</c:f>
              <c:strCache>
                <c:ptCount val="1"/>
                <c:pt idx="0">
                  <c:v>Revived M-4MB(10ms)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c:spPr>
          <c:cat>
            <c:strRef>
              <c:f>Dynamic!$A$29:$A$33</c:f>
              <c:strCache>
                <c:ptCount val="5"/>
                <c:pt idx="0">
                  <c:v>dedup</c:v>
                </c:pt>
                <c:pt idx="1">
                  <c:v>fcsim.</c:v>
                </c:pt>
                <c:pt idx="2">
                  <c:v>freq.</c:v>
                </c:pt>
                <c:pt idx="3">
                  <c:v>rtvw.</c:v>
                </c:pt>
                <c:pt idx="4">
                  <c:v>AVG.</c:v>
                </c:pt>
              </c:strCache>
            </c:strRef>
          </c:cat>
          <c:val>
            <c:numRef>
              <c:f>Dynamic!$F$29:$F$33</c:f>
              <c:numCache>
                <c:formatCode>General</c:formatCode>
                <c:ptCount val="5"/>
                <c:pt idx="0">
                  <c:v>2.5812520887710382</c:v>
                </c:pt>
                <c:pt idx="1">
                  <c:v>2.371654879985257</c:v>
                </c:pt>
                <c:pt idx="2">
                  <c:v>2.5777233354733688</c:v>
                </c:pt>
                <c:pt idx="3">
                  <c:v>3.379176419134827</c:v>
                </c:pt>
                <c:pt idx="4">
                  <c:v>2.7274516808411402</c:v>
                </c:pt>
              </c:numCache>
            </c:numRef>
          </c:val>
        </c:ser>
        <c:gapWidth val="118"/>
        <c:axId val="51952640"/>
        <c:axId val="51958528"/>
      </c:barChart>
      <c:catAx>
        <c:axId val="51952640"/>
        <c:scaling>
          <c:orientation val="minMax"/>
        </c:scaling>
        <c:axPos val="b"/>
        <c:tickLblPos val="nextTo"/>
        <c:spPr>
          <a:ln>
            <a:solidFill>
              <a:sysClr val="windowText" lastClr="000000"/>
            </a:solidFill>
          </a:ln>
        </c:spPr>
        <c:crossAx val="51958528"/>
        <c:crosses val="autoZero"/>
        <c:auto val="1"/>
        <c:lblAlgn val="ctr"/>
        <c:lblOffset val="100"/>
      </c:catAx>
      <c:valAx>
        <c:axId val="51958528"/>
        <c:scaling>
          <c:orientation val="minMax"/>
          <c:max val="3.5"/>
          <c:min val="0.5"/>
        </c:scaling>
        <c:axPos val="l"/>
        <c:majorGridlines>
          <c:spPr>
            <a:ln>
              <a:solidFill>
                <a:sysClr val="windowText" lastClr="000000"/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/>
                  <a:t>Normalized Dynamic</a:t>
                </a:r>
                <a:r>
                  <a:rPr lang="en-US" baseline="0"/>
                  <a:t> Energy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spPr>
          <a:ln>
            <a:solidFill>
              <a:sysClr val="windowText" lastClr="000000"/>
            </a:solidFill>
          </a:ln>
        </c:spPr>
        <c:crossAx val="51952640"/>
        <c:crosses val="autoZero"/>
        <c:crossBetween val="between"/>
      </c:valAx>
      <c:spPr>
        <a:ln>
          <a:solidFill>
            <a:sysClr val="windowText" lastClr="000000"/>
          </a:solidFill>
        </a:ln>
      </c:spPr>
    </c:plotArea>
    <c:legend>
      <c:legendPos val="t"/>
      <c:layout>
        <c:manualLayout>
          <c:xMode val="edge"/>
          <c:yMode val="edge"/>
          <c:x val="2.5807231737735602E-2"/>
          <c:y val="3.6589176352955946E-3"/>
          <c:w val="0.96211777186453751"/>
          <c:h val="0.12805342540508488"/>
        </c:manualLayout>
      </c:layout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0.20271</cdr:x>
      <cdr:y>0.02441</cdr:y>
    </cdr:from>
    <cdr:to>
      <cdr:x>0.80049</cdr:x>
      <cdr:y>0.08138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15578" y="89297"/>
          <a:ext cx="2405063" cy="2083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2" tIns="46522" rIns="93042" bIns="46522" numCol="1" anchor="t" anchorCtr="0" compatLnSpc="1">
            <a:prstTxWarp prst="textNoShape">
              <a:avLst/>
            </a:prstTxWarp>
          </a:bodyPr>
          <a:lstStyle>
            <a:lvl1pPr algn="l" defTabSz="930275">
              <a:lnSpc>
                <a:spcPct val="10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2" tIns="46522" rIns="93042" bIns="46522" numCol="1" anchor="t" anchorCtr="0" compatLnSpc="1">
            <a:prstTxWarp prst="textNoShape">
              <a:avLst/>
            </a:prstTxWarp>
          </a:bodyPr>
          <a:lstStyle>
            <a:lvl1pPr algn="r" defTabSz="930275">
              <a:lnSpc>
                <a:spcPct val="10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184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2" tIns="46522" rIns="93042" bIns="46522" numCol="1" anchor="b" anchorCtr="0" compatLnSpc="1">
            <a:prstTxWarp prst="textNoShape">
              <a:avLst/>
            </a:prstTxWarp>
          </a:bodyPr>
          <a:lstStyle>
            <a:lvl1pPr algn="l" defTabSz="930275">
              <a:lnSpc>
                <a:spcPct val="10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184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2" tIns="46522" rIns="93042" bIns="46522" numCol="1" anchor="b" anchorCtr="0" compatLnSpc="1">
            <a:prstTxWarp prst="textNoShape">
              <a:avLst/>
            </a:prstTxWarp>
          </a:bodyPr>
          <a:lstStyle>
            <a:lvl1pPr algn="r" defTabSz="930275">
              <a:lnSpc>
                <a:spcPct val="100000"/>
              </a:lnSpc>
              <a:defRPr sz="1200"/>
            </a:lvl1pPr>
          </a:lstStyle>
          <a:p>
            <a:fld id="{C68D51B4-C8D6-4024-B28E-F9B2729EF7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3" tIns="46206" rIns="92413" bIns="46206" numCol="1" anchor="t" anchorCtr="0" compatLnSpc="1">
            <a:prstTxWarp prst="textNoShape">
              <a:avLst/>
            </a:prstTxWarp>
          </a:bodyPr>
          <a:lstStyle>
            <a:lvl1pPr algn="l" defTabSz="923925">
              <a:lnSpc>
                <a:spcPct val="10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384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3" tIns="46206" rIns="92413" bIns="46206" numCol="1" anchor="t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4608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0563"/>
            <a:ext cx="5078412" cy="3527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451350"/>
            <a:ext cx="5048250" cy="41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3" tIns="46206" rIns="92413" bIns="462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29384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3" tIns="46206" rIns="92413" bIns="46206" numCol="1" anchor="b" anchorCtr="0" compatLnSpc="1">
            <a:prstTxWarp prst="textNoShape">
              <a:avLst/>
            </a:prstTxWarp>
          </a:bodyPr>
          <a:lstStyle>
            <a:lvl1pPr algn="l" defTabSz="923925">
              <a:lnSpc>
                <a:spcPct val="10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460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823325"/>
            <a:ext cx="29384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3" tIns="46206" rIns="92413" bIns="46206" numCol="1" anchor="b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200"/>
            </a:lvl1pPr>
          </a:lstStyle>
          <a:p>
            <a:fld id="{DDE35904-5632-462F-8461-5EA014D379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32247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6449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99674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28989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661236" algn="l" defTabSz="6644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93483" algn="l" defTabSz="6644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25731" algn="l" defTabSz="6644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57978" algn="l" defTabSz="6644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0BE78-F321-4854-8FBC-2C164FC00236}" type="slidenum">
              <a:rPr lang="en-US"/>
              <a:pPr/>
              <a:t>1</a:t>
            </a:fld>
            <a:endParaRPr lang="en-US"/>
          </a:p>
        </p:txBody>
      </p:sp>
      <p:sp>
        <p:nvSpPr>
          <p:cNvPr id="1995778" name="Rectangle 2"/>
          <p:cNvSpPr txBox="1">
            <a:spLocks noGrp="1" noChangeArrowheads="1"/>
          </p:cNvSpPr>
          <p:nvPr/>
        </p:nvSpPr>
        <p:spPr bwMode="auto">
          <a:xfrm>
            <a:off x="1498600" y="36513"/>
            <a:ext cx="495458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lnSpc>
                <a:spcPct val="100000"/>
              </a:lnSpc>
            </a:pPr>
            <a:r>
              <a:rPr lang="en-US" sz="1100">
                <a:cs typeface="Arial" charset="0"/>
              </a:rPr>
              <a:t>Enter Title of Presentation Here</a:t>
            </a:r>
          </a:p>
        </p:txBody>
      </p:sp>
      <p:sp>
        <p:nvSpPr>
          <p:cNvPr id="1995779" name="Rectangle 6"/>
          <p:cNvSpPr txBox="1">
            <a:spLocks noGrp="1" noChangeArrowheads="1"/>
          </p:cNvSpPr>
          <p:nvPr/>
        </p:nvSpPr>
        <p:spPr bwMode="auto">
          <a:xfrm>
            <a:off x="889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lnSpc>
                <a:spcPct val="100000"/>
              </a:lnSpc>
            </a:pPr>
            <a:r>
              <a:rPr lang="en-US" sz="700">
                <a:cs typeface="Arial" charset="0"/>
              </a:rPr>
              <a:t>Google Confidential</a:t>
            </a:r>
          </a:p>
        </p:txBody>
      </p:sp>
      <p:sp>
        <p:nvSpPr>
          <p:cNvPr id="1995780" name="Rectangle 7"/>
          <p:cNvSpPr txBox="1">
            <a:spLocks noGrp="1" noChangeArrowheads="1"/>
          </p:cNvSpPr>
          <p:nvPr/>
        </p:nvSpPr>
        <p:spPr bwMode="auto">
          <a:xfrm>
            <a:off x="3852863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</a:pPr>
            <a:fld id="{BF1041E8-6769-4938-BB85-E336E035C29B}" type="slidenum">
              <a:rPr lang="en-US" sz="700">
                <a:cs typeface="Arial" charset="0"/>
              </a:rPr>
              <a:pPr algn="r" eaLnBrk="0" hangingPunct="0">
                <a:lnSpc>
                  <a:spcPct val="100000"/>
                </a:lnSpc>
              </a:pPr>
              <a:t>1</a:t>
            </a:fld>
            <a:endParaRPr lang="en-US" sz="700">
              <a:cs typeface="Arial" charset="0"/>
            </a:endParaRPr>
          </a:p>
        </p:txBody>
      </p:sp>
      <p:sp>
        <p:nvSpPr>
          <p:cNvPr id="199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696913"/>
            <a:ext cx="5018087" cy="3484562"/>
          </a:xfrm>
          <a:ln/>
        </p:spPr>
      </p:sp>
      <p:sp>
        <p:nvSpPr>
          <p:cNvPr id="199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 lIns="91440" tIns="45720" rIns="91440" bIns="45720"/>
          <a:lstStyle/>
          <a:p>
            <a:pPr>
              <a:buSzPct val="125000"/>
            </a:pPr>
            <a:endParaRPr lang="en-US" sz="2000" dirty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35904-5632-462F-8461-5EA014D3799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35904-5632-462F-8461-5EA014D3799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8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393158" y="3175002"/>
            <a:ext cx="5339238" cy="257151"/>
          </a:xfrm>
          <a:ln algn="ctr"/>
        </p:spPr>
        <p:txBody>
          <a:bodyPr>
            <a:spAutoFit/>
          </a:bodyPr>
          <a:lstStyle>
            <a:lvl1pPr>
              <a:spcBef>
                <a:spcPct val="0"/>
              </a:spcBef>
              <a:defRPr sz="13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386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93158" y="2755637"/>
            <a:ext cx="5339238" cy="371798"/>
          </a:xfrm>
          <a:ln algn="ctr"/>
        </p:spPr>
        <p:txBody>
          <a:bodyPr anchor="b">
            <a:spAutoFit/>
          </a:bodyPr>
          <a:lstStyle>
            <a:lvl1pPr>
              <a:defRPr sz="2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8670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70800" y="5181602"/>
            <a:ext cx="396242" cy="37487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</a:lstStyle>
          <a:p>
            <a:fld id="{F67D5E01-02E0-43F0-B320-840D24D6C8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38676" name="Line 52"/>
          <p:cNvSpPr>
            <a:spLocks noChangeShapeType="1"/>
          </p:cNvSpPr>
          <p:nvPr/>
        </p:nvSpPr>
        <p:spPr bwMode="gray">
          <a:xfrm>
            <a:off x="2263140" y="1928813"/>
            <a:ext cx="0" cy="29289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66449" tIns="33225" rIns="66449" bIns="33225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718763-F2F8-4C63-9C84-D35CD513AF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301624"/>
            <a:ext cx="1851660" cy="50323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301624"/>
            <a:ext cx="5417820" cy="50323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22BFE6-1E85-41E9-B564-EDA2371D2A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01624"/>
            <a:ext cx="7406640" cy="3968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11480" y="1016000"/>
            <a:ext cx="7406640" cy="431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08900" y="5334001"/>
            <a:ext cx="386399" cy="228599"/>
          </a:xfrm>
        </p:spPr>
        <p:txBody>
          <a:bodyPr/>
          <a:lstStyle>
            <a:lvl1pPr>
              <a:defRPr/>
            </a:lvl1pPr>
          </a:lstStyle>
          <a:p>
            <a:fld id="{6F861A5B-0C3D-42E8-9D48-077E43135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594" name="Rectangle 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393158" y="3175002"/>
            <a:ext cx="5339238" cy="257151"/>
          </a:xfrm>
          <a:ln algn="ctr"/>
        </p:spPr>
        <p:txBody>
          <a:bodyPr>
            <a:spAutoFit/>
          </a:bodyPr>
          <a:lstStyle>
            <a:lvl1pPr>
              <a:spcBef>
                <a:spcPct val="0"/>
              </a:spcBef>
              <a:defRPr sz="13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03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93158" y="2755637"/>
            <a:ext cx="5339238" cy="371798"/>
          </a:xfrm>
          <a:ln algn="ctr"/>
        </p:spPr>
        <p:txBody>
          <a:bodyPr anchor="b">
            <a:spAutoFit/>
          </a:bodyPr>
          <a:lstStyle>
            <a:lvl1pPr>
              <a:defRPr sz="2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30596" name="Line 4"/>
          <p:cNvSpPr>
            <a:spLocks noChangeShapeType="1"/>
          </p:cNvSpPr>
          <p:nvPr/>
        </p:nvSpPr>
        <p:spPr bwMode="gray">
          <a:xfrm>
            <a:off x="2263140" y="1928813"/>
            <a:ext cx="0" cy="29289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66449" tIns="33225" rIns="66449" bIns="33225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9C2DE9-7581-4AE8-8614-648114E8C8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672418"/>
            <a:ext cx="6995160" cy="1135062"/>
          </a:xfrm>
        </p:spPr>
        <p:txBody>
          <a:bodyPr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422261"/>
            <a:ext cx="6995160" cy="1250156"/>
          </a:xfrm>
        </p:spPr>
        <p:txBody>
          <a:bodyPr anchor="b"/>
          <a:lstStyle>
            <a:lvl1pPr marL="0" indent="0">
              <a:buNone/>
              <a:defRPr sz="1500"/>
            </a:lvl1pPr>
            <a:lvl2pPr marL="332247" indent="0">
              <a:buNone/>
              <a:defRPr sz="1300"/>
            </a:lvl2pPr>
            <a:lvl3pPr marL="664494" indent="0">
              <a:buNone/>
              <a:defRPr sz="1200"/>
            </a:lvl3pPr>
            <a:lvl4pPr marL="996742" indent="0">
              <a:buNone/>
              <a:defRPr sz="1000"/>
            </a:lvl4pPr>
            <a:lvl5pPr marL="1328989" indent="0">
              <a:buNone/>
              <a:defRPr sz="1000"/>
            </a:lvl5pPr>
            <a:lvl6pPr marL="1661236" indent="0">
              <a:buNone/>
              <a:defRPr sz="1000"/>
            </a:lvl6pPr>
            <a:lvl7pPr marL="1993483" indent="0">
              <a:buNone/>
              <a:defRPr sz="1000"/>
            </a:lvl7pPr>
            <a:lvl8pPr marL="2325731" indent="0">
              <a:buNone/>
              <a:defRPr sz="1000"/>
            </a:lvl8pPr>
            <a:lvl9pPr marL="26579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B18733-94CB-4FA6-91EC-0A4F08B8BF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016000"/>
            <a:ext cx="3634740" cy="431800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016000"/>
            <a:ext cx="3634740" cy="431800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B7E288-322E-4A7A-8F49-126317599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28866"/>
            <a:ext cx="740664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79261"/>
            <a:ext cx="3636169" cy="53313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247" indent="0">
              <a:buNone/>
              <a:defRPr sz="1500" b="1"/>
            </a:lvl2pPr>
            <a:lvl3pPr marL="664494" indent="0">
              <a:buNone/>
              <a:defRPr sz="1300" b="1"/>
            </a:lvl3pPr>
            <a:lvl4pPr marL="996742" indent="0">
              <a:buNone/>
              <a:defRPr sz="1200" b="1"/>
            </a:lvl4pPr>
            <a:lvl5pPr marL="1328989" indent="0">
              <a:buNone/>
              <a:defRPr sz="1200" b="1"/>
            </a:lvl5pPr>
            <a:lvl6pPr marL="1661236" indent="0">
              <a:buNone/>
              <a:defRPr sz="1200" b="1"/>
            </a:lvl6pPr>
            <a:lvl7pPr marL="1993483" indent="0">
              <a:buNone/>
              <a:defRPr sz="1200" b="1"/>
            </a:lvl7pPr>
            <a:lvl8pPr marL="2325731" indent="0">
              <a:buNone/>
              <a:defRPr sz="1200" b="1"/>
            </a:lvl8pPr>
            <a:lvl9pPr marL="265797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812396"/>
            <a:ext cx="3636169" cy="32927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1279261"/>
            <a:ext cx="3637598" cy="53313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247" indent="0">
              <a:buNone/>
              <a:defRPr sz="1500" b="1"/>
            </a:lvl2pPr>
            <a:lvl3pPr marL="664494" indent="0">
              <a:buNone/>
              <a:defRPr sz="1300" b="1"/>
            </a:lvl3pPr>
            <a:lvl4pPr marL="996742" indent="0">
              <a:buNone/>
              <a:defRPr sz="1200" b="1"/>
            </a:lvl4pPr>
            <a:lvl5pPr marL="1328989" indent="0">
              <a:buNone/>
              <a:defRPr sz="1200" b="1"/>
            </a:lvl5pPr>
            <a:lvl6pPr marL="1661236" indent="0">
              <a:buNone/>
              <a:defRPr sz="1200" b="1"/>
            </a:lvl6pPr>
            <a:lvl7pPr marL="1993483" indent="0">
              <a:buNone/>
              <a:defRPr sz="1200" b="1"/>
            </a:lvl7pPr>
            <a:lvl8pPr marL="2325731" indent="0">
              <a:buNone/>
              <a:defRPr sz="1200" b="1"/>
            </a:lvl8pPr>
            <a:lvl9pPr marL="265797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1812396"/>
            <a:ext cx="3637598" cy="32927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8E7A75-1EA8-4E03-A687-0335E22442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29D483-196F-4D11-BAC8-8B6291C234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8F577A-0E16-4141-8E49-0F854675BB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45400" y="5334001"/>
            <a:ext cx="449899" cy="360769"/>
          </a:xfrm>
        </p:spPr>
        <p:txBody>
          <a:bodyPr/>
          <a:lstStyle>
            <a:lvl1pPr>
              <a:defRPr sz="1000"/>
            </a:lvl1pPr>
          </a:lstStyle>
          <a:p>
            <a:fld id="{5D55814A-EFF7-4279-8F52-1E7C8C78B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227541"/>
            <a:ext cx="2707482" cy="9683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27544"/>
            <a:ext cx="4600575" cy="487759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1195918"/>
            <a:ext cx="2707482" cy="3909219"/>
          </a:xfrm>
        </p:spPr>
        <p:txBody>
          <a:bodyPr/>
          <a:lstStyle>
            <a:lvl1pPr marL="0" indent="0">
              <a:buNone/>
              <a:defRPr sz="1000"/>
            </a:lvl1pPr>
            <a:lvl2pPr marL="332247" indent="0">
              <a:buNone/>
              <a:defRPr sz="900"/>
            </a:lvl2pPr>
            <a:lvl3pPr marL="664494" indent="0">
              <a:buNone/>
              <a:defRPr sz="700"/>
            </a:lvl3pPr>
            <a:lvl4pPr marL="996742" indent="0">
              <a:buNone/>
              <a:defRPr sz="700"/>
            </a:lvl4pPr>
            <a:lvl5pPr marL="1328989" indent="0">
              <a:buNone/>
              <a:defRPr sz="700"/>
            </a:lvl5pPr>
            <a:lvl6pPr marL="1661236" indent="0">
              <a:buNone/>
              <a:defRPr sz="700"/>
            </a:lvl6pPr>
            <a:lvl7pPr marL="1993483" indent="0">
              <a:buNone/>
              <a:defRPr sz="700"/>
            </a:lvl7pPr>
            <a:lvl8pPr marL="2325731" indent="0">
              <a:buNone/>
              <a:defRPr sz="700"/>
            </a:lvl8pPr>
            <a:lvl9pPr marL="26579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8F0938-4AED-40C5-8B66-10564E9BEC1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000500"/>
            <a:ext cx="493776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10646"/>
            <a:ext cx="4937760" cy="3429000"/>
          </a:xfrm>
        </p:spPr>
        <p:txBody>
          <a:bodyPr/>
          <a:lstStyle>
            <a:lvl1pPr marL="0" indent="0">
              <a:buNone/>
              <a:defRPr sz="2300"/>
            </a:lvl1pPr>
            <a:lvl2pPr marL="332247" indent="0">
              <a:buNone/>
              <a:defRPr sz="2000"/>
            </a:lvl2pPr>
            <a:lvl3pPr marL="664494" indent="0">
              <a:buNone/>
              <a:defRPr sz="1700"/>
            </a:lvl3pPr>
            <a:lvl4pPr marL="996742" indent="0">
              <a:buNone/>
              <a:defRPr sz="1500"/>
            </a:lvl4pPr>
            <a:lvl5pPr marL="1328989" indent="0">
              <a:buNone/>
              <a:defRPr sz="1500"/>
            </a:lvl5pPr>
            <a:lvl6pPr marL="1661236" indent="0">
              <a:buNone/>
              <a:defRPr sz="1500"/>
            </a:lvl6pPr>
            <a:lvl7pPr marL="1993483" indent="0">
              <a:buNone/>
              <a:defRPr sz="1500"/>
            </a:lvl7pPr>
            <a:lvl8pPr marL="2325731" indent="0">
              <a:buNone/>
              <a:defRPr sz="1500"/>
            </a:lvl8pPr>
            <a:lvl9pPr marL="2657978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472782"/>
            <a:ext cx="4937760" cy="670719"/>
          </a:xfrm>
        </p:spPr>
        <p:txBody>
          <a:bodyPr/>
          <a:lstStyle>
            <a:lvl1pPr marL="0" indent="0">
              <a:buNone/>
              <a:defRPr sz="1000"/>
            </a:lvl1pPr>
            <a:lvl2pPr marL="332247" indent="0">
              <a:buNone/>
              <a:defRPr sz="900"/>
            </a:lvl2pPr>
            <a:lvl3pPr marL="664494" indent="0">
              <a:buNone/>
              <a:defRPr sz="700"/>
            </a:lvl3pPr>
            <a:lvl4pPr marL="996742" indent="0">
              <a:buNone/>
              <a:defRPr sz="700"/>
            </a:lvl4pPr>
            <a:lvl5pPr marL="1328989" indent="0">
              <a:buNone/>
              <a:defRPr sz="700"/>
            </a:lvl5pPr>
            <a:lvl6pPr marL="1661236" indent="0">
              <a:buNone/>
              <a:defRPr sz="700"/>
            </a:lvl6pPr>
            <a:lvl7pPr marL="1993483" indent="0">
              <a:buNone/>
              <a:defRPr sz="700"/>
            </a:lvl7pPr>
            <a:lvl8pPr marL="2325731" indent="0">
              <a:buNone/>
              <a:defRPr sz="700"/>
            </a:lvl8pPr>
            <a:lvl9pPr marL="26579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93DC31-B49A-4CAF-8F57-1E25002DD1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556F14-30E7-4E00-A6A7-A02D2BBAC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301624"/>
            <a:ext cx="1851660" cy="50323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301624"/>
            <a:ext cx="5417820" cy="50323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049716-FE43-492C-BD03-F536E91B58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672418"/>
            <a:ext cx="6995160" cy="1135062"/>
          </a:xfrm>
        </p:spPr>
        <p:txBody>
          <a:bodyPr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422261"/>
            <a:ext cx="6995160" cy="1250156"/>
          </a:xfrm>
        </p:spPr>
        <p:txBody>
          <a:bodyPr anchor="b"/>
          <a:lstStyle>
            <a:lvl1pPr marL="0" indent="0">
              <a:buNone/>
              <a:defRPr sz="1500"/>
            </a:lvl1pPr>
            <a:lvl2pPr marL="332247" indent="0">
              <a:buNone/>
              <a:defRPr sz="1300"/>
            </a:lvl2pPr>
            <a:lvl3pPr marL="664494" indent="0">
              <a:buNone/>
              <a:defRPr sz="1200"/>
            </a:lvl3pPr>
            <a:lvl4pPr marL="996742" indent="0">
              <a:buNone/>
              <a:defRPr sz="1000"/>
            </a:lvl4pPr>
            <a:lvl5pPr marL="1328989" indent="0">
              <a:buNone/>
              <a:defRPr sz="1000"/>
            </a:lvl5pPr>
            <a:lvl6pPr marL="1661236" indent="0">
              <a:buNone/>
              <a:defRPr sz="1000"/>
            </a:lvl6pPr>
            <a:lvl7pPr marL="1993483" indent="0">
              <a:buNone/>
              <a:defRPr sz="1000"/>
            </a:lvl7pPr>
            <a:lvl8pPr marL="2325731" indent="0">
              <a:buNone/>
              <a:defRPr sz="1000"/>
            </a:lvl8pPr>
            <a:lvl9pPr marL="26579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21600" y="5334001"/>
            <a:ext cx="373699" cy="360769"/>
          </a:xfrm>
        </p:spPr>
        <p:txBody>
          <a:bodyPr/>
          <a:lstStyle>
            <a:lvl1pPr>
              <a:defRPr sz="1000"/>
            </a:lvl1pPr>
          </a:lstStyle>
          <a:p>
            <a:fld id="{8D5B4232-0C26-42A5-AD34-CEE3CE66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016000"/>
            <a:ext cx="3634740" cy="431800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016000"/>
            <a:ext cx="3634740" cy="431800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721600" y="5334001"/>
            <a:ext cx="373699" cy="360769"/>
          </a:xfrm>
        </p:spPr>
        <p:txBody>
          <a:bodyPr/>
          <a:lstStyle>
            <a:lvl1pPr>
              <a:defRPr sz="1000"/>
            </a:lvl1pPr>
          </a:lstStyle>
          <a:p>
            <a:fld id="{F523EFD8-D414-45AB-90E4-575ABB8CD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28866"/>
            <a:ext cx="740664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79261"/>
            <a:ext cx="3636169" cy="53313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247" indent="0">
              <a:buNone/>
              <a:defRPr sz="1500" b="1"/>
            </a:lvl2pPr>
            <a:lvl3pPr marL="664494" indent="0">
              <a:buNone/>
              <a:defRPr sz="1300" b="1"/>
            </a:lvl3pPr>
            <a:lvl4pPr marL="996742" indent="0">
              <a:buNone/>
              <a:defRPr sz="1200" b="1"/>
            </a:lvl4pPr>
            <a:lvl5pPr marL="1328989" indent="0">
              <a:buNone/>
              <a:defRPr sz="1200" b="1"/>
            </a:lvl5pPr>
            <a:lvl6pPr marL="1661236" indent="0">
              <a:buNone/>
              <a:defRPr sz="1200" b="1"/>
            </a:lvl6pPr>
            <a:lvl7pPr marL="1993483" indent="0">
              <a:buNone/>
              <a:defRPr sz="1200" b="1"/>
            </a:lvl7pPr>
            <a:lvl8pPr marL="2325731" indent="0">
              <a:buNone/>
              <a:defRPr sz="1200" b="1"/>
            </a:lvl8pPr>
            <a:lvl9pPr marL="265797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812396"/>
            <a:ext cx="3636169" cy="32927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1279261"/>
            <a:ext cx="3637598" cy="53313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247" indent="0">
              <a:buNone/>
              <a:defRPr sz="1500" b="1"/>
            </a:lvl2pPr>
            <a:lvl3pPr marL="664494" indent="0">
              <a:buNone/>
              <a:defRPr sz="1300" b="1"/>
            </a:lvl3pPr>
            <a:lvl4pPr marL="996742" indent="0">
              <a:buNone/>
              <a:defRPr sz="1200" b="1"/>
            </a:lvl4pPr>
            <a:lvl5pPr marL="1328989" indent="0">
              <a:buNone/>
              <a:defRPr sz="1200" b="1"/>
            </a:lvl5pPr>
            <a:lvl6pPr marL="1661236" indent="0">
              <a:buNone/>
              <a:defRPr sz="1200" b="1"/>
            </a:lvl6pPr>
            <a:lvl7pPr marL="1993483" indent="0">
              <a:buNone/>
              <a:defRPr sz="1200" b="1"/>
            </a:lvl7pPr>
            <a:lvl8pPr marL="2325731" indent="0">
              <a:buNone/>
              <a:defRPr sz="1200" b="1"/>
            </a:lvl8pPr>
            <a:lvl9pPr marL="265797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1812396"/>
            <a:ext cx="3637598" cy="32927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683500" y="5334001"/>
            <a:ext cx="411799" cy="360769"/>
          </a:xfrm>
        </p:spPr>
        <p:txBody>
          <a:bodyPr/>
          <a:lstStyle>
            <a:lvl1pPr>
              <a:defRPr sz="1000"/>
            </a:lvl1pPr>
          </a:lstStyle>
          <a:p>
            <a:fld id="{8DFE5643-16F0-4D59-B695-E59207D21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58100" y="5334001"/>
            <a:ext cx="437199" cy="360769"/>
          </a:xfrm>
        </p:spPr>
        <p:txBody>
          <a:bodyPr/>
          <a:lstStyle>
            <a:lvl1pPr>
              <a:defRPr sz="1000"/>
            </a:lvl1pPr>
          </a:lstStyle>
          <a:p>
            <a:fld id="{F970ACCF-BC24-45A2-A4AE-E98498D14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08900" y="5334001"/>
            <a:ext cx="386399" cy="360769"/>
          </a:xfrm>
        </p:spPr>
        <p:txBody>
          <a:bodyPr/>
          <a:lstStyle>
            <a:lvl1pPr>
              <a:defRPr sz="1000"/>
            </a:lvl1pPr>
          </a:lstStyle>
          <a:p>
            <a:fld id="{752E4816-F530-474B-AC46-7B98A8177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227541"/>
            <a:ext cx="2707482" cy="9683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27544"/>
            <a:ext cx="4600575" cy="487759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1195918"/>
            <a:ext cx="2707482" cy="3909219"/>
          </a:xfrm>
        </p:spPr>
        <p:txBody>
          <a:bodyPr/>
          <a:lstStyle>
            <a:lvl1pPr marL="0" indent="0">
              <a:buNone/>
              <a:defRPr sz="1000"/>
            </a:lvl1pPr>
            <a:lvl2pPr marL="332247" indent="0">
              <a:buNone/>
              <a:defRPr sz="900"/>
            </a:lvl2pPr>
            <a:lvl3pPr marL="664494" indent="0">
              <a:buNone/>
              <a:defRPr sz="700"/>
            </a:lvl3pPr>
            <a:lvl4pPr marL="996742" indent="0">
              <a:buNone/>
              <a:defRPr sz="700"/>
            </a:lvl4pPr>
            <a:lvl5pPr marL="1328989" indent="0">
              <a:buNone/>
              <a:defRPr sz="700"/>
            </a:lvl5pPr>
            <a:lvl6pPr marL="1661236" indent="0">
              <a:buNone/>
              <a:defRPr sz="700"/>
            </a:lvl6pPr>
            <a:lvl7pPr marL="1993483" indent="0">
              <a:buNone/>
              <a:defRPr sz="700"/>
            </a:lvl7pPr>
            <a:lvl8pPr marL="2325731" indent="0">
              <a:buNone/>
              <a:defRPr sz="700"/>
            </a:lvl8pPr>
            <a:lvl9pPr marL="26579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3FEDA2-9F6F-4101-847C-65BD649ECE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000500"/>
            <a:ext cx="493776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10646"/>
            <a:ext cx="4937760" cy="3429000"/>
          </a:xfrm>
        </p:spPr>
        <p:txBody>
          <a:bodyPr/>
          <a:lstStyle>
            <a:lvl1pPr marL="0" indent="0">
              <a:buNone/>
              <a:defRPr sz="2300"/>
            </a:lvl1pPr>
            <a:lvl2pPr marL="332247" indent="0">
              <a:buNone/>
              <a:defRPr sz="2000"/>
            </a:lvl2pPr>
            <a:lvl3pPr marL="664494" indent="0">
              <a:buNone/>
              <a:defRPr sz="1700"/>
            </a:lvl3pPr>
            <a:lvl4pPr marL="996742" indent="0">
              <a:buNone/>
              <a:defRPr sz="1500"/>
            </a:lvl4pPr>
            <a:lvl5pPr marL="1328989" indent="0">
              <a:buNone/>
              <a:defRPr sz="1500"/>
            </a:lvl5pPr>
            <a:lvl6pPr marL="1661236" indent="0">
              <a:buNone/>
              <a:defRPr sz="1500"/>
            </a:lvl6pPr>
            <a:lvl7pPr marL="1993483" indent="0">
              <a:buNone/>
              <a:defRPr sz="1500"/>
            </a:lvl7pPr>
            <a:lvl8pPr marL="2325731" indent="0">
              <a:buNone/>
              <a:defRPr sz="1500"/>
            </a:lvl8pPr>
            <a:lvl9pPr marL="2657978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472782"/>
            <a:ext cx="4937760" cy="670719"/>
          </a:xfrm>
        </p:spPr>
        <p:txBody>
          <a:bodyPr/>
          <a:lstStyle>
            <a:lvl1pPr marL="0" indent="0">
              <a:buNone/>
              <a:defRPr sz="1000"/>
            </a:lvl1pPr>
            <a:lvl2pPr marL="332247" indent="0">
              <a:buNone/>
              <a:defRPr sz="900"/>
            </a:lvl2pPr>
            <a:lvl3pPr marL="664494" indent="0">
              <a:buNone/>
              <a:defRPr sz="700"/>
            </a:lvl3pPr>
            <a:lvl4pPr marL="996742" indent="0">
              <a:buNone/>
              <a:defRPr sz="700"/>
            </a:lvl4pPr>
            <a:lvl5pPr marL="1328989" indent="0">
              <a:buNone/>
              <a:defRPr sz="700"/>
            </a:lvl5pPr>
            <a:lvl6pPr marL="1661236" indent="0">
              <a:buNone/>
              <a:defRPr sz="700"/>
            </a:lvl6pPr>
            <a:lvl7pPr marL="1993483" indent="0">
              <a:buNone/>
              <a:defRPr sz="700"/>
            </a:lvl7pPr>
            <a:lvl8pPr marL="2325731" indent="0">
              <a:buNone/>
              <a:defRPr sz="700"/>
            </a:lvl8pPr>
            <a:lvl9pPr marL="26579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15E3A8-BA84-4B81-950E-6FCA853B9CC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480" y="1016000"/>
            <a:ext cx="740664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449" tIns="33225" rIns="66449" bIns="33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760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301624"/>
            <a:ext cx="7406640" cy="3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449" tIns="33225" rIns="66449" bIns="33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376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1600" y="5334001"/>
            <a:ext cx="373699" cy="214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6449" tIns="33225" rIns="66449" bIns="33225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5000"/>
              </a:lnSpc>
              <a:defRPr sz="1000">
                <a:solidFill>
                  <a:schemeClr val="bg2"/>
                </a:solidFill>
                <a:cs typeface="Arial" charset="0"/>
              </a:defRPr>
            </a:lvl1pPr>
          </a:lstStyle>
          <a:p>
            <a:fld id="{11CF0E0C-5123-4DB1-A035-22AA23E4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76" r:id="rId1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332247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664494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996742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328989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lnSpc>
          <a:spcPct val="95000"/>
        </a:lnSpc>
        <a:spcBef>
          <a:spcPct val="100000"/>
        </a:spcBef>
        <a:spcAft>
          <a:spcPct val="500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67278" indent="-166124" algn="l" rtl="0" fontAlgn="base">
        <a:lnSpc>
          <a:spcPct val="95000"/>
        </a:lnSpc>
        <a:spcBef>
          <a:spcPct val="45000"/>
        </a:spcBef>
        <a:spcAft>
          <a:spcPct val="5000"/>
        </a:spcAft>
        <a:buChar char="•"/>
        <a:defRPr sz="1500">
          <a:solidFill>
            <a:schemeClr val="tx1"/>
          </a:solidFill>
          <a:latin typeface="+mn-lt"/>
        </a:defRPr>
      </a:lvl2pPr>
      <a:lvl3pPr marL="333401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497218" indent="-162663" algn="l" rtl="0" fontAlgn="base">
        <a:lnSpc>
          <a:spcPct val="95000"/>
        </a:lnSpc>
        <a:spcBef>
          <a:spcPct val="45000"/>
        </a:spcBef>
        <a:spcAft>
          <a:spcPct val="5000"/>
        </a:spcAft>
        <a:buChar char="•"/>
        <a:defRPr sz="1200">
          <a:solidFill>
            <a:schemeClr val="tx1"/>
          </a:solidFill>
          <a:latin typeface="+mn-lt"/>
        </a:defRPr>
      </a:lvl4pPr>
      <a:lvl5pPr marL="663341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995588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327836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1660083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1992330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2247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4494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6742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8989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1236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3483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5731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7978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5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480" y="1016000"/>
            <a:ext cx="740664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449" tIns="33225" rIns="66449" bIns="33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295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301624"/>
            <a:ext cx="7406640" cy="3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449" tIns="33225" rIns="66449" bIns="33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295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5334001"/>
            <a:ext cx="399099" cy="214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6449" tIns="33225" rIns="66449" bIns="33225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5000"/>
              </a:lnSpc>
              <a:defRPr sz="1000">
                <a:solidFill>
                  <a:schemeClr val="bg2"/>
                </a:solidFill>
                <a:cs typeface="Arial" charset="0"/>
              </a:defRPr>
            </a:lvl1pPr>
          </a:lstStyle>
          <a:p>
            <a:fld id="{BE1FF02D-5FAD-4EEF-AD2C-36C3F0294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332247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664494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996742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328989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lnSpc>
          <a:spcPct val="95000"/>
        </a:lnSpc>
        <a:spcBef>
          <a:spcPct val="100000"/>
        </a:spcBef>
        <a:spcAft>
          <a:spcPct val="500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67278" indent="-166124" algn="l" rtl="0" fontAlgn="base">
        <a:lnSpc>
          <a:spcPct val="95000"/>
        </a:lnSpc>
        <a:spcBef>
          <a:spcPct val="45000"/>
        </a:spcBef>
        <a:spcAft>
          <a:spcPct val="5000"/>
        </a:spcAft>
        <a:buChar char="•"/>
        <a:defRPr sz="1500">
          <a:solidFill>
            <a:schemeClr val="tx1"/>
          </a:solidFill>
          <a:latin typeface="+mn-lt"/>
        </a:defRPr>
      </a:lvl2pPr>
      <a:lvl3pPr marL="333401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497218" indent="-162663" algn="l" rtl="0" fontAlgn="base">
        <a:lnSpc>
          <a:spcPct val="95000"/>
        </a:lnSpc>
        <a:spcBef>
          <a:spcPct val="45000"/>
        </a:spcBef>
        <a:spcAft>
          <a:spcPct val="5000"/>
        </a:spcAft>
        <a:buChar char="•"/>
        <a:defRPr sz="1200">
          <a:solidFill>
            <a:schemeClr val="tx1"/>
          </a:solidFill>
          <a:latin typeface="+mn-lt"/>
        </a:defRPr>
      </a:lvl4pPr>
      <a:lvl5pPr marL="663341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995588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327836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1660083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1992330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2247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4494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6742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8989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1236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3483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5731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7978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76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399001" y="1702100"/>
            <a:ext cx="5721741" cy="2283090"/>
          </a:xfrm>
          <a:noFill/>
          <a:ln/>
        </p:spPr>
        <p:txBody>
          <a:bodyPr/>
          <a:lstStyle/>
          <a:p>
            <a:r>
              <a:rPr lang="en-US" sz="2400" b="1" dirty="0" smtClean="0"/>
              <a:t>Cache Revive: Architecting Volatile STT-RAM Caches for Enhanced Performance in CMPs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946" y="2458466"/>
            <a:ext cx="1532243" cy="158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52400" dist="88900" dir="5280000" sx="110000" sy="11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83586" y="2436544"/>
            <a:ext cx="827048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6908" y="2947666"/>
            <a:ext cx="5812692" cy="957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Adwait Jog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†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,   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Asit K. Mishra‡,       Cong Xu†,       Yuan Xie†,         N. Vijaykrishnan†,    Ravi Iyer‡,          	             Chita R. Das†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610339" y="4009293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†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Pennsylvania State University </a:t>
            </a: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‡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Intel Corporation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 descr="psu_logo.png"/>
          <p:cNvPicPr>
            <a:picLocks noChangeAspect="1"/>
          </p:cNvPicPr>
          <p:nvPr/>
        </p:nvPicPr>
        <p:blipFill>
          <a:blip r:embed="rId4" cstate="print"/>
          <a:srcRect b="22975"/>
          <a:stretch>
            <a:fillRect/>
          </a:stretch>
        </p:blipFill>
        <p:spPr>
          <a:xfrm>
            <a:off x="197287" y="110251"/>
            <a:ext cx="1587971" cy="102186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Results: Speedup Improvement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D483-196F-4D11-BAC8-8B6291C23440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03200" y="716711"/>
          <a:ext cx="7743371" cy="251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443494" y="3571567"/>
          <a:ext cx="4730932" cy="1995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389238" y="5428768"/>
            <a:ext cx="311191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SPEC Benchmarks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46671" y="3057833"/>
            <a:ext cx="311191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PARSEC Benchmarks</a:t>
            </a:r>
            <a:endParaRPr lang="en-US" sz="1400" b="1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6961238" y="1283110"/>
            <a:ext cx="1084006" cy="1991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9150" y="547295"/>
            <a:ext cx="6990734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On Average, 18 % Performance Improvement for PARSEC Multithreaded Benchmarks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1331" y="2978321"/>
            <a:ext cx="6990734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On Average, 10% Improvement in Instruction Throughput for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Multi-programmed workloads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Energy Improvements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D483-196F-4D11-BAC8-8B6291C23440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331488" y="3620613"/>
          <a:ext cx="7558549" cy="135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286538" y="977369"/>
          <a:ext cx="7624917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994463" y="757748"/>
            <a:ext cx="6990734" cy="5909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Nominal Increase in Dynamic Energy (4%) over M-4MB because of Buffer Scheme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5334" y="3437277"/>
            <a:ext cx="6990734" cy="3416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60 % reduction in Leakage Energy over SRAM designs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Summary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D483-196F-4D11-BAC8-8B6291C2344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271849" y="300483"/>
            <a:ext cx="8501449" cy="5572252"/>
            <a:chOff x="316192" y="1029375"/>
            <a:chExt cx="2406258" cy="5502680"/>
          </a:xfrm>
        </p:grpSpPr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316192" y="1029375"/>
              <a:ext cx="2406258" cy="5502680"/>
              <a:chOff x="288" y="275"/>
              <a:chExt cx="1824" cy="3443"/>
            </a:xfrm>
          </p:grpSpPr>
          <p:pic>
            <p:nvPicPr>
              <p:cNvPr id="7" name="Picture 34" descr="flap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20000"/>
              </a:blip>
              <a:srcRect r="-49" b="180"/>
              <a:stretch>
                <a:fillRect/>
              </a:stretch>
            </p:blipFill>
            <p:spPr bwMode="auto">
              <a:xfrm rot="5400000">
                <a:off x="-1204" y="1800"/>
                <a:ext cx="3410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60" descr="flap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20000"/>
              </a:blip>
              <a:srcRect r="-49" b="180"/>
              <a:stretch>
                <a:fillRect/>
              </a:stretch>
            </p:blipFill>
            <p:spPr bwMode="auto">
              <a:xfrm rot="16200000">
                <a:off x="217" y="1744"/>
                <a:ext cx="3363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526286" y="1818458"/>
              <a:ext cx="2018668" cy="181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l">
                <a:buFont typeface="Arial" pitchFamily="34" charset="0"/>
                <a:buChar char="•"/>
              </a:pPr>
              <a:endParaRPr lang="en-US" sz="1800" dirty="0" smtClean="0"/>
            </a:p>
            <a:p>
              <a:pPr lvl="1" algn="l">
                <a:buFont typeface="Arial" pitchFamily="34" charset="0"/>
                <a:buChar char="•"/>
              </a:pPr>
              <a:endParaRPr lang="en-US" sz="1800" dirty="0" smtClean="0"/>
            </a:p>
            <a:p>
              <a:pPr lvl="1" algn="l">
                <a:buFont typeface="Arial" pitchFamily="34" charset="0"/>
                <a:buChar char="•"/>
              </a:pPr>
              <a:endParaRPr lang="en-US" sz="1800" dirty="0" smtClean="0"/>
            </a:p>
            <a:p>
              <a:pPr lvl="1" algn="l">
                <a:buFont typeface="Arial" pitchFamily="34" charset="0"/>
                <a:buChar char="•"/>
              </a:pPr>
              <a:endParaRPr lang="en-US" sz="1800" dirty="0" smtClean="0"/>
            </a:p>
            <a:p>
              <a:pPr lvl="1" algn="l">
                <a:buFont typeface="Arial" pitchFamily="34" charset="0"/>
                <a:buChar char="•"/>
              </a:pPr>
              <a:endParaRPr lang="en-US" sz="1800" dirty="0" smtClean="0"/>
            </a:p>
            <a:p>
              <a:pPr lvl="1" algn="l">
                <a:buFont typeface="Arial" pitchFamily="34" charset="0"/>
                <a:buChar char="•"/>
              </a:pPr>
              <a:endParaRPr lang="en-US" sz="1800" dirty="0" smtClean="0"/>
            </a:p>
            <a:p>
              <a:pPr lvl="1" algn="l"/>
              <a:endParaRPr lang="en-US" sz="1800" dirty="0" smtClean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0425" y="932633"/>
            <a:ext cx="7132071" cy="640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en-US" sz="2000" dirty="0" smtClean="0"/>
              <a:t>  STT-RAM is a promising technology, which has high density, low leakage and competitive read latencies compared to SRAM.   </a:t>
            </a:r>
          </a:p>
          <a:p>
            <a:pPr lvl="1" algn="l"/>
            <a:endParaRPr lang="en-US" sz="20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/>
              <a:t>  High Write Latency and Energy is impeding its widespread adoption.   </a:t>
            </a:r>
          </a:p>
          <a:p>
            <a:pPr lvl="1" algn="l"/>
            <a:endParaRPr lang="en-US" sz="20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/>
              <a:t>  Reducing Retention time can directly reduce the write-latency and write energy of STT-RAM.</a:t>
            </a:r>
          </a:p>
          <a:p>
            <a:pPr lvl="1" algn="l"/>
            <a:endParaRPr lang="en-US" sz="20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/>
              <a:t> A Simple Buffering Scheme is presented to refresh important diminishing blocks.</a:t>
            </a:r>
          </a:p>
          <a:p>
            <a:pPr lvl="1" algn="l">
              <a:buFont typeface="Arial" pitchFamily="34" charset="0"/>
              <a:buChar char="•"/>
            </a:pPr>
            <a:endParaRPr lang="en-US" sz="1800" dirty="0" smtClean="0"/>
          </a:p>
          <a:p>
            <a:pPr lvl="1" algn="l">
              <a:buFont typeface="Arial" pitchFamily="34" charset="0"/>
              <a:buChar char="•"/>
            </a:pPr>
            <a:endParaRPr lang="en-US" sz="1800" dirty="0" smtClean="0"/>
          </a:p>
          <a:p>
            <a:pPr lvl="1" algn="l">
              <a:buFont typeface="Arial" pitchFamily="34" charset="0"/>
              <a:buChar char="•"/>
            </a:pPr>
            <a:endParaRPr lang="en-US" sz="1800" dirty="0" smtClean="0"/>
          </a:p>
          <a:p>
            <a:pPr lvl="1" algn="l">
              <a:buFont typeface="Arial" pitchFamily="34" charset="0"/>
              <a:buChar char="•"/>
            </a:pPr>
            <a:endParaRPr lang="en-US" sz="1800" dirty="0" smtClean="0"/>
          </a:p>
          <a:p>
            <a:pPr lvl="1" algn="l">
              <a:buFont typeface="Arial" pitchFamily="34" charset="0"/>
              <a:buChar char="•"/>
            </a:pPr>
            <a:endParaRPr lang="en-US" sz="1800" dirty="0" smtClean="0"/>
          </a:p>
          <a:p>
            <a:pPr lvl="1" algn="l">
              <a:buFont typeface="Arial" pitchFamily="34" charset="0"/>
              <a:buChar char="•"/>
            </a:pPr>
            <a:endParaRPr lang="en-US" sz="1800" dirty="0" smtClean="0"/>
          </a:p>
          <a:p>
            <a:pPr lvl="1" algn="l">
              <a:buFont typeface="Arial" pitchFamily="34" charset="0"/>
              <a:buChar char="•"/>
            </a:pPr>
            <a:endParaRPr lang="en-US" sz="1800" dirty="0" smtClean="0"/>
          </a:p>
          <a:p>
            <a:pPr lvl="1" algn="l">
              <a:buFont typeface="Arial" pitchFamily="34" charset="0"/>
              <a:buChar char="•"/>
            </a:pPr>
            <a:endParaRPr lang="en-US" sz="1800" dirty="0" smtClean="0"/>
          </a:p>
          <a:p>
            <a:pPr lvl="1" algn="l">
              <a:buFont typeface="Arial" pitchFamily="34" charset="0"/>
              <a:buChar char="•"/>
            </a:pPr>
            <a:endParaRPr lang="en-US" sz="1800" dirty="0" smtClean="0"/>
          </a:p>
          <a:p>
            <a:pPr lvl="1" algn="l">
              <a:buFont typeface="Arial" pitchFamily="34" charset="0"/>
              <a:buChar char="•"/>
            </a:pPr>
            <a:endParaRPr lang="en-US" sz="1800" dirty="0" smtClean="0"/>
          </a:p>
          <a:p>
            <a:pPr lvl="1" algn="l">
              <a:buFont typeface="Arial" pitchFamily="34" charset="0"/>
              <a:buChar char="•"/>
            </a:pPr>
            <a:endParaRPr lang="en-US" sz="1800" dirty="0" smtClean="0"/>
          </a:p>
          <a:p>
            <a:pPr lvl="1" algn="l"/>
            <a:endParaRPr lang="en-US" sz="1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01624"/>
            <a:ext cx="7818120" cy="348864"/>
          </a:xfrm>
        </p:spPr>
        <p:txBody>
          <a:bodyPr/>
          <a:lstStyle/>
          <a:p>
            <a:r>
              <a:rPr lang="en-US" sz="2800" dirty="0" smtClean="0"/>
              <a:t>STT-RAM as Emerging Memory Technology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814A-EFF7-4279-8F52-1E7C8C78BB4E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527224" y="546403"/>
            <a:ext cx="9333469" cy="4760605"/>
            <a:chOff x="316192" y="1029375"/>
            <a:chExt cx="2406258" cy="5699940"/>
          </a:xfrm>
        </p:grpSpPr>
        <p:grpSp>
          <p:nvGrpSpPr>
            <p:cNvPr id="6" name="Group 97"/>
            <p:cNvGrpSpPr>
              <a:grpSpLocks/>
            </p:cNvGrpSpPr>
            <p:nvPr/>
          </p:nvGrpSpPr>
          <p:grpSpPr bwMode="auto">
            <a:xfrm>
              <a:off x="316192" y="1029375"/>
              <a:ext cx="2406258" cy="5502680"/>
              <a:chOff x="288" y="275"/>
              <a:chExt cx="1824" cy="3443"/>
            </a:xfrm>
          </p:grpSpPr>
          <p:pic>
            <p:nvPicPr>
              <p:cNvPr id="8" name="Picture 34" descr="flap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20000"/>
              </a:blip>
              <a:srcRect r="-49" b="180"/>
              <a:stretch>
                <a:fillRect/>
              </a:stretch>
            </p:blipFill>
            <p:spPr bwMode="auto">
              <a:xfrm rot="5400000">
                <a:off x="-1204" y="1800"/>
                <a:ext cx="3410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60" descr="flap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20000"/>
              </a:blip>
              <a:srcRect r="-49" b="180"/>
              <a:stretch>
                <a:fillRect/>
              </a:stretch>
            </p:blipFill>
            <p:spPr bwMode="auto">
              <a:xfrm rot="16200000">
                <a:off x="217" y="1744"/>
                <a:ext cx="3363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512640" y="1809770"/>
              <a:ext cx="2018668" cy="4919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sz="2200" dirty="0" smtClean="0"/>
                <a:t> </a:t>
              </a:r>
              <a:r>
                <a:rPr lang="en-US" sz="2400" dirty="0" smtClean="0"/>
                <a:t> Spin-Torque Transfer RAM (STT-RAM) combines the </a:t>
              </a:r>
              <a:r>
                <a:rPr lang="en-US" sz="2400" dirty="0" smtClean="0">
                  <a:solidFill>
                    <a:srgbClr val="669900"/>
                  </a:solidFill>
                </a:rPr>
                <a:t>speed of SRAM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solidFill>
                    <a:srgbClr val="669900"/>
                  </a:solidFill>
                </a:rPr>
                <a:t>density of DRAM</a:t>
              </a:r>
              <a:r>
                <a:rPr lang="en-US" sz="2400" dirty="0" smtClean="0"/>
                <a:t>, and </a:t>
              </a:r>
              <a:r>
                <a:rPr lang="en-US" sz="2400" dirty="0" smtClean="0">
                  <a:solidFill>
                    <a:srgbClr val="669900"/>
                  </a:solidFill>
                </a:rPr>
                <a:t>non-volatility of Flash memory</a:t>
              </a:r>
              <a:r>
                <a:rPr lang="en-US" sz="2400" dirty="0" smtClean="0"/>
                <a:t>, making it attractive for on chip cache hierarchies. </a:t>
              </a:r>
              <a:endParaRPr lang="en-US" sz="2200" dirty="0" smtClean="0"/>
            </a:p>
            <a:p>
              <a:pPr algn="just"/>
              <a:endParaRPr lang="en-US" sz="2400" dirty="0" smtClean="0"/>
            </a:p>
            <a:p>
              <a:pPr algn="just"/>
              <a:endParaRPr lang="en-US" sz="1800" dirty="0" smtClean="0"/>
            </a:p>
            <a:p>
              <a:pPr algn="just"/>
              <a:endParaRPr lang="en-US" sz="2200" dirty="0" smtClean="0"/>
            </a:p>
            <a:p>
              <a:pPr algn="just">
                <a:buFont typeface="Arial" pitchFamily="34" charset="0"/>
                <a:buChar char="•"/>
              </a:pPr>
              <a:r>
                <a:rPr lang="en-US" sz="2200" dirty="0" smtClean="0"/>
                <a:t>  </a:t>
              </a:r>
              <a:r>
                <a:rPr lang="en-US" sz="2400" dirty="0" smtClean="0"/>
                <a:t>STT-RAM caches suffer from </a:t>
              </a:r>
              <a:r>
                <a:rPr lang="en-US" sz="2400" dirty="0" smtClean="0">
                  <a:solidFill>
                    <a:srgbClr val="FF0000"/>
                  </a:solidFill>
                </a:rPr>
                <a:t>long write latency</a:t>
              </a:r>
              <a:r>
                <a:rPr lang="en-US" sz="2400" dirty="0" smtClean="0"/>
                <a:t> and </a:t>
              </a:r>
              <a:r>
                <a:rPr lang="en-US" sz="2400" dirty="0" smtClean="0">
                  <a:solidFill>
                    <a:srgbClr val="FF0000"/>
                  </a:solidFill>
                </a:rPr>
                <a:t>higher write energy consumption</a:t>
              </a:r>
              <a:r>
                <a:rPr lang="en-US" sz="2400" dirty="0" smtClean="0"/>
                <a:t> when compared to traditional SRAM caches.</a:t>
              </a:r>
              <a:endParaRPr lang="en-US" sz="2200" dirty="0" smtClean="0"/>
            </a:p>
            <a:p>
              <a:pPr algn="l">
                <a:buFont typeface="Arial" pitchFamily="34" charset="0"/>
                <a:buChar char="•"/>
              </a:pPr>
              <a:endParaRPr lang="en-US" sz="2200" dirty="0" smtClean="0"/>
            </a:p>
            <a:p>
              <a:pPr algn="l">
                <a:buFont typeface="Arial" pitchFamily="34" charset="0"/>
                <a:buChar char="•"/>
              </a:pPr>
              <a:endParaRPr lang="en-US" sz="1800" dirty="0" smtClean="0"/>
            </a:p>
            <a:p>
              <a:pPr algn="l"/>
              <a:endParaRPr lang="en-US" sz="1800" dirty="0" smtClean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66" y="221796"/>
            <a:ext cx="7406640" cy="396876"/>
          </a:xfrm>
        </p:spPr>
        <p:txBody>
          <a:bodyPr/>
          <a:lstStyle/>
          <a:p>
            <a:r>
              <a:rPr lang="en-US" sz="2800" dirty="0" smtClean="0"/>
              <a:t>SRAM vs. STT-RAM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96200" y="5050978"/>
            <a:ext cx="399099" cy="214575"/>
          </a:xfrm>
        </p:spPr>
        <p:txBody>
          <a:bodyPr/>
          <a:lstStyle/>
          <a:p>
            <a:fld id="{CF29D483-196F-4D11-BAC8-8B6291C23440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143071" y="659967"/>
          <a:ext cx="7999442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4022"/>
                <a:gridCol w="823631"/>
                <a:gridCol w="888827"/>
                <a:gridCol w="819020"/>
                <a:gridCol w="958634"/>
                <a:gridCol w="888827"/>
                <a:gridCol w="888827"/>
                <a:gridCol w="888827"/>
                <a:gridCol w="888827"/>
              </a:tblGrid>
              <a:tr h="524819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Area (mm</a:t>
                      </a:r>
                      <a:r>
                        <a:rPr lang="en-US" sz="1400" baseline="40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 Energy (</a:t>
                      </a:r>
                      <a:r>
                        <a:rPr lang="en-US" sz="1400" dirty="0" err="1" smtClean="0"/>
                        <a:t>nJ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Write Energy (</a:t>
                      </a:r>
                      <a:r>
                        <a:rPr lang="en-US" sz="1400" dirty="0" err="1" smtClean="0"/>
                        <a:t>nJ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Leakage Power at (</a:t>
                      </a:r>
                      <a:r>
                        <a:rPr lang="en-US" sz="1400" dirty="0" err="1" smtClean="0"/>
                        <a:t>mW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 Latency</a:t>
                      </a:r>
                      <a:r>
                        <a:rPr lang="en-US" sz="1400" baseline="0" dirty="0" smtClean="0"/>
                        <a:t> (ns)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Write latency (ns)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 @ 2 GHz (cycles)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Write @2 GHz (cycles)</a:t>
                      </a:r>
                      <a:endParaRPr lang="en-US" sz="1400" dirty="0"/>
                    </a:p>
                  </a:txBody>
                  <a:tcPr/>
                </a:tc>
              </a:tr>
              <a:tr h="5248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 MB SRAM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2.61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0.578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0.578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4542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1.012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1.012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2D2D2D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2D2D2D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248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4MB STT-RAM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3.00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1.035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1.066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2524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0.998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10.61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2D2D2D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2D2D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Up Arrow 75"/>
          <p:cNvSpPr/>
          <p:nvPr/>
        </p:nvSpPr>
        <p:spPr bwMode="auto">
          <a:xfrm>
            <a:off x="373509" y="3116759"/>
            <a:ext cx="261454" cy="374127"/>
          </a:xfrm>
          <a:prstGeom prst="upArrow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8" name="TextBox 77"/>
          <p:cNvSpPr txBox="1"/>
          <p:nvPr/>
        </p:nvSpPr>
        <p:spPr>
          <a:xfrm>
            <a:off x="361060" y="3515788"/>
            <a:ext cx="1685001" cy="1205458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~3-4x denser  (capacity benefit)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9" name="Up Arrow 78"/>
          <p:cNvSpPr/>
          <p:nvPr/>
        </p:nvSpPr>
        <p:spPr bwMode="auto">
          <a:xfrm>
            <a:off x="1340300" y="3119747"/>
            <a:ext cx="261454" cy="374127"/>
          </a:xfrm>
          <a:prstGeom prst="upArrow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4" name="Up Arrow 83"/>
          <p:cNvSpPr/>
          <p:nvPr/>
        </p:nvSpPr>
        <p:spPr bwMode="auto">
          <a:xfrm>
            <a:off x="3895578" y="3116260"/>
            <a:ext cx="261934" cy="396183"/>
          </a:xfrm>
          <a:prstGeom prst="upArrow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5" name="TextBox 84"/>
          <p:cNvSpPr txBox="1"/>
          <p:nvPr/>
        </p:nvSpPr>
        <p:spPr>
          <a:xfrm>
            <a:off x="3288912" y="3535709"/>
            <a:ext cx="1232572" cy="1205458"/>
          </a:xfrm>
          <a:prstGeom prst="rect">
            <a:avLst/>
          </a:prstGeom>
          <a:solidFill>
            <a:srgbClr val="6699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1.8x lower leakage energy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6" name="Up Arrow 85"/>
          <p:cNvSpPr/>
          <p:nvPr/>
        </p:nvSpPr>
        <p:spPr bwMode="auto">
          <a:xfrm>
            <a:off x="5063655" y="3137107"/>
            <a:ext cx="261454" cy="374127"/>
          </a:xfrm>
          <a:prstGeom prst="upArrow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7" name="TextBox 86"/>
          <p:cNvSpPr txBox="1"/>
          <p:nvPr/>
        </p:nvSpPr>
        <p:spPr>
          <a:xfrm>
            <a:off x="4604261" y="3547663"/>
            <a:ext cx="1775821" cy="928459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Comparable read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latency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8" name="Up Arrow 87"/>
          <p:cNvSpPr/>
          <p:nvPr/>
        </p:nvSpPr>
        <p:spPr bwMode="auto">
          <a:xfrm>
            <a:off x="7586703" y="3117185"/>
            <a:ext cx="261934" cy="388016"/>
          </a:xfrm>
          <a:prstGeom prst="upArrow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9" name="TextBox 88"/>
          <p:cNvSpPr txBox="1"/>
          <p:nvPr/>
        </p:nvSpPr>
        <p:spPr>
          <a:xfrm>
            <a:off x="6884037" y="3566481"/>
            <a:ext cx="1269969" cy="175945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~11x higher write latency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(@ 2GHZ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5" grpId="0" animBg="1"/>
      <p:bldP spid="87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Proposal :  </a:t>
            </a:r>
            <a:r>
              <a:rPr lang="en-US" sz="2800" i="1" dirty="0" smtClean="0">
                <a:solidFill>
                  <a:srgbClr val="FF0000"/>
                </a:solidFill>
              </a:rPr>
              <a:t>Reduce</a:t>
            </a:r>
            <a:r>
              <a:rPr lang="en-US" sz="2800" dirty="0" smtClean="0"/>
              <a:t> Retention Time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D483-196F-4D11-BAC8-8B6291C23440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271849" y="285970"/>
            <a:ext cx="8501449" cy="5939316"/>
            <a:chOff x="316192" y="1029375"/>
            <a:chExt cx="2406258" cy="5865163"/>
          </a:xfrm>
        </p:grpSpPr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316192" y="1029375"/>
              <a:ext cx="2406258" cy="5502680"/>
              <a:chOff x="288" y="275"/>
              <a:chExt cx="1824" cy="3443"/>
            </a:xfrm>
          </p:grpSpPr>
          <p:pic>
            <p:nvPicPr>
              <p:cNvPr id="7" name="Picture 34" descr="flap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20000"/>
              </a:blip>
              <a:srcRect r="-49" b="180"/>
              <a:stretch>
                <a:fillRect/>
              </a:stretch>
            </p:blipFill>
            <p:spPr bwMode="auto">
              <a:xfrm rot="5400000">
                <a:off x="-1204" y="1800"/>
                <a:ext cx="3410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60" descr="flap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20000"/>
              </a:blip>
              <a:srcRect r="-49" b="180"/>
              <a:stretch>
                <a:fillRect/>
              </a:stretch>
            </p:blipFill>
            <p:spPr bwMode="auto">
              <a:xfrm rot="16200000">
                <a:off x="217" y="1744"/>
                <a:ext cx="3363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526286" y="1660796"/>
              <a:ext cx="2140704" cy="523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l"/>
              <a:endParaRPr lang="en-US" sz="2200" dirty="0" smtClean="0"/>
            </a:p>
            <a:p>
              <a:pPr lvl="1" algn="l">
                <a:buFont typeface="Arial" pitchFamily="34" charset="0"/>
                <a:buChar char="•"/>
              </a:pPr>
              <a:r>
                <a:rPr lang="en-US" sz="2200" dirty="0" smtClean="0"/>
                <a:t>  Years of </a:t>
              </a:r>
              <a:r>
                <a:rPr lang="en-US" sz="2200" i="1" dirty="0" smtClean="0">
                  <a:solidFill>
                    <a:srgbClr val="3399FF"/>
                  </a:solidFill>
                </a:rPr>
                <a:t>data-retention time</a:t>
              </a:r>
              <a:r>
                <a:rPr lang="en-US" sz="2200" dirty="0" smtClean="0"/>
                <a:t> for STT-RAM may </a:t>
              </a:r>
            </a:p>
            <a:p>
              <a:pPr lvl="1" algn="l"/>
              <a:r>
                <a:rPr lang="en-US" sz="2200" dirty="0" smtClean="0"/>
                <a:t>not be required.</a:t>
              </a:r>
            </a:p>
            <a:p>
              <a:pPr lvl="1" algn="l"/>
              <a:endParaRPr lang="en-US" sz="2200" dirty="0" smtClean="0"/>
            </a:p>
            <a:p>
              <a:pPr lvl="1" algn="l"/>
              <a:endParaRPr lang="en-US" sz="2200" dirty="0" smtClean="0"/>
            </a:p>
            <a:p>
              <a:pPr lvl="1" algn="l">
                <a:buFont typeface="Arial" pitchFamily="34" charset="0"/>
                <a:buChar char="•"/>
              </a:pPr>
              <a:r>
                <a:rPr lang="en-US" sz="2200" dirty="0" smtClean="0"/>
                <a:t>  </a:t>
              </a:r>
              <a:r>
                <a:rPr lang="en-US" sz="2200" i="1" dirty="0" smtClean="0">
                  <a:solidFill>
                    <a:srgbClr val="3399FF"/>
                  </a:solidFill>
                </a:rPr>
                <a:t>Trade-off</a:t>
              </a:r>
              <a:r>
                <a:rPr lang="en-US" sz="2200" dirty="0" smtClean="0"/>
                <a:t> retention time for lower STT-RAM write latency</a:t>
              </a:r>
            </a:p>
            <a:p>
              <a:pPr lvl="1" algn="l"/>
              <a:endParaRPr lang="en-US" sz="2200" dirty="0" smtClean="0"/>
            </a:p>
            <a:p>
              <a:pPr lvl="1" algn="l"/>
              <a:endParaRPr lang="en-US" sz="2200" dirty="0" smtClean="0"/>
            </a:p>
            <a:p>
              <a:pPr lvl="1" algn="l">
                <a:buFont typeface="Arial" pitchFamily="34" charset="0"/>
                <a:buChar char="•"/>
              </a:pPr>
              <a:r>
                <a:rPr lang="en-US" sz="2200" dirty="0" smtClean="0"/>
                <a:t>  </a:t>
              </a:r>
              <a:r>
                <a:rPr lang="en-US" sz="2200" dirty="0" smtClean="0">
                  <a:solidFill>
                    <a:srgbClr val="3399FF"/>
                  </a:solidFill>
                </a:rPr>
                <a:t>Challenge</a:t>
              </a:r>
              <a:r>
                <a:rPr lang="en-US" sz="2200" dirty="0" smtClean="0"/>
                <a:t>: Architecting “</a:t>
              </a:r>
              <a:r>
                <a:rPr lang="en-US" sz="2200" dirty="0" smtClean="0">
                  <a:solidFill>
                    <a:srgbClr val="FF0000"/>
                  </a:solidFill>
                </a:rPr>
                <a:t>Volatile</a:t>
              </a:r>
              <a:r>
                <a:rPr lang="en-US" sz="2200" dirty="0" smtClean="0"/>
                <a:t> </a:t>
              </a:r>
              <a:r>
                <a:rPr lang="en-US" sz="2200" dirty="0" smtClean="0">
                  <a:solidFill>
                    <a:srgbClr val="00B050"/>
                  </a:solidFill>
                </a:rPr>
                <a:t>STT-RAM</a:t>
              </a:r>
              <a:r>
                <a:rPr lang="en-US" sz="2200" dirty="0" smtClean="0"/>
                <a:t>” Caches</a:t>
              </a:r>
            </a:p>
            <a:p>
              <a:pPr lvl="1" algn="l"/>
              <a:endParaRPr lang="en-US" sz="2200" dirty="0" smtClean="0"/>
            </a:p>
            <a:p>
              <a:pPr lvl="1" algn="l"/>
              <a:endParaRPr lang="en-US" sz="2200" dirty="0" smtClean="0"/>
            </a:p>
            <a:p>
              <a:pPr lvl="1" algn="l">
                <a:buFont typeface="Arial" pitchFamily="34" charset="0"/>
                <a:buChar char="•"/>
              </a:pPr>
              <a:r>
                <a:rPr lang="en-US" sz="2200" dirty="0" smtClean="0"/>
                <a:t>  </a:t>
              </a:r>
              <a:r>
                <a:rPr lang="en-US" sz="2200" dirty="0" smtClean="0">
                  <a:solidFill>
                    <a:srgbClr val="3399FF"/>
                  </a:solidFill>
                </a:rPr>
                <a:t>Advantage</a:t>
              </a:r>
              <a:r>
                <a:rPr lang="en-US" sz="2200" dirty="0" smtClean="0"/>
                <a:t>: Performance and Energy Benefits!</a:t>
              </a:r>
            </a:p>
            <a:p>
              <a:pPr lvl="1" algn="l">
                <a:buFont typeface="Arial" pitchFamily="34" charset="0"/>
                <a:buChar char="•"/>
              </a:pPr>
              <a:endParaRPr lang="en-US" sz="1800" dirty="0" smtClean="0"/>
            </a:p>
            <a:p>
              <a:pPr lvl="1" algn="l">
                <a:buFont typeface="Arial" pitchFamily="34" charset="0"/>
                <a:buChar char="•"/>
              </a:pPr>
              <a:endParaRPr lang="en-US" sz="1800" dirty="0" smtClean="0"/>
            </a:p>
            <a:p>
              <a:pPr lvl="1" algn="l">
                <a:buFont typeface="Arial" pitchFamily="34" charset="0"/>
                <a:buChar char="•"/>
              </a:pPr>
              <a:endParaRPr lang="en-US" sz="1800" dirty="0" smtClean="0"/>
            </a:p>
            <a:p>
              <a:pPr lvl="1" algn="l">
                <a:buFont typeface="Arial" pitchFamily="34" charset="0"/>
                <a:buChar char="•"/>
              </a:pPr>
              <a:endParaRPr lang="en-US" sz="1800" dirty="0" smtClean="0"/>
            </a:p>
            <a:p>
              <a:pPr lvl="1" algn="l"/>
              <a:endParaRPr lang="en-US" sz="1800" dirty="0" smtClean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to Calculate </a:t>
            </a:r>
            <a:r>
              <a:rPr lang="en-US" sz="2800" dirty="0" smtClean="0">
                <a:solidFill>
                  <a:srgbClr val="FF0000"/>
                </a:solidFill>
              </a:rPr>
              <a:t>Optimal</a:t>
            </a:r>
            <a:r>
              <a:rPr lang="en-US" sz="2800" dirty="0" smtClean="0"/>
              <a:t> Retention Time?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D483-196F-4D11-BAC8-8B6291C23440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271849" y="285970"/>
            <a:ext cx="8501449" cy="5572252"/>
            <a:chOff x="316192" y="1029375"/>
            <a:chExt cx="2406258" cy="5502680"/>
          </a:xfrm>
        </p:grpSpPr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316192" y="1029375"/>
              <a:ext cx="2406258" cy="5502680"/>
              <a:chOff x="288" y="275"/>
              <a:chExt cx="1824" cy="3443"/>
            </a:xfrm>
          </p:grpSpPr>
          <p:pic>
            <p:nvPicPr>
              <p:cNvPr id="7" name="Picture 34" descr="flap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20000"/>
              </a:blip>
              <a:srcRect r="-49" b="180"/>
              <a:stretch>
                <a:fillRect/>
              </a:stretch>
            </p:blipFill>
            <p:spPr bwMode="auto">
              <a:xfrm rot="5400000">
                <a:off x="-1204" y="1800"/>
                <a:ext cx="3410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60" descr="flap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20000"/>
              </a:blip>
              <a:srcRect r="-49" b="180"/>
              <a:stretch>
                <a:fillRect/>
              </a:stretch>
            </p:blipFill>
            <p:spPr bwMode="auto">
              <a:xfrm rot="16200000">
                <a:off x="217" y="1744"/>
                <a:ext cx="3363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528340" y="1667960"/>
              <a:ext cx="2018668" cy="408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l"/>
              <a:endParaRPr lang="en-US" sz="2200" dirty="0" smtClean="0"/>
            </a:p>
            <a:p>
              <a:pPr lvl="1" algn="l"/>
              <a:r>
                <a:rPr lang="en-US" sz="2200" dirty="0" smtClean="0">
                  <a:solidFill>
                    <a:srgbClr val="3399FF"/>
                  </a:solidFill>
                </a:rPr>
                <a:t>(1)    Device Constraints:</a:t>
              </a:r>
            </a:p>
            <a:p>
              <a:pPr lvl="1" algn="l"/>
              <a:r>
                <a:rPr lang="en-US" sz="2200" dirty="0" smtClean="0"/>
                <a:t>Retention Time of STT-RAM can be reduced to a certain limit. </a:t>
              </a:r>
            </a:p>
            <a:p>
              <a:pPr lvl="1" algn="l"/>
              <a:endParaRPr lang="en-US" sz="2200" dirty="0" smtClean="0"/>
            </a:p>
            <a:p>
              <a:pPr lvl="1" algn="l"/>
              <a:endParaRPr lang="en-US" sz="2200" dirty="0" smtClean="0"/>
            </a:p>
            <a:p>
              <a:pPr lvl="1" algn="l"/>
              <a:r>
                <a:rPr lang="en-US" sz="2200" dirty="0" smtClean="0">
                  <a:solidFill>
                    <a:srgbClr val="3399FF"/>
                  </a:solidFill>
                </a:rPr>
                <a:t>(2)    Application Needs:</a:t>
              </a:r>
            </a:p>
            <a:p>
              <a:pPr lvl="1" algn="l"/>
              <a:r>
                <a:rPr lang="en-US" sz="2200" dirty="0" smtClean="0"/>
                <a:t>Application Characteristics show that data-retention time in range of milliseconds is sufficient enough to make STT-RAM caches effective for CMPs.  </a:t>
              </a:r>
            </a:p>
            <a:p>
              <a:pPr lvl="1" algn="l">
                <a:buFont typeface="Arial" pitchFamily="34" charset="0"/>
                <a:buChar char="•"/>
              </a:pPr>
              <a:endParaRPr lang="en-US" sz="1800" dirty="0" smtClean="0"/>
            </a:p>
            <a:p>
              <a:pPr lvl="1" algn="l">
                <a:buFont typeface="Arial" pitchFamily="34" charset="0"/>
                <a:buChar char="•"/>
              </a:pPr>
              <a:endParaRPr lang="en-US" sz="1800" dirty="0" smtClean="0"/>
            </a:p>
            <a:p>
              <a:pPr lvl="1" algn="l">
                <a:buFont typeface="Arial" pitchFamily="34" charset="0"/>
                <a:buChar char="•"/>
              </a:pPr>
              <a:endParaRPr lang="en-US" sz="1800" dirty="0" smtClean="0"/>
            </a:p>
            <a:p>
              <a:pPr lvl="1" algn="l"/>
              <a:endParaRPr lang="en-US" sz="1800" dirty="0" smtClean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41826" y="4383310"/>
            <a:ext cx="6952343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/>
            <a:r>
              <a:rPr lang="en-US" sz="2400" dirty="0" smtClean="0"/>
              <a:t>Both </a:t>
            </a:r>
            <a:r>
              <a:rPr lang="en-US" sz="2400" dirty="0" smtClean="0">
                <a:solidFill>
                  <a:srgbClr val="669900"/>
                </a:solidFill>
              </a:rPr>
              <a:t>Device Constraints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669900"/>
                </a:solidFill>
              </a:rPr>
              <a:t>Application Needs </a:t>
            </a:r>
            <a:r>
              <a:rPr lang="en-US" sz="2400" dirty="0" smtClean="0"/>
              <a:t>should be considered for Optimal Results!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52" y="105681"/>
            <a:ext cx="7406640" cy="396876"/>
          </a:xfrm>
        </p:spPr>
        <p:txBody>
          <a:bodyPr/>
          <a:lstStyle/>
          <a:p>
            <a:r>
              <a:rPr lang="en-US" sz="2400" dirty="0" smtClean="0"/>
              <a:t>How to Reduce STT-RAM Write Latency?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32485" y="5348523"/>
            <a:ext cx="399099" cy="214575"/>
          </a:xfrm>
        </p:spPr>
        <p:txBody>
          <a:bodyPr/>
          <a:lstStyle/>
          <a:p>
            <a:fld id="{CF29D483-196F-4D11-BAC8-8B6291C2344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34355" y="396429"/>
          <a:ext cx="4787900" cy="288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10800000" flipV="1">
            <a:off x="5657848" y="1138472"/>
            <a:ext cx="908050" cy="584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6328226" y="696695"/>
            <a:ext cx="1429659" cy="64633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Operating Point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H="1">
            <a:off x="5186478" y="2457793"/>
            <a:ext cx="1136756" cy="11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906405" y="1850580"/>
            <a:ext cx="208915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Write current goes down with reduction in retention time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 flipV="1">
            <a:off x="2110011" y="1805224"/>
            <a:ext cx="3448050" cy="46355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95824" y="3488873"/>
          <a:ext cx="5667830" cy="1889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33915"/>
                <a:gridCol w="2833915"/>
              </a:tblGrid>
              <a:tr h="61987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Retention</a:t>
                      </a:r>
                      <a:r>
                        <a:rPr lang="en-US" sz="2000" baseline="0" dirty="0" smtClean="0"/>
                        <a:t> Time of </a:t>
                      </a:r>
                    </a:p>
                    <a:p>
                      <a:r>
                        <a:rPr lang="en-US" sz="2000" baseline="0" dirty="0" smtClean="0"/>
                        <a:t>STT-RAM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Write </a:t>
                      </a:r>
                      <a:r>
                        <a:rPr lang="en-US" sz="2000" smtClean="0"/>
                        <a:t>Latency </a:t>
                      </a:r>
                    </a:p>
                    <a:p>
                      <a:r>
                        <a:rPr lang="en-US" sz="2000" smtClean="0"/>
                        <a:t>@ </a:t>
                      </a:r>
                      <a:r>
                        <a:rPr lang="en-US" sz="2000" dirty="0" smtClean="0"/>
                        <a:t>2 GHz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503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Years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    22 cycles</a:t>
                      </a:r>
                      <a:endParaRPr lang="en-US" sz="2000" dirty="0"/>
                    </a:p>
                  </a:txBody>
                  <a:tcPr/>
                </a:tc>
              </a:tr>
              <a:tr h="3503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r>
                        <a:rPr lang="en-US" sz="2000" baseline="0" dirty="0" smtClean="0"/>
                        <a:t> second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    12 cycles</a:t>
                      </a:r>
                      <a:endParaRPr lang="en-US" sz="2000" dirty="0"/>
                    </a:p>
                  </a:txBody>
                  <a:tcPr/>
                </a:tc>
              </a:tr>
              <a:tr h="3503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r>
                        <a:rPr lang="en-US" sz="2000" baseline="0" dirty="0" smtClean="0"/>
                        <a:t> millisecond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      6 cycles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Down Arrow 13"/>
          <p:cNvSpPr/>
          <p:nvPr/>
        </p:nvSpPr>
        <p:spPr bwMode="auto">
          <a:xfrm>
            <a:off x="682167" y="3570516"/>
            <a:ext cx="290286" cy="1727200"/>
          </a:xfrm>
          <a:prstGeom prst="downArrow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6821712" y="3570516"/>
            <a:ext cx="290286" cy="1727200"/>
          </a:xfrm>
          <a:prstGeom prst="downArrow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435600" y="1705428"/>
            <a:ext cx="224971" cy="22497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046514" y="2155371"/>
            <a:ext cx="224971" cy="22497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280230" y="1944915"/>
            <a:ext cx="224971" cy="22497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090057" y="522515"/>
            <a:ext cx="2866574" cy="3693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Retention Time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1" grpId="0"/>
      <p:bldP spid="15" grpId="0" animBg="1"/>
      <p:bldP spid="14" grpId="0" animBg="1"/>
      <p:bldP spid="16" grpId="0" animBg="1"/>
      <p:bldP spid="21" grpId="0" animBg="1"/>
      <p:bldP spid="22" grpId="0" animBg="1"/>
      <p:bldP spid="27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9884"/>
            <a:ext cx="7906657" cy="649062"/>
          </a:xfrm>
        </p:spPr>
        <p:txBody>
          <a:bodyPr/>
          <a:lstStyle/>
          <a:p>
            <a:pPr algn="ctr"/>
            <a:r>
              <a:rPr lang="en-US" dirty="0" smtClean="0"/>
              <a:t>Inter-Write Time (Refresh Time) Distributions of  Multi-threaded and Multi-Programmed Benchmarks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D483-196F-4D11-BAC8-8B6291C23440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928380" y="1258805"/>
          <a:ext cx="4090763" cy="337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41086" y="1314451"/>
          <a:ext cx="4379597" cy="3445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1493" y="4494893"/>
            <a:ext cx="17907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PARSEC  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20821" y="4503057"/>
            <a:ext cx="17907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SPEC</a:t>
            </a:r>
            <a:r>
              <a:rPr lang="en-US" dirty="0" smtClean="0"/>
              <a:t> </a:t>
            </a:r>
            <a:r>
              <a:rPr lang="en-US" sz="1400" b="1" dirty="0" smtClean="0"/>
              <a:t>2006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321050" y="2711450"/>
            <a:ext cx="1289050" cy="183515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334250" y="3219450"/>
            <a:ext cx="685800" cy="228600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14800" y="2774950"/>
            <a:ext cx="425450" cy="22225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692900" y="2749550"/>
            <a:ext cx="558800" cy="175260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46743" y="4894525"/>
            <a:ext cx="7627257" cy="646331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Majority  (&gt; 50%) of L2 Cache Blocks get refreshed within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10ms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411480" y="141967"/>
            <a:ext cx="7406640" cy="3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449" tIns="33225" rIns="66449" bIns="3322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much non-volatility can be traded off?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9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25" y="134709"/>
            <a:ext cx="7738292" cy="373291"/>
          </a:xfrm>
        </p:spPr>
        <p:txBody>
          <a:bodyPr/>
          <a:lstStyle/>
          <a:p>
            <a:r>
              <a:rPr lang="en-US" sz="2400" dirty="0" smtClean="0"/>
              <a:t>Volatile STT-RAM Based Last level Cache Design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96200" y="5471884"/>
            <a:ext cx="399099" cy="214575"/>
          </a:xfrm>
        </p:spPr>
        <p:txBody>
          <a:bodyPr/>
          <a:lstStyle/>
          <a:p>
            <a:fld id="{CF29D483-196F-4D11-BAC8-8B6291C234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670893" y="2300493"/>
            <a:ext cx="235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Dying Blocks (</a:t>
            </a:r>
            <a:r>
              <a:rPr lang="en-US" sz="2000" dirty="0" smtClean="0">
                <a:solidFill>
                  <a:srgbClr val="FF0000"/>
                </a:solidFill>
              </a:rPr>
              <a:t>Refresh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4632081" y="2290073"/>
            <a:ext cx="312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Dying Blocks </a:t>
            </a:r>
          </a:p>
          <a:p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Do not Refresh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6" name="Pentagon 45"/>
          <p:cNvSpPr/>
          <p:nvPr/>
        </p:nvSpPr>
        <p:spPr bwMode="auto">
          <a:xfrm>
            <a:off x="4540193" y="4496829"/>
            <a:ext cx="2673319" cy="2862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NON- IMP Blocks </a:t>
            </a:r>
          </a:p>
        </p:txBody>
      </p:sp>
      <p:sp>
        <p:nvSpPr>
          <p:cNvPr id="48" name="Pentagon 47"/>
          <p:cNvSpPr/>
          <p:nvPr/>
        </p:nvSpPr>
        <p:spPr bwMode="auto">
          <a:xfrm>
            <a:off x="1816542" y="4518484"/>
            <a:ext cx="2695442" cy="28623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IMP Blocks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4628" y="1139372"/>
            <a:ext cx="6117771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Answer:</a:t>
            </a:r>
            <a:r>
              <a:rPr lang="en-US" sz="2400" dirty="0" smtClean="0"/>
              <a:t> Use Selective Refresh Policy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13658" y="609601"/>
            <a:ext cx="685800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How to save rest 50% of the blocks?</a:t>
            </a:r>
          </a:p>
          <a:p>
            <a:pPr algn="l"/>
            <a:endParaRPr 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721278" y="1631089"/>
            <a:ext cx="77070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Only refresh cache blocks which are in MRU Slots.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004" y="3709563"/>
            <a:ext cx="1037912" cy="476605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prstDash val="sysDot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b="1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Block 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State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402" y="3381830"/>
            <a:ext cx="1049218" cy="31205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prstDash val="sysDot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WAY ID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200779301"/>
              </p:ext>
            </p:extLst>
          </p:nvPr>
        </p:nvGraphicFramePr>
        <p:xfrm>
          <a:off x="1709562" y="3382298"/>
          <a:ext cx="5396304" cy="36483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</a:tblGrid>
              <a:tr h="3648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292303460"/>
              </p:ext>
            </p:extLst>
          </p:nvPr>
        </p:nvGraphicFramePr>
        <p:xfrm>
          <a:off x="1709318" y="3700196"/>
          <a:ext cx="5396608" cy="46741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</a:tblGrid>
              <a:tr h="467411">
                <a:tc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 bwMode="auto">
          <a:xfrm flipV="1">
            <a:off x="2242459" y="2954466"/>
            <a:ext cx="1032117" cy="920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5400000" flipH="1" flipV="1">
            <a:off x="4987262" y="3213928"/>
            <a:ext cx="926324" cy="3186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rot="5400000" flipH="1" flipV="1">
            <a:off x="5338062" y="3214513"/>
            <a:ext cx="880907" cy="3301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 flipH="1" flipV="1">
            <a:off x="3191042" y="3011689"/>
            <a:ext cx="843955" cy="8107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Left Brace 28"/>
          <p:cNvSpPr/>
          <p:nvPr/>
        </p:nvSpPr>
        <p:spPr bwMode="auto">
          <a:xfrm rot="16200000">
            <a:off x="2894896" y="2907423"/>
            <a:ext cx="243348" cy="2839064"/>
          </a:xfrm>
          <a:prstGeom prst="leftBrace">
            <a:avLst/>
          </a:prstGeom>
          <a:noFill/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eft Brace 30"/>
          <p:cNvSpPr/>
          <p:nvPr/>
        </p:nvSpPr>
        <p:spPr bwMode="auto">
          <a:xfrm rot="16200000">
            <a:off x="5683852" y="3034401"/>
            <a:ext cx="237635" cy="2576052"/>
          </a:xfrm>
          <a:prstGeom prst="leftBrace">
            <a:avLst/>
          </a:prstGeom>
          <a:noFill/>
          <a:ln w="19050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0" grpId="0"/>
      <p:bldP spid="52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112938"/>
            <a:ext cx="7406640" cy="396876"/>
          </a:xfrm>
        </p:spPr>
        <p:txBody>
          <a:bodyPr/>
          <a:lstStyle/>
          <a:p>
            <a:r>
              <a:rPr lang="en-US" sz="2400" dirty="0" smtClean="0"/>
              <a:t>How to refresh?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D483-196F-4D11-BAC8-8B6291C234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8831" y="1953333"/>
            <a:ext cx="1037912" cy="476605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prstDash val="sysDot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b="1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Block 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State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229" y="1625600"/>
            <a:ext cx="1049218" cy="31205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prstDash val="sysDot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WAY ID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200779301"/>
              </p:ext>
            </p:extLst>
          </p:nvPr>
        </p:nvGraphicFramePr>
        <p:xfrm>
          <a:off x="1535389" y="1626068"/>
          <a:ext cx="5396304" cy="36483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</a:tblGrid>
              <a:tr h="3648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292303460"/>
              </p:ext>
            </p:extLst>
          </p:nvPr>
        </p:nvGraphicFramePr>
        <p:xfrm>
          <a:off x="1535145" y="1943966"/>
          <a:ext cx="5396608" cy="46741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</a:tblGrid>
              <a:tr h="467411">
                <a:tc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4" name="Left Brace 33"/>
          <p:cNvSpPr/>
          <p:nvPr/>
        </p:nvSpPr>
        <p:spPr bwMode="auto">
          <a:xfrm rot="16200000">
            <a:off x="2698954" y="1201994"/>
            <a:ext cx="243348" cy="2839064"/>
          </a:xfrm>
          <a:prstGeom prst="leftBrace">
            <a:avLst/>
          </a:prstGeom>
          <a:noFill/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16200000" flipH="1">
            <a:off x="1533835" y="2920183"/>
            <a:ext cx="1047133" cy="147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16200000" flipH="1">
            <a:off x="2533036" y="2909119"/>
            <a:ext cx="1047135" cy="73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1777181" y="3458496"/>
            <a:ext cx="1725561" cy="341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Is Buffer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Full?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112"/>
          <p:cNvGrpSpPr/>
          <p:nvPr/>
        </p:nvGrpSpPr>
        <p:grpSpPr>
          <a:xfrm>
            <a:off x="1276307" y="4038858"/>
            <a:ext cx="411480" cy="825500"/>
            <a:chOff x="2028524" y="2438400"/>
            <a:chExt cx="457200" cy="990600"/>
          </a:xfrm>
          <a:solidFill>
            <a:srgbClr val="CCCC00"/>
          </a:solidFill>
          <a:effectLst/>
        </p:grpSpPr>
        <p:sp>
          <p:nvSpPr>
            <p:cNvPr id="66" name="Rectangle 65"/>
            <p:cNvSpPr/>
            <p:nvPr/>
          </p:nvSpPr>
          <p:spPr>
            <a:xfrm>
              <a:off x="2028524" y="2438400"/>
              <a:ext cx="457200" cy="990600"/>
            </a:xfrm>
            <a:prstGeom prst="rect">
              <a:avLst/>
            </a:prstGeom>
            <a:grpFill/>
            <a:ln>
              <a:solidFill>
                <a:srgbClr val="8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2028524" y="2686050"/>
              <a:ext cx="457200" cy="0"/>
            </a:xfrm>
            <a:prstGeom prst="line">
              <a:avLst/>
            </a:prstGeom>
            <a:grpFill/>
            <a:ln w="25400">
              <a:solidFill>
                <a:srgbClr val="8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028524" y="2838450"/>
              <a:ext cx="457200" cy="0"/>
            </a:xfrm>
            <a:prstGeom prst="line">
              <a:avLst/>
            </a:prstGeom>
            <a:grpFill/>
            <a:ln w="25400">
              <a:solidFill>
                <a:srgbClr val="8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028524" y="2989847"/>
              <a:ext cx="457200" cy="0"/>
            </a:xfrm>
            <a:prstGeom prst="line">
              <a:avLst/>
            </a:prstGeom>
            <a:grpFill/>
            <a:ln w="25400">
              <a:solidFill>
                <a:srgbClr val="8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2028524" y="3142247"/>
              <a:ext cx="457200" cy="0"/>
            </a:xfrm>
            <a:prstGeom prst="line">
              <a:avLst/>
            </a:prstGeom>
            <a:grpFill/>
            <a:ln w="25400">
              <a:solidFill>
                <a:srgbClr val="8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725801" y="3362005"/>
            <a:ext cx="514564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14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535243" y="3651158"/>
            <a:ext cx="1095736" cy="51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 bwMode="auto">
          <a:xfrm>
            <a:off x="4650657" y="3456038"/>
            <a:ext cx="172556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Dirty?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rot="16200000" flipH="1">
            <a:off x="5321769" y="4105259"/>
            <a:ext cx="512213" cy="87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481096" y="3943080"/>
            <a:ext cx="955993" cy="27699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4685072" y="4382728"/>
            <a:ext cx="180422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Write-back to DRAM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55489" y="4221391"/>
            <a:ext cx="38472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cxnSp>
        <p:nvCxnSpPr>
          <p:cNvPr id="86" name="Straight Arrow Connector 85"/>
          <p:cNvCxnSpPr/>
          <p:nvPr/>
        </p:nvCxnSpPr>
        <p:spPr>
          <a:xfrm rot="10800000" flipV="1">
            <a:off x="1688695" y="4321277"/>
            <a:ext cx="958641" cy="73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>
            <a:off x="2573595" y="4011207"/>
            <a:ext cx="457201" cy="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844678" y="4023459"/>
            <a:ext cx="727764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COPY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8670" y="3387169"/>
            <a:ext cx="149419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COPY BACK</a:t>
            </a:r>
            <a:endParaRPr lang="en-US" sz="2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6200000" flipV="1">
            <a:off x="294971" y="4004191"/>
            <a:ext cx="685799" cy="73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0800000" flipV="1">
            <a:off x="656305" y="4333570"/>
            <a:ext cx="624349" cy="24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311445" y="2418733"/>
            <a:ext cx="2576052" cy="1029929"/>
            <a:chOff x="4311445" y="2393800"/>
            <a:chExt cx="2839064" cy="1054688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5609303" y="1192162"/>
              <a:ext cx="243348" cy="2839064"/>
            </a:xfrm>
            <a:prstGeom prst="leftBrace">
              <a:avLst/>
            </a:prstGeom>
            <a:noFill/>
            <a:ln w="19050" cap="flat" cmpd="sng" algn="ctr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0" name="Straight Arrow Connector 109"/>
            <p:cNvCxnSpPr/>
            <p:nvPr/>
          </p:nvCxnSpPr>
          <p:spPr bwMode="auto">
            <a:xfrm rot="16200000" flipH="1">
              <a:off x="4630198" y="2917549"/>
              <a:ext cx="1047133" cy="147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 bwMode="auto">
            <a:xfrm rot="16200000" flipH="1">
              <a:off x="4986338" y="2913681"/>
              <a:ext cx="1047135" cy="73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5" name="Pentagon 114"/>
          <p:cNvSpPr/>
          <p:nvPr/>
        </p:nvSpPr>
        <p:spPr bwMode="auto">
          <a:xfrm>
            <a:off x="1493100" y="742451"/>
            <a:ext cx="2695442" cy="36933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IMP Blocks </a:t>
            </a:r>
          </a:p>
        </p:txBody>
      </p:sp>
      <p:sp>
        <p:nvSpPr>
          <p:cNvPr id="116" name="Pentagon 115"/>
          <p:cNvSpPr/>
          <p:nvPr/>
        </p:nvSpPr>
        <p:spPr bwMode="auto">
          <a:xfrm>
            <a:off x="4258422" y="749826"/>
            <a:ext cx="2673319" cy="3693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NON- IMP Blocks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50" grpId="0" animBg="1"/>
      <p:bldP spid="50" grpId="1" animBg="1"/>
      <p:bldP spid="71" grpId="0"/>
      <p:bldP spid="71" grpId="1"/>
      <p:bldP spid="73" grpId="0" animBg="1"/>
      <p:bldP spid="73" grpId="1" animBg="1"/>
      <p:bldP spid="73" grpId="2" animBg="1"/>
      <p:bldP spid="80" grpId="0"/>
      <p:bldP spid="80" grpId="1"/>
      <p:bldP spid="80" grpId="2"/>
      <p:bldP spid="82" grpId="0" animBg="1"/>
      <p:bldP spid="82" grpId="1" animBg="1"/>
      <p:bldP spid="82" grpId="2" animBg="1"/>
      <p:bldP spid="84" grpId="0"/>
      <p:bldP spid="84" grpId="1"/>
      <p:bldP spid="100" grpId="0"/>
      <p:bldP spid="100" grpId="1"/>
      <p:bldP spid="101" grpId="0"/>
      <p:bldP spid="101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les Presentation Template&amp;quot;&quot;/&gt;&lt;property id=&quot;20307&quot; value=&quot;682&quot;/&gt;&lt;/object&gt;&lt;object type=&quot;3&quot; unique_id=&quot;10005&quot;&gt;&lt;property id=&quot;20148&quot; value=&quot;5&quot;/&gt;&lt;property id=&quot;20300&quot; value=&quot;Slide 2 - &amp;quot;Title Line…Arial Font, Bold, 28 point&amp;quot;&quot;/&gt;&lt;property id=&quot;20307&quot; value=&quot;687&quot;/&gt;&lt;/object&gt;&lt;object type=&quot;3&quot; unique_id=&quot;10006&quot;&gt;&lt;property id=&quot;20148&quot; value=&quot;5&quot;/&gt;&lt;property id=&quot;20300&quot; value=&quot;Slide 3 - &amp;quot;Slide Divider&amp;quot;&quot;/&gt;&lt;property id=&quot;20307&quot; value=&quot;685&quot;/&gt;&lt;/object&gt;&lt;/object&gt;&lt;/object&gt;&lt;/database&gt;"/>
</p:tagLst>
</file>

<file path=ppt/theme/theme1.xml><?xml version="1.0" encoding="utf-8"?>
<a:theme xmlns:a="http://schemas.openxmlformats.org/drawingml/2006/main" name="sales-template-Jan07">
  <a:themeElements>
    <a:clrScheme name="sales-template-Jan07 1">
      <a:dk1>
        <a:srgbClr val="3C3C3C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323232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sales-template-Jan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-template-Jan07 1">
        <a:dk1>
          <a:srgbClr val="3C3C3C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323232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les-template-Jan07">
  <a:themeElements>
    <a:clrScheme name="1_sales-template-Jan07 1">
      <a:dk1>
        <a:srgbClr val="3C3C3C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323232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-template-Jan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ales-template-Jan07 1">
        <a:dk1>
          <a:srgbClr val="3C3C3C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323232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25343</TotalTime>
  <Words>658</Words>
  <Application>Microsoft Office PowerPoint</Application>
  <PresentationFormat>Custom</PresentationFormat>
  <Paragraphs>219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sales-template-Jan07</vt:lpstr>
      <vt:lpstr>1_sales-template-Jan07</vt:lpstr>
      <vt:lpstr>Cache Revive: Architecting Volatile STT-RAM Caches for Enhanced Performance in CMPs    </vt:lpstr>
      <vt:lpstr>STT-RAM as Emerging Memory Technology</vt:lpstr>
      <vt:lpstr>SRAM vs. STT-RAM </vt:lpstr>
      <vt:lpstr>Proposal :  Reduce Retention Time</vt:lpstr>
      <vt:lpstr>How to Calculate Optimal Retention Time?</vt:lpstr>
      <vt:lpstr>How to Reduce STT-RAM Write Latency?</vt:lpstr>
      <vt:lpstr>Inter-Write Time (Refresh Time) Distributions of  Multi-threaded and Multi-Programmed Benchmarks</vt:lpstr>
      <vt:lpstr>Volatile STT-RAM Based Last level Cache Design</vt:lpstr>
      <vt:lpstr>How to refresh?</vt:lpstr>
      <vt:lpstr>Results: Speedup Improvement</vt:lpstr>
      <vt:lpstr>Results: Energy Improvements</vt:lpstr>
      <vt:lpstr>Summary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subject/>
  <dc:creator>Adwait Jog</dc:creator>
  <cp:keywords/>
  <dc:description/>
  <cp:lastModifiedBy>axj936</cp:lastModifiedBy>
  <cp:revision>2295</cp:revision>
  <dcterms:created xsi:type="dcterms:W3CDTF">2012-05-28T23:06:32Z</dcterms:created>
  <dcterms:modified xsi:type="dcterms:W3CDTF">2012-06-03T23:04:22Z</dcterms:modified>
  <cp:category/>
</cp:coreProperties>
</file>