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charts/chart5.xml" ContentType="application/vnd.openxmlformats-officedocument.drawingml.chart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charts/chart12.xml" ContentType="application/vnd.openxmlformats-officedocument.drawingml.chart+xml"/>
  <Override PartName="/docProps/custom.xml" ContentType="application/vnd.openxmlformats-officedocument.custom-properties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charts/chart4.xml" ContentType="application/vnd.openxmlformats-officedocument.drawingml.chart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theme/themeOverride1.xml" ContentType="application/vnd.openxmlformats-officedocument.themeOverride+xml"/>
  <Override PartName="/ppt/slides/slide19.xml" ContentType="application/vnd.openxmlformats-officedocument.presentationml.slide+xml"/>
  <Override PartName="/ppt/charts/chart11.xml" ContentType="application/vnd.openxmlformats-officedocument.drawingml.chart+xml"/>
  <Default Extension="png" ContentType="image/png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charts/style1.xml" ContentType="application/vnd.ms-office.chartstyl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charts/chart3.xml" ContentType="application/vnd.openxmlformats-officedocument.drawingml.chart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charts/chart10.xml" ContentType="application/vnd.openxmlformats-officedocument.drawingml.chart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9.xml" ContentType="application/vnd.openxmlformats-officedocument.drawingml.chart+xml"/>
  <Override PartName="/ppt/slides/slide25.xml" ContentType="application/vnd.openxmlformats-officedocument.presentationml.slide+xml"/>
  <Override PartName="/ppt/charts/chart2.xml" ContentType="application/vnd.openxmlformats-officedocument.drawingml.chart+xml"/>
  <Override PartName="/ppt/slides/slide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charts/chart8.xml" ContentType="application/vnd.openxmlformats-officedocument.drawingml.chart+xml"/>
  <Override PartName="/ppt/theme/theme3.xml" ContentType="application/vnd.openxmlformats-officedocument.theme+xml"/>
  <Override PartName="/ppt/charts/colors1.xml" ContentType="application/vnd.ms-office.chartcolorstyle+xml"/>
  <Override PartName="/ppt/slides/slide24.xml" ContentType="application/vnd.openxmlformats-officedocument.presentationml.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7.xml" ContentType="application/vnd.openxmlformats-officedocument.drawingml.chart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theme/themeOverride4.xml" ContentType="application/vnd.openxmlformats-officedocument.themeOverr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charts/chart6.xml" ContentType="application/vnd.openxmlformats-officedocument.drawingml.chart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6.xml" ContentType="application/vnd.openxmlformats-officedocument.presentationml.slide+xml"/>
  <Override PartName="/ppt/theme/themeOverride3.xml" ContentType="application/vnd.openxmlformats-officedocument.themeOverride+xml"/>
  <Default Extension="rels" ContentType="application/vnd.openxmlformats-package.relationships+xml"/>
  <Override PartName="/ppt/charts/chart13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634" r:id="rId2"/>
    <p:sldId id="529" r:id="rId3"/>
    <p:sldId id="547" r:id="rId4"/>
    <p:sldId id="551" r:id="rId5"/>
    <p:sldId id="545" r:id="rId6"/>
    <p:sldId id="546" r:id="rId7"/>
    <p:sldId id="581" r:id="rId8"/>
    <p:sldId id="630" r:id="rId9"/>
    <p:sldId id="615" r:id="rId10"/>
    <p:sldId id="550" r:id="rId11"/>
    <p:sldId id="573" r:id="rId12"/>
    <p:sldId id="584" r:id="rId13"/>
    <p:sldId id="574" r:id="rId14"/>
    <p:sldId id="616" r:id="rId15"/>
    <p:sldId id="531" r:id="rId16"/>
    <p:sldId id="557" r:id="rId17"/>
    <p:sldId id="633" r:id="rId18"/>
    <p:sldId id="629" r:id="rId19"/>
    <p:sldId id="628" r:id="rId20"/>
    <p:sldId id="627" r:id="rId21"/>
    <p:sldId id="631" r:id="rId22"/>
    <p:sldId id="622" r:id="rId23"/>
    <p:sldId id="618" r:id="rId24"/>
    <p:sldId id="626" r:id="rId25"/>
    <p:sldId id="576" r:id="rId26"/>
    <p:sldId id="604" r:id="rId27"/>
    <p:sldId id="619" r:id="rId28"/>
    <p:sldId id="620" r:id="rId29"/>
    <p:sldId id="526" r:id="rId30"/>
    <p:sldId id="621" r:id="rId31"/>
  </p:sldIdLst>
  <p:sldSz cx="10972800" cy="61722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1944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{2D200454-40CA-4A62-9FC3-DE9A4176ACB9}">
      <p15:notesGuideLst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73C000"/>
    <a:srgbClr val="FFFFFF"/>
    <a:srgbClr val="B9E700"/>
    <a:srgbClr val="000000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1650" autoAdjust="0"/>
    <p:restoredTop sz="87308" autoAdjust="0"/>
  </p:normalViewPr>
  <p:slideViewPr>
    <p:cSldViewPr>
      <p:cViewPr>
        <p:scale>
          <a:sx n="114" d="100"/>
          <a:sy n="114" d="100"/>
        </p:scale>
        <p:origin x="-248" y="-288"/>
      </p:cViewPr>
      <p:guideLst>
        <p:guide orient="horz" pos="1944"/>
        <p:guide pos="3456"/>
      </p:guideLst>
    </p:cSldViewPr>
  </p:slideViewPr>
  <p:outlineViewPr>
    <p:cViewPr>
      <p:scale>
        <a:sx n="33" d="100"/>
        <a:sy n="33" d="100"/>
      </p:scale>
      <p:origin x="0" y="427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946" y="9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netapp59\ajog\nvidia_project\HOME\results\FINAL_Results\final_scheme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file:///\\AION\HPCL\axj936\PhD_Research\nvidia_results\intern_results\final_scheme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\\AION\HPCL\axj936\PhD_Research\nvidia_results\intern_results\final_scheme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\\AION\HPCL\axj936\PhD_Research\nvidia_results\intern_results\final_scheme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file:///\\AION\HPCL\axj936\PhD_Research\nvidia_results\intern_results\final_schem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netapp59\ajog\nvidia_project\HOME\results\FINAL_Results\final_schem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netapp59\ajog\nvidia_project\HOME\results\FINAL_Results\final_schem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netapp-hq06\home\ajog\results\FINAL_Results\final_schem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netapp59\ajog\nvidia_project\HOME\results\FINAL_Results\final_schem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aion.cse.psu.edu\hpcl\axj936\PhD_Research\nvidia_results\intern_results\final_scheme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file:///\\AION\HPCL\axj936\PhD_Research\nvidia_results\intern_results\final_scheme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aion.cse.psu.edu\hpcl\axj936\PhD_Research\nvidia_results\intern_results\final_schemes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4" Type="http://schemas.microsoft.com/office/2011/relationships/chartColorStyle" Target="colors1.xml"/><Relationship Id="rId1" Type="http://schemas.openxmlformats.org/officeDocument/2006/relationships/themeOverride" Target="../theme/themeOverride2.xml"/><Relationship Id="rId2" Type="http://schemas.openxmlformats.org/officeDocument/2006/relationships/oleObject" Target="file:///\\AION\HPCL\axj936\PhD_Research\nvidia_results\intern_results\final_schem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layout>
        <c:manualLayout>
          <c:xMode val="edge"/>
          <c:yMode val="edge"/>
          <c:x val="0.249988170492773"/>
          <c:y val="0.0565328289322075"/>
        </c:manualLayout>
      </c:layout>
    </c:title>
    <c:plotArea>
      <c:layout>
        <c:manualLayout>
          <c:layoutTarget val="inner"/>
          <c:xMode val="edge"/>
          <c:yMode val="edge"/>
          <c:x val="0.342134618041166"/>
          <c:y val="0.244563475618179"/>
          <c:w val="0.504281911944106"/>
          <c:h val="0.522219574526868"/>
        </c:manualLayout>
      </c:layout>
      <c:barChart>
        <c:barDir val="col"/>
        <c:grouping val="clustered"/>
        <c:ser>
          <c:idx val="0"/>
          <c:order val="0"/>
          <c:tx>
            <c:strRef>
              <c:f>baseline!$N$84</c:f>
              <c:strCache>
                <c:ptCount val="1"/>
                <c:pt idx="0">
                  <c:v>HIST+DGEMM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cat>
            <c:strRef>
              <c:f>baseline!$O$83</c:f>
              <c:strCache>
                <c:ptCount val="1"/>
                <c:pt idx="0">
                  <c:v>Co-scheduling</c:v>
                </c:pt>
              </c:strCache>
            </c:strRef>
          </c:cat>
          <c:val>
            <c:numRef>
              <c:f>baseline!$O$84</c:f>
              <c:numCache>
                <c:formatCode>General</c:formatCode>
                <c:ptCount val="1"/>
                <c:pt idx="0">
                  <c:v>1.408084695592088</c:v>
                </c:pt>
              </c:numCache>
            </c:numRef>
          </c:val>
        </c:ser>
        <c:axId val="615329256"/>
        <c:axId val="590367656"/>
      </c:barChart>
      <c:catAx>
        <c:axId val="615329256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590367656"/>
        <c:crosses val="autoZero"/>
        <c:auto val="1"/>
        <c:lblAlgn val="ctr"/>
        <c:lblOffset val="100"/>
      </c:catAx>
      <c:valAx>
        <c:axId val="59036765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 smtClean="0"/>
                  <a:t>Weighted Speedup</a:t>
                </a:r>
                <a:endParaRPr lang="en-US" sz="1800" dirty="0"/>
              </a:p>
            </c:rich>
          </c:tx>
          <c:layout>
            <c:manualLayout>
              <c:xMode val="edge"/>
              <c:yMode val="edge"/>
              <c:x val="0.00131578947368421"/>
              <c:y val="0.15184175991159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615329256"/>
        <c:crosses val="autoZero"/>
        <c:crossBetween val="between"/>
      </c:valAx>
      <c:spPr>
        <a:ln>
          <a:solidFill>
            <a:schemeClr val="tx1"/>
          </a:solidFill>
        </a:ln>
      </c:spPr>
    </c:plotArea>
    <c:plotVisOnly val="1"/>
    <c:dispBlanksAs val="gap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1579970064228"/>
          <c:y val="0.0929444046766881"/>
          <c:w val="0.806454355660416"/>
          <c:h val="0.519345025053687"/>
        </c:manualLayout>
      </c:layout>
      <c:barChart>
        <c:barDir val="col"/>
        <c:grouping val="clustered"/>
        <c:ser>
          <c:idx val="0"/>
          <c:order val="0"/>
          <c:tx>
            <c:strRef>
              <c:f>summary!$B$19</c:f>
              <c:strCache>
                <c:ptCount val="1"/>
                <c:pt idx="0">
                  <c:v>FR-FCFS</c:v>
                </c:pt>
              </c:strCache>
            </c:strRef>
          </c:tx>
          <c:spPr>
            <a:solidFill>
              <a:srgbClr val="FF0000"/>
            </a:solidFill>
            <a:ln w="25400">
              <a:solidFill>
                <a:srgbClr val="000000"/>
              </a:solidFill>
            </a:ln>
          </c:spPr>
          <c:cat>
            <c:strRef>
              <c:f>summary!$A$20:$A$34</c:f>
              <c:strCache>
                <c:ptCount val="14"/>
                <c:pt idx="0">
                  <c:v>hist_gauss </c:v>
                </c:pt>
                <c:pt idx="1">
                  <c:v>hist_gups </c:v>
                </c:pt>
                <c:pt idx="2">
                  <c:v>hist_bfs </c:v>
                </c:pt>
                <c:pt idx="3">
                  <c:v>hist_3ds</c:v>
                </c:pt>
                <c:pt idx="4">
                  <c:v>hist_dgemm </c:v>
                </c:pt>
                <c:pt idx="5">
                  <c:v>gauss_gups </c:v>
                </c:pt>
                <c:pt idx="6">
                  <c:v>gauss_bfs </c:v>
                </c:pt>
                <c:pt idx="7">
                  <c:v>gauss_3ds </c:v>
                </c:pt>
                <c:pt idx="8">
                  <c:v>gauss_dgemm </c:v>
                </c:pt>
                <c:pt idx="9">
                  <c:v>gups_bfs </c:v>
                </c:pt>
                <c:pt idx="10">
                  <c:v>gups_3ds</c:v>
                </c:pt>
                <c:pt idx="11">
                  <c:v>gups_dgemm </c:v>
                </c:pt>
                <c:pt idx="12">
                  <c:v>bfs_3ds</c:v>
                </c:pt>
                <c:pt idx="13">
                  <c:v>3ds_dgemm </c:v>
                </c:pt>
              </c:strCache>
              <c:extLst/>
            </c:strRef>
          </c:cat>
          <c:val>
            <c:numRef>
              <c:f>summary!$B$20:$B$34</c:f>
              <c:numCache>
                <c:formatCode>General</c:formatCode>
                <c:ptCount val="14"/>
                <c:pt idx="0">
                  <c:v>1.493360847642279</c:v>
                </c:pt>
                <c:pt idx="1">
                  <c:v>3.599361270980804</c:v>
                </c:pt>
                <c:pt idx="2">
                  <c:v>1.791026417241346</c:v>
                </c:pt>
                <c:pt idx="3">
                  <c:v>1.088683590715412</c:v>
                </c:pt>
                <c:pt idx="4">
                  <c:v>1.196006119914066</c:v>
                </c:pt>
                <c:pt idx="5">
                  <c:v>9.507254400961884</c:v>
                </c:pt>
                <c:pt idx="6">
                  <c:v>2.252666358680281</c:v>
                </c:pt>
                <c:pt idx="7">
                  <c:v>1.859638703124613</c:v>
                </c:pt>
                <c:pt idx="8">
                  <c:v>1.70177517075963</c:v>
                </c:pt>
                <c:pt idx="9">
                  <c:v>2.57714872628247</c:v>
                </c:pt>
                <c:pt idx="10">
                  <c:v>6.82164845937889</c:v>
                </c:pt>
                <c:pt idx="11">
                  <c:v>10.75287106967906</c:v>
                </c:pt>
                <c:pt idx="12">
                  <c:v>2.229250548560108</c:v>
                </c:pt>
                <c:pt idx="13">
                  <c:v>1.362256988697335</c:v>
                </c:pt>
              </c:numCache>
              <c:extLst/>
            </c:numRef>
          </c:val>
        </c:ser>
        <c:ser>
          <c:idx val="1"/>
          <c:order val="1"/>
          <c:tx>
            <c:strRef>
              <c:f>summary!$C$19</c:f>
              <c:strCache>
                <c:ptCount val="1"/>
                <c:pt idx="0">
                  <c:v>FR-RR-FCFS</c:v>
                </c:pt>
              </c:strCache>
            </c:strRef>
          </c:tx>
          <c:spPr>
            <a:solidFill>
              <a:srgbClr val="00B050"/>
            </a:solidFill>
            <a:ln w="19050">
              <a:solidFill>
                <a:srgbClr val="000000"/>
              </a:solidFill>
            </a:ln>
          </c:spPr>
          <c:cat>
            <c:strRef>
              <c:f>summary!$A$20:$A$34</c:f>
              <c:strCache>
                <c:ptCount val="14"/>
                <c:pt idx="0">
                  <c:v>hist_gauss </c:v>
                </c:pt>
                <c:pt idx="1">
                  <c:v>hist_gups </c:v>
                </c:pt>
                <c:pt idx="2">
                  <c:v>hist_bfs </c:v>
                </c:pt>
                <c:pt idx="3">
                  <c:v>hist_3ds</c:v>
                </c:pt>
                <c:pt idx="4">
                  <c:v>hist_dgemm </c:v>
                </c:pt>
                <c:pt idx="5">
                  <c:v>gauss_gups </c:v>
                </c:pt>
                <c:pt idx="6">
                  <c:v>gauss_bfs </c:v>
                </c:pt>
                <c:pt idx="7">
                  <c:v>gauss_3ds </c:v>
                </c:pt>
                <c:pt idx="8">
                  <c:v>gauss_dgemm </c:v>
                </c:pt>
                <c:pt idx="9">
                  <c:v>gups_bfs </c:v>
                </c:pt>
                <c:pt idx="10">
                  <c:v>gups_3ds</c:v>
                </c:pt>
                <c:pt idx="11">
                  <c:v>gups_dgemm </c:v>
                </c:pt>
                <c:pt idx="12">
                  <c:v>bfs_3ds</c:v>
                </c:pt>
                <c:pt idx="13">
                  <c:v>3ds_dgemm </c:v>
                </c:pt>
              </c:strCache>
              <c:extLst/>
            </c:strRef>
          </c:cat>
          <c:val>
            <c:numRef>
              <c:f>summary!$C$20:$C$34</c:f>
              <c:numCache>
                <c:formatCode>General</c:formatCode>
                <c:ptCount val="14"/>
                <c:pt idx="0">
                  <c:v>1.474140424656542</c:v>
                </c:pt>
                <c:pt idx="1">
                  <c:v>1.80345041498584</c:v>
                </c:pt>
                <c:pt idx="2">
                  <c:v>1.59094603269108</c:v>
                </c:pt>
                <c:pt idx="3">
                  <c:v>1.07351194858995</c:v>
                </c:pt>
                <c:pt idx="4">
                  <c:v>1.197679808762746</c:v>
                </c:pt>
                <c:pt idx="5">
                  <c:v>4.523439834254487</c:v>
                </c:pt>
                <c:pt idx="6">
                  <c:v>1.931878166744931</c:v>
                </c:pt>
                <c:pt idx="7">
                  <c:v>1.726520433284576</c:v>
                </c:pt>
                <c:pt idx="8">
                  <c:v>1.687692570892675</c:v>
                </c:pt>
                <c:pt idx="9">
                  <c:v>2.438827527006417</c:v>
                </c:pt>
                <c:pt idx="10">
                  <c:v>3.573657879967213</c:v>
                </c:pt>
                <c:pt idx="11">
                  <c:v>7.349921993730593</c:v>
                </c:pt>
                <c:pt idx="12">
                  <c:v>2.084473289166191</c:v>
                </c:pt>
                <c:pt idx="13">
                  <c:v>1.374075017511311</c:v>
                </c:pt>
              </c:numCache>
              <c:extLst/>
            </c:numRef>
          </c:val>
        </c:ser>
        <c:axId val="496031928"/>
        <c:axId val="496018232"/>
      </c:barChart>
      <c:catAx>
        <c:axId val="496031928"/>
        <c:scaling>
          <c:orientation val="minMax"/>
        </c:scaling>
        <c:axPos val="b"/>
        <c:numFmt formatCode="General" sourceLinked="0"/>
        <c:tickLblPos val="nextTo"/>
        <c:spPr>
          <a:ln>
            <a:solidFill>
              <a:srgbClr val="FFFFFF"/>
            </a:solidFill>
          </a:ln>
        </c:spPr>
        <c:txPr>
          <a:bodyPr rot="-5400000" vert="horz"/>
          <a:lstStyle/>
          <a:p>
            <a:pPr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96018232"/>
        <c:crosses val="autoZero"/>
        <c:auto val="1"/>
        <c:lblAlgn val="ctr"/>
        <c:lblOffset val="100"/>
      </c:catAx>
      <c:valAx>
        <c:axId val="496018232"/>
        <c:scaling>
          <c:orientation val="minMax"/>
          <c:min val="0.0"/>
        </c:scaling>
        <c:axPos val="l"/>
        <c:majorGridlines>
          <c:spPr>
            <a:ln>
              <a:solidFill>
                <a:srgbClr val="FFFFFF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2000" baseline="0" dirty="0" smtClean="0">
                    <a:solidFill>
                      <a:schemeClr val="bg1"/>
                    </a:solidFill>
                  </a:rPr>
                  <a:t>Fairness Index</a:t>
                </a:r>
                <a:endParaRPr lang="en-US" sz="2000" dirty="0">
                  <a:solidFill>
                    <a:schemeClr val="bg1"/>
                  </a:solidFill>
                </a:endParaRPr>
              </a:p>
            </c:rich>
          </c:tx>
          <c:layout>
            <c:manualLayout>
              <c:xMode val="edge"/>
              <c:yMode val="edge"/>
              <c:x val="0.00965236911900695"/>
              <c:y val="0.0938684084943927"/>
            </c:manualLayout>
          </c:layout>
        </c:title>
        <c:numFmt formatCode="General" sourceLinked="1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96031928"/>
        <c:crosses val="autoZero"/>
        <c:crossBetween val="between"/>
      </c:valAx>
      <c:spPr>
        <a:ln>
          <a:solidFill>
            <a:srgbClr val="FFFFFF"/>
          </a:solidFill>
        </a:ln>
      </c:spPr>
    </c:plotArea>
    <c:legend>
      <c:legendPos val="t"/>
      <c:layout>
        <c:manualLayout>
          <c:xMode val="edge"/>
          <c:yMode val="edge"/>
          <c:x val="0.0622154860099614"/>
          <c:y val="0.00757575757575758"/>
          <c:w val="0.60252599577932"/>
          <c:h val="0.0684958840372226"/>
        </c:manualLayout>
      </c:layout>
      <c:txPr>
        <a:bodyPr/>
        <a:lstStyle/>
        <a:p>
          <a:pPr>
            <a:defRPr sz="1800">
              <a:solidFill>
                <a:srgbClr val="FFFFFF"/>
              </a:solidFill>
            </a:defRPr>
          </a:pPr>
          <a:endParaRPr lang="en-US"/>
        </a:p>
      </c:txPr>
    </c:legend>
    <c:plotVisOnly val="1"/>
    <c:dispBlanksAs val="gap"/>
  </c:chart>
  <c:externalData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>
        <c:manualLayout>
          <c:layoutTarget val="inner"/>
          <c:xMode val="edge"/>
          <c:yMode val="edge"/>
          <c:x val="0.145869565217391"/>
          <c:y val="0.0525373035539211"/>
          <c:w val="0.834641865418997"/>
          <c:h val="0.583312241943873"/>
        </c:manualLayout>
      </c:layout>
      <c:barChart>
        <c:barDir val="col"/>
        <c:grouping val="clustered"/>
        <c:ser>
          <c:idx val="0"/>
          <c:order val="0"/>
          <c:spPr>
            <a:solidFill>
              <a:srgbClr val="00B050"/>
            </a:solidFill>
          </c:spPr>
          <c:cat>
            <c:strRef>
              <c:f>summary!$J$37:$J$51</c:f>
              <c:strCache>
                <c:ptCount val="14"/>
                <c:pt idx="0">
                  <c:v>hist_gauss </c:v>
                </c:pt>
                <c:pt idx="1">
                  <c:v>hist_gups </c:v>
                </c:pt>
                <c:pt idx="2">
                  <c:v>hist_bfs </c:v>
                </c:pt>
                <c:pt idx="3">
                  <c:v>hist_3ds</c:v>
                </c:pt>
                <c:pt idx="4">
                  <c:v>hist_dgemm </c:v>
                </c:pt>
                <c:pt idx="5">
                  <c:v>gauss_gups </c:v>
                </c:pt>
                <c:pt idx="6">
                  <c:v>gauss_bfs </c:v>
                </c:pt>
                <c:pt idx="7">
                  <c:v>gauss_3ds </c:v>
                </c:pt>
                <c:pt idx="8">
                  <c:v>gauss_dgemm </c:v>
                </c:pt>
                <c:pt idx="9">
                  <c:v>gups_bfs </c:v>
                </c:pt>
                <c:pt idx="10">
                  <c:v>gups_3ds</c:v>
                </c:pt>
                <c:pt idx="11">
                  <c:v>gups_dgemm </c:v>
                </c:pt>
                <c:pt idx="12">
                  <c:v>bfs_3ds</c:v>
                </c:pt>
                <c:pt idx="13">
                  <c:v>3ds_dgemm </c:v>
                </c:pt>
              </c:strCache>
              <c:extLst/>
            </c:strRef>
          </c:cat>
          <c:val>
            <c:numRef>
              <c:f>summary!$K$37:$K$51</c:f>
              <c:numCache>
                <c:formatCode>General</c:formatCode>
                <c:ptCount val="14"/>
                <c:pt idx="0">
                  <c:v>0.98385139232244</c:v>
                </c:pt>
                <c:pt idx="1">
                  <c:v>1.072282955968306</c:v>
                </c:pt>
                <c:pt idx="2">
                  <c:v>1.054096677628117</c:v>
                </c:pt>
                <c:pt idx="3">
                  <c:v>0.97846644914141</c:v>
                </c:pt>
                <c:pt idx="4">
                  <c:v>0.999585314496325</c:v>
                </c:pt>
                <c:pt idx="5">
                  <c:v>1.012726786249275</c:v>
                </c:pt>
                <c:pt idx="6">
                  <c:v>1.009077909589121</c:v>
                </c:pt>
                <c:pt idx="7">
                  <c:v>0.991667350175146</c:v>
                </c:pt>
                <c:pt idx="8">
                  <c:v>0.995418143575385</c:v>
                </c:pt>
                <c:pt idx="9">
                  <c:v>1.00280791351153</c:v>
                </c:pt>
                <c:pt idx="10">
                  <c:v>1.017294792458348</c:v>
                </c:pt>
                <c:pt idx="11">
                  <c:v>0.991835811027567</c:v>
                </c:pt>
                <c:pt idx="12">
                  <c:v>0.99527151449291</c:v>
                </c:pt>
                <c:pt idx="13">
                  <c:v>0.996656243165477</c:v>
                </c:pt>
              </c:numCache>
              <c:extLst/>
            </c:numRef>
          </c:val>
        </c:ser>
        <c:axId val="496050440"/>
        <c:axId val="673571496"/>
      </c:barChart>
      <c:catAx>
        <c:axId val="496050440"/>
        <c:scaling>
          <c:orientation val="minMax"/>
        </c:scaling>
        <c:axPos val="b"/>
        <c:numFmt formatCode="General" sourceLinked="0"/>
        <c:tickLblPos val="nextTo"/>
        <c:spPr>
          <a:noFill/>
        </c:spPr>
        <c:txPr>
          <a:bodyPr/>
          <a:lstStyle/>
          <a:p>
            <a:pPr>
              <a:defRPr sz="1200">
                <a:solidFill>
                  <a:schemeClr val="tx1"/>
                </a:solidFill>
              </a:defRPr>
            </a:pPr>
            <a:endParaRPr lang="en-US"/>
          </a:p>
        </c:txPr>
        <c:crossAx val="673571496"/>
        <c:crosses val="autoZero"/>
        <c:auto val="1"/>
        <c:lblAlgn val="ctr"/>
        <c:lblOffset val="100"/>
      </c:catAx>
      <c:valAx>
        <c:axId val="673571496"/>
        <c:scaling>
          <c:orientation val="minMax"/>
          <c:min val="0.8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Normalized</a:t>
                </a:r>
                <a:r>
                  <a:rPr lang="en-US" baseline="0" dirty="0" smtClean="0"/>
                  <a:t> Weighted Speedup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0701224846894138"/>
              <c:y val="0.0159307996839488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en-US"/>
          </a:p>
        </c:txPr>
        <c:crossAx val="496050440"/>
        <c:crosses val="autoZero"/>
        <c:crossBetween val="between"/>
      </c:valAx>
    </c:plotArea>
    <c:plotVisOnly val="1"/>
    <c:dispBlanksAs val="gap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>
        <c:manualLayout>
          <c:layoutTarget val="inner"/>
          <c:xMode val="edge"/>
          <c:yMode val="edge"/>
          <c:x val="0.150225643436362"/>
          <c:y val="0.0558365408966743"/>
          <c:w val="0.830369412778627"/>
          <c:h val="0.565425205938133"/>
        </c:manualLayout>
      </c:layout>
      <c:barChart>
        <c:barDir val="col"/>
        <c:grouping val="clustered"/>
        <c:ser>
          <c:idx val="0"/>
          <c:order val="0"/>
          <c:spPr>
            <a:solidFill>
              <a:srgbClr val="00B050"/>
            </a:solidFill>
          </c:spPr>
          <c:cat>
            <c:strRef>
              <c:f>summary!$J$3:$J$17</c:f>
              <c:strCache>
                <c:ptCount val="14"/>
                <c:pt idx="0">
                  <c:v>hist_gauss </c:v>
                </c:pt>
                <c:pt idx="1">
                  <c:v>hist_gups </c:v>
                </c:pt>
                <c:pt idx="2">
                  <c:v>hist_bfs </c:v>
                </c:pt>
                <c:pt idx="3">
                  <c:v>hist_3ds</c:v>
                </c:pt>
                <c:pt idx="4">
                  <c:v>hist_dgemm </c:v>
                </c:pt>
                <c:pt idx="5">
                  <c:v>gauss_gups </c:v>
                </c:pt>
                <c:pt idx="6">
                  <c:v>gauss_bfs </c:v>
                </c:pt>
                <c:pt idx="7">
                  <c:v>gauss_3ds </c:v>
                </c:pt>
                <c:pt idx="8">
                  <c:v>gauss_dgemm </c:v>
                </c:pt>
                <c:pt idx="9">
                  <c:v>gups_bfs </c:v>
                </c:pt>
                <c:pt idx="10">
                  <c:v>gups_3ds</c:v>
                </c:pt>
                <c:pt idx="11">
                  <c:v>gups_dgemm </c:v>
                </c:pt>
                <c:pt idx="12">
                  <c:v>bfs_3ds</c:v>
                </c:pt>
                <c:pt idx="13">
                  <c:v>3ds_dgemm </c:v>
                </c:pt>
              </c:strCache>
              <c:extLst/>
            </c:strRef>
          </c:cat>
          <c:val>
            <c:numRef>
              <c:f>summary!$K$3:$K$17</c:f>
              <c:numCache>
                <c:formatCode>General</c:formatCode>
                <c:ptCount val="14"/>
                <c:pt idx="0">
                  <c:v>0.980754579735025</c:v>
                </c:pt>
                <c:pt idx="1">
                  <c:v>1.646821856519831</c:v>
                </c:pt>
                <c:pt idx="2">
                  <c:v>1.132491097952393</c:v>
                </c:pt>
                <c:pt idx="3">
                  <c:v>0.978946980833075</c:v>
                </c:pt>
                <c:pt idx="4">
                  <c:v>0.998849833140356</c:v>
                </c:pt>
                <c:pt idx="5">
                  <c:v>1.340964739069132</c:v>
                </c:pt>
                <c:pt idx="6">
                  <c:v>1.103864903673295</c:v>
                </c:pt>
                <c:pt idx="7">
                  <c:v>0.976657921311015</c:v>
                </c:pt>
                <c:pt idx="8">
                  <c:v>0.999914652097877</c:v>
                </c:pt>
                <c:pt idx="9">
                  <c:v>0.993549971350674</c:v>
                </c:pt>
                <c:pt idx="10">
                  <c:v>1.538883601186006</c:v>
                </c:pt>
                <c:pt idx="11">
                  <c:v>0.969518778277522</c:v>
                </c:pt>
                <c:pt idx="12">
                  <c:v>1.039714305578336</c:v>
                </c:pt>
                <c:pt idx="13">
                  <c:v>1.00018560699307</c:v>
                </c:pt>
              </c:numCache>
              <c:extLst/>
            </c:numRef>
          </c:val>
        </c:ser>
        <c:axId val="496044008"/>
        <c:axId val="496047336"/>
      </c:barChart>
      <c:catAx>
        <c:axId val="496044008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496047336"/>
        <c:crosses val="autoZero"/>
        <c:auto val="1"/>
        <c:lblAlgn val="ctr"/>
        <c:lblOffset val="100"/>
      </c:catAx>
      <c:valAx>
        <c:axId val="496047336"/>
        <c:scaling>
          <c:orientation val="minMax"/>
          <c:min val="0.8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Normalized Instruction Throughput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0515473812042151"/>
              <c:y val="0.0796969456779574"/>
            </c:manualLayout>
          </c:layout>
        </c:title>
        <c:numFmt formatCode="General" sourceLinked="1"/>
        <c:tickLblPos val="nextTo"/>
        <c:crossAx val="496044008"/>
        <c:crosses val="autoZero"/>
        <c:crossBetween val="between"/>
      </c:valAx>
    </c:plotArea>
    <c:plotVisOnly val="1"/>
    <c:dispBlanksAs val="gap"/>
  </c:chart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0.227035606398257"/>
          <c:y val="0.180753164714045"/>
          <c:w val="0.669211731788243"/>
          <c:h val="0.444456044709038"/>
        </c:manualLayout>
      </c:layout>
      <c:barChart>
        <c:barDir val="col"/>
        <c:grouping val="stacked"/>
        <c:ser>
          <c:idx val="0"/>
          <c:order val="0"/>
          <c:tx>
            <c:strRef>
              <c:f>small_scheme!$C$94</c:f>
              <c:strCache>
                <c:ptCount val="1"/>
                <c:pt idx="0">
                  <c:v>1st App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ysClr val="windowText" lastClr="000000"/>
              </a:solidFill>
            </a:ln>
          </c:spPr>
          <c:cat>
            <c:multiLvlStrRef>
              <c:f>small_scheme!$A$95:$B$141</c:f>
              <c:multiLvlStrCache>
                <c:ptCount val="14"/>
                <c:lvl>
                  <c:pt idx="0">
                    <c:v>alone_30</c:v>
                  </c:pt>
                  <c:pt idx="1">
                    <c:v>alone_60</c:v>
                  </c:pt>
                  <c:pt idx="2">
                    <c:v>fr-fcfs-gups</c:v>
                  </c:pt>
                  <c:pt idx="3">
                    <c:v>fr-rr-fcfs-gups</c:v>
                  </c:pt>
                  <c:pt idx="5">
                    <c:v>alone_30</c:v>
                  </c:pt>
                  <c:pt idx="6">
                    <c:v>alone_60</c:v>
                  </c:pt>
                  <c:pt idx="7">
                    <c:v>fr-fcfs_gups</c:v>
                  </c:pt>
                  <c:pt idx="8">
                    <c:v>fr-rr-fcfs-gups</c:v>
                  </c:pt>
                  <c:pt idx="10">
                    <c:v>alone_30</c:v>
                  </c:pt>
                  <c:pt idx="11">
                    <c:v>alone_60</c:v>
                  </c:pt>
                  <c:pt idx="12">
                    <c:v>fr-fcfs-gups</c:v>
                  </c:pt>
                  <c:pt idx="13">
                    <c:v>fr-rr-fcfs-gups</c:v>
                  </c:pt>
                </c:lvl>
                <c:lvl>
                  <c:pt idx="0">
                    <c:v>HIST (1st App)</c:v>
                  </c:pt>
                  <c:pt idx="5">
                    <c:v>GAUSS (1st App)</c:v>
                  </c:pt>
                  <c:pt idx="10">
                    <c:v>3ds (1st App)</c:v>
                  </c:pt>
                </c:lvl>
              </c:multiLvlStrCache>
              <c:extLst/>
            </c:multiLvlStrRef>
          </c:cat>
          <c:val>
            <c:numRef>
              <c:f>small_scheme!$C$95:$C$141</c:f>
              <c:numCache>
                <c:formatCode>General</c:formatCode>
                <c:ptCount val="14"/>
                <c:pt idx="0">
                  <c:v>0.33045</c:v>
                </c:pt>
                <c:pt idx="1">
                  <c:v>0.508433333333333</c:v>
                </c:pt>
                <c:pt idx="2">
                  <c:v>0.113483333333333</c:v>
                </c:pt>
                <c:pt idx="3">
                  <c:v>0.1997</c:v>
                </c:pt>
                <c:pt idx="5">
                  <c:v>0.407716666666667</c:v>
                </c:pt>
                <c:pt idx="6">
                  <c:v>0.705516666666667</c:v>
                </c:pt>
                <c:pt idx="7">
                  <c:v>0.0758283333333333</c:v>
                </c:pt>
                <c:pt idx="8">
                  <c:v>0.148783333333333</c:v>
                </c:pt>
                <c:pt idx="10">
                  <c:v>0.638716666666667</c:v>
                </c:pt>
                <c:pt idx="11">
                  <c:v>0.855516666666667</c:v>
                </c:pt>
                <c:pt idx="12">
                  <c:v>0.11115</c:v>
                </c:pt>
                <c:pt idx="13">
                  <c:v>0.1933</c:v>
                </c:pt>
              </c:numCache>
              <c:extLst/>
            </c:numRef>
          </c:val>
        </c:ser>
        <c:ser>
          <c:idx val="1"/>
          <c:order val="1"/>
          <c:tx>
            <c:strRef>
              <c:f>small_scheme!$D$94</c:f>
              <c:strCache>
                <c:ptCount val="1"/>
                <c:pt idx="0">
                  <c:v>2nd App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ysClr val="windowText" lastClr="000000"/>
              </a:solidFill>
            </a:ln>
          </c:spPr>
          <c:cat>
            <c:multiLvlStrRef>
              <c:f>small_scheme!$A$95:$B$141</c:f>
              <c:multiLvlStrCache>
                <c:ptCount val="14"/>
                <c:lvl>
                  <c:pt idx="0">
                    <c:v>alone_30</c:v>
                  </c:pt>
                  <c:pt idx="1">
                    <c:v>alone_60</c:v>
                  </c:pt>
                  <c:pt idx="2">
                    <c:v>fr-fcfs-gups</c:v>
                  </c:pt>
                  <c:pt idx="3">
                    <c:v>fr-rr-fcfs-gups</c:v>
                  </c:pt>
                  <c:pt idx="5">
                    <c:v>alone_30</c:v>
                  </c:pt>
                  <c:pt idx="6">
                    <c:v>alone_60</c:v>
                  </c:pt>
                  <c:pt idx="7">
                    <c:v>fr-fcfs_gups</c:v>
                  </c:pt>
                  <c:pt idx="8">
                    <c:v>fr-rr-fcfs-gups</c:v>
                  </c:pt>
                  <c:pt idx="10">
                    <c:v>alone_30</c:v>
                  </c:pt>
                  <c:pt idx="11">
                    <c:v>alone_60</c:v>
                  </c:pt>
                  <c:pt idx="12">
                    <c:v>fr-fcfs-gups</c:v>
                  </c:pt>
                  <c:pt idx="13">
                    <c:v>fr-rr-fcfs-gups</c:v>
                  </c:pt>
                </c:lvl>
                <c:lvl>
                  <c:pt idx="0">
                    <c:v>HIST (1st App)</c:v>
                  </c:pt>
                  <c:pt idx="5">
                    <c:v>GAUSS (1st App)</c:v>
                  </c:pt>
                  <c:pt idx="10">
                    <c:v>3ds (1st App)</c:v>
                  </c:pt>
                </c:lvl>
              </c:multiLvlStrCache>
              <c:extLst/>
            </c:multiLvlStrRef>
          </c:cat>
          <c:val>
            <c:numRef>
              <c:f>small_scheme!$D$95:$D$141</c:f>
              <c:numCache>
                <c:formatCode>General</c:formatCode>
                <c:ptCount val="14"/>
                <c:pt idx="0">
                  <c:v>0.0</c:v>
                </c:pt>
                <c:pt idx="1">
                  <c:v>0.0</c:v>
                </c:pt>
                <c:pt idx="2">
                  <c:v>0.825783333333333</c:v>
                </c:pt>
                <c:pt idx="3">
                  <c:v>0.7279</c:v>
                </c:pt>
                <c:pt idx="5">
                  <c:v>0.0</c:v>
                </c:pt>
                <c:pt idx="6">
                  <c:v>0.0</c:v>
                </c:pt>
                <c:pt idx="7">
                  <c:v>0.8655</c:v>
                </c:pt>
                <c:pt idx="8">
                  <c:v>0.792116666666667</c:v>
                </c:pt>
                <c:pt idx="10">
                  <c:v>0.0</c:v>
                </c:pt>
                <c:pt idx="11">
                  <c:v>0.0</c:v>
                </c:pt>
                <c:pt idx="12">
                  <c:v>0.830133333333333</c:v>
                </c:pt>
                <c:pt idx="13">
                  <c:v>0.75555</c:v>
                </c:pt>
              </c:numCache>
              <c:extLst/>
            </c:numRef>
          </c:val>
        </c:ser>
        <c:ser>
          <c:idx val="2"/>
          <c:order val="2"/>
          <c:tx>
            <c:strRef>
              <c:f>small_scheme!$E$94</c:f>
              <c:strCache>
                <c:ptCount val="1"/>
                <c:pt idx="0">
                  <c:v>Wasted-BW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ysClr val="windowText" lastClr="000000"/>
              </a:solidFill>
            </a:ln>
          </c:spPr>
          <c:cat>
            <c:multiLvlStrRef>
              <c:f>small_scheme!$A$95:$B$141</c:f>
              <c:multiLvlStrCache>
                <c:ptCount val="14"/>
                <c:lvl>
                  <c:pt idx="0">
                    <c:v>alone_30</c:v>
                  </c:pt>
                  <c:pt idx="1">
                    <c:v>alone_60</c:v>
                  </c:pt>
                  <c:pt idx="2">
                    <c:v>fr-fcfs-gups</c:v>
                  </c:pt>
                  <c:pt idx="3">
                    <c:v>fr-rr-fcfs-gups</c:v>
                  </c:pt>
                  <c:pt idx="5">
                    <c:v>alone_30</c:v>
                  </c:pt>
                  <c:pt idx="6">
                    <c:v>alone_60</c:v>
                  </c:pt>
                  <c:pt idx="7">
                    <c:v>fr-fcfs_gups</c:v>
                  </c:pt>
                  <c:pt idx="8">
                    <c:v>fr-rr-fcfs-gups</c:v>
                  </c:pt>
                  <c:pt idx="10">
                    <c:v>alone_30</c:v>
                  </c:pt>
                  <c:pt idx="11">
                    <c:v>alone_60</c:v>
                  </c:pt>
                  <c:pt idx="12">
                    <c:v>fr-fcfs-gups</c:v>
                  </c:pt>
                  <c:pt idx="13">
                    <c:v>fr-rr-fcfs-gups</c:v>
                  </c:pt>
                </c:lvl>
                <c:lvl>
                  <c:pt idx="0">
                    <c:v>HIST (1st App)</c:v>
                  </c:pt>
                  <c:pt idx="5">
                    <c:v>GAUSS (1st App)</c:v>
                  </c:pt>
                  <c:pt idx="10">
                    <c:v>3ds (1st App)</c:v>
                  </c:pt>
                </c:lvl>
              </c:multiLvlStrCache>
              <c:extLst/>
            </c:multiLvlStrRef>
          </c:cat>
          <c:val>
            <c:numRef>
              <c:f>small_scheme!$E$95:$E$141</c:f>
              <c:numCache>
                <c:formatCode>General</c:formatCode>
                <c:ptCount val="14"/>
                <c:pt idx="0">
                  <c:v>0.309564203169889</c:v>
                </c:pt>
                <c:pt idx="1">
                  <c:v>0.212356780789012</c:v>
                </c:pt>
                <c:pt idx="2">
                  <c:v>0.0598646468227941</c:v>
                </c:pt>
                <c:pt idx="3">
                  <c:v>0.0711617543607782</c:v>
                </c:pt>
                <c:pt idx="5">
                  <c:v>0.0519240833990959</c:v>
                </c:pt>
                <c:pt idx="6">
                  <c:v>0.0898499110643471</c:v>
                </c:pt>
                <c:pt idx="7">
                  <c:v>0.0582292357743718</c:v>
                </c:pt>
                <c:pt idx="8">
                  <c:v>0.0585865439093487</c:v>
                </c:pt>
                <c:pt idx="10">
                  <c:v>0.0249884995064166</c:v>
                </c:pt>
                <c:pt idx="11">
                  <c:v>0.0334703616147971</c:v>
                </c:pt>
                <c:pt idx="12">
                  <c:v>0.0583272723518248</c:v>
                </c:pt>
                <c:pt idx="13">
                  <c:v>0.0505180330027209</c:v>
                </c:pt>
              </c:numCache>
              <c:extLst/>
            </c:numRef>
          </c:val>
        </c:ser>
        <c:ser>
          <c:idx val="3"/>
          <c:order val="3"/>
          <c:tx>
            <c:strRef>
              <c:f>small_scheme!$F$94</c:f>
              <c:strCache>
                <c:ptCount val="1"/>
                <c:pt idx="0">
                  <c:v>Idle-BW</c:v>
                </c:pt>
              </c:strCache>
            </c:strRef>
          </c:tx>
          <c:spPr>
            <a:solidFill>
              <a:srgbClr val="FFC000">
                <a:lumMod val="20000"/>
                <a:lumOff val="80000"/>
              </a:srgbClr>
            </a:solidFill>
            <a:ln>
              <a:solidFill>
                <a:sysClr val="windowText" lastClr="000000"/>
              </a:solidFill>
            </a:ln>
          </c:spPr>
          <c:cat>
            <c:multiLvlStrRef>
              <c:f>small_scheme!$A$95:$B$141</c:f>
              <c:multiLvlStrCache>
                <c:ptCount val="14"/>
                <c:lvl>
                  <c:pt idx="0">
                    <c:v>alone_30</c:v>
                  </c:pt>
                  <c:pt idx="1">
                    <c:v>alone_60</c:v>
                  </c:pt>
                  <c:pt idx="2">
                    <c:v>fr-fcfs-gups</c:v>
                  </c:pt>
                  <c:pt idx="3">
                    <c:v>fr-rr-fcfs-gups</c:v>
                  </c:pt>
                  <c:pt idx="5">
                    <c:v>alone_30</c:v>
                  </c:pt>
                  <c:pt idx="6">
                    <c:v>alone_60</c:v>
                  </c:pt>
                  <c:pt idx="7">
                    <c:v>fr-fcfs_gups</c:v>
                  </c:pt>
                  <c:pt idx="8">
                    <c:v>fr-rr-fcfs-gups</c:v>
                  </c:pt>
                  <c:pt idx="10">
                    <c:v>alone_30</c:v>
                  </c:pt>
                  <c:pt idx="11">
                    <c:v>alone_60</c:v>
                  </c:pt>
                  <c:pt idx="12">
                    <c:v>fr-fcfs-gups</c:v>
                  </c:pt>
                  <c:pt idx="13">
                    <c:v>fr-rr-fcfs-gups</c:v>
                  </c:pt>
                </c:lvl>
                <c:lvl>
                  <c:pt idx="0">
                    <c:v>HIST (1st App)</c:v>
                  </c:pt>
                  <c:pt idx="5">
                    <c:v>GAUSS (1st App)</c:v>
                  </c:pt>
                  <c:pt idx="10">
                    <c:v>3ds (1st App)</c:v>
                  </c:pt>
                </c:lvl>
              </c:multiLvlStrCache>
              <c:extLst/>
            </c:multiLvlStrRef>
          </c:cat>
          <c:val>
            <c:numRef>
              <c:f>small_scheme!$F$95:$F$141</c:f>
              <c:numCache>
                <c:formatCode>General</c:formatCode>
                <c:ptCount val="14"/>
                <c:pt idx="0">
                  <c:v>0.359985796830111</c:v>
                </c:pt>
                <c:pt idx="1">
                  <c:v>0.279209885877655</c:v>
                </c:pt>
                <c:pt idx="2">
                  <c:v>0.00086868651053984</c:v>
                </c:pt>
                <c:pt idx="3">
                  <c:v>0.00123824563922181</c:v>
                </c:pt>
                <c:pt idx="5">
                  <c:v>0.540359249934237</c:v>
                </c:pt>
                <c:pt idx="6">
                  <c:v>0.204633422268986</c:v>
                </c:pt>
                <c:pt idx="7">
                  <c:v>0.000442430892294898</c:v>
                </c:pt>
                <c:pt idx="8">
                  <c:v>0.000513456090651232</c:v>
                </c:pt>
                <c:pt idx="10">
                  <c:v>0.336294833826916</c:v>
                </c:pt>
                <c:pt idx="11">
                  <c:v>0.111012971718536</c:v>
                </c:pt>
                <c:pt idx="12">
                  <c:v>0.000389394314842306</c:v>
                </c:pt>
                <c:pt idx="13">
                  <c:v>0.000631966997279077</c:v>
                </c:pt>
              </c:numCache>
              <c:extLst/>
            </c:numRef>
          </c:val>
        </c:ser>
        <c:gapWidth val="25"/>
        <c:overlap val="100"/>
        <c:axId val="673262936"/>
        <c:axId val="673265480"/>
      </c:barChart>
      <c:catAx>
        <c:axId val="673262936"/>
        <c:scaling>
          <c:orientation val="minMax"/>
        </c:scaling>
        <c:axPos val="b"/>
        <c:numFmt formatCode="General" sourceLinked="0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673265480"/>
        <c:crosses val="autoZero"/>
        <c:auto val="1"/>
        <c:lblAlgn val="ctr"/>
        <c:lblOffset val="100"/>
      </c:catAx>
      <c:valAx>
        <c:axId val="673265480"/>
        <c:scaling>
          <c:orientation val="minMax"/>
          <c:max val="1.0"/>
          <c:min val="0.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8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8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Percentage</a:t>
                </a:r>
                <a:r>
                  <a:rPr lang="en-US" sz="18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endParaRPr lang="en-US" sz="1800" baseline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defRPr sz="18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800" baseline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Peak </a:t>
                </a:r>
                <a:r>
                  <a:rPr lang="en-US" sz="18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Bandwidth</a:t>
                </a:r>
                <a:endParaRPr lang="en-US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0.0408805031446541"/>
              <c:y val="0.172905181055851"/>
            </c:manualLayout>
          </c:layout>
        </c:title>
        <c:numFmt formatCode="0%" sourceLinked="0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673262936"/>
        <c:crosses val="autoZero"/>
        <c:crossBetween val="between"/>
        <c:majorUnit val="0.2"/>
      </c:valAx>
      <c:spPr>
        <a:ln w="22225">
          <a:solidFill>
            <a:srgbClr val="FFFFFF"/>
          </a:solidFill>
        </a:ln>
      </c:spPr>
    </c:plotArea>
    <c:legend>
      <c:legendPos val="t"/>
      <c:layout>
        <c:manualLayout>
          <c:xMode val="edge"/>
          <c:yMode val="edge"/>
          <c:x val="0.0515027484771951"/>
          <c:y val="0.00132198200697527"/>
          <c:w val="0.926933708974451"/>
          <c:h val="0.102052388715655"/>
        </c:manualLayout>
      </c:layout>
      <c:txPr>
        <a:bodyPr/>
        <a:lstStyle/>
        <a:p>
          <a:pPr>
            <a:defRPr sz="2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</c:chart>
  <c:spPr>
    <a:ln>
      <a:noFill/>
    </a:ln>
  </c:spPr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layout>
        <c:manualLayout>
          <c:xMode val="edge"/>
          <c:yMode val="edge"/>
          <c:x val="0.502083333333333"/>
          <c:y val="0.0317460317460317"/>
        </c:manualLayout>
      </c:layout>
      <c:txPr>
        <a:bodyPr/>
        <a:lstStyle/>
        <a:p>
          <a:pPr>
            <a:defRPr sz="1800" b="0"/>
          </a:pPr>
          <a:endParaRPr lang="en-US"/>
        </a:p>
      </c:txPr>
    </c:title>
    <c:plotArea>
      <c:layout>
        <c:manualLayout>
          <c:layoutTarget val="inner"/>
          <c:xMode val="edge"/>
          <c:yMode val="edge"/>
          <c:x val="0.305383430332078"/>
          <c:y val="0.224973544973545"/>
          <c:w val="0.674145555175168"/>
          <c:h val="0.527989001374828"/>
        </c:manualLayout>
      </c:layout>
      <c:barChart>
        <c:barDir val="col"/>
        <c:grouping val="clustered"/>
        <c:ser>
          <c:idx val="0"/>
          <c:order val="0"/>
          <c:tx>
            <c:strRef>
              <c:f>baseline!$N$81</c:f>
              <c:strCache>
                <c:ptCount val="1"/>
                <c:pt idx="0">
                  <c:v>HIST</c:v>
                </c:pt>
              </c:strCache>
            </c:strRef>
          </c:tx>
          <c:cat>
            <c:strRef>
              <c:f>baseline!$O$80:$P$80</c:f>
              <c:strCache>
                <c:ptCount val="2"/>
                <c:pt idx="0">
                  <c:v>Alone_60</c:v>
                </c:pt>
                <c:pt idx="1">
                  <c:v>With DGEMM</c:v>
                </c:pt>
              </c:strCache>
            </c:strRef>
          </c:cat>
          <c:val>
            <c:numRef>
              <c:f>baseline!$O$81:$P$81</c:f>
              <c:numCache>
                <c:formatCode>General</c:formatCode>
                <c:ptCount val="2"/>
                <c:pt idx="0">
                  <c:v>1.0</c:v>
                </c:pt>
                <c:pt idx="1">
                  <c:v>0.641202537107314</c:v>
                </c:pt>
              </c:numCache>
            </c:numRef>
          </c:val>
        </c:ser>
        <c:axId val="615396680"/>
        <c:axId val="615363288"/>
      </c:barChart>
      <c:catAx>
        <c:axId val="615396680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15363288"/>
        <c:crosses val="autoZero"/>
        <c:auto val="1"/>
        <c:lblAlgn val="ctr"/>
        <c:lblOffset val="100"/>
      </c:catAx>
      <c:valAx>
        <c:axId val="615363288"/>
        <c:scaling>
          <c:orientation val="minMax"/>
          <c:max val="1.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Speedup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596014492753623"/>
              <c:y val="0.321779193495071"/>
            </c:manualLayout>
          </c:layout>
        </c:title>
        <c:numFmt formatCode="General" sourceLinked="1"/>
        <c:tickLblPos val="nextTo"/>
        <c:crossAx val="615396680"/>
        <c:crosses val="autoZero"/>
        <c:crossBetween val="between"/>
      </c:valAx>
      <c:spPr>
        <a:ln>
          <a:solidFill>
            <a:schemeClr val="tx1"/>
          </a:solidFill>
        </a:ln>
      </c:spPr>
    </c:plotArea>
    <c:plotVisOnly val="1"/>
    <c:dispBlanksAs val="gap"/>
  </c:chart>
  <c:txPr>
    <a:bodyPr/>
    <a:lstStyle/>
    <a:p>
      <a:pPr>
        <a:defRPr sz="14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layout>
        <c:manualLayout>
          <c:xMode val="edge"/>
          <c:yMode val="edge"/>
          <c:x val="0.501704767820053"/>
          <c:y val="0.0404040404040404"/>
        </c:manualLayout>
      </c:layout>
      <c:txPr>
        <a:bodyPr/>
        <a:lstStyle/>
        <a:p>
          <a:pPr>
            <a:defRPr sz="1800" b="0"/>
          </a:pPr>
          <a:endParaRPr lang="en-US"/>
        </a:p>
      </c:txPr>
    </c:title>
    <c:plotArea>
      <c:layout>
        <c:manualLayout>
          <c:layoutTarget val="inner"/>
          <c:xMode val="edge"/>
          <c:yMode val="edge"/>
          <c:x val="0.344868265512613"/>
          <c:y val="0.210290304621013"/>
          <c:w val="0.570218989801847"/>
          <c:h val="0.617832259603913"/>
        </c:manualLayout>
      </c:layout>
      <c:barChart>
        <c:barDir val="col"/>
        <c:grouping val="clustered"/>
        <c:ser>
          <c:idx val="0"/>
          <c:order val="0"/>
          <c:tx>
            <c:strRef>
              <c:f>baseline!$R$81</c:f>
              <c:strCache>
                <c:ptCount val="1"/>
                <c:pt idx="0">
                  <c:v>DGEMM</c:v>
                </c:pt>
              </c:strCache>
            </c:strRef>
          </c:tx>
          <c:cat>
            <c:strRef>
              <c:f>baseline!$S$80:$T$80</c:f>
              <c:strCache>
                <c:ptCount val="2"/>
                <c:pt idx="0">
                  <c:v>Alone_60</c:v>
                </c:pt>
                <c:pt idx="1">
                  <c:v>With HIST</c:v>
                </c:pt>
              </c:strCache>
            </c:strRef>
          </c:cat>
          <c:val>
            <c:numRef>
              <c:f>baseline!$S$81:$T$81</c:f>
              <c:numCache>
                <c:formatCode>General</c:formatCode>
                <c:ptCount val="2"/>
                <c:pt idx="0">
                  <c:v>1.0</c:v>
                </c:pt>
                <c:pt idx="1">
                  <c:v>0.766882158484774</c:v>
                </c:pt>
              </c:numCache>
            </c:numRef>
          </c:val>
        </c:ser>
        <c:axId val="614911768"/>
        <c:axId val="614988824"/>
      </c:barChart>
      <c:catAx>
        <c:axId val="614911768"/>
        <c:scaling>
          <c:orientation val="minMax"/>
        </c:scaling>
        <c:axPos val="b"/>
        <c:numFmt formatCode="General" sourceLinked="0"/>
        <c:tickLblPos val="nextTo"/>
        <c:crossAx val="614988824"/>
        <c:crosses val="autoZero"/>
        <c:auto val="1"/>
        <c:lblAlgn val="ctr"/>
        <c:lblOffset val="100"/>
      </c:catAx>
      <c:valAx>
        <c:axId val="614988824"/>
        <c:scaling>
          <c:orientation val="minMax"/>
          <c:max val="1.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Speedu</a:t>
                </a:r>
                <a:r>
                  <a:rPr lang="en-US" baseline="0" dirty="0" smtClean="0"/>
                  <a:t>p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882103477523325"/>
              <c:y val="0.250050505050505"/>
            </c:manualLayout>
          </c:layout>
        </c:title>
        <c:numFmt formatCode="General" sourceLinked="1"/>
        <c:tickLblPos val="nextTo"/>
        <c:crossAx val="614911768"/>
        <c:crosses val="autoZero"/>
        <c:crossBetween val="between"/>
      </c:valAx>
      <c:spPr>
        <a:ln>
          <a:solidFill>
            <a:schemeClr val="tx1"/>
          </a:solidFill>
        </a:ln>
      </c:spPr>
    </c:plotArea>
    <c:plotVisOnly val="1"/>
    <c:dispBlanksAs val="gap"/>
  </c:chart>
  <c:txPr>
    <a:bodyPr/>
    <a:lstStyle/>
    <a:p>
      <a:pPr>
        <a:defRPr sz="16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layout>
        <c:manualLayout>
          <c:xMode val="edge"/>
          <c:yMode val="edge"/>
          <c:x val="0.399888820077266"/>
          <c:y val="0.0736112204724409"/>
        </c:manualLayout>
      </c:layout>
    </c:title>
    <c:plotArea>
      <c:layout>
        <c:manualLayout>
          <c:layoutTarget val="inner"/>
          <c:xMode val="edge"/>
          <c:yMode val="edge"/>
          <c:x val="0.297646316937656"/>
          <c:y val="0.244294254884806"/>
          <c:w val="0.678544159252821"/>
          <c:h val="0.589432779235929"/>
        </c:manualLayout>
      </c:layout>
      <c:barChart>
        <c:barDir val="col"/>
        <c:grouping val="clustered"/>
        <c:ser>
          <c:idx val="0"/>
          <c:order val="0"/>
          <c:tx>
            <c:strRef>
              <c:f>baseline!$O$89</c:f>
              <c:strCache>
                <c:ptCount val="1"/>
                <c:pt idx="0">
                  <c:v>HIST Performance </c:v>
                </c:pt>
              </c:strCache>
            </c:strRef>
          </c:tx>
          <c:cat>
            <c:strRef>
              <c:f>baseline!$N$90:$N$91</c:f>
              <c:strCache>
                <c:ptCount val="2"/>
                <c:pt idx="0">
                  <c:v>With DGEMM</c:v>
                </c:pt>
                <c:pt idx="1">
                  <c:v>With GUPS</c:v>
                </c:pt>
              </c:strCache>
            </c:strRef>
          </c:cat>
          <c:val>
            <c:numRef>
              <c:f>baseline!$O$90:$O$91</c:f>
              <c:numCache>
                <c:formatCode>General</c:formatCode>
                <c:ptCount val="2"/>
                <c:pt idx="0">
                  <c:v>0.641202537107314</c:v>
                </c:pt>
                <c:pt idx="1">
                  <c:v>0.24480605984766</c:v>
                </c:pt>
              </c:numCache>
            </c:numRef>
          </c:val>
        </c:ser>
        <c:axId val="590410504"/>
        <c:axId val="614476168"/>
      </c:barChart>
      <c:catAx>
        <c:axId val="590410504"/>
        <c:scaling>
          <c:orientation val="minMax"/>
        </c:scaling>
        <c:axPos val="b"/>
        <c:numFmt formatCode="General" sourceLinked="0"/>
        <c:tickLblPos val="nextTo"/>
        <c:crossAx val="614476168"/>
        <c:crosses val="autoZero"/>
        <c:auto val="1"/>
        <c:lblAlgn val="ctr"/>
        <c:lblOffset val="100"/>
      </c:catAx>
      <c:valAx>
        <c:axId val="614476168"/>
        <c:scaling>
          <c:orientation val="minMax"/>
          <c:max val="1.0"/>
          <c:min val="0.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aseline="0" dirty="0" smtClean="0"/>
                  <a:t>Speedup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04041994750656"/>
              <c:y val="0.287812664041995"/>
            </c:manualLayout>
          </c:layout>
        </c:title>
        <c:numFmt formatCode="General" sourceLinked="1"/>
        <c:tickLblPos val="nextTo"/>
        <c:crossAx val="590410504"/>
        <c:crosses val="autoZero"/>
        <c:crossBetween val="between"/>
      </c:valAx>
      <c:spPr>
        <a:ln>
          <a:solidFill>
            <a:schemeClr val="tx1"/>
          </a:solidFill>
        </a:ln>
      </c:spPr>
    </c:plotArea>
    <c:plotVisOnly val="1"/>
    <c:dispBlanksAs val="gap"/>
  </c:chart>
  <c:txPr>
    <a:bodyPr/>
    <a:lstStyle/>
    <a:p>
      <a:pPr>
        <a:defRPr sz="20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>
        <c:manualLayout>
          <c:layoutTarget val="inner"/>
          <c:xMode val="edge"/>
          <c:yMode val="edge"/>
          <c:x val="0.206582621321271"/>
          <c:y val="0.130076708153416"/>
          <c:w val="0.750864187189367"/>
          <c:h val="0.667885869105072"/>
        </c:manualLayout>
      </c:layout>
      <c:barChart>
        <c:barDir val="col"/>
        <c:grouping val="clustered"/>
        <c:ser>
          <c:idx val="0"/>
          <c:order val="0"/>
          <c:tx>
            <c:strRef>
              <c:f>baseline!$O$98</c:f>
              <c:strCache>
                <c:ptCount val="1"/>
                <c:pt idx="0">
                  <c:v>Co-scheduling</c:v>
                </c:pt>
              </c:strCache>
            </c:strRef>
          </c:tx>
          <c:cat>
            <c:strRef>
              <c:f>baseline!$N$99:$N$101</c:f>
              <c:strCache>
                <c:ptCount val="3"/>
                <c:pt idx="0">
                  <c:v>HIST+DGEMM</c:v>
                </c:pt>
                <c:pt idx="1">
                  <c:v>HIST+GUPS</c:v>
                </c:pt>
                <c:pt idx="2">
                  <c:v>GAUSS+GUPS</c:v>
                </c:pt>
              </c:strCache>
            </c:strRef>
          </c:cat>
          <c:val>
            <c:numRef>
              <c:f>baseline!$O$99:$O$101</c:f>
              <c:numCache>
                <c:formatCode>General</c:formatCode>
                <c:ptCount val="3"/>
                <c:pt idx="0">
                  <c:v>1.408084695592088</c:v>
                </c:pt>
                <c:pt idx="1">
                  <c:v>1.125951510564737</c:v>
                </c:pt>
                <c:pt idx="2">
                  <c:v>1.021504844619468</c:v>
                </c:pt>
              </c:numCache>
            </c:numRef>
          </c:val>
        </c:ser>
        <c:axId val="615111880"/>
        <c:axId val="615090600"/>
      </c:barChart>
      <c:catAx>
        <c:axId val="615111880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15090600"/>
        <c:crosses val="autoZero"/>
        <c:auto val="1"/>
        <c:lblAlgn val="ctr"/>
        <c:lblOffset val="100"/>
      </c:catAx>
      <c:valAx>
        <c:axId val="61509060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 smtClean="0"/>
                  <a:t>Weighted</a:t>
                </a:r>
                <a:r>
                  <a:rPr lang="en-US" sz="1800" baseline="0" dirty="0" smtClean="0"/>
                  <a:t> Speedup</a:t>
                </a:r>
                <a:endParaRPr lang="en-US" sz="1800" dirty="0"/>
              </a:p>
            </c:rich>
          </c:tx>
          <c:layout>
            <c:manualLayout>
              <c:xMode val="edge"/>
              <c:yMode val="edge"/>
              <c:x val="0.0216188354745131"/>
              <c:y val="0.057673769799754"/>
            </c:manualLayout>
          </c:layout>
        </c:title>
        <c:numFmt formatCode="General" sourceLinked="1"/>
        <c:tickLblPos val="nextTo"/>
        <c:crossAx val="615111880"/>
        <c:crosses val="autoZero"/>
        <c:crossBetween val="between"/>
      </c:valAx>
      <c:spPr>
        <a:ln>
          <a:solidFill>
            <a:schemeClr val="tx1"/>
          </a:solidFill>
        </a:ln>
      </c:spPr>
    </c:plotArea>
    <c:plotVisOnly val="1"/>
    <c:dispBlanksAs val="gap"/>
  </c:chart>
  <c:txPr>
    <a:bodyPr/>
    <a:lstStyle/>
    <a:p>
      <a:pPr>
        <a:defRPr sz="20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>
        <c:manualLayout>
          <c:layoutTarget val="inner"/>
          <c:xMode val="edge"/>
          <c:yMode val="edge"/>
          <c:x val="0.133534833736334"/>
          <c:y val="0.13439043179101"/>
          <c:w val="0.785210387087441"/>
          <c:h val="0.512139107611549"/>
        </c:manualLayout>
      </c:layout>
      <c:barChart>
        <c:barDir val="col"/>
        <c:grouping val="stacked"/>
        <c:ser>
          <c:idx val="0"/>
          <c:order val="0"/>
          <c:tx>
            <c:strRef>
              <c:f>baseline!$R$43</c:f>
              <c:strCache>
                <c:ptCount val="1"/>
                <c:pt idx="0">
                  <c:v>1st APP</c:v>
                </c:pt>
              </c:strCache>
            </c:strRef>
          </c:tx>
          <c:spPr>
            <a:solidFill>
              <a:srgbClr val="FF0000"/>
            </a:solidFill>
            <a:ln w="19050">
              <a:solidFill>
                <a:srgbClr val="000000"/>
              </a:solidFill>
            </a:ln>
          </c:spPr>
          <c:cat>
            <c:strRef>
              <c:f>baseline!$Q$44:$Q$57</c:f>
              <c:strCache>
                <c:ptCount val="14"/>
                <c:pt idx="0">
                  <c:v>hist_gauss </c:v>
                </c:pt>
                <c:pt idx="1">
                  <c:v>hist_gups </c:v>
                </c:pt>
                <c:pt idx="2">
                  <c:v>hist_bfs </c:v>
                </c:pt>
                <c:pt idx="3">
                  <c:v>hist_3ds</c:v>
                </c:pt>
                <c:pt idx="4">
                  <c:v>hist_dgemm </c:v>
                </c:pt>
                <c:pt idx="5">
                  <c:v>gauss_gups </c:v>
                </c:pt>
                <c:pt idx="6">
                  <c:v>gauss_bfs </c:v>
                </c:pt>
                <c:pt idx="7">
                  <c:v>gauss_3ds </c:v>
                </c:pt>
                <c:pt idx="8">
                  <c:v>gauss_dgemm </c:v>
                </c:pt>
                <c:pt idx="9">
                  <c:v>gups_bfs </c:v>
                </c:pt>
                <c:pt idx="10">
                  <c:v>gups_3ds</c:v>
                </c:pt>
                <c:pt idx="11">
                  <c:v>gups_dgemm </c:v>
                </c:pt>
                <c:pt idx="12">
                  <c:v>bfs_3ds</c:v>
                </c:pt>
                <c:pt idx="13">
                  <c:v>bfs_dgemm </c:v>
                </c:pt>
              </c:strCache>
            </c:strRef>
          </c:cat>
          <c:val>
            <c:numRef>
              <c:f>baseline!$R$44:$R$57</c:f>
              <c:numCache>
                <c:formatCode>General</c:formatCode>
                <c:ptCount val="14"/>
                <c:pt idx="0">
                  <c:v>0.666302173957209</c:v>
                </c:pt>
                <c:pt idx="1">
                  <c:v>0.24480605984766</c:v>
                </c:pt>
                <c:pt idx="2">
                  <c:v>0.415475924567752</c:v>
                </c:pt>
                <c:pt idx="3">
                  <c:v>0.589931969892031</c:v>
                </c:pt>
                <c:pt idx="4">
                  <c:v>0.641202537107314</c:v>
                </c:pt>
                <c:pt idx="5">
                  <c:v>0.0972190075197907</c:v>
                </c:pt>
                <c:pt idx="6">
                  <c:v>0.34743597589095</c:v>
                </c:pt>
                <c:pt idx="7">
                  <c:v>0.362942138628392</c:v>
                </c:pt>
                <c:pt idx="8">
                  <c:v>0.503026623804444</c:v>
                </c:pt>
                <c:pt idx="9">
                  <c:v>0.743299979550507</c:v>
                </c:pt>
                <c:pt idx="10">
                  <c:v>0.888125151083294</c:v>
                </c:pt>
                <c:pt idx="11">
                  <c:v>0.983864668034761</c:v>
                </c:pt>
                <c:pt idx="12">
                  <c:v>0.730957660212778</c:v>
                </c:pt>
                <c:pt idx="13">
                  <c:v>0.680958254566369</c:v>
                </c:pt>
              </c:numCache>
            </c:numRef>
          </c:val>
        </c:ser>
        <c:ser>
          <c:idx val="1"/>
          <c:order val="1"/>
          <c:tx>
            <c:strRef>
              <c:f>baseline!$S$43</c:f>
              <c:strCache>
                <c:ptCount val="1"/>
                <c:pt idx="0">
                  <c:v>2nd APP</c:v>
                </c:pt>
              </c:strCache>
            </c:strRef>
          </c:tx>
          <c:spPr>
            <a:solidFill>
              <a:srgbClr val="B9E700"/>
            </a:solidFill>
            <a:ln w="19050">
              <a:solidFill>
                <a:schemeClr val="bg1"/>
              </a:solidFill>
            </a:ln>
          </c:spPr>
          <c:cat>
            <c:strRef>
              <c:f>baseline!$Q$44:$Q$57</c:f>
              <c:strCache>
                <c:ptCount val="14"/>
                <c:pt idx="0">
                  <c:v>hist_gauss </c:v>
                </c:pt>
                <c:pt idx="1">
                  <c:v>hist_gups </c:v>
                </c:pt>
                <c:pt idx="2">
                  <c:v>hist_bfs </c:v>
                </c:pt>
                <c:pt idx="3">
                  <c:v>hist_3ds</c:v>
                </c:pt>
                <c:pt idx="4">
                  <c:v>hist_dgemm </c:v>
                </c:pt>
                <c:pt idx="5">
                  <c:v>gauss_gups </c:v>
                </c:pt>
                <c:pt idx="6">
                  <c:v>gauss_bfs </c:v>
                </c:pt>
                <c:pt idx="7">
                  <c:v>gauss_3ds </c:v>
                </c:pt>
                <c:pt idx="8">
                  <c:v>gauss_dgemm </c:v>
                </c:pt>
                <c:pt idx="9">
                  <c:v>gups_bfs </c:v>
                </c:pt>
                <c:pt idx="10">
                  <c:v>gups_3ds</c:v>
                </c:pt>
                <c:pt idx="11">
                  <c:v>gups_dgemm </c:v>
                </c:pt>
                <c:pt idx="12">
                  <c:v>bfs_3ds</c:v>
                </c:pt>
                <c:pt idx="13">
                  <c:v>bfs_dgemm </c:v>
                </c:pt>
              </c:strCache>
            </c:strRef>
          </c:cat>
          <c:val>
            <c:numRef>
              <c:f>baseline!$S$44:$S$57</c:f>
              <c:numCache>
                <c:formatCode>General</c:formatCode>
                <c:ptCount val="14"/>
                <c:pt idx="0">
                  <c:v>0.446176270798292</c:v>
                </c:pt>
                <c:pt idx="1">
                  <c:v>0.881145450717077</c:v>
                </c:pt>
                <c:pt idx="2">
                  <c:v>0.744128356628616</c:v>
                </c:pt>
                <c:pt idx="3">
                  <c:v>0.642249255259873</c:v>
                </c:pt>
                <c:pt idx="4">
                  <c:v>0.766882158484774</c:v>
                </c:pt>
                <c:pt idx="5">
                  <c:v>0.924285837099677</c:v>
                </c:pt>
                <c:pt idx="6">
                  <c:v>0.782657334684796</c:v>
                </c:pt>
                <c:pt idx="7">
                  <c:v>0.674941247988178</c:v>
                </c:pt>
                <c:pt idx="8">
                  <c:v>0.856038218621447</c:v>
                </c:pt>
                <c:pt idx="9">
                  <c:v>0.288419512607142</c:v>
                </c:pt>
                <c:pt idx="10">
                  <c:v>0.130192160497839</c:v>
                </c:pt>
                <c:pt idx="11">
                  <c:v>0.0914978577962366</c:v>
                </c:pt>
                <c:pt idx="12">
                  <c:v>0.327893901690373</c:v>
                </c:pt>
                <c:pt idx="13">
                  <c:v>0.499875031081719</c:v>
                </c:pt>
              </c:numCache>
            </c:numRef>
          </c:val>
        </c:ser>
        <c:gapWidth val="52"/>
        <c:overlap val="100"/>
        <c:axId val="614470664"/>
        <c:axId val="614696296"/>
      </c:barChart>
      <c:catAx>
        <c:axId val="614470664"/>
        <c:scaling>
          <c:orientation val="minMax"/>
        </c:scaling>
        <c:axPos val="b"/>
        <c:numFmt formatCode="General" sourceLinked="0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614696296"/>
        <c:crosses val="autoZero"/>
        <c:auto val="1"/>
        <c:lblAlgn val="ctr"/>
        <c:lblOffset val="100"/>
      </c:catAx>
      <c:valAx>
        <c:axId val="61469629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 b="1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Weighted Speedup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0.000944571889143776"/>
              <c:y val="0.139844619422572"/>
            </c:manualLayout>
          </c:layout>
        </c:title>
        <c:numFmt formatCode="General" sourceLinked="1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614470664"/>
        <c:crosses val="autoZero"/>
        <c:crossBetween val="between"/>
      </c:valAx>
      <c:spPr>
        <a:noFill/>
        <a:ln w="25400">
          <a:noFill/>
        </a:ln>
      </c:spPr>
    </c:plotArea>
    <c:legend>
      <c:legendPos val="t"/>
      <c:layout>
        <c:manualLayout>
          <c:xMode val="edge"/>
          <c:yMode val="edge"/>
          <c:x val="0.153034861026987"/>
          <c:y val="0.0177936917368088"/>
          <c:w val="0.739148460184816"/>
          <c:h val="0.0750089277184328"/>
        </c:manualLayout>
      </c:layout>
      <c:txPr>
        <a:bodyPr/>
        <a:lstStyle/>
        <a:p>
          <a:pPr>
            <a:defRPr sz="2000" b="1"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0.141378190501258"/>
          <c:y val="0.15446424752065"/>
          <c:w val="0.844161896339836"/>
          <c:h val="0.521034420832086"/>
        </c:manualLayout>
      </c:layout>
      <c:barChart>
        <c:barDir val="col"/>
        <c:grouping val="stacked"/>
        <c:ser>
          <c:idx val="4"/>
          <c:order val="0"/>
          <c:tx>
            <c:strRef>
              <c:f>summary!$C$94</c:f>
              <c:strCache>
                <c:ptCount val="1"/>
                <c:pt idx="0">
                  <c:v>1st App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ysClr val="windowText" lastClr="000000"/>
              </a:solidFill>
            </a:ln>
          </c:spPr>
          <c:cat>
            <c:multiLvlStrRef>
              <c:f>summary!$A$95:$B$141</c:f>
              <c:multiLvlStrCache>
                <c:ptCount val="47"/>
                <c:lvl>
                  <c:pt idx="0">
                    <c:v>alone_30</c:v>
                  </c:pt>
                  <c:pt idx="1">
                    <c:v>alone_60</c:v>
                  </c:pt>
                  <c:pt idx="2">
                    <c:v>gauss</c:v>
                  </c:pt>
                  <c:pt idx="3">
                    <c:v>gups</c:v>
                  </c:pt>
                  <c:pt idx="4">
                    <c:v>bfs</c:v>
                  </c:pt>
                  <c:pt idx="5">
                    <c:v>3ds</c:v>
                  </c:pt>
                  <c:pt idx="6">
                    <c:v>dgemm</c:v>
                  </c:pt>
                  <c:pt idx="8">
                    <c:v>alone_30</c:v>
                  </c:pt>
                  <c:pt idx="9">
                    <c:v>alone_60</c:v>
                  </c:pt>
                  <c:pt idx="10">
                    <c:v>hist</c:v>
                  </c:pt>
                  <c:pt idx="11">
                    <c:v>gups</c:v>
                  </c:pt>
                  <c:pt idx="12">
                    <c:v>bfs</c:v>
                  </c:pt>
                  <c:pt idx="13">
                    <c:v>3ds</c:v>
                  </c:pt>
                  <c:pt idx="14">
                    <c:v>dgemm</c:v>
                  </c:pt>
                  <c:pt idx="16">
                    <c:v>alone_30</c:v>
                  </c:pt>
                  <c:pt idx="17">
                    <c:v>alone_60</c:v>
                  </c:pt>
                  <c:pt idx="18">
                    <c:v>hist</c:v>
                  </c:pt>
                  <c:pt idx="19">
                    <c:v>gauss</c:v>
                  </c:pt>
                  <c:pt idx="20">
                    <c:v>bfs</c:v>
                  </c:pt>
                  <c:pt idx="21">
                    <c:v>3ds</c:v>
                  </c:pt>
                  <c:pt idx="22">
                    <c:v>dgemm</c:v>
                  </c:pt>
                  <c:pt idx="24">
                    <c:v>alone_30</c:v>
                  </c:pt>
                  <c:pt idx="25">
                    <c:v>alone_60</c:v>
                  </c:pt>
                  <c:pt idx="26">
                    <c:v>hist</c:v>
                  </c:pt>
                  <c:pt idx="27">
                    <c:v>gauss</c:v>
                  </c:pt>
                  <c:pt idx="28">
                    <c:v>gups</c:v>
                  </c:pt>
                  <c:pt idx="29">
                    <c:v>3ds</c:v>
                  </c:pt>
                  <c:pt idx="32">
                    <c:v>alone_30</c:v>
                  </c:pt>
                  <c:pt idx="33">
                    <c:v>alone_60</c:v>
                  </c:pt>
                  <c:pt idx="34">
                    <c:v>hist</c:v>
                  </c:pt>
                  <c:pt idx="35">
                    <c:v>gauss</c:v>
                  </c:pt>
                  <c:pt idx="36">
                    <c:v>gups</c:v>
                  </c:pt>
                  <c:pt idx="37">
                    <c:v>bfs</c:v>
                  </c:pt>
                  <c:pt idx="38">
                    <c:v>dgemm</c:v>
                  </c:pt>
                  <c:pt idx="40">
                    <c:v>alone_30</c:v>
                  </c:pt>
                  <c:pt idx="41">
                    <c:v>alone_60</c:v>
                  </c:pt>
                  <c:pt idx="42">
                    <c:v>hist</c:v>
                  </c:pt>
                  <c:pt idx="43">
                    <c:v>gauss</c:v>
                  </c:pt>
                  <c:pt idx="44">
                    <c:v>gups</c:v>
                  </c:pt>
                  <c:pt idx="46">
                    <c:v>3ds</c:v>
                  </c:pt>
                </c:lvl>
                <c:lvl>
                  <c:pt idx="0">
                    <c:v>HIST (1st App)</c:v>
                  </c:pt>
                  <c:pt idx="8">
                    <c:v>GAUSS (1st App)</c:v>
                  </c:pt>
                  <c:pt idx="16">
                    <c:v>GUPS (1st App)</c:v>
                  </c:pt>
                  <c:pt idx="24">
                    <c:v>BFS (1st App)</c:v>
                  </c:pt>
                  <c:pt idx="32">
                    <c:v>3DS (1st App)</c:v>
                  </c:pt>
                  <c:pt idx="40">
                    <c:v>DGEMM (1st App)</c:v>
                  </c:pt>
                </c:lvl>
              </c:multiLvlStrCache>
            </c:multiLvlStrRef>
          </c:cat>
          <c:val>
            <c:numRef>
              <c:f>summary!$C$95:$C$141</c:f>
              <c:numCache>
                <c:formatCode>General</c:formatCode>
                <c:ptCount val="47"/>
                <c:pt idx="0">
                  <c:v>0.33045</c:v>
                </c:pt>
                <c:pt idx="1">
                  <c:v>0.508433333333333</c:v>
                </c:pt>
                <c:pt idx="2">
                  <c:v>0.320416666666667</c:v>
                </c:pt>
                <c:pt idx="3">
                  <c:v>0.113483333333333</c:v>
                </c:pt>
                <c:pt idx="4">
                  <c:v>0.205883333333333</c:v>
                </c:pt>
                <c:pt idx="5">
                  <c:v>0.259966666666667</c:v>
                </c:pt>
                <c:pt idx="6">
                  <c:v>0.321666666666667</c:v>
                </c:pt>
                <c:pt idx="8">
                  <c:v>0.407716666666667</c:v>
                </c:pt>
                <c:pt idx="9">
                  <c:v>0.705516666666667</c:v>
                </c:pt>
                <c:pt idx="10">
                  <c:v>0.311533333333333</c:v>
                </c:pt>
                <c:pt idx="11">
                  <c:v>0.0758283333333333</c:v>
                </c:pt>
                <c:pt idx="12">
                  <c:v>0.2518</c:v>
                </c:pt>
                <c:pt idx="13">
                  <c:v>0.260633333333333</c:v>
                </c:pt>
                <c:pt idx="14">
                  <c:v>0.336683333333333</c:v>
                </c:pt>
                <c:pt idx="16">
                  <c:v>0.936783333333333</c:v>
                </c:pt>
                <c:pt idx="17">
                  <c:v>0.937233333333333</c:v>
                </c:pt>
                <c:pt idx="18">
                  <c:v>0.825783333333333</c:v>
                </c:pt>
                <c:pt idx="19">
                  <c:v>0.8655</c:v>
                </c:pt>
                <c:pt idx="20">
                  <c:v>0.695733333333333</c:v>
                </c:pt>
                <c:pt idx="21">
                  <c:v>0.830133333333333</c:v>
                </c:pt>
                <c:pt idx="22">
                  <c:v>0.911083333333333</c:v>
                </c:pt>
                <c:pt idx="24">
                  <c:v>0.782833333333333</c:v>
                </c:pt>
                <c:pt idx="25">
                  <c:v>0.797533333333333</c:v>
                </c:pt>
                <c:pt idx="26">
                  <c:v>0.625783333333333</c:v>
                </c:pt>
                <c:pt idx="27">
                  <c:v>0.664616666666667</c:v>
                </c:pt>
                <c:pt idx="28">
                  <c:v>0.245133333333333</c:v>
                </c:pt>
                <c:pt idx="29">
                  <c:v>0.62075</c:v>
                </c:pt>
                <c:pt idx="32">
                  <c:v>0.638716666666667</c:v>
                </c:pt>
                <c:pt idx="33">
                  <c:v>0.855516666666667</c:v>
                </c:pt>
                <c:pt idx="34">
                  <c:v>0.546466666666667</c:v>
                </c:pt>
                <c:pt idx="35">
                  <c:v>0.575833333333333</c:v>
                </c:pt>
                <c:pt idx="36">
                  <c:v>0.11115</c:v>
                </c:pt>
                <c:pt idx="37">
                  <c:v>0.280333333333333</c:v>
                </c:pt>
                <c:pt idx="38">
                  <c:v>0.5824</c:v>
                </c:pt>
                <c:pt idx="40">
                  <c:v>0.326016666666667</c:v>
                </c:pt>
                <c:pt idx="41">
                  <c:v>0.345766666666667</c:v>
                </c:pt>
                <c:pt idx="42">
                  <c:v>0.26555</c:v>
                </c:pt>
                <c:pt idx="43">
                  <c:v>0.296366666666667</c:v>
                </c:pt>
                <c:pt idx="44">
                  <c:v>0.03163</c:v>
                </c:pt>
                <c:pt idx="46">
                  <c:v>0.172833333333333</c:v>
                </c:pt>
              </c:numCache>
            </c:numRef>
          </c:val>
        </c:ser>
        <c:ser>
          <c:idx val="5"/>
          <c:order val="1"/>
          <c:tx>
            <c:strRef>
              <c:f>summary!$D$94</c:f>
              <c:strCache>
                <c:ptCount val="1"/>
                <c:pt idx="0">
                  <c:v>2nd App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ysClr val="windowText" lastClr="000000"/>
              </a:solidFill>
            </a:ln>
          </c:spPr>
          <c:cat>
            <c:multiLvlStrRef>
              <c:f>summary!$A$95:$B$141</c:f>
              <c:multiLvlStrCache>
                <c:ptCount val="47"/>
                <c:lvl>
                  <c:pt idx="0">
                    <c:v>alone_30</c:v>
                  </c:pt>
                  <c:pt idx="1">
                    <c:v>alone_60</c:v>
                  </c:pt>
                  <c:pt idx="2">
                    <c:v>gauss</c:v>
                  </c:pt>
                  <c:pt idx="3">
                    <c:v>gups</c:v>
                  </c:pt>
                  <c:pt idx="4">
                    <c:v>bfs</c:v>
                  </c:pt>
                  <c:pt idx="5">
                    <c:v>3ds</c:v>
                  </c:pt>
                  <c:pt idx="6">
                    <c:v>dgemm</c:v>
                  </c:pt>
                  <c:pt idx="8">
                    <c:v>alone_30</c:v>
                  </c:pt>
                  <c:pt idx="9">
                    <c:v>alone_60</c:v>
                  </c:pt>
                  <c:pt idx="10">
                    <c:v>hist</c:v>
                  </c:pt>
                  <c:pt idx="11">
                    <c:v>gups</c:v>
                  </c:pt>
                  <c:pt idx="12">
                    <c:v>bfs</c:v>
                  </c:pt>
                  <c:pt idx="13">
                    <c:v>3ds</c:v>
                  </c:pt>
                  <c:pt idx="14">
                    <c:v>dgemm</c:v>
                  </c:pt>
                  <c:pt idx="16">
                    <c:v>alone_30</c:v>
                  </c:pt>
                  <c:pt idx="17">
                    <c:v>alone_60</c:v>
                  </c:pt>
                  <c:pt idx="18">
                    <c:v>hist</c:v>
                  </c:pt>
                  <c:pt idx="19">
                    <c:v>gauss</c:v>
                  </c:pt>
                  <c:pt idx="20">
                    <c:v>bfs</c:v>
                  </c:pt>
                  <c:pt idx="21">
                    <c:v>3ds</c:v>
                  </c:pt>
                  <c:pt idx="22">
                    <c:v>dgemm</c:v>
                  </c:pt>
                  <c:pt idx="24">
                    <c:v>alone_30</c:v>
                  </c:pt>
                  <c:pt idx="25">
                    <c:v>alone_60</c:v>
                  </c:pt>
                  <c:pt idx="26">
                    <c:v>hist</c:v>
                  </c:pt>
                  <c:pt idx="27">
                    <c:v>gauss</c:v>
                  </c:pt>
                  <c:pt idx="28">
                    <c:v>gups</c:v>
                  </c:pt>
                  <c:pt idx="29">
                    <c:v>3ds</c:v>
                  </c:pt>
                  <c:pt idx="32">
                    <c:v>alone_30</c:v>
                  </c:pt>
                  <c:pt idx="33">
                    <c:v>alone_60</c:v>
                  </c:pt>
                  <c:pt idx="34">
                    <c:v>hist</c:v>
                  </c:pt>
                  <c:pt idx="35">
                    <c:v>gauss</c:v>
                  </c:pt>
                  <c:pt idx="36">
                    <c:v>gups</c:v>
                  </c:pt>
                  <c:pt idx="37">
                    <c:v>bfs</c:v>
                  </c:pt>
                  <c:pt idx="38">
                    <c:v>dgemm</c:v>
                  </c:pt>
                  <c:pt idx="40">
                    <c:v>alone_30</c:v>
                  </c:pt>
                  <c:pt idx="41">
                    <c:v>alone_60</c:v>
                  </c:pt>
                  <c:pt idx="42">
                    <c:v>hist</c:v>
                  </c:pt>
                  <c:pt idx="43">
                    <c:v>gauss</c:v>
                  </c:pt>
                  <c:pt idx="44">
                    <c:v>gups</c:v>
                  </c:pt>
                  <c:pt idx="46">
                    <c:v>3ds</c:v>
                  </c:pt>
                </c:lvl>
                <c:lvl>
                  <c:pt idx="0">
                    <c:v>HIST (1st App)</c:v>
                  </c:pt>
                  <c:pt idx="8">
                    <c:v>GAUSS (1st App)</c:v>
                  </c:pt>
                  <c:pt idx="16">
                    <c:v>GUPS (1st App)</c:v>
                  </c:pt>
                  <c:pt idx="24">
                    <c:v>BFS (1st App)</c:v>
                  </c:pt>
                  <c:pt idx="32">
                    <c:v>3DS (1st App)</c:v>
                  </c:pt>
                  <c:pt idx="40">
                    <c:v>DGEMM (1st App)</c:v>
                  </c:pt>
                </c:lvl>
              </c:multiLvlStrCache>
            </c:multiLvlStrRef>
          </c:cat>
          <c:val>
            <c:numRef>
              <c:f>summary!$D$95:$D$141</c:f>
              <c:numCache>
                <c:formatCode>General</c:formatCode>
                <c:ptCount val="47"/>
                <c:pt idx="0">
                  <c:v>0.0</c:v>
                </c:pt>
                <c:pt idx="1">
                  <c:v>0.0</c:v>
                </c:pt>
                <c:pt idx="2">
                  <c:v>0.311533333333333</c:v>
                </c:pt>
                <c:pt idx="3">
                  <c:v>0.825783333333333</c:v>
                </c:pt>
                <c:pt idx="4">
                  <c:v>0.625783333333333</c:v>
                </c:pt>
                <c:pt idx="5">
                  <c:v>0.546466666666667</c:v>
                </c:pt>
                <c:pt idx="6">
                  <c:v>0.26555</c:v>
                </c:pt>
                <c:pt idx="8">
                  <c:v>0.0</c:v>
                </c:pt>
                <c:pt idx="9">
                  <c:v>0.0</c:v>
                </c:pt>
                <c:pt idx="10">
                  <c:v>0.320416666666667</c:v>
                </c:pt>
                <c:pt idx="11">
                  <c:v>0.8655</c:v>
                </c:pt>
                <c:pt idx="12">
                  <c:v>0.664616666666667</c:v>
                </c:pt>
                <c:pt idx="13">
                  <c:v>0.575833333333333</c:v>
                </c:pt>
                <c:pt idx="14">
                  <c:v>0.296366666666667</c:v>
                </c:pt>
                <c:pt idx="16">
                  <c:v>0.0</c:v>
                </c:pt>
                <c:pt idx="17">
                  <c:v>0.0</c:v>
                </c:pt>
                <c:pt idx="18">
                  <c:v>0.113483333333333</c:v>
                </c:pt>
                <c:pt idx="19">
                  <c:v>0.0758283333333333</c:v>
                </c:pt>
                <c:pt idx="20">
                  <c:v>0.245133333333333</c:v>
                </c:pt>
                <c:pt idx="21">
                  <c:v>0.11115</c:v>
                </c:pt>
                <c:pt idx="22">
                  <c:v>0.03163</c:v>
                </c:pt>
                <c:pt idx="24">
                  <c:v>0.0</c:v>
                </c:pt>
                <c:pt idx="25">
                  <c:v>0.0</c:v>
                </c:pt>
                <c:pt idx="26">
                  <c:v>0.205883333333333</c:v>
                </c:pt>
                <c:pt idx="27">
                  <c:v>0.2518</c:v>
                </c:pt>
                <c:pt idx="28">
                  <c:v>0.695733333333333</c:v>
                </c:pt>
                <c:pt idx="29">
                  <c:v>0.280333333333333</c:v>
                </c:pt>
                <c:pt idx="32">
                  <c:v>0.0</c:v>
                </c:pt>
                <c:pt idx="33">
                  <c:v>0.0</c:v>
                </c:pt>
                <c:pt idx="34">
                  <c:v>0.259966666666667</c:v>
                </c:pt>
                <c:pt idx="35">
                  <c:v>0.260633333333333</c:v>
                </c:pt>
                <c:pt idx="36">
                  <c:v>0.830133333333333</c:v>
                </c:pt>
                <c:pt idx="37">
                  <c:v>0.62075</c:v>
                </c:pt>
                <c:pt idx="38">
                  <c:v>0.172833333333333</c:v>
                </c:pt>
                <c:pt idx="40">
                  <c:v>0.0</c:v>
                </c:pt>
                <c:pt idx="41">
                  <c:v>0.0</c:v>
                </c:pt>
                <c:pt idx="42">
                  <c:v>0.321666666666667</c:v>
                </c:pt>
                <c:pt idx="43">
                  <c:v>0.336683333333333</c:v>
                </c:pt>
                <c:pt idx="44">
                  <c:v>0.911083333333333</c:v>
                </c:pt>
                <c:pt idx="46">
                  <c:v>0.5824</c:v>
                </c:pt>
              </c:numCache>
            </c:numRef>
          </c:val>
        </c:ser>
        <c:ser>
          <c:idx val="6"/>
          <c:order val="2"/>
          <c:tx>
            <c:strRef>
              <c:f>summary!$E$94</c:f>
              <c:strCache>
                <c:ptCount val="1"/>
                <c:pt idx="0">
                  <c:v>Wasted-BW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ysClr val="windowText" lastClr="000000"/>
              </a:solidFill>
            </a:ln>
          </c:spPr>
          <c:cat>
            <c:multiLvlStrRef>
              <c:f>summary!$A$95:$B$141</c:f>
              <c:multiLvlStrCache>
                <c:ptCount val="47"/>
                <c:lvl>
                  <c:pt idx="0">
                    <c:v>alone_30</c:v>
                  </c:pt>
                  <c:pt idx="1">
                    <c:v>alone_60</c:v>
                  </c:pt>
                  <c:pt idx="2">
                    <c:v>gauss</c:v>
                  </c:pt>
                  <c:pt idx="3">
                    <c:v>gups</c:v>
                  </c:pt>
                  <c:pt idx="4">
                    <c:v>bfs</c:v>
                  </c:pt>
                  <c:pt idx="5">
                    <c:v>3ds</c:v>
                  </c:pt>
                  <c:pt idx="6">
                    <c:v>dgemm</c:v>
                  </c:pt>
                  <c:pt idx="8">
                    <c:v>alone_30</c:v>
                  </c:pt>
                  <c:pt idx="9">
                    <c:v>alone_60</c:v>
                  </c:pt>
                  <c:pt idx="10">
                    <c:v>hist</c:v>
                  </c:pt>
                  <c:pt idx="11">
                    <c:v>gups</c:v>
                  </c:pt>
                  <c:pt idx="12">
                    <c:v>bfs</c:v>
                  </c:pt>
                  <c:pt idx="13">
                    <c:v>3ds</c:v>
                  </c:pt>
                  <c:pt idx="14">
                    <c:v>dgemm</c:v>
                  </c:pt>
                  <c:pt idx="16">
                    <c:v>alone_30</c:v>
                  </c:pt>
                  <c:pt idx="17">
                    <c:v>alone_60</c:v>
                  </c:pt>
                  <c:pt idx="18">
                    <c:v>hist</c:v>
                  </c:pt>
                  <c:pt idx="19">
                    <c:v>gauss</c:v>
                  </c:pt>
                  <c:pt idx="20">
                    <c:v>bfs</c:v>
                  </c:pt>
                  <c:pt idx="21">
                    <c:v>3ds</c:v>
                  </c:pt>
                  <c:pt idx="22">
                    <c:v>dgemm</c:v>
                  </c:pt>
                  <c:pt idx="24">
                    <c:v>alone_30</c:v>
                  </c:pt>
                  <c:pt idx="25">
                    <c:v>alone_60</c:v>
                  </c:pt>
                  <c:pt idx="26">
                    <c:v>hist</c:v>
                  </c:pt>
                  <c:pt idx="27">
                    <c:v>gauss</c:v>
                  </c:pt>
                  <c:pt idx="28">
                    <c:v>gups</c:v>
                  </c:pt>
                  <c:pt idx="29">
                    <c:v>3ds</c:v>
                  </c:pt>
                  <c:pt idx="32">
                    <c:v>alone_30</c:v>
                  </c:pt>
                  <c:pt idx="33">
                    <c:v>alone_60</c:v>
                  </c:pt>
                  <c:pt idx="34">
                    <c:v>hist</c:v>
                  </c:pt>
                  <c:pt idx="35">
                    <c:v>gauss</c:v>
                  </c:pt>
                  <c:pt idx="36">
                    <c:v>gups</c:v>
                  </c:pt>
                  <c:pt idx="37">
                    <c:v>bfs</c:v>
                  </c:pt>
                  <c:pt idx="38">
                    <c:v>dgemm</c:v>
                  </c:pt>
                  <c:pt idx="40">
                    <c:v>alone_30</c:v>
                  </c:pt>
                  <c:pt idx="41">
                    <c:v>alone_60</c:v>
                  </c:pt>
                  <c:pt idx="42">
                    <c:v>hist</c:v>
                  </c:pt>
                  <c:pt idx="43">
                    <c:v>gauss</c:v>
                  </c:pt>
                  <c:pt idx="44">
                    <c:v>gups</c:v>
                  </c:pt>
                  <c:pt idx="46">
                    <c:v>3ds</c:v>
                  </c:pt>
                </c:lvl>
                <c:lvl>
                  <c:pt idx="0">
                    <c:v>HIST (1st App)</c:v>
                  </c:pt>
                  <c:pt idx="8">
                    <c:v>GAUSS (1st App)</c:v>
                  </c:pt>
                  <c:pt idx="16">
                    <c:v>GUPS (1st App)</c:v>
                  </c:pt>
                  <c:pt idx="24">
                    <c:v>BFS (1st App)</c:v>
                  </c:pt>
                  <c:pt idx="32">
                    <c:v>3DS (1st App)</c:v>
                  </c:pt>
                  <c:pt idx="40">
                    <c:v>DGEMM (1st App)</c:v>
                  </c:pt>
                </c:lvl>
              </c:multiLvlStrCache>
            </c:multiLvlStrRef>
          </c:cat>
          <c:val>
            <c:numRef>
              <c:f>summary!$E$95:$E$141</c:f>
              <c:numCache>
                <c:formatCode>General</c:formatCode>
                <c:ptCount val="47"/>
                <c:pt idx="0">
                  <c:v>0.309564203169889</c:v>
                </c:pt>
                <c:pt idx="1">
                  <c:v>0.212356780789012</c:v>
                </c:pt>
                <c:pt idx="2">
                  <c:v>0.245491451448671</c:v>
                </c:pt>
                <c:pt idx="3">
                  <c:v>0.0598646468227941</c:v>
                </c:pt>
                <c:pt idx="4">
                  <c:v>0.123393814117288</c:v>
                </c:pt>
                <c:pt idx="5">
                  <c:v>0.160454480902707</c:v>
                </c:pt>
                <c:pt idx="6">
                  <c:v>0.374461418329375</c:v>
                </c:pt>
                <c:pt idx="8">
                  <c:v>0.0519240833990959</c:v>
                </c:pt>
                <c:pt idx="9">
                  <c:v>0.0898499110643471</c:v>
                </c:pt>
                <c:pt idx="10">
                  <c:v>0.245491451448671</c:v>
                </c:pt>
                <c:pt idx="11">
                  <c:v>0.0582292357743718</c:v>
                </c:pt>
                <c:pt idx="12">
                  <c:v>0.056114596046247</c:v>
                </c:pt>
                <c:pt idx="13">
                  <c:v>0.0914629269435111</c:v>
                </c:pt>
                <c:pt idx="14">
                  <c:v>0.325171908269842</c:v>
                </c:pt>
                <c:pt idx="16">
                  <c:v>0.0613697806230869</c:v>
                </c:pt>
                <c:pt idx="17">
                  <c:v>0.0613992606536316</c:v>
                </c:pt>
                <c:pt idx="18">
                  <c:v>0.0598646468227942</c:v>
                </c:pt>
                <c:pt idx="19">
                  <c:v>0.0582292357743717</c:v>
                </c:pt>
                <c:pt idx="20">
                  <c:v>0.0589385189383204</c:v>
                </c:pt>
                <c:pt idx="21">
                  <c:v>0.0583272723518248</c:v>
                </c:pt>
                <c:pt idx="22">
                  <c:v>0.0570215506342168</c:v>
                </c:pt>
                <c:pt idx="24">
                  <c:v>0.0770293668954993</c:v>
                </c:pt>
                <c:pt idx="25">
                  <c:v>0.0784758199847442</c:v>
                </c:pt>
                <c:pt idx="26">
                  <c:v>0.123393814117288</c:v>
                </c:pt>
                <c:pt idx="27">
                  <c:v>0.056114596046247</c:v>
                </c:pt>
                <c:pt idx="28">
                  <c:v>0.0589385189383205</c:v>
                </c:pt>
                <c:pt idx="29">
                  <c:v>0.0751187503385514</c:v>
                </c:pt>
                <c:pt idx="32">
                  <c:v>0.0249884995064166</c:v>
                </c:pt>
                <c:pt idx="33">
                  <c:v>0.0334703616147971</c:v>
                </c:pt>
                <c:pt idx="34">
                  <c:v>0.160454480902707</c:v>
                </c:pt>
                <c:pt idx="35">
                  <c:v>0.163143939018492</c:v>
                </c:pt>
                <c:pt idx="36">
                  <c:v>0.0583272723518248</c:v>
                </c:pt>
                <c:pt idx="37">
                  <c:v>0.0751187503385514</c:v>
                </c:pt>
                <c:pt idx="38">
                  <c:v>0.199468223668964</c:v>
                </c:pt>
                <c:pt idx="40">
                  <c:v>0.144890191948129</c:v>
                </c:pt>
                <c:pt idx="41">
                  <c:v>0.153667599926174</c:v>
                </c:pt>
                <c:pt idx="42">
                  <c:v>0.374461418329375</c:v>
                </c:pt>
                <c:pt idx="43">
                  <c:v>0.325171908269842</c:v>
                </c:pt>
                <c:pt idx="44">
                  <c:v>0.0570215506342168</c:v>
                </c:pt>
                <c:pt idx="46">
                  <c:v>0.199468223668964</c:v>
                </c:pt>
              </c:numCache>
            </c:numRef>
          </c:val>
        </c:ser>
        <c:ser>
          <c:idx val="7"/>
          <c:order val="3"/>
          <c:tx>
            <c:strRef>
              <c:f>summary!$F$94</c:f>
              <c:strCache>
                <c:ptCount val="1"/>
                <c:pt idx="0">
                  <c:v>Idle-BW</c:v>
                </c:pt>
              </c:strCache>
            </c:strRef>
          </c:tx>
          <c:spPr>
            <a:solidFill>
              <a:srgbClr val="FFC000">
                <a:lumMod val="20000"/>
                <a:lumOff val="80000"/>
              </a:srgbClr>
            </a:solidFill>
            <a:ln>
              <a:solidFill>
                <a:sysClr val="windowText" lastClr="000000"/>
              </a:solidFill>
            </a:ln>
          </c:spPr>
          <c:cat>
            <c:multiLvlStrRef>
              <c:f>summary!$A$95:$B$141</c:f>
              <c:multiLvlStrCache>
                <c:ptCount val="47"/>
                <c:lvl>
                  <c:pt idx="0">
                    <c:v>alone_30</c:v>
                  </c:pt>
                  <c:pt idx="1">
                    <c:v>alone_60</c:v>
                  </c:pt>
                  <c:pt idx="2">
                    <c:v>gauss</c:v>
                  </c:pt>
                  <c:pt idx="3">
                    <c:v>gups</c:v>
                  </c:pt>
                  <c:pt idx="4">
                    <c:v>bfs</c:v>
                  </c:pt>
                  <c:pt idx="5">
                    <c:v>3ds</c:v>
                  </c:pt>
                  <c:pt idx="6">
                    <c:v>dgemm</c:v>
                  </c:pt>
                  <c:pt idx="8">
                    <c:v>alone_30</c:v>
                  </c:pt>
                  <c:pt idx="9">
                    <c:v>alone_60</c:v>
                  </c:pt>
                  <c:pt idx="10">
                    <c:v>hist</c:v>
                  </c:pt>
                  <c:pt idx="11">
                    <c:v>gups</c:v>
                  </c:pt>
                  <c:pt idx="12">
                    <c:v>bfs</c:v>
                  </c:pt>
                  <c:pt idx="13">
                    <c:v>3ds</c:v>
                  </c:pt>
                  <c:pt idx="14">
                    <c:v>dgemm</c:v>
                  </c:pt>
                  <c:pt idx="16">
                    <c:v>alone_30</c:v>
                  </c:pt>
                  <c:pt idx="17">
                    <c:v>alone_60</c:v>
                  </c:pt>
                  <c:pt idx="18">
                    <c:v>hist</c:v>
                  </c:pt>
                  <c:pt idx="19">
                    <c:v>gauss</c:v>
                  </c:pt>
                  <c:pt idx="20">
                    <c:v>bfs</c:v>
                  </c:pt>
                  <c:pt idx="21">
                    <c:v>3ds</c:v>
                  </c:pt>
                  <c:pt idx="22">
                    <c:v>dgemm</c:v>
                  </c:pt>
                  <c:pt idx="24">
                    <c:v>alone_30</c:v>
                  </c:pt>
                  <c:pt idx="25">
                    <c:v>alone_60</c:v>
                  </c:pt>
                  <c:pt idx="26">
                    <c:v>hist</c:v>
                  </c:pt>
                  <c:pt idx="27">
                    <c:v>gauss</c:v>
                  </c:pt>
                  <c:pt idx="28">
                    <c:v>gups</c:v>
                  </c:pt>
                  <c:pt idx="29">
                    <c:v>3ds</c:v>
                  </c:pt>
                  <c:pt idx="32">
                    <c:v>alone_30</c:v>
                  </c:pt>
                  <c:pt idx="33">
                    <c:v>alone_60</c:v>
                  </c:pt>
                  <c:pt idx="34">
                    <c:v>hist</c:v>
                  </c:pt>
                  <c:pt idx="35">
                    <c:v>gauss</c:v>
                  </c:pt>
                  <c:pt idx="36">
                    <c:v>gups</c:v>
                  </c:pt>
                  <c:pt idx="37">
                    <c:v>bfs</c:v>
                  </c:pt>
                  <c:pt idx="38">
                    <c:v>dgemm</c:v>
                  </c:pt>
                  <c:pt idx="40">
                    <c:v>alone_30</c:v>
                  </c:pt>
                  <c:pt idx="41">
                    <c:v>alone_60</c:v>
                  </c:pt>
                  <c:pt idx="42">
                    <c:v>hist</c:v>
                  </c:pt>
                  <c:pt idx="43">
                    <c:v>gauss</c:v>
                  </c:pt>
                  <c:pt idx="44">
                    <c:v>gups</c:v>
                  </c:pt>
                  <c:pt idx="46">
                    <c:v>3ds</c:v>
                  </c:pt>
                </c:lvl>
                <c:lvl>
                  <c:pt idx="0">
                    <c:v>HIST (1st App)</c:v>
                  </c:pt>
                  <c:pt idx="8">
                    <c:v>GAUSS (1st App)</c:v>
                  </c:pt>
                  <c:pt idx="16">
                    <c:v>GUPS (1st App)</c:v>
                  </c:pt>
                  <c:pt idx="24">
                    <c:v>BFS (1st App)</c:v>
                  </c:pt>
                  <c:pt idx="32">
                    <c:v>3DS (1st App)</c:v>
                  </c:pt>
                  <c:pt idx="40">
                    <c:v>DGEMM (1st App)</c:v>
                  </c:pt>
                </c:lvl>
              </c:multiLvlStrCache>
            </c:multiLvlStrRef>
          </c:cat>
          <c:val>
            <c:numRef>
              <c:f>summary!$F$95:$F$141</c:f>
              <c:numCache>
                <c:formatCode>General</c:formatCode>
                <c:ptCount val="47"/>
                <c:pt idx="0">
                  <c:v>0.359985796830111</c:v>
                </c:pt>
                <c:pt idx="1">
                  <c:v>0.279209885877655</c:v>
                </c:pt>
                <c:pt idx="2">
                  <c:v>0.122558548551329</c:v>
                </c:pt>
                <c:pt idx="3">
                  <c:v>0.00086868651053984</c:v>
                </c:pt>
                <c:pt idx="4">
                  <c:v>0.0449395192160462</c:v>
                </c:pt>
                <c:pt idx="5">
                  <c:v>0.0331121857639587</c:v>
                </c:pt>
                <c:pt idx="6">
                  <c:v>0.0383219150039576</c:v>
                </c:pt>
                <c:pt idx="8">
                  <c:v>0.540359249934237</c:v>
                </c:pt>
                <c:pt idx="9">
                  <c:v>0.204633422268986</c:v>
                </c:pt>
                <c:pt idx="10">
                  <c:v>0.122558548551329</c:v>
                </c:pt>
                <c:pt idx="11">
                  <c:v>0.000442430892294898</c:v>
                </c:pt>
                <c:pt idx="12">
                  <c:v>0.027468737287086</c:v>
                </c:pt>
                <c:pt idx="13">
                  <c:v>0.0720704063898229</c:v>
                </c:pt>
                <c:pt idx="14">
                  <c:v>0.0417780917301579</c:v>
                </c:pt>
                <c:pt idx="16">
                  <c:v>0.00184688604358019</c:v>
                </c:pt>
                <c:pt idx="17">
                  <c:v>0.00136740601303542</c:v>
                </c:pt>
                <c:pt idx="18">
                  <c:v>0.00086868651053984</c:v>
                </c:pt>
                <c:pt idx="19">
                  <c:v>0.000442430892294898</c:v>
                </c:pt>
                <c:pt idx="20">
                  <c:v>0.000194814395013565</c:v>
                </c:pt>
                <c:pt idx="21">
                  <c:v>0.000389394314842306</c:v>
                </c:pt>
                <c:pt idx="22">
                  <c:v>0.000265116032450163</c:v>
                </c:pt>
                <c:pt idx="24">
                  <c:v>0.140137299771168</c:v>
                </c:pt>
                <c:pt idx="25">
                  <c:v>0.123990846681923</c:v>
                </c:pt>
                <c:pt idx="26">
                  <c:v>0.0449395192160462</c:v>
                </c:pt>
                <c:pt idx="27">
                  <c:v>0.027468737287086</c:v>
                </c:pt>
                <c:pt idx="28">
                  <c:v>0.000194814395013565</c:v>
                </c:pt>
                <c:pt idx="29">
                  <c:v>0.0237979163281156</c:v>
                </c:pt>
                <c:pt idx="32">
                  <c:v>0.336294833826916</c:v>
                </c:pt>
                <c:pt idx="33">
                  <c:v>0.111012971718536</c:v>
                </c:pt>
                <c:pt idx="34">
                  <c:v>0.0331121857639587</c:v>
                </c:pt>
                <c:pt idx="35">
                  <c:v>0.000389394314842306</c:v>
                </c:pt>
                <c:pt idx="36">
                  <c:v>0.000389394314842306</c:v>
                </c:pt>
                <c:pt idx="37">
                  <c:v>0.0237979163281156</c:v>
                </c:pt>
                <c:pt idx="38">
                  <c:v>0.0452984429977031</c:v>
                </c:pt>
                <c:pt idx="40">
                  <c:v>0.529093141385204</c:v>
                </c:pt>
                <c:pt idx="41">
                  <c:v>0.500565733407159</c:v>
                </c:pt>
                <c:pt idx="42">
                  <c:v>0.0383219150039576</c:v>
                </c:pt>
                <c:pt idx="43">
                  <c:v>0.0417780917301579</c:v>
                </c:pt>
                <c:pt idx="44">
                  <c:v>0.000265116032450163</c:v>
                </c:pt>
                <c:pt idx="46">
                  <c:v>0.0452984429977031</c:v>
                </c:pt>
              </c:numCache>
            </c:numRef>
          </c:val>
        </c:ser>
        <c:ser>
          <c:idx val="0"/>
          <c:order val="4"/>
          <c:tx>
            <c:strRef>
              <c:f>summary!$C$94</c:f>
              <c:strCache>
                <c:ptCount val="1"/>
                <c:pt idx="0">
                  <c:v>1st App</c:v>
                </c:pt>
              </c:strCache>
            </c:strRef>
          </c:tx>
          <c:spPr>
            <a:solidFill>
              <a:srgbClr val="73C000"/>
            </a:solidFill>
            <a:ln>
              <a:solidFill>
                <a:sysClr val="windowText" lastClr="000000"/>
              </a:solidFill>
            </a:ln>
          </c:spPr>
          <c:cat>
            <c:multiLvlStrRef>
              <c:f>summary!$A$95:$B$141</c:f>
              <c:multiLvlStrCache>
                <c:ptCount val="47"/>
                <c:lvl>
                  <c:pt idx="0">
                    <c:v>alone_30</c:v>
                  </c:pt>
                  <c:pt idx="1">
                    <c:v>alone_60</c:v>
                  </c:pt>
                  <c:pt idx="2">
                    <c:v>gauss</c:v>
                  </c:pt>
                  <c:pt idx="3">
                    <c:v>gups</c:v>
                  </c:pt>
                  <c:pt idx="4">
                    <c:v>bfs</c:v>
                  </c:pt>
                  <c:pt idx="5">
                    <c:v>3ds</c:v>
                  </c:pt>
                  <c:pt idx="6">
                    <c:v>dgemm</c:v>
                  </c:pt>
                  <c:pt idx="8">
                    <c:v>alone_30</c:v>
                  </c:pt>
                  <c:pt idx="9">
                    <c:v>alone_60</c:v>
                  </c:pt>
                  <c:pt idx="10">
                    <c:v>hist</c:v>
                  </c:pt>
                  <c:pt idx="11">
                    <c:v>gups</c:v>
                  </c:pt>
                  <c:pt idx="12">
                    <c:v>bfs</c:v>
                  </c:pt>
                  <c:pt idx="13">
                    <c:v>3ds</c:v>
                  </c:pt>
                  <c:pt idx="14">
                    <c:v>dgemm</c:v>
                  </c:pt>
                  <c:pt idx="16">
                    <c:v>alone_30</c:v>
                  </c:pt>
                  <c:pt idx="17">
                    <c:v>alone_60</c:v>
                  </c:pt>
                  <c:pt idx="18">
                    <c:v>hist</c:v>
                  </c:pt>
                  <c:pt idx="19">
                    <c:v>gauss</c:v>
                  </c:pt>
                  <c:pt idx="20">
                    <c:v>bfs</c:v>
                  </c:pt>
                  <c:pt idx="21">
                    <c:v>3ds</c:v>
                  </c:pt>
                  <c:pt idx="22">
                    <c:v>dgemm</c:v>
                  </c:pt>
                  <c:pt idx="24">
                    <c:v>alone_30</c:v>
                  </c:pt>
                  <c:pt idx="25">
                    <c:v>alone_60</c:v>
                  </c:pt>
                  <c:pt idx="26">
                    <c:v>hist</c:v>
                  </c:pt>
                  <c:pt idx="27">
                    <c:v>gauss</c:v>
                  </c:pt>
                  <c:pt idx="28">
                    <c:v>gups</c:v>
                  </c:pt>
                  <c:pt idx="29">
                    <c:v>3ds</c:v>
                  </c:pt>
                  <c:pt idx="32">
                    <c:v>alone_30</c:v>
                  </c:pt>
                  <c:pt idx="33">
                    <c:v>alone_60</c:v>
                  </c:pt>
                  <c:pt idx="34">
                    <c:v>hist</c:v>
                  </c:pt>
                  <c:pt idx="35">
                    <c:v>gauss</c:v>
                  </c:pt>
                  <c:pt idx="36">
                    <c:v>gups</c:v>
                  </c:pt>
                  <c:pt idx="37">
                    <c:v>bfs</c:v>
                  </c:pt>
                  <c:pt idx="38">
                    <c:v>dgemm</c:v>
                  </c:pt>
                  <c:pt idx="40">
                    <c:v>alone_30</c:v>
                  </c:pt>
                  <c:pt idx="41">
                    <c:v>alone_60</c:v>
                  </c:pt>
                  <c:pt idx="42">
                    <c:v>hist</c:v>
                  </c:pt>
                  <c:pt idx="43">
                    <c:v>gauss</c:v>
                  </c:pt>
                  <c:pt idx="44">
                    <c:v>gups</c:v>
                  </c:pt>
                  <c:pt idx="46">
                    <c:v>3ds</c:v>
                  </c:pt>
                </c:lvl>
                <c:lvl>
                  <c:pt idx="0">
                    <c:v>HIST (1st App)</c:v>
                  </c:pt>
                  <c:pt idx="8">
                    <c:v>GAUSS (1st App)</c:v>
                  </c:pt>
                  <c:pt idx="16">
                    <c:v>GUPS (1st App)</c:v>
                  </c:pt>
                  <c:pt idx="24">
                    <c:v>BFS (1st App)</c:v>
                  </c:pt>
                  <c:pt idx="32">
                    <c:v>3DS (1st App)</c:v>
                  </c:pt>
                  <c:pt idx="40">
                    <c:v>DGEMM (1st App)</c:v>
                  </c:pt>
                </c:lvl>
              </c:multiLvlStrCache>
            </c:multiLvlStrRef>
          </c:cat>
          <c:val>
            <c:numRef>
              <c:f>summary!$C$95:$C$141</c:f>
              <c:numCache>
                <c:formatCode>General</c:formatCode>
                <c:ptCount val="47"/>
                <c:pt idx="0">
                  <c:v>0.33045</c:v>
                </c:pt>
                <c:pt idx="1">
                  <c:v>0.508433333333333</c:v>
                </c:pt>
                <c:pt idx="2">
                  <c:v>0.320416666666667</c:v>
                </c:pt>
                <c:pt idx="3">
                  <c:v>0.113483333333333</c:v>
                </c:pt>
                <c:pt idx="4">
                  <c:v>0.205883333333333</c:v>
                </c:pt>
                <c:pt idx="5">
                  <c:v>0.259966666666667</c:v>
                </c:pt>
                <c:pt idx="6">
                  <c:v>0.321666666666667</c:v>
                </c:pt>
                <c:pt idx="8">
                  <c:v>0.407716666666667</c:v>
                </c:pt>
                <c:pt idx="9">
                  <c:v>0.705516666666667</c:v>
                </c:pt>
                <c:pt idx="10">
                  <c:v>0.311533333333333</c:v>
                </c:pt>
                <c:pt idx="11">
                  <c:v>0.0758283333333333</c:v>
                </c:pt>
                <c:pt idx="12">
                  <c:v>0.2518</c:v>
                </c:pt>
                <c:pt idx="13">
                  <c:v>0.260633333333333</c:v>
                </c:pt>
                <c:pt idx="14">
                  <c:v>0.336683333333333</c:v>
                </c:pt>
                <c:pt idx="16">
                  <c:v>0.936783333333333</c:v>
                </c:pt>
                <c:pt idx="17">
                  <c:v>0.937233333333333</c:v>
                </c:pt>
                <c:pt idx="18">
                  <c:v>0.825783333333333</c:v>
                </c:pt>
                <c:pt idx="19">
                  <c:v>0.8655</c:v>
                </c:pt>
                <c:pt idx="20">
                  <c:v>0.695733333333333</c:v>
                </c:pt>
                <c:pt idx="21">
                  <c:v>0.830133333333333</c:v>
                </c:pt>
                <c:pt idx="22">
                  <c:v>0.911083333333333</c:v>
                </c:pt>
                <c:pt idx="24">
                  <c:v>0.782833333333333</c:v>
                </c:pt>
                <c:pt idx="25">
                  <c:v>0.797533333333333</c:v>
                </c:pt>
                <c:pt idx="26">
                  <c:v>0.625783333333333</c:v>
                </c:pt>
                <c:pt idx="27">
                  <c:v>0.664616666666667</c:v>
                </c:pt>
                <c:pt idx="28">
                  <c:v>0.245133333333333</c:v>
                </c:pt>
                <c:pt idx="29">
                  <c:v>0.62075</c:v>
                </c:pt>
                <c:pt idx="32">
                  <c:v>0.638716666666667</c:v>
                </c:pt>
                <c:pt idx="33">
                  <c:v>0.855516666666667</c:v>
                </c:pt>
                <c:pt idx="34">
                  <c:v>0.546466666666667</c:v>
                </c:pt>
                <c:pt idx="35">
                  <c:v>0.575833333333333</c:v>
                </c:pt>
                <c:pt idx="36">
                  <c:v>0.11115</c:v>
                </c:pt>
                <c:pt idx="37">
                  <c:v>0.280333333333333</c:v>
                </c:pt>
                <c:pt idx="38">
                  <c:v>0.5824</c:v>
                </c:pt>
                <c:pt idx="40">
                  <c:v>0.326016666666667</c:v>
                </c:pt>
                <c:pt idx="41">
                  <c:v>0.345766666666667</c:v>
                </c:pt>
                <c:pt idx="42">
                  <c:v>0.26555</c:v>
                </c:pt>
                <c:pt idx="43">
                  <c:v>0.296366666666667</c:v>
                </c:pt>
                <c:pt idx="44">
                  <c:v>0.03163</c:v>
                </c:pt>
                <c:pt idx="46">
                  <c:v>0.172833333333333</c:v>
                </c:pt>
              </c:numCache>
            </c:numRef>
          </c:val>
        </c:ser>
        <c:ser>
          <c:idx val="1"/>
          <c:order val="5"/>
          <c:tx>
            <c:strRef>
              <c:f>summary!$D$94</c:f>
              <c:strCache>
                <c:ptCount val="1"/>
                <c:pt idx="0">
                  <c:v>2nd App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ysClr val="windowText" lastClr="000000"/>
              </a:solidFill>
            </a:ln>
          </c:spPr>
          <c:cat>
            <c:multiLvlStrRef>
              <c:f>summary!$A$95:$B$141</c:f>
              <c:multiLvlStrCache>
                <c:ptCount val="47"/>
                <c:lvl>
                  <c:pt idx="0">
                    <c:v>alone_30</c:v>
                  </c:pt>
                  <c:pt idx="1">
                    <c:v>alone_60</c:v>
                  </c:pt>
                  <c:pt idx="2">
                    <c:v>gauss</c:v>
                  </c:pt>
                  <c:pt idx="3">
                    <c:v>gups</c:v>
                  </c:pt>
                  <c:pt idx="4">
                    <c:v>bfs</c:v>
                  </c:pt>
                  <c:pt idx="5">
                    <c:v>3ds</c:v>
                  </c:pt>
                  <c:pt idx="6">
                    <c:v>dgemm</c:v>
                  </c:pt>
                  <c:pt idx="8">
                    <c:v>alone_30</c:v>
                  </c:pt>
                  <c:pt idx="9">
                    <c:v>alone_60</c:v>
                  </c:pt>
                  <c:pt idx="10">
                    <c:v>hist</c:v>
                  </c:pt>
                  <c:pt idx="11">
                    <c:v>gups</c:v>
                  </c:pt>
                  <c:pt idx="12">
                    <c:v>bfs</c:v>
                  </c:pt>
                  <c:pt idx="13">
                    <c:v>3ds</c:v>
                  </c:pt>
                  <c:pt idx="14">
                    <c:v>dgemm</c:v>
                  </c:pt>
                  <c:pt idx="16">
                    <c:v>alone_30</c:v>
                  </c:pt>
                  <c:pt idx="17">
                    <c:v>alone_60</c:v>
                  </c:pt>
                  <c:pt idx="18">
                    <c:v>hist</c:v>
                  </c:pt>
                  <c:pt idx="19">
                    <c:v>gauss</c:v>
                  </c:pt>
                  <c:pt idx="20">
                    <c:v>bfs</c:v>
                  </c:pt>
                  <c:pt idx="21">
                    <c:v>3ds</c:v>
                  </c:pt>
                  <c:pt idx="22">
                    <c:v>dgemm</c:v>
                  </c:pt>
                  <c:pt idx="24">
                    <c:v>alone_30</c:v>
                  </c:pt>
                  <c:pt idx="25">
                    <c:v>alone_60</c:v>
                  </c:pt>
                  <c:pt idx="26">
                    <c:v>hist</c:v>
                  </c:pt>
                  <c:pt idx="27">
                    <c:v>gauss</c:v>
                  </c:pt>
                  <c:pt idx="28">
                    <c:v>gups</c:v>
                  </c:pt>
                  <c:pt idx="29">
                    <c:v>3ds</c:v>
                  </c:pt>
                  <c:pt idx="32">
                    <c:v>alone_30</c:v>
                  </c:pt>
                  <c:pt idx="33">
                    <c:v>alone_60</c:v>
                  </c:pt>
                  <c:pt idx="34">
                    <c:v>hist</c:v>
                  </c:pt>
                  <c:pt idx="35">
                    <c:v>gauss</c:v>
                  </c:pt>
                  <c:pt idx="36">
                    <c:v>gups</c:v>
                  </c:pt>
                  <c:pt idx="37">
                    <c:v>bfs</c:v>
                  </c:pt>
                  <c:pt idx="38">
                    <c:v>dgemm</c:v>
                  </c:pt>
                  <c:pt idx="40">
                    <c:v>alone_30</c:v>
                  </c:pt>
                  <c:pt idx="41">
                    <c:v>alone_60</c:v>
                  </c:pt>
                  <c:pt idx="42">
                    <c:v>hist</c:v>
                  </c:pt>
                  <c:pt idx="43">
                    <c:v>gauss</c:v>
                  </c:pt>
                  <c:pt idx="44">
                    <c:v>gups</c:v>
                  </c:pt>
                  <c:pt idx="46">
                    <c:v>3ds</c:v>
                  </c:pt>
                </c:lvl>
                <c:lvl>
                  <c:pt idx="0">
                    <c:v>HIST (1st App)</c:v>
                  </c:pt>
                  <c:pt idx="8">
                    <c:v>GAUSS (1st App)</c:v>
                  </c:pt>
                  <c:pt idx="16">
                    <c:v>GUPS (1st App)</c:v>
                  </c:pt>
                  <c:pt idx="24">
                    <c:v>BFS (1st App)</c:v>
                  </c:pt>
                  <c:pt idx="32">
                    <c:v>3DS (1st App)</c:v>
                  </c:pt>
                  <c:pt idx="40">
                    <c:v>DGEMM (1st App)</c:v>
                  </c:pt>
                </c:lvl>
              </c:multiLvlStrCache>
            </c:multiLvlStrRef>
          </c:cat>
          <c:val>
            <c:numRef>
              <c:f>summary!$D$95:$D$141</c:f>
              <c:numCache>
                <c:formatCode>General</c:formatCode>
                <c:ptCount val="47"/>
                <c:pt idx="0">
                  <c:v>0.0</c:v>
                </c:pt>
                <c:pt idx="1">
                  <c:v>0.0</c:v>
                </c:pt>
                <c:pt idx="2">
                  <c:v>0.311533333333333</c:v>
                </c:pt>
                <c:pt idx="3">
                  <c:v>0.825783333333333</c:v>
                </c:pt>
                <c:pt idx="4">
                  <c:v>0.625783333333333</c:v>
                </c:pt>
                <c:pt idx="5">
                  <c:v>0.546466666666667</c:v>
                </c:pt>
                <c:pt idx="6">
                  <c:v>0.26555</c:v>
                </c:pt>
                <c:pt idx="8">
                  <c:v>0.0</c:v>
                </c:pt>
                <c:pt idx="9">
                  <c:v>0.0</c:v>
                </c:pt>
                <c:pt idx="10">
                  <c:v>0.320416666666667</c:v>
                </c:pt>
                <c:pt idx="11">
                  <c:v>0.8655</c:v>
                </c:pt>
                <c:pt idx="12">
                  <c:v>0.664616666666667</c:v>
                </c:pt>
                <c:pt idx="13">
                  <c:v>0.575833333333333</c:v>
                </c:pt>
                <c:pt idx="14">
                  <c:v>0.296366666666667</c:v>
                </c:pt>
                <c:pt idx="16">
                  <c:v>0.0</c:v>
                </c:pt>
                <c:pt idx="17">
                  <c:v>0.0</c:v>
                </c:pt>
                <c:pt idx="18">
                  <c:v>0.113483333333333</c:v>
                </c:pt>
                <c:pt idx="19">
                  <c:v>0.0758283333333333</c:v>
                </c:pt>
                <c:pt idx="20">
                  <c:v>0.245133333333333</c:v>
                </c:pt>
                <c:pt idx="21">
                  <c:v>0.11115</c:v>
                </c:pt>
                <c:pt idx="22">
                  <c:v>0.03163</c:v>
                </c:pt>
                <c:pt idx="24">
                  <c:v>0.0</c:v>
                </c:pt>
                <c:pt idx="25">
                  <c:v>0.0</c:v>
                </c:pt>
                <c:pt idx="26">
                  <c:v>0.205883333333333</c:v>
                </c:pt>
                <c:pt idx="27">
                  <c:v>0.2518</c:v>
                </c:pt>
                <c:pt idx="28">
                  <c:v>0.695733333333333</c:v>
                </c:pt>
                <c:pt idx="29">
                  <c:v>0.280333333333333</c:v>
                </c:pt>
                <c:pt idx="32">
                  <c:v>0.0</c:v>
                </c:pt>
                <c:pt idx="33">
                  <c:v>0.0</c:v>
                </c:pt>
                <c:pt idx="34">
                  <c:v>0.259966666666667</c:v>
                </c:pt>
                <c:pt idx="35">
                  <c:v>0.260633333333333</c:v>
                </c:pt>
                <c:pt idx="36">
                  <c:v>0.830133333333333</c:v>
                </c:pt>
                <c:pt idx="37">
                  <c:v>0.62075</c:v>
                </c:pt>
                <c:pt idx="38">
                  <c:v>0.172833333333333</c:v>
                </c:pt>
                <c:pt idx="40">
                  <c:v>0.0</c:v>
                </c:pt>
                <c:pt idx="41">
                  <c:v>0.0</c:v>
                </c:pt>
                <c:pt idx="42">
                  <c:v>0.321666666666667</c:v>
                </c:pt>
                <c:pt idx="43">
                  <c:v>0.336683333333333</c:v>
                </c:pt>
                <c:pt idx="44">
                  <c:v>0.911083333333333</c:v>
                </c:pt>
                <c:pt idx="46">
                  <c:v>0.5824</c:v>
                </c:pt>
              </c:numCache>
            </c:numRef>
          </c:val>
        </c:ser>
        <c:ser>
          <c:idx val="2"/>
          <c:order val="6"/>
          <c:tx>
            <c:strRef>
              <c:f>summary!$E$94</c:f>
              <c:strCache>
                <c:ptCount val="1"/>
                <c:pt idx="0">
                  <c:v>Wasted-BW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ysClr val="windowText" lastClr="000000"/>
              </a:solidFill>
            </a:ln>
          </c:spPr>
          <c:cat>
            <c:multiLvlStrRef>
              <c:f>summary!$A$95:$B$141</c:f>
              <c:multiLvlStrCache>
                <c:ptCount val="47"/>
                <c:lvl>
                  <c:pt idx="0">
                    <c:v>alone_30</c:v>
                  </c:pt>
                  <c:pt idx="1">
                    <c:v>alone_60</c:v>
                  </c:pt>
                  <c:pt idx="2">
                    <c:v>gauss</c:v>
                  </c:pt>
                  <c:pt idx="3">
                    <c:v>gups</c:v>
                  </c:pt>
                  <c:pt idx="4">
                    <c:v>bfs</c:v>
                  </c:pt>
                  <c:pt idx="5">
                    <c:v>3ds</c:v>
                  </c:pt>
                  <c:pt idx="6">
                    <c:v>dgemm</c:v>
                  </c:pt>
                  <c:pt idx="8">
                    <c:v>alone_30</c:v>
                  </c:pt>
                  <c:pt idx="9">
                    <c:v>alone_60</c:v>
                  </c:pt>
                  <c:pt idx="10">
                    <c:v>hist</c:v>
                  </c:pt>
                  <c:pt idx="11">
                    <c:v>gups</c:v>
                  </c:pt>
                  <c:pt idx="12">
                    <c:v>bfs</c:v>
                  </c:pt>
                  <c:pt idx="13">
                    <c:v>3ds</c:v>
                  </c:pt>
                  <c:pt idx="14">
                    <c:v>dgemm</c:v>
                  </c:pt>
                  <c:pt idx="16">
                    <c:v>alone_30</c:v>
                  </c:pt>
                  <c:pt idx="17">
                    <c:v>alone_60</c:v>
                  </c:pt>
                  <c:pt idx="18">
                    <c:v>hist</c:v>
                  </c:pt>
                  <c:pt idx="19">
                    <c:v>gauss</c:v>
                  </c:pt>
                  <c:pt idx="20">
                    <c:v>bfs</c:v>
                  </c:pt>
                  <c:pt idx="21">
                    <c:v>3ds</c:v>
                  </c:pt>
                  <c:pt idx="22">
                    <c:v>dgemm</c:v>
                  </c:pt>
                  <c:pt idx="24">
                    <c:v>alone_30</c:v>
                  </c:pt>
                  <c:pt idx="25">
                    <c:v>alone_60</c:v>
                  </c:pt>
                  <c:pt idx="26">
                    <c:v>hist</c:v>
                  </c:pt>
                  <c:pt idx="27">
                    <c:v>gauss</c:v>
                  </c:pt>
                  <c:pt idx="28">
                    <c:v>gups</c:v>
                  </c:pt>
                  <c:pt idx="29">
                    <c:v>3ds</c:v>
                  </c:pt>
                  <c:pt idx="32">
                    <c:v>alone_30</c:v>
                  </c:pt>
                  <c:pt idx="33">
                    <c:v>alone_60</c:v>
                  </c:pt>
                  <c:pt idx="34">
                    <c:v>hist</c:v>
                  </c:pt>
                  <c:pt idx="35">
                    <c:v>gauss</c:v>
                  </c:pt>
                  <c:pt idx="36">
                    <c:v>gups</c:v>
                  </c:pt>
                  <c:pt idx="37">
                    <c:v>bfs</c:v>
                  </c:pt>
                  <c:pt idx="38">
                    <c:v>dgemm</c:v>
                  </c:pt>
                  <c:pt idx="40">
                    <c:v>alone_30</c:v>
                  </c:pt>
                  <c:pt idx="41">
                    <c:v>alone_60</c:v>
                  </c:pt>
                  <c:pt idx="42">
                    <c:v>hist</c:v>
                  </c:pt>
                  <c:pt idx="43">
                    <c:v>gauss</c:v>
                  </c:pt>
                  <c:pt idx="44">
                    <c:v>gups</c:v>
                  </c:pt>
                  <c:pt idx="46">
                    <c:v>3ds</c:v>
                  </c:pt>
                </c:lvl>
                <c:lvl>
                  <c:pt idx="0">
                    <c:v>HIST (1st App)</c:v>
                  </c:pt>
                  <c:pt idx="8">
                    <c:v>GAUSS (1st App)</c:v>
                  </c:pt>
                  <c:pt idx="16">
                    <c:v>GUPS (1st App)</c:v>
                  </c:pt>
                  <c:pt idx="24">
                    <c:v>BFS (1st App)</c:v>
                  </c:pt>
                  <c:pt idx="32">
                    <c:v>3DS (1st App)</c:v>
                  </c:pt>
                  <c:pt idx="40">
                    <c:v>DGEMM (1st App)</c:v>
                  </c:pt>
                </c:lvl>
              </c:multiLvlStrCache>
            </c:multiLvlStrRef>
          </c:cat>
          <c:val>
            <c:numRef>
              <c:f>summary!$E$95:$E$141</c:f>
              <c:numCache>
                <c:formatCode>General</c:formatCode>
                <c:ptCount val="47"/>
                <c:pt idx="0">
                  <c:v>0.309564203169889</c:v>
                </c:pt>
                <c:pt idx="1">
                  <c:v>0.212356780789012</c:v>
                </c:pt>
                <c:pt idx="2">
                  <c:v>0.245491451448671</c:v>
                </c:pt>
                <c:pt idx="3">
                  <c:v>0.0598646468227941</c:v>
                </c:pt>
                <c:pt idx="4">
                  <c:v>0.123393814117288</c:v>
                </c:pt>
                <c:pt idx="5">
                  <c:v>0.160454480902707</c:v>
                </c:pt>
                <c:pt idx="6">
                  <c:v>0.374461418329375</c:v>
                </c:pt>
                <c:pt idx="8">
                  <c:v>0.0519240833990959</c:v>
                </c:pt>
                <c:pt idx="9">
                  <c:v>0.0898499110643471</c:v>
                </c:pt>
                <c:pt idx="10">
                  <c:v>0.245491451448671</c:v>
                </c:pt>
                <c:pt idx="11">
                  <c:v>0.0582292357743718</c:v>
                </c:pt>
                <c:pt idx="12">
                  <c:v>0.056114596046247</c:v>
                </c:pt>
                <c:pt idx="13">
                  <c:v>0.0914629269435111</c:v>
                </c:pt>
                <c:pt idx="14">
                  <c:v>0.325171908269842</c:v>
                </c:pt>
                <c:pt idx="16">
                  <c:v>0.0613697806230869</c:v>
                </c:pt>
                <c:pt idx="17">
                  <c:v>0.0613992606536316</c:v>
                </c:pt>
                <c:pt idx="18">
                  <c:v>0.0598646468227942</c:v>
                </c:pt>
                <c:pt idx="19">
                  <c:v>0.0582292357743717</c:v>
                </c:pt>
                <c:pt idx="20">
                  <c:v>0.0589385189383204</c:v>
                </c:pt>
                <c:pt idx="21">
                  <c:v>0.0583272723518248</c:v>
                </c:pt>
                <c:pt idx="22">
                  <c:v>0.0570215506342168</c:v>
                </c:pt>
                <c:pt idx="24">
                  <c:v>0.0770293668954993</c:v>
                </c:pt>
                <c:pt idx="25">
                  <c:v>0.0784758199847442</c:v>
                </c:pt>
                <c:pt idx="26">
                  <c:v>0.123393814117288</c:v>
                </c:pt>
                <c:pt idx="27">
                  <c:v>0.056114596046247</c:v>
                </c:pt>
                <c:pt idx="28">
                  <c:v>0.0589385189383205</c:v>
                </c:pt>
                <c:pt idx="29">
                  <c:v>0.0751187503385514</c:v>
                </c:pt>
                <c:pt idx="32">
                  <c:v>0.0249884995064166</c:v>
                </c:pt>
                <c:pt idx="33">
                  <c:v>0.0334703616147971</c:v>
                </c:pt>
                <c:pt idx="34">
                  <c:v>0.160454480902707</c:v>
                </c:pt>
                <c:pt idx="35">
                  <c:v>0.163143939018492</c:v>
                </c:pt>
                <c:pt idx="36">
                  <c:v>0.0583272723518248</c:v>
                </c:pt>
                <c:pt idx="37">
                  <c:v>0.0751187503385514</c:v>
                </c:pt>
                <c:pt idx="38">
                  <c:v>0.199468223668964</c:v>
                </c:pt>
                <c:pt idx="40">
                  <c:v>0.144890191948129</c:v>
                </c:pt>
                <c:pt idx="41">
                  <c:v>0.153667599926174</c:v>
                </c:pt>
                <c:pt idx="42">
                  <c:v>0.374461418329375</c:v>
                </c:pt>
                <c:pt idx="43">
                  <c:v>0.325171908269842</c:v>
                </c:pt>
                <c:pt idx="44">
                  <c:v>0.0570215506342168</c:v>
                </c:pt>
                <c:pt idx="46">
                  <c:v>0.199468223668964</c:v>
                </c:pt>
              </c:numCache>
            </c:numRef>
          </c:val>
        </c:ser>
        <c:ser>
          <c:idx val="3"/>
          <c:order val="7"/>
          <c:tx>
            <c:strRef>
              <c:f>summary!$F$94</c:f>
              <c:strCache>
                <c:ptCount val="1"/>
                <c:pt idx="0">
                  <c:v>Idle-BW</c:v>
                </c:pt>
              </c:strCache>
            </c:strRef>
          </c:tx>
          <c:spPr>
            <a:solidFill>
              <a:srgbClr val="FFC000">
                <a:lumMod val="20000"/>
                <a:lumOff val="80000"/>
              </a:srgbClr>
            </a:solidFill>
            <a:ln>
              <a:solidFill>
                <a:sysClr val="windowText" lastClr="000000"/>
              </a:solidFill>
            </a:ln>
          </c:spPr>
          <c:cat>
            <c:multiLvlStrRef>
              <c:f>summary!$A$95:$B$141</c:f>
              <c:multiLvlStrCache>
                <c:ptCount val="47"/>
                <c:lvl>
                  <c:pt idx="0">
                    <c:v>alone_30</c:v>
                  </c:pt>
                  <c:pt idx="1">
                    <c:v>alone_60</c:v>
                  </c:pt>
                  <c:pt idx="2">
                    <c:v>gauss</c:v>
                  </c:pt>
                  <c:pt idx="3">
                    <c:v>gups</c:v>
                  </c:pt>
                  <c:pt idx="4">
                    <c:v>bfs</c:v>
                  </c:pt>
                  <c:pt idx="5">
                    <c:v>3ds</c:v>
                  </c:pt>
                  <c:pt idx="6">
                    <c:v>dgemm</c:v>
                  </c:pt>
                  <c:pt idx="8">
                    <c:v>alone_30</c:v>
                  </c:pt>
                  <c:pt idx="9">
                    <c:v>alone_60</c:v>
                  </c:pt>
                  <c:pt idx="10">
                    <c:v>hist</c:v>
                  </c:pt>
                  <c:pt idx="11">
                    <c:v>gups</c:v>
                  </c:pt>
                  <c:pt idx="12">
                    <c:v>bfs</c:v>
                  </c:pt>
                  <c:pt idx="13">
                    <c:v>3ds</c:v>
                  </c:pt>
                  <c:pt idx="14">
                    <c:v>dgemm</c:v>
                  </c:pt>
                  <c:pt idx="16">
                    <c:v>alone_30</c:v>
                  </c:pt>
                  <c:pt idx="17">
                    <c:v>alone_60</c:v>
                  </c:pt>
                  <c:pt idx="18">
                    <c:v>hist</c:v>
                  </c:pt>
                  <c:pt idx="19">
                    <c:v>gauss</c:v>
                  </c:pt>
                  <c:pt idx="20">
                    <c:v>bfs</c:v>
                  </c:pt>
                  <c:pt idx="21">
                    <c:v>3ds</c:v>
                  </c:pt>
                  <c:pt idx="22">
                    <c:v>dgemm</c:v>
                  </c:pt>
                  <c:pt idx="24">
                    <c:v>alone_30</c:v>
                  </c:pt>
                  <c:pt idx="25">
                    <c:v>alone_60</c:v>
                  </c:pt>
                  <c:pt idx="26">
                    <c:v>hist</c:v>
                  </c:pt>
                  <c:pt idx="27">
                    <c:v>gauss</c:v>
                  </c:pt>
                  <c:pt idx="28">
                    <c:v>gups</c:v>
                  </c:pt>
                  <c:pt idx="29">
                    <c:v>3ds</c:v>
                  </c:pt>
                  <c:pt idx="32">
                    <c:v>alone_30</c:v>
                  </c:pt>
                  <c:pt idx="33">
                    <c:v>alone_60</c:v>
                  </c:pt>
                  <c:pt idx="34">
                    <c:v>hist</c:v>
                  </c:pt>
                  <c:pt idx="35">
                    <c:v>gauss</c:v>
                  </c:pt>
                  <c:pt idx="36">
                    <c:v>gups</c:v>
                  </c:pt>
                  <c:pt idx="37">
                    <c:v>bfs</c:v>
                  </c:pt>
                  <c:pt idx="38">
                    <c:v>dgemm</c:v>
                  </c:pt>
                  <c:pt idx="40">
                    <c:v>alone_30</c:v>
                  </c:pt>
                  <c:pt idx="41">
                    <c:v>alone_60</c:v>
                  </c:pt>
                  <c:pt idx="42">
                    <c:v>hist</c:v>
                  </c:pt>
                  <c:pt idx="43">
                    <c:v>gauss</c:v>
                  </c:pt>
                  <c:pt idx="44">
                    <c:v>gups</c:v>
                  </c:pt>
                  <c:pt idx="46">
                    <c:v>3ds</c:v>
                  </c:pt>
                </c:lvl>
                <c:lvl>
                  <c:pt idx="0">
                    <c:v>HIST (1st App)</c:v>
                  </c:pt>
                  <c:pt idx="8">
                    <c:v>GAUSS (1st App)</c:v>
                  </c:pt>
                  <c:pt idx="16">
                    <c:v>GUPS (1st App)</c:v>
                  </c:pt>
                  <c:pt idx="24">
                    <c:v>BFS (1st App)</c:v>
                  </c:pt>
                  <c:pt idx="32">
                    <c:v>3DS (1st App)</c:v>
                  </c:pt>
                  <c:pt idx="40">
                    <c:v>DGEMM (1st App)</c:v>
                  </c:pt>
                </c:lvl>
              </c:multiLvlStrCache>
            </c:multiLvlStrRef>
          </c:cat>
          <c:val>
            <c:numRef>
              <c:f>summary!$F$95:$F$141</c:f>
              <c:numCache>
                <c:formatCode>General</c:formatCode>
                <c:ptCount val="47"/>
                <c:pt idx="0">
                  <c:v>0.359985796830111</c:v>
                </c:pt>
                <c:pt idx="1">
                  <c:v>0.279209885877655</c:v>
                </c:pt>
                <c:pt idx="2">
                  <c:v>0.122558548551329</c:v>
                </c:pt>
                <c:pt idx="3">
                  <c:v>0.00086868651053984</c:v>
                </c:pt>
                <c:pt idx="4">
                  <c:v>0.0449395192160462</c:v>
                </c:pt>
                <c:pt idx="5">
                  <c:v>0.0331121857639587</c:v>
                </c:pt>
                <c:pt idx="6">
                  <c:v>0.0383219150039576</c:v>
                </c:pt>
                <c:pt idx="8">
                  <c:v>0.540359249934237</c:v>
                </c:pt>
                <c:pt idx="9">
                  <c:v>0.204633422268986</c:v>
                </c:pt>
                <c:pt idx="10">
                  <c:v>0.122558548551329</c:v>
                </c:pt>
                <c:pt idx="11">
                  <c:v>0.000442430892294898</c:v>
                </c:pt>
                <c:pt idx="12">
                  <c:v>0.027468737287086</c:v>
                </c:pt>
                <c:pt idx="13">
                  <c:v>0.0720704063898229</c:v>
                </c:pt>
                <c:pt idx="14">
                  <c:v>0.0417780917301579</c:v>
                </c:pt>
                <c:pt idx="16">
                  <c:v>0.00184688604358019</c:v>
                </c:pt>
                <c:pt idx="17">
                  <c:v>0.00136740601303542</c:v>
                </c:pt>
                <c:pt idx="18">
                  <c:v>0.00086868651053984</c:v>
                </c:pt>
                <c:pt idx="19">
                  <c:v>0.000442430892294898</c:v>
                </c:pt>
                <c:pt idx="20">
                  <c:v>0.000194814395013565</c:v>
                </c:pt>
                <c:pt idx="21">
                  <c:v>0.000389394314842306</c:v>
                </c:pt>
                <c:pt idx="22">
                  <c:v>0.000265116032450163</c:v>
                </c:pt>
                <c:pt idx="24">
                  <c:v>0.140137299771168</c:v>
                </c:pt>
                <c:pt idx="25">
                  <c:v>0.123990846681923</c:v>
                </c:pt>
                <c:pt idx="26">
                  <c:v>0.0449395192160462</c:v>
                </c:pt>
                <c:pt idx="27">
                  <c:v>0.027468737287086</c:v>
                </c:pt>
                <c:pt idx="28">
                  <c:v>0.000194814395013565</c:v>
                </c:pt>
                <c:pt idx="29">
                  <c:v>0.0237979163281156</c:v>
                </c:pt>
                <c:pt idx="32">
                  <c:v>0.336294833826916</c:v>
                </c:pt>
                <c:pt idx="33">
                  <c:v>0.111012971718536</c:v>
                </c:pt>
                <c:pt idx="34">
                  <c:v>0.0331121857639587</c:v>
                </c:pt>
                <c:pt idx="35">
                  <c:v>0.000389394314842306</c:v>
                </c:pt>
                <c:pt idx="36">
                  <c:v>0.000389394314842306</c:v>
                </c:pt>
                <c:pt idx="37">
                  <c:v>0.0237979163281156</c:v>
                </c:pt>
                <c:pt idx="38">
                  <c:v>0.0452984429977031</c:v>
                </c:pt>
                <c:pt idx="40">
                  <c:v>0.529093141385204</c:v>
                </c:pt>
                <c:pt idx="41">
                  <c:v>0.500565733407159</c:v>
                </c:pt>
                <c:pt idx="42">
                  <c:v>0.0383219150039576</c:v>
                </c:pt>
                <c:pt idx="43">
                  <c:v>0.0417780917301579</c:v>
                </c:pt>
                <c:pt idx="44">
                  <c:v>0.000265116032450163</c:v>
                </c:pt>
                <c:pt idx="46">
                  <c:v>0.0452984429977031</c:v>
                </c:pt>
              </c:numCache>
            </c:numRef>
          </c:val>
        </c:ser>
        <c:gapWidth val="25"/>
        <c:overlap val="100"/>
        <c:axId val="496587192"/>
        <c:axId val="673662648"/>
      </c:barChart>
      <c:catAx>
        <c:axId val="496587192"/>
        <c:scaling>
          <c:orientation val="minMax"/>
        </c:scaling>
        <c:axPos val="b"/>
        <c:numFmt formatCode="General" sourceLinked="0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673662648"/>
        <c:crosses val="autoZero"/>
        <c:auto val="1"/>
        <c:lblAlgn val="ctr"/>
        <c:lblOffset val="100"/>
      </c:catAx>
      <c:valAx>
        <c:axId val="673662648"/>
        <c:scaling>
          <c:orientation val="minMax"/>
          <c:max val="1.0"/>
          <c:min val="0.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Percentage</a:t>
                </a:r>
                <a:r>
                  <a:rPr lang="en-US" sz="16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of</a:t>
                </a:r>
                <a:r>
                  <a:rPr lang="en-US" sz="1600" baseline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600" baseline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Peak </a:t>
                </a:r>
                <a:r>
                  <a:rPr lang="en-US" sz="16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Bandwidth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4.08073608525803E-5"/>
              <c:y val="0.193290579621507"/>
            </c:manualLayout>
          </c:layout>
        </c:title>
        <c:numFmt formatCode="0%" sourceLinked="0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96587192"/>
        <c:crosses val="autoZero"/>
        <c:crossBetween val="between"/>
      </c:valAx>
      <c:spPr>
        <a:ln w="22225">
          <a:solidFill>
            <a:srgbClr val="FFFFFF"/>
          </a:solidFill>
        </a:ln>
      </c:spPr>
    </c:plotArea>
    <c:legend>
      <c:legendPos val="t"/>
      <c:legendEntry>
        <c:idx val="7"/>
        <c:delete val="1"/>
      </c:legendEntry>
      <c:legendEntry>
        <c:idx val="6"/>
        <c:delete val="1"/>
      </c:legendEntry>
      <c:legendEntry>
        <c:idx val="5"/>
        <c:delete val="1"/>
      </c:legendEntry>
      <c:legendEntry>
        <c:idx val="4"/>
        <c:delete val="1"/>
      </c:legendEntry>
      <c:layout>
        <c:manualLayout>
          <c:xMode val="edge"/>
          <c:yMode val="edge"/>
          <c:x val="0.140975703051179"/>
          <c:y val="0.0207128336857311"/>
          <c:w val="0.750514494660958"/>
          <c:h val="0.0950322982741247"/>
        </c:manualLayout>
      </c:layout>
      <c:txPr>
        <a:bodyPr/>
        <a:lstStyle/>
        <a:p>
          <a:pPr>
            <a:defRPr sz="2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</c:chart>
  <c:spPr>
    <a:ln>
      <a:noFill/>
    </a:ln>
  </c:spPr>
  <c:externalData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>
        <c:manualLayout>
          <c:layoutTarget val="inner"/>
          <c:xMode val="edge"/>
          <c:yMode val="edge"/>
          <c:x val="0.133534833736334"/>
          <c:y val="0.13439043179101"/>
          <c:w val="0.785210387087441"/>
          <c:h val="0.512139107611549"/>
        </c:manualLayout>
      </c:layout>
      <c:barChart>
        <c:barDir val="col"/>
        <c:grouping val="stacked"/>
        <c:ser>
          <c:idx val="0"/>
          <c:order val="0"/>
          <c:tx>
            <c:strRef>
              <c:f>baseline!$R$43</c:f>
              <c:strCache>
                <c:ptCount val="1"/>
                <c:pt idx="0">
                  <c:v>1st APP</c:v>
                </c:pt>
              </c:strCache>
            </c:strRef>
          </c:tx>
          <c:spPr>
            <a:solidFill>
              <a:srgbClr val="FF0000"/>
            </a:solidFill>
            <a:ln w="19050">
              <a:solidFill>
                <a:srgbClr val="000000"/>
              </a:solidFill>
            </a:ln>
          </c:spPr>
          <c:cat>
            <c:strRef>
              <c:f>baseline!$Q$44:$Q$57</c:f>
              <c:strCache>
                <c:ptCount val="14"/>
                <c:pt idx="0">
                  <c:v>hist_gauss </c:v>
                </c:pt>
                <c:pt idx="1">
                  <c:v>hist_gups </c:v>
                </c:pt>
                <c:pt idx="2">
                  <c:v>hist_bfs </c:v>
                </c:pt>
                <c:pt idx="3">
                  <c:v>hist_3ds</c:v>
                </c:pt>
                <c:pt idx="4">
                  <c:v>hist_dgemm </c:v>
                </c:pt>
                <c:pt idx="5">
                  <c:v>gauss_gups </c:v>
                </c:pt>
                <c:pt idx="6">
                  <c:v>gauss_bfs </c:v>
                </c:pt>
                <c:pt idx="7">
                  <c:v>gauss_3ds </c:v>
                </c:pt>
                <c:pt idx="8">
                  <c:v>gauss_dgemm </c:v>
                </c:pt>
                <c:pt idx="9">
                  <c:v>gups_bfs </c:v>
                </c:pt>
                <c:pt idx="10">
                  <c:v>gups_3ds</c:v>
                </c:pt>
                <c:pt idx="11">
                  <c:v>gups_dgemm </c:v>
                </c:pt>
                <c:pt idx="12">
                  <c:v>bfs_3ds</c:v>
                </c:pt>
                <c:pt idx="13">
                  <c:v>bfs_dgemm </c:v>
                </c:pt>
              </c:strCache>
            </c:strRef>
          </c:cat>
          <c:val>
            <c:numRef>
              <c:f>baseline!$R$44:$R$57</c:f>
              <c:numCache>
                <c:formatCode>General</c:formatCode>
                <c:ptCount val="14"/>
                <c:pt idx="0">
                  <c:v>0.666302173957209</c:v>
                </c:pt>
                <c:pt idx="1">
                  <c:v>0.24480605984766</c:v>
                </c:pt>
                <c:pt idx="2">
                  <c:v>0.415475924567752</c:v>
                </c:pt>
                <c:pt idx="3">
                  <c:v>0.589931969892031</c:v>
                </c:pt>
                <c:pt idx="4">
                  <c:v>0.641202537107314</c:v>
                </c:pt>
                <c:pt idx="5">
                  <c:v>0.0972190075197907</c:v>
                </c:pt>
                <c:pt idx="6">
                  <c:v>0.34743597589095</c:v>
                </c:pt>
                <c:pt idx="7">
                  <c:v>0.362942138628392</c:v>
                </c:pt>
                <c:pt idx="8">
                  <c:v>0.503026623804444</c:v>
                </c:pt>
                <c:pt idx="9">
                  <c:v>0.743299979550507</c:v>
                </c:pt>
                <c:pt idx="10">
                  <c:v>0.888125151083294</c:v>
                </c:pt>
                <c:pt idx="11">
                  <c:v>0.983864668034761</c:v>
                </c:pt>
                <c:pt idx="12">
                  <c:v>0.730957660212778</c:v>
                </c:pt>
                <c:pt idx="13">
                  <c:v>0.680958254566369</c:v>
                </c:pt>
              </c:numCache>
            </c:numRef>
          </c:val>
        </c:ser>
        <c:ser>
          <c:idx val="1"/>
          <c:order val="1"/>
          <c:tx>
            <c:strRef>
              <c:f>baseline!$S$43</c:f>
              <c:strCache>
                <c:ptCount val="1"/>
                <c:pt idx="0">
                  <c:v>2nd APP</c:v>
                </c:pt>
              </c:strCache>
            </c:strRef>
          </c:tx>
          <c:spPr>
            <a:solidFill>
              <a:srgbClr val="B9E700"/>
            </a:solidFill>
            <a:ln w="19050">
              <a:solidFill>
                <a:schemeClr val="bg1"/>
              </a:solidFill>
            </a:ln>
          </c:spPr>
          <c:cat>
            <c:strRef>
              <c:f>baseline!$Q$44:$Q$57</c:f>
              <c:strCache>
                <c:ptCount val="14"/>
                <c:pt idx="0">
                  <c:v>hist_gauss </c:v>
                </c:pt>
                <c:pt idx="1">
                  <c:v>hist_gups </c:v>
                </c:pt>
                <c:pt idx="2">
                  <c:v>hist_bfs </c:v>
                </c:pt>
                <c:pt idx="3">
                  <c:v>hist_3ds</c:v>
                </c:pt>
                <c:pt idx="4">
                  <c:v>hist_dgemm </c:v>
                </c:pt>
                <c:pt idx="5">
                  <c:v>gauss_gups </c:v>
                </c:pt>
                <c:pt idx="6">
                  <c:v>gauss_bfs </c:v>
                </c:pt>
                <c:pt idx="7">
                  <c:v>gauss_3ds </c:v>
                </c:pt>
                <c:pt idx="8">
                  <c:v>gauss_dgemm </c:v>
                </c:pt>
                <c:pt idx="9">
                  <c:v>gups_bfs </c:v>
                </c:pt>
                <c:pt idx="10">
                  <c:v>gups_3ds</c:v>
                </c:pt>
                <c:pt idx="11">
                  <c:v>gups_dgemm </c:v>
                </c:pt>
                <c:pt idx="12">
                  <c:v>bfs_3ds</c:v>
                </c:pt>
                <c:pt idx="13">
                  <c:v>bfs_dgemm </c:v>
                </c:pt>
              </c:strCache>
            </c:strRef>
          </c:cat>
          <c:val>
            <c:numRef>
              <c:f>baseline!$S$44:$S$57</c:f>
              <c:numCache>
                <c:formatCode>General</c:formatCode>
                <c:ptCount val="14"/>
                <c:pt idx="0">
                  <c:v>0.446176270798292</c:v>
                </c:pt>
                <c:pt idx="1">
                  <c:v>0.881145450717077</c:v>
                </c:pt>
                <c:pt idx="2">
                  <c:v>0.744128356628616</c:v>
                </c:pt>
                <c:pt idx="3">
                  <c:v>0.642249255259873</c:v>
                </c:pt>
                <c:pt idx="4">
                  <c:v>0.766882158484774</c:v>
                </c:pt>
                <c:pt idx="5">
                  <c:v>0.924285837099677</c:v>
                </c:pt>
                <c:pt idx="6">
                  <c:v>0.782657334684796</c:v>
                </c:pt>
                <c:pt idx="7">
                  <c:v>0.674941247988178</c:v>
                </c:pt>
                <c:pt idx="8">
                  <c:v>0.856038218621447</c:v>
                </c:pt>
                <c:pt idx="9">
                  <c:v>0.288419512607142</c:v>
                </c:pt>
                <c:pt idx="10">
                  <c:v>0.130192160497839</c:v>
                </c:pt>
                <c:pt idx="11">
                  <c:v>0.0914978577962366</c:v>
                </c:pt>
                <c:pt idx="12">
                  <c:v>0.327893901690373</c:v>
                </c:pt>
                <c:pt idx="13">
                  <c:v>0.499875031081719</c:v>
                </c:pt>
              </c:numCache>
            </c:numRef>
          </c:val>
        </c:ser>
        <c:gapWidth val="52"/>
        <c:overlap val="100"/>
        <c:axId val="673430008"/>
        <c:axId val="673872472"/>
      </c:barChart>
      <c:catAx>
        <c:axId val="673430008"/>
        <c:scaling>
          <c:orientation val="minMax"/>
        </c:scaling>
        <c:axPos val="b"/>
        <c:numFmt formatCode="General" sourceLinked="0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673872472"/>
        <c:crosses val="autoZero"/>
        <c:auto val="1"/>
        <c:lblAlgn val="ctr"/>
        <c:lblOffset val="100"/>
      </c:catAx>
      <c:valAx>
        <c:axId val="67387247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 b="1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Weighted Speedup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0.0140679314691963"/>
              <c:y val="0.108594706911636"/>
            </c:manualLayout>
          </c:layout>
        </c:title>
        <c:numFmt formatCode="General" sourceLinked="1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673430008"/>
        <c:crosses val="autoZero"/>
        <c:crossBetween val="between"/>
      </c:valAx>
      <c:spPr>
        <a:noFill/>
        <a:ln w="25400">
          <a:noFill/>
        </a:ln>
      </c:spPr>
    </c:plotArea>
    <c:legend>
      <c:legendPos val="t"/>
      <c:layout>
        <c:manualLayout>
          <c:xMode val="edge"/>
          <c:yMode val="edge"/>
          <c:x val="0.153034861026987"/>
          <c:y val="0.0177936917368088"/>
          <c:w val="0.739148460184816"/>
          <c:h val="0.0750089277184328"/>
        </c:manualLayout>
      </c:layout>
      <c:txPr>
        <a:bodyPr/>
        <a:lstStyle/>
        <a:p>
          <a:pPr>
            <a:defRPr sz="2000" b="1"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1743090937162"/>
          <c:y val="0.176763825574435"/>
          <c:w val="0.755717153002933"/>
          <c:h val="0.473396736264291"/>
        </c:manualLayout>
      </c:layout>
      <c:barChart>
        <c:barDir val="col"/>
        <c:grouping val="clustered"/>
        <c:ser>
          <c:idx val="0"/>
          <c:order val="0"/>
          <c:tx>
            <c:strRef>
              <c:f>small_scheme!$F$42</c:f>
              <c:strCache>
                <c:ptCount val="1"/>
                <c:pt idx="0">
                  <c:v>FR-FCFS</c:v>
                </c:pt>
              </c:strCache>
            </c:strRef>
          </c:tx>
          <c:spPr>
            <a:solidFill>
              <a:srgbClr val="33CCCC"/>
            </a:solidFill>
            <a:ln w="19050">
              <a:solidFill>
                <a:srgbClr val="000000"/>
              </a:solidFill>
            </a:ln>
            <a:effectLst/>
          </c:spPr>
          <c:cat>
            <c:strRef>
              <c:f>small_scheme!$E$43:$E$57</c:f>
              <c:strCache>
                <c:ptCount val="14"/>
                <c:pt idx="0">
                  <c:v>hist_gauss </c:v>
                </c:pt>
                <c:pt idx="1">
                  <c:v>hist_gups </c:v>
                </c:pt>
                <c:pt idx="2">
                  <c:v>hist_bfs </c:v>
                </c:pt>
                <c:pt idx="3">
                  <c:v>hist_3ds</c:v>
                </c:pt>
                <c:pt idx="4">
                  <c:v>hist_dgemm </c:v>
                </c:pt>
                <c:pt idx="5">
                  <c:v>gauss_gups </c:v>
                </c:pt>
                <c:pt idx="6">
                  <c:v>gauss_bfs </c:v>
                </c:pt>
                <c:pt idx="7">
                  <c:v>gauss_3ds </c:v>
                </c:pt>
                <c:pt idx="8">
                  <c:v>gauss_dgemm </c:v>
                </c:pt>
                <c:pt idx="9">
                  <c:v>gups_bfs </c:v>
                </c:pt>
                <c:pt idx="10">
                  <c:v>gups_3ds</c:v>
                </c:pt>
                <c:pt idx="11">
                  <c:v>gups_dgemm </c:v>
                </c:pt>
                <c:pt idx="12">
                  <c:v>bfs_3ds</c:v>
                </c:pt>
                <c:pt idx="13">
                  <c:v>3ds_dgemm </c:v>
                </c:pt>
              </c:strCache>
              <c:extLst/>
            </c:strRef>
          </c:cat>
          <c:val>
            <c:numRef>
              <c:f>small_scheme!$F$43:$F$57</c:f>
              <c:numCache>
                <c:formatCode>General</c:formatCode>
                <c:ptCount val="14"/>
                <c:pt idx="0">
                  <c:v>0.815934038121901</c:v>
                </c:pt>
                <c:pt idx="1">
                  <c:v>0.798037082007447</c:v>
                </c:pt>
                <c:pt idx="2">
                  <c:v>0.715441266650599</c:v>
                </c:pt>
                <c:pt idx="3">
                  <c:v>0.671787439042722</c:v>
                </c:pt>
                <c:pt idx="4">
                  <c:v>0.427843645688745</c:v>
                </c:pt>
                <c:pt idx="5">
                  <c:v>0.797528798491346</c:v>
                </c:pt>
                <c:pt idx="6">
                  <c:v>0.764676702264022</c:v>
                </c:pt>
                <c:pt idx="7">
                  <c:v>0.848295815877239</c:v>
                </c:pt>
                <c:pt idx="8">
                  <c:v>0.582805930497137</c:v>
                </c:pt>
                <c:pt idx="9">
                  <c:v>0.756191754210081</c:v>
                </c:pt>
                <c:pt idx="10">
                  <c:v>0.786502153766272</c:v>
                </c:pt>
                <c:pt idx="11">
                  <c:v>0.799314538738515</c:v>
                </c:pt>
                <c:pt idx="12">
                  <c:v>0.713598104248572</c:v>
                </c:pt>
                <c:pt idx="13">
                  <c:v>0.670913094400883</c:v>
                </c:pt>
              </c:numCache>
              <c:extLst/>
            </c:numRef>
          </c:val>
        </c:ser>
        <c:ser>
          <c:idx val="1"/>
          <c:order val="1"/>
          <c:tx>
            <c:strRef>
              <c:f>small_scheme!$G$42</c:f>
              <c:strCache>
                <c:ptCount val="1"/>
                <c:pt idx="0">
                  <c:v>FR-RR-FCFS</c:v>
                </c:pt>
              </c:strCache>
            </c:strRef>
          </c:tx>
          <c:spPr>
            <a:solidFill>
              <a:srgbClr val="FFC000"/>
            </a:solidFill>
            <a:ln w="19050">
              <a:solidFill>
                <a:srgbClr val="000000"/>
              </a:solidFill>
            </a:ln>
            <a:effectLst/>
          </c:spPr>
          <c:cat>
            <c:strRef>
              <c:f>small_scheme!$E$43:$E$57</c:f>
              <c:strCache>
                <c:ptCount val="14"/>
                <c:pt idx="0">
                  <c:v>hist_gauss </c:v>
                </c:pt>
                <c:pt idx="1">
                  <c:v>hist_gups </c:v>
                </c:pt>
                <c:pt idx="2">
                  <c:v>hist_bfs </c:v>
                </c:pt>
                <c:pt idx="3">
                  <c:v>hist_3ds</c:v>
                </c:pt>
                <c:pt idx="4">
                  <c:v>hist_dgemm </c:v>
                </c:pt>
                <c:pt idx="5">
                  <c:v>gauss_gups </c:v>
                </c:pt>
                <c:pt idx="6">
                  <c:v>gauss_bfs </c:v>
                </c:pt>
                <c:pt idx="7">
                  <c:v>gauss_3ds </c:v>
                </c:pt>
                <c:pt idx="8">
                  <c:v>gauss_dgemm </c:v>
                </c:pt>
                <c:pt idx="9">
                  <c:v>gups_bfs </c:v>
                </c:pt>
                <c:pt idx="10">
                  <c:v>gups_3ds</c:v>
                </c:pt>
                <c:pt idx="11">
                  <c:v>gups_dgemm </c:v>
                </c:pt>
                <c:pt idx="12">
                  <c:v>bfs_3ds</c:v>
                </c:pt>
                <c:pt idx="13">
                  <c:v>3ds_dgemm </c:v>
                </c:pt>
              </c:strCache>
              <c:extLst/>
            </c:strRef>
          </c:cat>
          <c:val>
            <c:numRef>
              <c:f>small_scheme!$G$43:$G$57</c:f>
              <c:numCache>
                <c:formatCode>General</c:formatCode>
                <c:ptCount val="14"/>
                <c:pt idx="0">
                  <c:v>0.819919075234029</c:v>
                </c:pt>
                <c:pt idx="1">
                  <c:v>0.785184104740793</c:v>
                </c:pt>
                <c:pt idx="2">
                  <c:v>0.707300653451291</c:v>
                </c:pt>
                <c:pt idx="3">
                  <c:v>0.670222655769504</c:v>
                </c:pt>
                <c:pt idx="4">
                  <c:v>0.428212672865604</c:v>
                </c:pt>
                <c:pt idx="5">
                  <c:v>0.788973930050344</c:v>
                </c:pt>
                <c:pt idx="6">
                  <c:v>0.772201212846303</c:v>
                </c:pt>
                <c:pt idx="7">
                  <c:v>0.841710138339008</c:v>
                </c:pt>
                <c:pt idx="8">
                  <c:v>0.589704033004208</c:v>
                </c:pt>
                <c:pt idx="9">
                  <c:v>0.754814763779962</c:v>
                </c:pt>
                <c:pt idx="10">
                  <c:v>0.782378158427395</c:v>
                </c:pt>
                <c:pt idx="11">
                  <c:v>0.769549305271813</c:v>
                </c:pt>
                <c:pt idx="12">
                  <c:v>0.719331334972438</c:v>
                </c:pt>
                <c:pt idx="13">
                  <c:v>0.672140284615019</c:v>
                </c:pt>
              </c:numCache>
              <c:extLst/>
            </c:numRef>
          </c:val>
        </c:ser>
        <c:gapWidth val="219"/>
        <c:overlap val="-27"/>
        <c:axId val="674165336"/>
        <c:axId val="496529912"/>
      </c:barChart>
      <c:catAx>
        <c:axId val="67416533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96529912"/>
        <c:crosses val="autoZero"/>
        <c:auto val="1"/>
        <c:lblAlgn val="ctr"/>
        <c:lblOffset val="100"/>
      </c:catAx>
      <c:valAx>
        <c:axId val="496529912"/>
        <c:scaling>
          <c:orientation val="minMax"/>
          <c:min val="0.3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Page Hit Rates</a:t>
                </a:r>
              </a:p>
            </c:rich>
          </c:tx>
          <c:layout>
            <c:manualLayout>
              <c:xMode val="edge"/>
              <c:yMode val="edge"/>
              <c:x val="0.00806601380709764"/>
              <c:y val="0.175154943754786"/>
            </c:manualLayout>
          </c:layout>
          <c:spPr>
            <a:noFill/>
            <a:ln>
              <a:noFill/>
            </a:ln>
            <a:effectLst/>
          </c:spPr>
        </c:title>
        <c:numFmt formatCode="0%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74165336"/>
        <c:crosses val="autoZero"/>
        <c:crossBetween val="between"/>
      </c:valAx>
      <c:spPr>
        <a:noFill/>
        <a:ln>
          <a:solidFill>
            <a:srgbClr val="FFFFFF"/>
          </a:solidFill>
        </a:ln>
        <a:effectLst/>
      </c:spPr>
    </c:plotArea>
    <c:legend>
      <c:legendPos val="b"/>
      <c:layout>
        <c:manualLayout>
          <c:xMode val="edge"/>
          <c:yMode val="edge"/>
          <c:x val="0.116017997750281"/>
          <c:y val="0.0421439798789198"/>
          <c:w val="0.777364300050729"/>
          <c:h val="0.108428477690289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44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429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44" y="8829429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4E6164C-87B7-4688-8A30-1096BC56A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925488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17D6F-E6EF-4AEC-A40F-A1677BECDE04}" type="datetimeFigureOut">
              <a:rPr lang="en-US" smtClean="0"/>
              <a:pPr/>
              <a:t>3/1/14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38485-5BCF-4DAB-BA78-23E82BC3A0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800705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aseline="0" smtClean="0"/>
              <a:t>This </a:t>
            </a:r>
            <a:r>
              <a:rPr lang="en-US" sz="1800" baseline="0" dirty="0" smtClean="0"/>
              <a:t>work was performed when </a:t>
            </a:r>
            <a:r>
              <a:rPr lang="en-US" sz="1800" baseline="0" smtClean="0"/>
              <a:t>I</a:t>
            </a:r>
            <a:r>
              <a:rPr lang="en-US" sz="1800" baseline="0" smtClean="0"/>
              <a:t> was </a:t>
            </a:r>
            <a:r>
              <a:rPr lang="en-US" sz="1800" baseline="0" dirty="0" smtClean="0"/>
              <a:t>an intern at NVIDIA Research last summer. 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1511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77375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29559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55827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Alone_30</a:t>
            </a:r>
            <a:r>
              <a:rPr lang="en-US" baseline="0" dirty="0" smtClean="0"/>
              <a:t> has same configuration as Alone_60, except that it application runs on 30SMs instead of 60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52023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29559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two</a:t>
            </a:r>
            <a:r>
              <a:rPr lang="en-US" baseline="0" dirty="0" smtClean="0"/>
              <a:t> commonly employed memory schedulers – FCFS (in-order) and FR-FCFS (out-of-order). I am showing 7 memory requests served in FCFS order on the left-hand side. Out of 7 requests, 6 of them are from App-1, and the last one is from App-2. In FCFS, we basically observe two problems: First, there are many row-switches because requests are served in the order they are received. This leads to low DRAM Page Hit Rate. Secondly, the app-2 request is starved for long time. To solve</a:t>
            </a:r>
          </a:p>
          <a:p>
            <a:r>
              <a:rPr lang="en-US" baseline="0" dirty="0" smtClean="0"/>
              <a:t>The first problem, out-of-order FR-FCFS is used, where requests to the opened row are served first. In this case, although row-switches are reduced; thereby improving page hit rate, app-2 request is again served because green application occupies the memory request queue. Therefore both schedulers are unable to serve app-2 in fair manner </a:t>
            </a:r>
            <a:r>
              <a:rPr lang="en-US" baseline="0" dirty="0" err="1" smtClean="0">
                <a:sym typeface="Wingdings"/>
              </a:rPr>
              <a:t></a:t>
            </a:r>
            <a:r>
              <a:rPr lang="en-US" baseline="0" dirty="0" smtClean="0">
                <a:sym typeface="Wingdings"/>
              </a:rPr>
              <a:t> both schedulers are app </a:t>
            </a:r>
            <a:r>
              <a:rPr lang="en-US" baseline="0" dirty="0" err="1" smtClean="0">
                <a:sym typeface="Wingdings"/>
              </a:rPr>
              <a:t>agonsitc</a:t>
            </a:r>
            <a:endParaRPr lang="en-US" baseline="0" dirty="0" smtClean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10482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63167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77649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7547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we know</a:t>
            </a:r>
            <a:r>
              <a:rPr lang="en-US" baseline="0" dirty="0" smtClean="0"/>
              <a:t> GPU are scaling both in terms of number of CUDA cores as well peak DRAM</a:t>
            </a:r>
          </a:p>
          <a:p>
            <a:r>
              <a:rPr lang="en-US" baseline="0" dirty="0" smtClean="0"/>
              <a:t>Bandwidth. For example, the latest NVIDIA GPU GTX 780 Ti has more than 2000 cores. </a:t>
            </a:r>
          </a:p>
          <a:p>
            <a:r>
              <a:rPr lang="en-US" baseline="0" dirty="0" smtClean="0"/>
              <a:t>Given such powerful GPUs, the question is -- Are we “still” using them efficiently?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22118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869703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conclude, we show that naïve coupling for applications</a:t>
            </a:r>
            <a:r>
              <a:rPr lang="en-US" baseline="0" dirty="0" smtClean="0"/>
              <a:t> is probably not a good idea, because</a:t>
            </a:r>
          </a:p>
          <a:p>
            <a:r>
              <a:rPr lang="en-US" baseline="0" dirty="0" smtClean="0"/>
              <a:t>Co-scheduled applications significantly interfere in the memory sub-system, and an application-unaware</a:t>
            </a:r>
          </a:p>
          <a:p>
            <a:r>
              <a:rPr lang="en-US" baseline="0" dirty="0" smtClean="0"/>
              <a:t>Memory hierarchy will lead to sub-optimal performance and fairness. In this context, the current DRAM </a:t>
            </a:r>
          </a:p>
          <a:p>
            <a:r>
              <a:rPr lang="en-US" baseline="0" dirty="0" smtClean="0"/>
              <a:t>Schedulers are application-agnostic, and treat all memory requests equally and assume that they are</a:t>
            </a:r>
          </a:p>
          <a:p>
            <a:r>
              <a:rPr lang="en-US" baseline="0" dirty="0" smtClean="0"/>
              <a:t>Coming from same application/kernel. Therefore, we claim that adding application-awareness is important for better performance and fairness. We showed one example case, where application-awareness actually works. As part of future work, we can design more sophisticated application aware mechanisms.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Thanks, and I will be happy to take any questions.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Well, we</a:t>
            </a:r>
            <a:r>
              <a:rPr lang="en-US" baseline="0" dirty="0" smtClean="0"/>
              <a:t> “were”, when application/kernel had enough parallelism to fill the whole GPU.</a:t>
            </a:r>
          </a:p>
          <a:p>
            <a:r>
              <a:rPr lang="en-US" baseline="0" dirty="0" smtClean="0"/>
              <a:t>But as newer GPUs are growing and applications are not scaling enough, </a:t>
            </a:r>
          </a:p>
          <a:p>
            <a:r>
              <a:rPr lang="en-US" baseline="0" dirty="0" smtClean="0"/>
              <a:t>it is more and more challenging to do so.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applications</a:t>
            </a:r>
            <a:r>
              <a:rPr lang="en-US" baseline="0" dirty="0" smtClean="0"/>
              <a:t>/kernels don’t have enough parallelism, current architectures</a:t>
            </a:r>
          </a:p>
          <a:p>
            <a:r>
              <a:rPr lang="en-US" baseline="0" dirty="0" smtClean="0"/>
              <a:t>Actually allow execution of multiple kernels on the same GPU hardware. Technically,</a:t>
            </a:r>
          </a:p>
          <a:p>
            <a:r>
              <a:rPr lang="en-US" baseline="0" dirty="0" smtClean="0"/>
              <a:t>They come from same context/applications. Fermi and Kepler architectures support </a:t>
            </a:r>
          </a:p>
          <a:p>
            <a:r>
              <a:rPr lang="en-US" baseline="0" dirty="0" smtClean="0"/>
              <a:t>This feature.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our work, we take a step forward and study the impact of executing multiple kernels originating from</a:t>
            </a:r>
          </a:p>
          <a:p>
            <a:r>
              <a:rPr lang="en-US" baseline="0" dirty="0" smtClean="0"/>
              <a:t>Multiple applications. The goal is to understand what are inefficiencies of current GPUs that prevent </a:t>
            </a:r>
          </a:p>
          <a:p>
            <a:r>
              <a:rPr lang="en-US" baseline="0" dirty="0" smtClean="0"/>
              <a:t>Fair and performance efficient execution of applications concurrently. 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</a:t>
            </a:r>
            <a:r>
              <a:rPr lang="en-US" baseline="0" dirty="0" smtClean="0"/>
              <a:t> concurrent execution of kernels helped in improving GPU throughput, this technique also does, because</a:t>
            </a:r>
          </a:p>
          <a:p>
            <a:r>
              <a:rPr lang="en-US" baseline="0" dirty="0" smtClean="0"/>
              <a:t>The resources that otherwise are not able to be utilized, now can put to use by additional concurrent kernels. </a:t>
            </a:r>
          </a:p>
          <a:p>
            <a:r>
              <a:rPr lang="en-US" baseline="0" dirty="0" smtClean="0"/>
              <a:t>Secondly, this feature also allows porting of multiple old legacy CUDA codes that probably cannot be parallelized otherwise.</a:t>
            </a:r>
          </a:p>
          <a:p>
            <a:r>
              <a:rPr lang="en-US" baseline="0" dirty="0" smtClean="0"/>
              <a:t>Instead of improving parallelism, we can concurrently executing multiple of those. Thirdly, this feature also allows consolidation</a:t>
            </a:r>
          </a:p>
          <a:p>
            <a:r>
              <a:rPr lang="en-US" baseline="0" dirty="0" smtClean="0"/>
              <a:t>Of multiple user requests on to the same GPU, thereby improving GPU hardware efficiency.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context</a:t>
            </a:r>
            <a:r>
              <a:rPr lang="en-US" baseline="0" dirty="0" smtClean="0"/>
              <a:t>, we study two application case, where the baseline 60 SM GPUs is used. First application is</a:t>
            </a:r>
          </a:p>
          <a:p>
            <a:r>
              <a:rPr lang="en-US" baseline="0" dirty="0" smtClean="0"/>
              <a:t>Scheduled on first half of the GPU, and the second half GPU executes other application. Hence, we use </a:t>
            </a:r>
          </a:p>
          <a:p>
            <a:r>
              <a:rPr lang="en-US" baseline="0" dirty="0" smtClean="0"/>
              <a:t>A simple equal partitioning technique, we leave more sophisticated techniques as a part of future work.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02802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365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rcsongor\Pictures\Wallpapers\01_Eye_BrushMetal_V2 -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972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NVLogo_3D_H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4188" y="5245100"/>
            <a:ext cx="2227262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46100" y="3447270"/>
            <a:ext cx="5191312" cy="10978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49275" y="4802824"/>
            <a:ext cx="5190477" cy="461665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Tx/>
              <a:buBlip>
                <a:blip r:embed="rId2"/>
              </a:buBlip>
              <a:defRPr/>
            </a:lvl1pPr>
            <a:lvl2pPr>
              <a:buSzPct val="100000"/>
              <a:buFontTx/>
              <a:buBlip>
                <a:blip r:embed="rId2"/>
              </a:buBlip>
              <a:defRPr/>
            </a:lvl2pPr>
            <a:lvl3pPr>
              <a:buSzPct val="100000"/>
              <a:buFontTx/>
              <a:buBlip>
                <a:blip r:embed="rId2"/>
              </a:buBlip>
              <a:defRPr sz="1800" b="1"/>
            </a:lvl3pPr>
            <a:lvl4pPr>
              <a:defRPr b="1">
                <a:solidFill>
                  <a:schemeClr val="tx1"/>
                </a:solidFill>
              </a:defRPr>
            </a:lvl4pPr>
            <a:lvl5pPr>
              <a:defRPr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439863"/>
            <a:ext cx="4945063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/>
            </a:lvl1pPr>
            <a:lvl2pPr>
              <a:buSzPct val="100000"/>
              <a:buFontTx/>
              <a:buBlip>
                <a:blip r:embed="rId2"/>
              </a:buBlip>
              <a:defRPr sz="2000"/>
            </a:lvl2pPr>
            <a:lvl3pPr>
              <a:buSzPct val="100000"/>
              <a:buFontTx/>
              <a:buBlip>
                <a:blip r:embed="rId2"/>
              </a:buBlip>
              <a:defRPr sz="1800"/>
            </a:lvl3pPr>
            <a:lvl4pPr marL="1774825" indent="-228600">
              <a:buFont typeface="Arial" pitchFamily="34" charset="0"/>
              <a:buChar char="•"/>
              <a:defRPr sz="1600" b="1">
                <a:solidFill>
                  <a:schemeClr val="tx1"/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6738" y="1439863"/>
            <a:ext cx="4945062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/>
            </a:lvl1pPr>
            <a:lvl2pPr>
              <a:buSzPct val="100000"/>
              <a:buFontTx/>
              <a:buBlip>
                <a:blip r:embed="rId2"/>
              </a:buBlip>
              <a:defRPr sz="2000" b="1"/>
            </a:lvl2pPr>
            <a:lvl3pPr>
              <a:buSzPct val="100000"/>
              <a:buFontTx/>
              <a:buBlip>
                <a:blip r:embed="rId2"/>
              </a:buBlip>
              <a:defRPr sz="1800" b="1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247650"/>
            <a:ext cx="9204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75" y="1439863"/>
            <a:ext cx="10042525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864475" y="5721350"/>
            <a:ext cx="255905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28E2C-74B4-4A99-8B48-D552EED9D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3" r:id="rId1"/>
    <p:sldLayoutId id="2147483679" r:id="rId2"/>
    <p:sldLayoutId id="2147483680" r:id="rId3"/>
    <p:sldLayoutId id="2147483681" r:id="rId4"/>
    <p:sldLayoutId id="2147483682" r:id="rId5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7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429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7"/>
        </a:buBlip>
        <a:defRPr sz="2000" b="1">
          <a:solidFill>
            <a:schemeClr val="tx1"/>
          </a:solidFill>
          <a:latin typeface="+mn-lt"/>
        </a:defRPr>
      </a:lvl2pPr>
      <a:lvl3pPr marL="1371600" indent="-282575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7"/>
        </a:buBlip>
        <a:defRPr b="1">
          <a:solidFill>
            <a:schemeClr val="tx1"/>
          </a:solidFill>
          <a:latin typeface="+mn-lt"/>
        </a:defRPr>
      </a:lvl3pPr>
      <a:lvl4pPr marL="177482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4" Type="http://schemas.openxmlformats.org/officeDocument/2006/relationships/chart" Target="../charts/chart12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"/>
          <p:cNvSpPr txBox="1">
            <a:spLocks/>
          </p:cNvSpPr>
          <p:nvPr/>
        </p:nvSpPr>
        <p:spPr bwMode="auto">
          <a:xfrm>
            <a:off x="419100" y="342900"/>
            <a:ext cx="97536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algn="ctr"/>
            <a:r>
              <a:rPr lang="en-US" sz="3600" dirty="0" smtClean="0"/>
              <a:t>Application-aware Memory System for Fair and Efficient Execution of Concurrent GPGPU Applications</a:t>
            </a:r>
            <a:endParaRPr lang="en-US" sz="3600" i="1" dirty="0" smtClean="0"/>
          </a:p>
        </p:txBody>
      </p:sp>
      <p:sp>
        <p:nvSpPr>
          <p:cNvPr id="24" name="Subtitle 4"/>
          <p:cNvSpPr txBox="1">
            <a:spLocks/>
          </p:cNvSpPr>
          <p:nvPr/>
        </p:nvSpPr>
        <p:spPr bwMode="auto">
          <a:xfrm>
            <a:off x="533400" y="2476500"/>
            <a:ext cx="9525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1">
                <a:solidFill>
                  <a:schemeClr val="tx1"/>
                </a:solidFill>
                <a:latin typeface="+mn-lt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u="sng" dirty="0" smtClean="0"/>
              <a:t>Adwait Jog</a:t>
            </a:r>
            <a:r>
              <a:rPr lang="en-US" altLang="zh-CN" u="sng" baseline="30000" dirty="0" smtClean="0"/>
              <a:t>1</a:t>
            </a:r>
            <a:r>
              <a:rPr lang="en-US" altLang="zh-CN" dirty="0" smtClean="0"/>
              <a:t>, Evgeny Bolotin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, Zvika Guz</a:t>
            </a:r>
            <a:r>
              <a:rPr lang="en-US" altLang="zh-CN" baseline="30000" dirty="0" smtClean="0"/>
              <a:t>2,a</a:t>
            </a:r>
            <a:r>
              <a:rPr lang="en-US" altLang="zh-CN" dirty="0" smtClean="0"/>
              <a:t>, Mike Parker</a:t>
            </a:r>
            <a:r>
              <a:rPr lang="en-US" altLang="zh-CN" baseline="30000" dirty="0" smtClean="0"/>
              <a:t>2,b</a:t>
            </a:r>
            <a:r>
              <a:rPr lang="en-US" altLang="zh-CN" dirty="0" smtClean="0"/>
              <a:t>, </a:t>
            </a:r>
          </a:p>
          <a:p>
            <a:pPr marL="0" indent="0" algn="ctr">
              <a:buNone/>
            </a:pPr>
            <a:r>
              <a:rPr lang="en-US" altLang="zh-CN" dirty="0" smtClean="0"/>
              <a:t>Steve Keckler</a:t>
            </a:r>
            <a:r>
              <a:rPr lang="en-US" altLang="zh-CN" baseline="30000" dirty="0" smtClean="0"/>
              <a:t>2,3</a:t>
            </a:r>
            <a:r>
              <a:rPr lang="en-US" altLang="zh-CN" dirty="0" smtClean="0"/>
              <a:t>, Mahmut Kandemir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, Chita Das</a:t>
            </a:r>
            <a:r>
              <a:rPr lang="en-US" altLang="zh-CN" baseline="30000" dirty="0" smtClean="0"/>
              <a:t>1</a:t>
            </a:r>
            <a:endParaRPr lang="en-US" altLang="zh-CN" dirty="0" smtClean="0"/>
          </a:p>
          <a:p>
            <a:pPr marL="0" indent="0" algn="ctr">
              <a:buNone/>
            </a:pPr>
            <a:endParaRPr lang="en-US" altLang="zh-CN" dirty="0" smtClean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Penn State</a:t>
            </a:r>
            <a:r>
              <a:rPr lang="en-US" altLang="zh-CN" baseline="30000" dirty="0" smtClean="0">
                <a:solidFill>
                  <a:srgbClr val="FFC000"/>
                </a:solidFill>
              </a:rPr>
              <a:t>1</a:t>
            </a:r>
            <a:r>
              <a:rPr lang="en-US" altLang="zh-CN" dirty="0" smtClean="0">
                <a:solidFill>
                  <a:srgbClr val="FFC000"/>
                </a:solidFill>
              </a:rPr>
              <a:t>, NVIDIA</a:t>
            </a:r>
            <a:r>
              <a:rPr lang="en-US" altLang="zh-CN" baseline="30000" dirty="0">
                <a:solidFill>
                  <a:srgbClr val="FFC000"/>
                </a:solidFill>
              </a:rPr>
              <a:t>2</a:t>
            </a:r>
            <a:r>
              <a:rPr lang="en-US" altLang="zh-CN" dirty="0" smtClean="0">
                <a:solidFill>
                  <a:srgbClr val="FFC000"/>
                </a:solidFill>
              </a:rPr>
              <a:t>, UT Austin</a:t>
            </a:r>
            <a:r>
              <a:rPr lang="en-US" altLang="zh-CN" baseline="30000" dirty="0" smtClean="0">
                <a:solidFill>
                  <a:srgbClr val="FFC000"/>
                </a:solidFill>
              </a:rPr>
              <a:t>3</a:t>
            </a:r>
            <a:r>
              <a:rPr lang="en-US" altLang="zh-CN" dirty="0" smtClean="0">
                <a:solidFill>
                  <a:srgbClr val="FFC000"/>
                </a:solidFill>
              </a:rPr>
              <a:t>, </a:t>
            </a:r>
          </a:p>
          <a:p>
            <a:pPr marL="0" indent="0" algn="ctr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now at (Samsung</a:t>
            </a:r>
            <a:r>
              <a:rPr lang="en-US" altLang="zh-CN" baseline="30000" dirty="0" smtClean="0">
                <a:solidFill>
                  <a:srgbClr val="FFC000"/>
                </a:solidFill>
              </a:rPr>
              <a:t>a</a:t>
            </a:r>
            <a:r>
              <a:rPr lang="en-US" altLang="zh-CN" dirty="0" smtClean="0">
                <a:solidFill>
                  <a:srgbClr val="FFC000"/>
                </a:solidFill>
              </a:rPr>
              <a:t>, Intel</a:t>
            </a:r>
            <a:r>
              <a:rPr lang="en-US" altLang="zh-CN" baseline="30000" dirty="0" smtClean="0">
                <a:solidFill>
                  <a:srgbClr val="FFC000"/>
                </a:solidFill>
              </a:rPr>
              <a:t>b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i="1" dirty="0" smtClean="0"/>
              <a:t> GPGPU Workshop @ ASPLOS 2014</a:t>
            </a:r>
            <a:endParaRPr lang="en-US" dirty="0" smtClean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88723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9204325" cy="579438"/>
          </a:xfrm>
        </p:spPr>
        <p:txBody>
          <a:bodyPr/>
          <a:lstStyle/>
          <a:p>
            <a:r>
              <a:rPr lang="en-US" dirty="0" smtClean="0"/>
              <a:t>Positives of co-scheduling multiple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675" y="4581525"/>
            <a:ext cx="10042525" cy="1295400"/>
          </a:xfrm>
        </p:spPr>
        <p:txBody>
          <a:bodyPr/>
          <a:lstStyle/>
          <a:p>
            <a:r>
              <a:rPr lang="en-US" sz="2000" dirty="0" smtClean="0"/>
              <a:t>Weighted Speedup = 1.4,  when HIST is concurrently executed with DGEMM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sz="2000" dirty="0" smtClean="0">
                <a:solidFill>
                  <a:srgbClr val="FFFF00"/>
                </a:solidFill>
                <a:sym typeface="Wingdings" pitchFamily="2" charset="2"/>
              </a:rPr>
              <a:t>40% improvement over running alone (time-slicing)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72389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ym typeface="Wingdings" pitchFamily="2" charset="2"/>
              </a:rPr>
              <a:t> Gain in w</a:t>
            </a:r>
            <a:r>
              <a:rPr lang="en-US" sz="2800" dirty="0" smtClean="0"/>
              <a:t>eighted speedup (application throughput)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7620000" y="1486186"/>
            <a:ext cx="3232150" cy="3076289"/>
            <a:chOff x="7620000" y="1486186"/>
            <a:chExt cx="3232150" cy="3076289"/>
          </a:xfrm>
        </p:grpSpPr>
        <p:sp>
          <p:nvSpPr>
            <p:cNvPr id="8" name="Up-Down Arrow 7"/>
            <p:cNvSpPr/>
            <p:nvPr/>
          </p:nvSpPr>
          <p:spPr>
            <a:xfrm>
              <a:off x="10134600" y="2222500"/>
              <a:ext cx="381000" cy="492125"/>
            </a:xfrm>
            <a:prstGeom prst="upDown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aphicFrame>
          <p:nvGraphicFramePr>
            <p:cNvPr id="11" name="Chart 10"/>
            <p:cNvGraphicFramePr>
              <a:graphicFrameLocks/>
            </p:cNvGraphicFramePr>
            <p:nvPr>
              <p:extLst>
                <p:ext uri="{D42A27DB-BD31-4B8C-83A1-F6EECF244321}">
  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60811706"/>
                </p:ext>
              </p:extLst>
            </p:nvPr>
          </p:nvGraphicFramePr>
          <p:xfrm>
            <a:off x="7620000" y="1486186"/>
            <a:ext cx="2705100" cy="292042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13" name="Straight Arrow Connector 12"/>
            <p:cNvCxnSpPr/>
            <p:nvPr/>
          </p:nvCxnSpPr>
          <p:spPr>
            <a:xfrm flipH="1" flipV="1">
              <a:off x="9906001" y="2705100"/>
              <a:ext cx="419099" cy="144780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540751" y="2714625"/>
              <a:ext cx="15938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9677400" y="4181475"/>
              <a:ext cx="117475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Baseline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8600" y="1409700"/>
            <a:ext cx="3505200" cy="2628899"/>
            <a:chOff x="228600" y="1409700"/>
            <a:chExt cx="3505200" cy="2628899"/>
          </a:xfrm>
        </p:grpSpPr>
        <p:graphicFrame>
          <p:nvGraphicFramePr>
            <p:cNvPr id="20" name="Chart 19"/>
            <p:cNvGraphicFramePr>
              <a:graphicFrameLocks/>
            </p:cNvGraphicFramePr>
            <p:nvPr>
              <p:extLst>
                <p:ext uri="{D42A27DB-BD31-4B8C-83A1-F6EECF244321}">
  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80760438"/>
                </p:ext>
              </p:extLst>
            </p:nvPr>
          </p:nvGraphicFramePr>
          <p:xfrm>
            <a:off x="228600" y="1409700"/>
            <a:ext cx="3505200" cy="26288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4" name="Up-Down Arrow 13"/>
            <p:cNvSpPr/>
            <p:nvPr/>
          </p:nvSpPr>
          <p:spPr>
            <a:xfrm>
              <a:off x="2895600" y="1943100"/>
              <a:ext cx="381000" cy="533400"/>
            </a:xfrm>
            <a:prstGeom prst="upDownArrow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776792" y="1457325"/>
            <a:ext cx="3743325" cy="2514600"/>
            <a:chOff x="3581400" y="1457325"/>
            <a:chExt cx="3743325" cy="2514600"/>
          </a:xfrm>
        </p:grpSpPr>
        <p:graphicFrame>
          <p:nvGraphicFramePr>
            <p:cNvPr id="21" name="Chart 20"/>
            <p:cNvGraphicFramePr>
              <a:graphicFrameLocks/>
            </p:cNvGraphicFramePr>
            <p:nvPr>
              <p:extLst>
                <p:ext uri="{D42A27DB-BD31-4B8C-83A1-F6EECF244321}">
  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59699411"/>
                </p:ext>
              </p:extLst>
            </p:nvPr>
          </p:nvGraphicFramePr>
          <p:xfrm>
            <a:off x="3581400" y="1457325"/>
            <a:ext cx="3743325" cy="2514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5" name="Up-Down Arrow 14"/>
            <p:cNvSpPr/>
            <p:nvPr/>
          </p:nvSpPr>
          <p:spPr>
            <a:xfrm>
              <a:off x="6272824" y="1943100"/>
              <a:ext cx="381000" cy="381000"/>
            </a:xfrm>
            <a:prstGeom prst="upDownArrow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116784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4994335"/>
            <a:ext cx="9448800" cy="649922"/>
          </a:xfrm>
        </p:spPr>
        <p:txBody>
          <a:bodyPr/>
          <a:lstStyle/>
          <a:p>
            <a:r>
              <a:rPr lang="en-US" sz="2000" dirty="0" smtClean="0">
                <a:solidFill>
                  <a:srgbClr val="FF0000"/>
                </a:solidFill>
              </a:rPr>
              <a:t>Unequal</a:t>
            </a:r>
            <a:r>
              <a:rPr lang="en-US" sz="2000" dirty="0" smtClean="0">
                <a:solidFill>
                  <a:srgbClr val="FFFF00"/>
                </a:solidFill>
              </a:rPr>
              <a:t> performance degradation indicates unfairness in the system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28585307"/>
              </p:ext>
            </p:extLst>
          </p:nvPr>
        </p:nvGraphicFramePr>
        <p:xfrm>
          <a:off x="1600200" y="1422400"/>
          <a:ext cx="67818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 bwMode="auto">
          <a:xfrm>
            <a:off x="152400" y="82550"/>
            <a:ext cx="9677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r>
              <a:rPr lang="en-US" dirty="0"/>
              <a:t>Negatives of co-scheduling multiple apps (</a:t>
            </a:r>
            <a:r>
              <a:rPr lang="en-US" dirty="0" smtClean="0"/>
              <a:t>1)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797946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(A) Fairness</a:t>
            </a:r>
            <a:endParaRPr lang="en-US" sz="3200" dirty="0"/>
          </a:p>
        </p:txBody>
      </p:sp>
      <p:sp>
        <p:nvSpPr>
          <p:cNvPr id="9" name="Up-Down Arrow 8"/>
          <p:cNvSpPr/>
          <p:nvPr/>
        </p:nvSpPr>
        <p:spPr>
          <a:xfrm>
            <a:off x="6858000" y="2108200"/>
            <a:ext cx="381000" cy="1447800"/>
          </a:xfrm>
          <a:prstGeom prst="up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Up-Down Arrow 9"/>
          <p:cNvSpPr/>
          <p:nvPr/>
        </p:nvSpPr>
        <p:spPr>
          <a:xfrm>
            <a:off x="4533900" y="2120900"/>
            <a:ext cx="381000" cy="685800"/>
          </a:xfrm>
          <a:prstGeom prst="up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56640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212834"/>
            <a:ext cx="10880725" cy="739775"/>
          </a:xfrm>
        </p:spPr>
        <p:txBody>
          <a:bodyPr/>
          <a:lstStyle/>
          <a:p>
            <a:r>
              <a:rPr lang="en-US" sz="2000" dirty="0" smtClean="0">
                <a:solidFill>
                  <a:srgbClr val="FFFF00"/>
                </a:solidFill>
              </a:rPr>
              <a:t>GAUSS+GUPS:  </a:t>
            </a:r>
            <a:r>
              <a:rPr lang="en-US" sz="2000" dirty="0" smtClean="0"/>
              <a:t>Only 2% improvement in weighted speedup, over running alone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215900" y="37525"/>
            <a:ext cx="9677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r>
              <a:rPr lang="en-US" dirty="0"/>
              <a:t>Negatives of co-scheduling multiple apps (</a:t>
            </a:r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723900"/>
            <a:ext cx="772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(B) Weighted speedup (Application Throughput)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761999" y="1185565"/>
            <a:ext cx="100584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solidFill>
                  <a:srgbClr val="FFFF00"/>
                </a:solidFill>
              </a:rPr>
              <a:t>With </a:t>
            </a:r>
            <a:r>
              <a:rPr lang="en-US" sz="2000" dirty="0" smtClean="0">
                <a:solidFill>
                  <a:srgbClr val="FFFF00"/>
                </a:solidFill>
              </a:rPr>
              <a:t>destructive </a:t>
            </a:r>
            <a:r>
              <a:rPr lang="en-US" sz="2000" dirty="0">
                <a:solidFill>
                  <a:srgbClr val="FFFF00"/>
                </a:solidFill>
              </a:rPr>
              <a:t>Interference</a:t>
            </a:r>
          </a:p>
          <a:p>
            <a:pPr lvl="2"/>
            <a:r>
              <a:rPr lang="en-US" sz="2000" dirty="0"/>
              <a:t>Weighted </a:t>
            </a:r>
            <a:r>
              <a:rPr lang="en-US" sz="2000" dirty="0" smtClean="0"/>
              <a:t>speedup can be between 0 to 2 (can also go below baseline = 1) </a:t>
            </a:r>
            <a:endParaRPr lang="en-US" sz="2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2235200" y="2047875"/>
            <a:ext cx="7245350" cy="3000375"/>
            <a:chOff x="2235200" y="2047875"/>
            <a:chExt cx="7245350" cy="3000375"/>
          </a:xfrm>
        </p:grpSpPr>
        <p:graphicFrame>
          <p:nvGraphicFramePr>
            <p:cNvPr id="11" name="Chart 10"/>
            <p:cNvGraphicFramePr>
              <a:graphicFrameLocks/>
            </p:cNvGraphicFramePr>
            <p:nvPr>
              <p:extLst>
                <p:ext uri="{D42A27DB-BD31-4B8C-83A1-F6EECF244321}">
  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88939121"/>
                </p:ext>
              </p:extLst>
            </p:nvPr>
          </p:nvGraphicFramePr>
          <p:xfrm>
            <a:off x="2235200" y="2324100"/>
            <a:ext cx="5791200" cy="27241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15" name="Straight Connector 14"/>
            <p:cNvCxnSpPr/>
            <p:nvPr/>
          </p:nvCxnSpPr>
          <p:spPr>
            <a:xfrm>
              <a:off x="3190875" y="3276600"/>
              <a:ext cx="5943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8470900" y="2667000"/>
              <a:ext cx="292100" cy="60960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305800" y="2276475"/>
              <a:ext cx="117475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Baseline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77000" y="2047875"/>
              <a:ext cx="1143000" cy="24384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34419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73337498"/>
              </p:ext>
            </p:extLst>
          </p:nvPr>
        </p:nvGraphicFramePr>
        <p:xfrm>
          <a:off x="381000" y="952500"/>
          <a:ext cx="9677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92076" y="4914900"/>
            <a:ext cx="10880725" cy="1006475"/>
          </a:xfrm>
        </p:spPr>
        <p:txBody>
          <a:bodyPr/>
          <a:lstStyle/>
          <a:p>
            <a:r>
              <a:rPr lang="en-US" sz="1800" dirty="0" smtClean="0"/>
              <a:t>Highlighted workloads: Exhibit unfairness (imbalance in red-green portions) &amp; low throughput</a:t>
            </a:r>
          </a:p>
          <a:p>
            <a:r>
              <a:rPr lang="en-US" sz="1800" dirty="0" smtClean="0">
                <a:solidFill>
                  <a:srgbClr val="FFFF00"/>
                </a:solidFill>
              </a:rPr>
              <a:t>Naïve coupling of 2 apps </a:t>
            </a:r>
            <a:r>
              <a:rPr lang="en-US" sz="1800" i="1" dirty="0" smtClean="0">
                <a:solidFill>
                  <a:srgbClr val="FFFF00"/>
                </a:solidFill>
              </a:rPr>
              <a:t>is probably not a good idea</a:t>
            </a:r>
          </a:p>
          <a:p>
            <a:endParaRPr lang="en-US" sz="1800" i="1" dirty="0" smtClean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81545" y="2147279"/>
            <a:ext cx="8376855" cy="24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 bwMode="auto">
          <a:xfrm>
            <a:off x="215900" y="114300"/>
            <a:ext cx="9677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r>
              <a:rPr lang="en-US" dirty="0" smtClean="0"/>
              <a:t>Summary: Positives and Negatives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525000" y="1028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Baseline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004167" y="1333458"/>
            <a:ext cx="0" cy="865743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392248" y="1714042"/>
            <a:ext cx="3776292" cy="2896058"/>
            <a:chOff x="4392248" y="1714042"/>
            <a:chExt cx="3776292" cy="2896058"/>
          </a:xfrm>
        </p:grpSpPr>
        <p:sp>
          <p:nvSpPr>
            <p:cNvPr id="25" name="Rounded Rectangle 24"/>
            <p:cNvSpPr/>
            <p:nvPr/>
          </p:nvSpPr>
          <p:spPr>
            <a:xfrm>
              <a:off x="4392248" y="1714042"/>
              <a:ext cx="496764" cy="289605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553200" y="1714500"/>
              <a:ext cx="496764" cy="25908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135448" y="1717440"/>
              <a:ext cx="496764" cy="258786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671776" y="1714500"/>
              <a:ext cx="496764" cy="28956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53661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88680"/>
            <a:ext cx="10042525" cy="4252912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Introduction and motivation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FFFF"/>
                </a:solidFill>
              </a:rPr>
              <a:t>Positives and negatives of co-scheduling multiple applications</a:t>
            </a:r>
            <a:endParaRPr lang="en-US" b="0" dirty="0" smtClean="0">
              <a:solidFill>
                <a:srgbClr val="FFFFFF"/>
              </a:solidFill>
            </a:endParaRPr>
          </a:p>
          <a:p>
            <a:endParaRPr lang="en-US" dirty="0"/>
          </a:p>
          <a:p>
            <a:r>
              <a:rPr lang="en-US" dirty="0" smtClean="0">
                <a:solidFill>
                  <a:srgbClr val="FFFF00"/>
                </a:solidFill>
              </a:rPr>
              <a:t>Understanding inefficiencies in memory-subsystem</a:t>
            </a:r>
          </a:p>
          <a:p>
            <a:endParaRPr lang="en-US" dirty="0"/>
          </a:p>
          <a:p>
            <a:r>
              <a:rPr lang="en-US" dirty="0"/>
              <a:t>Proposed DRAM scheduler for better performance and fairness</a:t>
            </a:r>
          </a:p>
          <a:p>
            <a:endParaRPr lang="en-US" dirty="0"/>
          </a:p>
          <a:p>
            <a:r>
              <a:rPr lang="en-US" dirty="0" smtClean="0"/>
              <a:t>Evaluation</a:t>
            </a:r>
          </a:p>
          <a:p>
            <a:endParaRPr lang="en-US" dirty="0" smtClean="0"/>
          </a:p>
          <a:p>
            <a:r>
              <a:rPr lang="en-US" dirty="0" smtClean="0"/>
              <a:t>Conclusions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80200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7650"/>
            <a:ext cx="9204325" cy="584775"/>
          </a:xfrm>
        </p:spPr>
        <p:txBody>
          <a:bodyPr/>
          <a:lstStyle/>
          <a:p>
            <a:r>
              <a:rPr lang="en-US" dirty="0" smtClean="0"/>
              <a:t>Primary Sources </a:t>
            </a:r>
            <a:r>
              <a:rPr lang="en-US" dirty="0"/>
              <a:t>of </a:t>
            </a:r>
            <a:r>
              <a:rPr lang="en-US" dirty="0" smtClean="0"/>
              <a:t>Inefficiencies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0693"/>
            <a:ext cx="10042525" cy="2133600"/>
          </a:xfrm>
        </p:spPr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Application Interference at many levels </a:t>
            </a:r>
          </a:p>
          <a:p>
            <a:pPr lvl="1"/>
            <a:r>
              <a:rPr lang="en-US" sz="2400" dirty="0" smtClean="0"/>
              <a:t>L2 Caches</a:t>
            </a:r>
          </a:p>
          <a:p>
            <a:pPr lvl="1"/>
            <a:r>
              <a:rPr lang="en-US" sz="2400" dirty="0" smtClean="0"/>
              <a:t>Interconnect</a:t>
            </a:r>
          </a:p>
          <a:p>
            <a:pPr lvl="1"/>
            <a:r>
              <a:rPr lang="en-US" sz="2400" dirty="0" smtClean="0"/>
              <a:t>DRAM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(Primary Focus of this work)</a:t>
            </a:r>
          </a:p>
          <a:p>
            <a:pPr marL="571500" lvl="1" indent="0">
              <a:buNone/>
            </a:pP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marL="5715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571500" lvl="1" indent="0">
              <a:buNone/>
            </a:pP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5715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4535" y="35814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SM-1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48535" y="356362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SM-A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2135" y="3429000"/>
            <a:ext cx="2549525" cy="777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737235" y="2905780"/>
            <a:ext cx="339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Application-1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1677035" y="5473610"/>
            <a:ext cx="7620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Memory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677035" y="4940210"/>
            <a:ext cx="76200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Cache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77035" y="4406810"/>
            <a:ext cx="76200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Interconnect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77035" y="393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Oval 12"/>
          <p:cNvSpPr/>
          <p:nvPr/>
        </p:nvSpPr>
        <p:spPr>
          <a:xfrm>
            <a:off x="1829435" y="393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Oval 13"/>
          <p:cNvSpPr/>
          <p:nvPr/>
        </p:nvSpPr>
        <p:spPr>
          <a:xfrm>
            <a:off x="2019935" y="392938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Rectangle 14"/>
          <p:cNvSpPr/>
          <p:nvPr/>
        </p:nvSpPr>
        <p:spPr>
          <a:xfrm>
            <a:off x="3528060" y="355602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SM-A+1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52060" y="353824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SM-B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75660" y="3403620"/>
            <a:ext cx="2549525" cy="777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3540760" y="2880400"/>
            <a:ext cx="339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Application-2</a:t>
            </a:r>
            <a:endParaRPr lang="en-US" sz="2400" dirty="0"/>
          </a:p>
        </p:txBody>
      </p:sp>
      <p:sp>
        <p:nvSpPr>
          <p:cNvPr id="19" name="Oval 18"/>
          <p:cNvSpPr/>
          <p:nvPr/>
        </p:nvSpPr>
        <p:spPr>
          <a:xfrm>
            <a:off x="4480560" y="391162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Oval 19"/>
          <p:cNvSpPr/>
          <p:nvPr/>
        </p:nvSpPr>
        <p:spPr>
          <a:xfrm>
            <a:off x="4632960" y="391162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Oval 20"/>
          <p:cNvSpPr/>
          <p:nvPr/>
        </p:nvSpPr>
        <p:spPr>
          <a:xfrm>
            <a:off x="4823460" y="390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Rectangle 21"/>
          <p:cNvSpPr/>
          <p:nvPr/>
        </p:nvSpPr>
        <p:spPr>
          <a:xfrm>
            <a:off x="7569835" y="358142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SM-B+1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093835" y="356364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SM-X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17435" y="3429020"/>
            <a:ext cx="2549525" cy="777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TextBox 24"/>
          <p:cNvSpPr txBox="1"/>
          <p:nvPr/>
        </p:nvSpPr>
        <p:spPr>
          <a:xfrm>
            <a:off x="7582535" y="2905800"/>
            <a:ext cx="339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Application-N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8522335" y="393702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" name="Oval 26"/>
          <p:cNvSpPr/>
          <p:nvPr/>
        </p:nvSpPr>
        <p:spPr>
          <a:xfrm>
            <a:off x="8674735" y="393702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" name="Oval 27"/>
          <p:cNvSpPr/>
          <p:nvPr/>
        </p:nvSpPr>
        <p:spPr>
          <a:xfrm>
            <a:off x="8865235" y="392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Oval 28"/>
          <p:cNvSpPr/>
          <p:nvPr/>
        </p:nvSpPr>
        <p:spPr>
          <a:xfrm>
            <a:off x="6363335" y="406908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" name="Oval 29"/>
          <p:cNvSpPr/>
          <p:nvPr/>
        </p:nvSpPr>
        <p:spPr>
          <a:xfrm>
            <a:off x="6515735" y="406908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Oval 30"/>
          <p:cNvSpPr/>
          <p:nvPr/>
        </p:nvSpPr>
        <p:spPr>
          <a:xfrm>
            <a:off x="6706235" y="406146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92284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114300"/>
            <a:ext cx="9204325" cy="584775"/>
          </a:xfrm>
        </p:spPr>
        <p:txBody>
          <a:bodyPr/>
          <a:lstStyle/>
          <a:p>
            <a:r>
              <a:rPr lang="en-US" dirty="0" smtClean="0"/>
              <a:t>Bandwidth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09600" y="5525869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Bandwidth intensive applications (e.g. GUPS) takes majority of memory bandwidth</a:t>
            </a:r>
          </a:p>
          <a:p>
            <a:r>
              <a:rPr lang="en-US" dirty="0">
                <a:solidFill>
                  <a:srgbClr val="FFFF00"/>
                </a:solidFill>
              </a:rPr>
              <a:t>	</a:t>
            </a: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24363626"/>
              </p:ext>
            </p:extLst>
          </p:nvPr>
        </p:nvGraphicFramePr>
        <p:xfrm>
          <a:off x="182380" y="699075"/>
          <a:ext cx="10561820" cy="4292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067300"/>
            <a:ext cx="1036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Red portion is the fraction of wasted DRAM cycles during which data is not transferred over bus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72000" y="1181100"/>
            <a:ext cx="1600200" cy="3360278"/>
          </a:xfrm>
          <a:prstGeom prst="roundRect">
            <a:avLst>
              <a:gd name="adj" fmla="val 420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211291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3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3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3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3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3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3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3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3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3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3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4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4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4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4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4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4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4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3" grpId="0">
        <p:bldSub>
          <a:bldChart bld="category"/>
        </p:bldSub>
      </p:bldGraphic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73337498"/>
              </p:ext>
            </p:extLst>
          </p:nvPr>
        </p:nvGraphicFramePr>
        <p:xfrm>
          <a:off x="381000" y="952500"/>
          <a:ext cx="9677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381000" y="4838700"/>
            <a:ext cx="10880725" cy="1006475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Imbalance in green and red portions indicates unfairness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81545" y="2147279"/>
            <a:ext cx="889218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 bwMode="auto">
          <a:xfrm>
            <a:off x="215900" y="114300"/>
            <a:ext cx="9677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r>
              <a:rPr lang="en-US" dirty="0" smtClean="0"/>
              <a:t>Revisiting Fairness and Throughput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772650" y="100727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Baseline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456011" y="1333458"/>
            <a:ext cx="0" cy="865743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9"/>
          <p:cNvGrpSpPr/>
          <p:nvPr/>
        </p:nvGrpSpPr>
        <p:grpSpPr>
          <a:xfrm>
            <a:off x="4392248" y="1714042"/>
            <a:ext cx="3776292" cy="2896058"/>
            <a:chOff x="4392248" y="1714042"/>
            <a:chExt cx="3776292" cy="2896058"/>
          </a:xfrm>
        </p:grpSpPr>
        <p:sp>
          <p:nvSpPr>
            <p:cNvPr id="25" name="Rounded Rectangle 24"/>
            <p:cNvSpPr/>
            <p:nvPr/>
          </p:nvSpPr>
          <p:spPr>
            <a:xfrm>
              <a:off x="4392248" y="1714042"/>
              <a:ext cx="496764" cy="289605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553200" y="1714500"/>
              <a:ext cx="496764" cy="25908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135448" y="1717440"/>
              <a:ext cx="496764" cy="258786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671776" y="1714500"/>
              <a:ext cx="496764" cy="28956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53661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87533"/>
            <a:ext cx="10042525" cy="4252912"/>
          </a:xfrm>
        </p:spPr>
        <p:txBody>
          <a:bodyPr/>
          <a:lstStyle/>
          <a:p>
            <a:r>
              <a:rPr lang="en-US" sz="2800" dirty="0" smtClean="0"/>
              <a:t>Agnostic </a:t>
            </a:r>
            <a:r>
              <a:rPr lang="en-US" sz="2800" dirty="0"/>
              <a:t>to </a:t>
            </a:r>
            <a:r>
              <a:rPr lang="en-US" sz="2800" i="1" dirty="0">
                <a:solidFill>
                  <a:srgbClr val="FFFF00"/>
                </a:solidFill>
              </a:rPr>
              <a:t>different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requirements of memory requests coming from </a:t>
            </a:r>
            <a:r>
              <a:rPr lang="en-US" sz="2800" i="1" dirty="0">
                <a:solidFill>
                  <a:srgbClr val="FFFF00"/>
                </a:solidFill>
              </a:rPr>
              <a:t>different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applications</a:t>
            </a:r>
          </a:p>
          <a:p>
            <a:pPr lvl="2"/>
            <a:r>
              <a:rPr lang="en-US" sz="2400" dirty="0"/>
              <a:t>Leads to </a:t>
            </a:r>
          </a:p>
          <a:p>
            <a:pPr lvl="3"/>
            <a:r>
              <a:rPr lang="en-US" sz="2400" dirty="0"/>
              <a:t>Unfairness</a:t>
            </a:r>
            <a:endParaRPr lang="en-US" sz="2400" dirty="0" smtClean="0"/>
          </a:p>
          <a:p>
            <a:pPr lvl="3"/>
            <a:r>
              <a:rPr lang="en-US" sz="2400" dirty="0" smtClean="0"/>
              <a:t>Sub-optimal performance</a:t>
            </a:r>
          </a:p>
          <a:p>
            <a:pPr lvl="3"/>
            <a:endParaRPr lang="en-US" sz="2400" dirty="0" smtClean="0"/>
          </a:p>
          <a:p>
            <a:r>
              <a:rPr lang="en-US" sz="2800" dirty="0" smtClean="0"/>
              <a:t>Primarily focus on improving DRAM efficiency</a:t>
            </a:r>
          </a:p>
          <a:p>
            <a:pPr>
              <a:buNone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04800" y="266700"/>
            <a:ext cx="10287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r>
              <a:rPr lang="en-US" sz="3600" kern="0" dirty="0" smtClean="0"/>
              <a:t>Current Memory Scheduling Schemes</a:t>
            </a:r>
            <a:endParaRPr lang="en-US" sz="3600" kern="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26903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4" name="Content Placeholder 2"/>
          <p:cNvSpPr>
            <a:spLocks noGrp="1"/>
          </p:cNvSpPr>
          <p:nvPr>
            <p:ph idx="4294967295"/>
          </p:nvPr>
        </p:nvSpPr>
        <p:spPr>
          <a:xfrm>
            <a:off x="627316" y="4920975"/>
            <a:ext cx="4876800" cy="456746"/>
          </a:xfrm>
        </p:spPr>
        <p:txBody>
          <a:bodyPr/>
          <a:lstStyle/>
          <a:p>
            <a:r>
              <a:rPr lang="en-US" sz="2000" dirty="0" smtClean="0">
                <a:solidFill>
                  <a:srgbClr val="FFFF00"/>
                </a:solidFill>
              </a:rPr>
              <a:t>Simple FCFS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015125" y="1502568"/>
            <a:ext cx="1655168" cy="2906996"/>
            <a:chOff x="409576" y="1314451"/>
            <a:chExt cx="2314575" cy="1933574"/>
          </a:xfrm>
          <a:noFill/>
        </p:grpSpPr>
        <p:cxnSp>
          <p:nvCxnSpPr>
            <p:cNvPr id="39" name="Straight Arrow Connector 38"/>
            <p:cNvCxnSpPr/>
            <p:nvPr/>
          </p:nvCxnSpPr>
          <p:spPr>
            <a:xfrm flipH="1" flipV="1">
              <a:off x="409576" y="1314451"/>
              <a:ext cx="9524" cy="1933574"/>
            </a:xfrm>
            <a:prstGeom prst="straightConnector1">
              <a:avLst/>
            </a:prstGeom>
            <a:grpFill/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09576" y="3248025"/>
              <a:ext cx="2314575" cy="0"/>
            </a:xfrm>
            <a:prstGeom prst="straightConnector1">
              <a:avLst/>
            </a:prstGeom>
            <a:grpFill/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181759" y="1414212"/>
            <a:ext cx="842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71973" y="4492284"/>
            <a:ext cx="109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Bank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66180" y="3557650"/>
            <a:ext cx="995195" cy="743658"/>
            <a:chOff x="1266180" y="3557650"/>
            <a:chExt cx="995195" cy="743658"/>
          </a:xfrm>
        </p:grpSpPr>
        <p:grpSp>
          <p:nvGrpSpPr>
            <p:cNvPr id="41" name="Group 40"/>
            <p:cNvGrpSpPr/>
            <p:nvPr/>
          </p:nvGrpSpPr>
          <p:grpSpPr>
            <a:xfrm>
              <a:off x="1266180" y="3948587"/>
              <a:ext cx="995195" cy="352721"/>
              <a:chOff x="1572741" y="4114796"/>
              <a:chExt cx="894605" cy="381000"/>
            </a:xfrm>
            <a:noFill/>
          </p:grpSpPr>
          <p:sp>
            <p:nvSpPr>
              <p:cNvPr id="42" name="Rounded Rectangle 41"/>
              <p:cNvSpPr/>
              <p:nvPr/>
            </p:nvSpPr>
            <p:spPr>
              <a:xfrm>
                <a:off x="1572741" y="4114796"/>
                <a:ext cx="894605" cy="381000"/>
              </a:xfrm>
              <a:prstGeom prst="roundRect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757734" y="4131219"/>
                <a:ext cx="552450" cy="355047"/>
              </a:xfrm>
              <a:prstGeom prst="ellipse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</a:t>
                </a:r>
                <a:endPara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266180" y="3557650"/>
              <a:ext cx="995195" cy="352721"/>
              <a:chOff x="1572741" y="4114796"/>
              <a:chExt cx="894605" cy="381000"/>
            </a:xfrm>
            <a:noFill/>
          </p:grpSpPr>
          <p:sp>
            <p:nvSpPr>
              <p:cNvPr id="47" name="Rounded Rectangle 46"/>
              <p:cNvSpPr/>
              <p:nvPr/>
            </p:nvSpPr>
            <p:spPr>
              <a:xfrm>
                <a:off x="1572741" y="4114796"/>
                <a:ext cx="894605" cy="381000"/>
              </a:xfrm>
              <a:prstGeom prst="roundRect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757734" y="4131219"/>
                <a:ext cx="552450" cy="355047"/>
              </a:xfrm>
              <a:prstGeom prst="ellipse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</a:t>
                </a:r>
                <a:endPara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1266177" y="2714628"/>
            <a:ext cx="995195" cy="352721"/>
            <a:chOff x="1572741" y="4114796"/>
            <a:chExt cx="894605" cy="381000"/>
          </a:xfrm>
          <a:noFill/>
        </p:grpSpPr>
        <p:sp>
          <p:nvSpPr>
            <p:cNvPr id="50" name="Rounded Rectangle 49"/>
            <p:cNvSpPr/>
            <p:nvPr/>
          </p:nvSpPr>
          <p:spPr>
            <a:xfrm>
              <a:off x="1572741" y="4114796"/>
              <a:ext cx="894605" cy="381000"/>
            </a:xfrm>
            <a:prstGeom prst="roundRect">
              <a:avLst/>
            </a:prstGeom>
            <a:grpFill/>
            <a:ln w="25400">
              <a:solidFill>
                <a:srgbClr val="73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/>
            </a:p>
          </p:txBody>
        </p:sp>
        <p:sp>
          <p:nvSpPr>
            <p:cNvPr id="51" name="Oval 50"/>
            <p:cNvSpPr/>
            <p:nvPr/>
          </p:nvSpPr>
          <p:spPr>
            <a:xfrm>
              <a:off x="1757734" y="4131219"/>
              <a:ext cx="552450" cy="355047"/>
            </a:xfrm>
            <a:prstGeom prst="ellipse">
              <a:avLst/>
            </a:prstGeom>
            <a:grpFill/>
            <a:ln w="25400">
              <a:solidFill>
                <a:srgbClr val="73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R1</a:t>
              </a:r>
              <a:endPara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266178" y="3142778"/>
            <a:ext cx="995195" cy="352721"/>
            <a:chOff x="1572741" y="4114796"/>
            <a:chExt cx="894605" cy="381000"/>
          </a:xfrm>
          <a:noFill/>
        </p:grpSpPr>
        <p:sp>
          <p:nvSpPr>
            <p:cNvPr id="60" name="Rounded Rectangle 59"/>
            <p:cNvSpPr/>
            <p:nvPr/>
          </p:nvSpPr>
          <p:spPr>
            <a:xfrm>
              <a:off x="1572741" y="4114796"/>
              <a:ext cx="894605" cy="381000"/>
            </a:xfrm>
            <a:prstGeom prst="roundRect">
              <a:avLst/>
            </a:prstGeom>
            <a:grpFill/>
            <a:ln w="25400">
              <a:solidFill>
                <a:srgbClr val="73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/>
            </a:p>
          </p:txBody>
        </p:sp>
        <p:sp>
          <p:nvSpPr>
            <p:cNvPr id="61" name="Oval 60"/>
            <p:cNvSpPr/>
            <p:nvPr/>
          </p:nvSpPr>
          <p:spPr>
            <a:xfrm>
              <a:off x="1757734" y="4131219"/>
              <a:ext cx="552450" cy="355047"/>
            </a:xfrm>
            <a:prstGeom prst="ellipse">
              <a:avLst/>
            </a:prstGeom>
            <a:grpFill/>
            <a:ln w="25400">
              <a:solidFill>
                <a:srgbClr val="73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R2</a:t>
              </a:r>
              <a:endPara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63656" y="1894341"/>
            <a:ext cx="1006182" cy="753690"/>
            <a:chOff x="1263656" y="1894341"/>
            <a:chExt cx="1006182" cy="753690"/>
          </a:xfrm>
        </p:grpSpPr>
        <p:grpSp>
          <p:nvGrpSpPr>
            <p:cNvPr id="54" name="Group 53"/>
            <p:cNvGrpSpPr/>
            <p:nvPr/>
          </p:nvGrpSpPr>
          <p:grpSpPr>
            <a:xfrm>
              <a:off x="1274643" y="2295310"/>
              <a:ext cx="995195" cy="352721"/>
              <a:chOff x="1572741" y="4114796"/>
              <a:chExt cx="894605" cy="381000"/>
            </a:xfrm>
            <a:noFill/>
          </p:grpSpPr>
          <p:sp>
            <p:nvSpPr>
              <p:cNvPr id="58" name="Rounded Rectangle 57"/>
              <p:cNvSpPr/>
              <p:nvPr/>
            </p:nvSpPr>
            <p:spPr>
              <a:xfrm>
                <a:off x="1572741" y="4114796"/>
                <a:ext cx="894605" cy="381000"/>
              </a:xfrm>
              <a:prstGeom prst="roundRect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757734" y="4131219"/>
                <a:ext cx="552450" cy="355047"/>
              </a:xfrm>
              <a:prstGeom prst="ellipse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R2</a:t>
                </a:r>
                <a:endPara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263656" y="1894341"/>
              <a:ext cx="995195" cy="352721"/>
              <a:chOff x="1572741" y="4114796"/>
              <a:chExt cx="894605" cy="381000"/>
            </a:xfrm>
            <a:noFill/>
          </p:grpSpPr>
          <p:sp>
            <p:nvSpPr>
              <p:cNvPr id="56" name="Rounded Rectangle 55"/>
              <p:cNvSpPr/>
              <p:nvPr/>
            </p:nvSpPr>
            <p:spPr>
              <a:xfrm>
                <a:off x="1572741" y="4114796"/>
                <a:ext cx="894605" cy="381000"/>
              </a:xfrm>
              <a:prstGeom prst="roundRect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757734" y="4131219"/>
                <a:ext cx="552450" cy="355047"/>
              </a:xfrm>
              <a:prstGeom prst="ellipse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R2</a:t>
                </a:r>
                <a:endPara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266179" y="1526147"/>
            <a:ext cx="995195" cy="352721"/>
            <a:chOff x="1572741" y="4114796"/>
            <a:chExt cx="894605" cy="381000"/>
          </a:xfrm>
          <a:noFill/>
        </p:grpSpPr>
        <p:sp>
          <p:nvSpPr>
            <p:cNvPr id="63" name="Rounded Rectangle 62"/>
            <p:cNvSpPr/>
            <p:nvPr/>
          </p:nvSpPr>
          <p:spPr>
            <a:xfrm>
              <a:off x="1572741" y="4114796"/>
              <a:ext cx="894605" cy="381000"/>
            </a:xfrm>
            <a:prstGeom prst="roundRect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/>
            </a:p>
          </p:txBody>
        </p:sp>
        <p:sp>
          <p:nvSpPr>
            <p:cNvPr id="64" name="Oval 63"/>
            <p:cNvSpPr/>
            <p:nvPr/>
          </p:nvSpPr>
          <p:spPr>
            <a:xfrm>
              <a:off x="1757734" y="4131219"/>
              <a:ext cx="552450" cy="355047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R3</a:t>
              </a:r>
              <a:endPara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339250" y="1682561"/>
            <a:ext cx="2480323" cy="2089339"/>
            <a:chOff x="2339250" y="1682561"/>
            <a:chExt cx="2480323" cy="2089339"/>
          </a:xfrm>
        </p:grpSpPr>
        <p:grpSp>
          <p:nvGrpSpPr>
            <p:cNvPr id="65" name="Group 64"/>
            <p:cNvGrpSpPr/>
            <p:nvPr/>
          </p:nvGrpSpPr>
          <p:grpSpPr>
            <a:xfrm>
              <a:off x="2391843" y="2452684"/>
              <a:ext cx="2427730" cy="402946"/>
              <a:chOff x="2942101" y="3707294"/>
              <a:chExt cx="2427730" cy="402946"/>
            </a:xfrm>
          </p:grpSpPr>
          <p:sp>
            <p:nvSpPr>
              <p:cNvPr id="66" name="Right Arrow 65"/>
              <p:cNvSpPr/>
              <p:nvPr/>
            </p:nvSpPr>
            <p:spPr>
              <a:xfrm rot="10800000">
                <a:off x="2942101" y="3707294"/>
                <a:ext cx="785449" cy="402946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810340" y="3750567"/>
                <a:ext cx="15594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Row Switch </a:t>
                </a:r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2370475" y="1682561"/>
              <a:ext cx="2427730" cy="402946"/>
              <a:chOff x="2942101" y="3707294"/>
              <a:chExt cx="2427730" cy="402946"/>
            </a:xfrm>
          </p:grpSpPr>
          <p:sp>
            <p:nvSpPr>
              <p:cNvPr id="75" name="Right Arrow 74"/>
              <p:cNvSpPr/>
              <p:nvPr/>
            </p:nvSpPr>
            <p:spPr>
              <a:xfrm rot="10800000">
                <a:off x="2942101" y="3707294"/>
                <a:ext cx="785449" cy="402946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340" y="3750567"/>
                <a:ext cx="15594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Row Switch </a:t>
                </a:r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2339250" y="3368954"/>
              <a:ext cx="2427730" cy="402946"/>
              <a:chOff x="2942101" y="3707294"/>
              <a:chExt cx="2427730" cy="402946"/>
            </a:xfrm>
          </p:grpSpPr>
          <p:sp>
            <p:nvSpPr>
              <p:cNvPr id="78" name="Right Arrow 77"/>
              <p:cNvSpPr/>
              <p:nvPr/>
            </p:nvSpPr>
            <p:spPr>
              <a:xfrm rot="10800000">
                <a:off x="2942101" y="3707294"/>
                <a:ext cx="785449" cy="402946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810340" y="3750567"/>
                <a:ext cx="15594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Row Switch </a:t>
                </a:r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2372725" y="2869606"/>
              <a:ext cx="2427730" cy="402946"/>
              <a:chOff x="2942101" y="3707294"/>
              <a:chExt cx="2427730" cy="402946"/>
            </a:xfrm>
          </p:grpSpPr>
          <p:sp>
            <p:nvSpPr>
              <p:cNvPr id="81" name="Right Arrow 80"/>
              <p:cNvSpPr/>
              <p:nvPr/>
            </p:nvSpPr>
            <p:spPr>
              <a:xfrm rot="10800000">
                <a:off x="2942101" y="3707294"/>
                <a:ext cx="785449" cy="402946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810340" y="3750567"/>
                <a:ext cx="15594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Row Switch </a:t>
                </a:r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83" name="Title 1"/>
          <p:cNvSpPr txBox="1">
            <a:spLocks/>
          </p:cNvSpPr>
          <p:nvPr/>
        </p:nvSpPr>
        <p:spPr bwMode="auto">
          <a:xfrm>
            <a:off x="1444872" y="36630"/>
            <a:ext cx="83716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r>
              <a:rPr lang="en-US" sz="2400" dirty="0" smtClean="0">
                <a:solidFill>
                  <a:srgbClr val="73C000"/>
                </a:solidFill>
              </a:rPr>
              <a:t>Commonly Employed Memory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kern="0" dirty="0" smtClean="0"/>
              <a:t>Scheduling Schemes</a:t>
            </a:r>
            <a:endParaRPr lang="en-US" sz="2400" kern="0" dirty="0"/>
          </a:p>
        </p:txBody>
      </p:sp>
      <p:sp>
        <p:nvSpPr>
          <p:cNvPr id="85" name="Content Placeholder 2"/>
          <p:cNvSpPr txBox="1">
            <a:spLocks/>
          </p:cNvSpPr>
          <p:nvPr/>
        </p:nvSpPr>
        <p:spPr bwMode="auto">
          <a:xfrm>
            <a:off x="6358916" y="5239749"/>
            <a:ext cx="3978763" cy="52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b="1">
                <a:solidFill>
                  <a:schemeClr val="tx1"/>
                </a:solidFill>
                <a:latin typeface="+mn-lt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sz="2000" kern="0" dirty="0" smtClean="0">
                <a:solidFill>
                  <a:srgbClr val="73C000"/>
                </a:solidFill>
              </a:rPr>
              <a:t>High </a:t>
            </a:r>
            <a:r>
              <a:rPr lang="en-US" sz="2000" kern="0" dirty="0" smtClean="0">
                <a:solidFill>
                  <a:srgbClr val="FFFF00"/>
                </a:solidFill>
              </a:rPr>
              <a:t>DRAM Page Hit Rats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2457" y="1414212"/>
            <a:ext cx="2488534" cy="3447404"/>
            <a:chOff x="6282457" y="1414212"/>
            <a:chExt cx="2488534" cy="3447404"/>
          </a:xfrm>
        </p:grpSpPr>
        <p:grpSp>
          <p:nvGrpSpPr>
            <p:cNvPr id="7" name="Group 6"/>
            <p:cNvGrpSpPr/>
            <p:nvPr/>
          </p:nvGrpSpPr>
          <p:grpSpPr>
            <a:xfrm>
              <a:off x="6282457" y="1414212"/>
              <a:ext cx="2488534" cy="2995352"/>
              <a:chOff x="6282457" y="1414212"/>
              <a:chExt cx="2488534" cy="2995352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7115823" y="1502568"/>
                <a:ext cx="1655168" cy="2906996"/>
                <a:chOff x="409576" y="1314451"/>
                <a:chExt cx="2314575" cy="1933574"/>
              </a:xfrm>
              <a:noFill/>
            </p:grpSpPr>
            <p:cxnSp>
              <p:nvCxnSpPr>
                <p:cNvPr id="87" name="Straight Arrow Connector 86"/>
                <p:cNvCxnSpPr/>
                <p:nvPr/>
              </p:nvCxnSpPr>
              <p:spPr>
                <a:xfrm flipH="1" flipV="1">
                  <a:off x="409576" y="1314451"/>
                  <a:ext cx="9524" cy="1933574"/>
                </a:xfrm>
                <a:prstGeom prst="straightConnector1">
                  <a:avLst/>
                </a:prstGeom>
                <a:grpFill/>
                <a:ln w="38100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409576" y="3248025"/>
                  <a:ext cx="2314575" cy="0"/>
                </a:xfrm>
                <a:prstGeom prst="straightConnector1">
                  <a:avLst/>
                </a:prstGeom>
                <a:grpFill/>
                <a:ln w="38100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TextBox 91"/>
              <p:cNvSpPr txBox="1"/>
              <p:nvPr/>
            </p:nvSpPr>
            <p:spPr>
              <a:xfrm>
                <a:off x="6282457" y="1414212"/>
                <a:ext cx="8426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7572671" y="4492284"/>
              <a:ext cx="1097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Bank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366877" y="3115911"/>
            <a:ext cx="995196" cy="1134595"/>
            <a:chOff x="7366877" y="3115911"/>
            <a:chExt cx="995196" cy="1134595"/>
          </a:xfrm>
        </p:grpSpPr>
        <p:grpSp>
          <p:nvGrpSpPr>
            <p:cNvPr id="89" name="Group 88"/>
            <p:cNvGrpSpPr/>
            <p:nvPr/>
          </p:nvGrpSpPr>
          <p:grpSpPr>
            <a:xfrm>
              <a:off x="7366878" y="3897785"/>
              <a:ext cx="995195" cy="352721"/>
              <a:chOff x="1572741" y="4114796"/>
              <a:chExt cx="894605" cy="381000"/>
            </a:xfrm>
            <a:noFill/>
          </p:grpSpPr>
          <p:sp>
            <p:nvSpPr>
              <p:cNvPr id="90" name="Rounded Rectangle 89"/>
              <p:cNvSpPr/>
              <p:nvPr/>
            </p:nvSpPr>
            <p:spPr>
              <a:xfrm>
                <a:off x="1572741" y="4114796"/>
                <a:ext cx="894605" cy="381000"/>
              </a:xfrm>
              <a:prstGeom prst="roundRect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757734" y="4131219"/>
                <a:ext cx="552450" cy="355047"/>
              </a:xfrm>
              <a:prstGeom prst="ellipse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</a:t>
                </a:r>
                <a:endPara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7366878" y="3506848"/>
              <a:ext cx="995195" cy="352721"/>
              <a:chOff x="1572741" y="4114796"/>
              <a:chExt cx="894605" cy="381000"/>
            </a:xfrm>
            <a:noFill/>
          </p:grpSpPr>
          <p:sp>
            <p:nvSpPr>
              <p:cNvPr id="95" name="Rounded Rectangle 94"/>
              <p:cNvSpPr/>
              <p:nvPr/>
            </p:nvSpPr>
            <p:spPr>
              <a:xfrm>
                <a:off x="1572741" y="4114796"/>
                <a:ext cx="894605" cy="381000"/>
              </a:xfrm>
              <a:prstGeom prst="roundRect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1757734" y="4131219"/>
                <a:ext cx="552450" cy="355047"/>
              </a:xfrm>
              <a:prstGeom prst="ellipse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</a:t>
                </a:r>
                <a:endPara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7366877" y="3115911"/>
              <a:ext cx="995195" cy="352721"/>
              <a:chOff x="1572741" y="4114796"/>
              <a:chExt cx="894605" cy="381000"/>
            </a:xfrm>
            <a:noFill/>
          </p:grpSpPr>
          <p:sp>
            <p:nvSpPr>
              <p:cNvPr id="98" name="Rounded Rectangle 97"/>
              <p:cNvSpPr/>
              <p:nvPr/>
            </p:nvSpPr>
            <p:spPr>
              <a:xfrm>
                <a:off x="1572741" y="4114796"/>
                <a:ext cx="894605" cy="381000"/>
              </a:xfrm>
              <a:prstGeom prst="roundRect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757734" y="4131219"/>
                <a:ext cx="552450" cy="355047"/>
              </a:xfrm>
              <a:prstGeom prst="ellipse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</a:t>
                </a:r>
                <a:endPara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>
            <a:off x="7366877" y="1933937"/>
            <a:ext cx="995196" cy="1134595"/>
            <a:chOff x="1868083" y="2731890"/>
            <a:chExt cx="995196" cy="1134595"/>
          </a:xfrm>
        </p:grpSpPr>
        <p:grpSp>
          <p:nvGrpSpPr>
            <p:cNvPr id="101" name="Group 100"/>
            <p:cNvGrpSpPr/>
            <p:nvPr/>
          </p:nvGrpSpPr>
          <p:grpSpPr>
            <a:xfrm>
              <a:off x="1868084" y="3513764"/>
              <a:ext cx="995195" cy="352721"/>
              <a:chOff x="1572741" y="4114796"/>
              <a:chExt cx="894605" cy="381000"/>
            </a:xfrm>
            <a:noFill/>
          </p:grpSpPr>
          <p:sp>
            <p:nvSpPr>
              <p:cNvPr id="108" name="Rounded Rectangle 107"/>
              <p:cNvSpPr/>
              <p:nvPr/>
            </p:nvSpPr>
            <p:spPr>
              <a:xfrm>
                <a:off x="1572741" y="4114796"/>
                <a:ext cx="894605" cy="381000"/>
              </a:xfrm>
              <a:prstGeom prst="roundRect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757734" y="4131219"/>
                <a:ext cx="552450" cy="355047"/>
              </a:xfrm>
              <a:prstGeom prst="ellipse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R2</a:t>
                </a:r>
                <a:endPara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868084" y="3122827"/>
              <a:ext cx="995195" cy="352721"/>
              <a:chOff x="1572741" y="4114796"/>
              <a:chExt cx="894605" cy="381000"/>
            </a:xfrm>
            <a:noFill/>
          </p:grpSpPr>
          <p:sp>
            <p:nvSpPr>
              <p:cNvPr id="106" name="Rounded Rectangle 105"/>
              <p:cNvSpPr/>
              <p:nvPr/>
            </p:nvSpPr>
            <p:spPr>
              <a:xfrm>
                <a:off x="1572741" y="4114796"/>
                <a:ext cx="894605" cy="381000"/>
              </a:xfrm>
              <a:prstGeom prst="roundRect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757734" y="4131219"/>
                <a:ext cx="552450" cy="355047"/>
              </a:xfrm>
              <a:prstGeom prst="ellipse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R2</a:t>
                </a:r>
                <a:endPara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868083" y="2731890"/>
              <a:ext cx="995195" cy="352721"/>
              <a:chOff x="1572741" y="4114796"/>
              <a:chExt cx="894605" cy="381000"/>
            </a:xfrm>
            <a:noFill/>
          </p:grpSpPr>
          <p:sp>
            <p:nvSpPr>
              <p:cNvPr id="104" name="Rounded Rectangle 103"/>
              <p:cNvSpPr/>
              <p:nvPr/>
            </p:nvSpPr>
            <p:spPr>
              <a:xfrm>
                <a:off x="1572741" y="4114796"/>
                <a:ext cx="894605" cy="381000"/>
              </a:xfrm>
              <a:prstGeom prst="roundRect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1757734" y="4131219"/>
                <a:ext cx="552450" cy="355047"/>
              </a:xfrm>
              <a:prstGeom prst="ellipse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R2</a:t>
                </a:r>
                <a:endPara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0" name="Group 109"/>
          <p:cNvGrpSpPr/>
          <p:nvPr/>
        </p:nvGrpSpPr>
        <p:grpSpPr>
          <a:xfrm>
            <a:off x="7366877" y="1514179"/>
            <a:ext cx="995195" cy="352721"/>
            <a:chOff x="1572741" y="4114796"/>
            <a:chExt cx="894605" cy="381000"/>
          </a:xfrm>
          <a:noFill/>
        </p:grpSpPr>
        <p:sp>
          <p:nvSpPr>
            <p:cNvPr id="111" name="Rounded Rectangle 110"/>
            <p:cNvSpPr/>
            <p:nvPr/>
          </p:nvSpPr>
          <p:spPr>
            <a:xfrm>
              <a:off x="1572741" y="4114796"/>
              <a:ext cx="894605" cy="381000"/>
            </a:xfrm>
            <a:prstGeom prst="roundRect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/>
            </a:p>
          </p:txBody>
        </p:sp>
        <p:sp>
          <p:nvSpPr>
            <p:cNvPr id="112" name="Oval 111"/>
            <p:cNvSpPr/>
            <p:nvPr/>
          </p:nvSpPr>
          <p:spPr>
            <a:xfrm>
              <a:off x="1757734" y="4131219"/>
              <a:ext cx="552450" cy="355047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R3</a:t>
              </a:r>
              <a:endPara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419239" y="1732464"/>
            <a:ext cx="2449386" cy="1579823"/>
            <a:chOff x="8419239" y="1732464"/>
            <a:chExt cx="2449386" cy="1579823"/>
          </a:xfrm>
        </p:grpSpPr>
        <p:grpSp>
          <p:nvGrpSpPr>
            <p:cNvPr id="113" name="Group 112"/>
            <p:cNvGrpSpPr/>
            <p:nvPr/>
          </p:nvGrpSpPr>
          <p:grpSpPr>
            <a:xfrm>
              <a:off x="8440895" y="2909341"/>
              <a:ext cx="2427730" cy="402946"/>
              <a:chOff x="2942101" y="3707294"/>
              <a:chExt cx="2427730" cy="402946"/>
            </a:xfrm>
          </p:grpSpPr>
          <p:sp>
            <p:nvSpPr>
              <p:cNvPr id="114" name="Right Arrow 113"/>
              <p:cNvSpPr/>
              <p:nvPr/>
            </p:nvSpPr>
            <p:spPr>
              <a:xfrm rot="10800000">
                <a:off x="2942101" y="3707294"/>
                <a:ext cx="785449" cy="402946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3810340" y="3750567"/>
                <a:ext cx="15594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Row Switch </a:t>
                </a:r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8419239" y="1732464"/>
              <a:ext cx="2344940" cy="402946"/>
              <a:chOff x="2920445" y="2530417"/>
              <a:chExt cx="2344940" cy="402946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3705894" y="2564485"/>
                <a:ext cx="15594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Row Switch </a:t>
                </a:r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ight Arrow 117"/>
              <p:cNvSpPr/>
              <p:nvPr/>
            </p:nvSpPr>
            <p:spPr>
              <a:xfrm rot="10800000">
                <a:off x="2920445" y="2530417"/>
                <a:ext cx="785449" cy="402946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9" name="TextBox 32"/>
          <p:cNvSpPr txBox="1"/>
          <p:nvPr/>
        </p:nvSpPr>
        <p:spPr>
          <a:xfrm>
            <a:off x="5954185" y="762524"/>
            <a:ext cx="1281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sz="1200" b="1" dirty="0" smtClean="0"/>
              <a:t>App-1</a:t>
            </a:r>
            <a:endParaRPr lang="en-US" sz="1200" b="1" dirty="0"/>
          </a:p>
        </p:txBody>
      </p:sp>
      <p:sp>
        <p:nvSpPr>
          <p:cNvPr id="120" name="Rounded Rectangle 119"/>
          <p:cNvSpPr/>
          <p:nvPr/>
        </p:nvSpPr>
        <p:spPr>
          <a:xfrm>
            <a:off x="6077495" y="1048360"/>
            <a:ext cx="424493" cy="224391"/>
          </a:xfrm>
          <a:prstGeom prst="roundRect">
            <a:avLst/>
          </a:prstGeom>
          <a:solidFill>
            <a:srgbClr val="73C000"/>
          </a:solidFill>
          <a:ln w="25400">
            <a:solidFill>
              <a:srgbClr val="73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/>
          </a:p>
        </p:txBody>
      </p:sp>
      <p:sp>
        <p:nvSpPr>
          <p:cNvPr id="121" name="TextBox 35"/>
          <p:cNvSpPr txBox="1"/>
          <p:nvPr/>
        </p:nvSpPr>
        <p:spPr>
          <a:xfrm>
            <a:off x="6699580" y="761690"/>
            <a:ext cx="1281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sz="1200" b="1" dirty="0" smtClean="0"/>
              <a:t>App-2</a:t>
            </a:r>
            <a:endParaRPr lang="en-US" sz="1200" b="1" dirty="0"/>
          </a:p>
        </p:txBody>
      </p:sp>
      <p:sp>
        <p:nvSpPr>
          <p:cNvPr id="122" name="Rounded Rectangle 121"/>
          <p:cNvSpPr/>
          <p:nvPr/>
        </p:nvSpPr>
        <p:spPr>
          <a:xfrm>
            <a:off x="6811181" y="1066074"/>
            <a:ext cx="424493" cy="224391"/>
          </a:xfrm>
          <a:prstGeom prst="round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/>
          </a:p>
        </p:txBody>
      </p:sp>
      <p:grpSp>
        <p:nvGrpSpPr>
          <p:cNvPr id="123" name="Group 122"/>
          <p:cNvGrpSpPr/>
          <p:nvPr/>
        </p:nvGrpSpPr>
        <p:grpSpPr>
          <a:xfrm>
            <a:off x="3028632" y="546154"/>
            <a:ext cx="2770956" cy="821122"/>
            <a:chOff x="1899779" y="941703"/>
            <a:chExt cx="2252426" cy="635035"/>
          </a:xfrm>
        </p:grpSpPr>
        <p:sp>
          <p:nvSpPr>
            <p:cNvPr id="124" name="Oval 123"/>
            <p:cNvSpPr/>
            <p:nvPr/>
          </p:nvSpPr>
          <p:spPr>
            <a:xfrm>
              <a:off x="2005287" y="1367632"/>
              <a:ext cx="464539" cy="20910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R1</a:t>
              </a:r>
              <a:endPara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2728494" y="1363171"/>
              <a:ext cx="464539" cy="20910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R2</a:t>
              </a:r>
              <a:endPara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3432217" y="1363170"/>
              <a:ext cx="464539" cy="20910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R3</a:t>
              </a:r>
              <a:endPara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899779" y="941703"/>
              <a:ext cx="1267663" cy="238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Request to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939688" y="1116732"/>
              <a:ext cx="812196" cy="238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Row-1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638144" y="1108320"/>
              <a:ext cx="812196" cy="238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Row-2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340009" y="1108320"/>
              <a:ext cx="812196" cy="238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Row-3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1" name="Content Placeholder 2"/>
          <p:cNvSpPr txBox="1">
            <a:spLocks/>
          </p:cNvSpPr>
          <p:nvPr/>
        </p:nvSpPr>
        <p:spPr bwMode="auto">
          <a:xfrm>
            <a:off x="615716" y="5286399"/>
            <a:ext cx="4876800" cy="466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b="1">
                <a:solidFill>
                  <a:schemeClr val="tx1"/>
                </a:solidFill>
                <a:latin typeface="+mn-lt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sz="2000" kern="0" dirty="0" smtClean="0">
                <a:solidFill>
                  <a:srgbClr val="FF0000"/>
                </a:solidFill>
              </a:rPr>
              <a:t>Low</a:t>
            </a:r>
            <a:r>
              <a:rPr lang="en-US" sz="2000" kern="0" dirty="0" smtClean="0">
                <a:solidFill>
                  <a:srgbClr val="FFFF00"/>
                </a:solidFill>
              </a:rPr>
              <a:t> DRAM Page Hit Rate</a:t>
            </a:r>
          </a:p>
        </p:txBody>
      </p:sp>
      <p:sp>
        <p:nvSpPr>
          <p:cNvPr id="132" name="Content Placeholder 2"/>
          <p:cNvSpPr txBox="1">
            <a:spLocks/>
          </p:cNvSpPr>
          <p:nvPr/>
        </p:nvSpPr>
        <p:spPr bwMode="auto">
          <a:xfrm>
            <a:off x="6358916" y="4873077"/>
            <a:ext cx="3587105" cy="515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b="1">
                <a:solidFill>
                  <a:schemeClr val="tx1"/>
                </a:solidFill>
                <a:latin typeface="+mn-lt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sz="2000" kern="0" dirty="0" smtClean="0">
                <a:solidFill>
                  <a:srgbClr val="FFFF00"/>
                </a:solidFill>
              </a:rPr>
              <a:t>Out of order (FR-FCFS)</a:t>
            </a:r>
          </a:p>
        </p:txBody>
      </p:sp>
      <p:sp>
        <p:nvSpPr>
          <p:cNvPr id="134" name="Title 1"/>
          <p:cNvSpPr txBox="1">
            <a:spLocks/>
          </p:cNvSpPr>
          <p:nvPr/>
        </p:nvSpPr>
        <p:spPr bwMode="auto">
          <a:xfrm>
            <a:off x="1371600" y="5710535"/>
            <a:ext cx="91336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r>
              <a:rPr lang="en-US" sz="2400" dirty="0" smtClean="0">
                <a:solidFill>
                  <a:srgbClr val="FF0000"/>
                </a:solidFill>
              </a:rPr>
              <a:t>Both schedulers are application agnostic! (App-2 suffers)</a:t>
            </a:r>
            <a:endParaRPr lang="en-US" sz="24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38353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131" grpId="0"/>
      <p:bldP spid="132" grpId="0"/>
      <p:bldP spid="1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301885" y="765917"/>
            <a:ext cx="10490890" cy="1066800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279400"/>
            <a:ext cx="10286999" cy="584775"/>
          </a:xfrm>
        </p:spPr>
        <p:txBody>
          <a:bodyPr/>
          <a:lstStyle/>
          <a:p>
            <a:r>
              <a:rPr lang="en-US" dirty="0" smtClean="0"/>
              <a:t>Era of Throughput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28700"/>
            <a:ext cx="10042525" cy="44307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GPUs are scaling:  Number of CUDA Cores,  DRAM bandwidth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785" y="1866900"/>
            <a:ext cx="2590800" cy="1991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045" y="1701800"/>
            <a:ext cx="2448355" cy="2137618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7445634" y="4128402"/>
            <a:ext cx="33373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latin typeface="Arial"/>
                <a:cs typeface="Arial"/>
              </a:rPr>
              <a:t>GTX 780 Ti</a:t>
            </a:r>
          </a:p>
          <a:p>
            <a:pPr algn="ctr"/>
            <a:r>
              <a:rPr lang="en-US" sz="2800" dirty="0" smtClean="0">
                <a:latin typeface="Arial"/>
                <a:cs typeface="Arial"/>
              </a:rPr>
              <a:t>(Kepler) 2880 cores</a:t>
            </a:r>
          </a:p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"/>
                <a:cs typeface="Arial"/>
              </a:rPr>
              <a:t>(336 GB/sec) </a:t>
            </a:r>
            <a:endParaRPr lang="en-US" sz="28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16185" y="4182387"/>
            <a:ext cx="304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latin typeface="Arial"/>
                <a:cs typeface="Arial"/>
              </a:rPr>
              <a:t>GTX 275 </a:t>
            </a:r>
          </a:p>
          <a:p>
            <a:pPr algn="ctr"/>
            <a:r>
              <a:rPr lang="en-US" sz="2800" dirty="0" smtClean="0">
                <a:latin typeface="Arial"/>
                <a:cs typeface="Arial"/>
              </a:rPr>
              <a:t>(Tesla) 240 cores</a:t>
            </a:r>
          </a:p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"/>
                <a:cs typeface="Arial"/>
              </a:rPr>
              <a:t>  (127 GB/sec) </a:t>
            </a:r>
            <a:endParaRPr lang="en-US" sz="28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6700" y="1879600"/>
            <a:ext cx="2838450" cy="1985218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3655743" y="4157645"/>
            <a:ext cx="358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latin typeface="Arial"/>
                <a:cs typeface="Arial"/>
              </a:rPr>
              <a:t>GTX 480 </a:t>
            </a:r>
          </a:p>
          <a:p>
            <a:pPr algn="ctr"/>
            <a:r>
              <a:rPr lang="en-US" sz="2800" dirty="0" smtClean="0">
                <a:latin typeface="Arial"/>
                <a:cs typeface="Arial"/>
              </a:rPr>
              <a:t>(Fermi) 448 cores</a:t>
            </a:r>
          </a:p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"/>
                <a:cs typeface="Arial"/>
              </a:rPr>
              <a:t> (139 GB/sec) </a:t>
            </a:r>
            <a:endParaRPr lang="en-US" sz="2800" dirty="0">
              <a:solidFill>
                <a:srgbClr val="FFC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20262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5310"/>
            <a:ext cx="10042525" cy="4252912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Introduction and motivation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FFFF"/>
                </a:solidFill>
              </a:rPr>
              <a:t>Positives and negatives of co-scheduling multiple applications</a:t>
            </a:r>
            <a:endParaRPr lang="en-US" b="0" dirty="0" smtClean="0">
              <a:solidFill>
                <a:srgbClr val="FFFFFF"/>
              </a:solidFill>
            </a:endParaRPr>
          </a:p>
          <a:p>
            <a:endParaRPr lang="en-US" dirty="0"/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Understanding inefficiencies in memory-subsystem</a:t>
            </a:r>
          </a:p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Proposed DRAM scheduler for better performance and fairness</a:t>
            </a:r>
          </a:p>
          <a:p>
            <a:endParaRPr lang="en-US" dirty="0"/>
          </a:p>
          <a:p>
            <a:r>
              <a:rPr lang="en-US" dirty="0" smtClean="0"/>
              <a:t>Evaluation</a:t>
            </a:r>
          </a:p>
          <a:p>
            <a:endParaRPr lang="en-US" dirty="0" smtClean="0"/>
          </a:p>
          <a:p>
            <a:r>
              <a:rPr lang="en-US" dirty="0" smtClean="0"/>
              <a:t>Conclusions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08030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As an example of adding application-awareness</a:t>
            </a:r>
          </a:p>
          <a:p>
            <a:pPr lvl="1"/>
            <a:r>
              <a:rPr lang="en-US" sz="2400" dirty="0" smtClean="0"/>
              <a:t>Instead of FCFS, schedule requests in Round-Robin Fashion</a:t>
            </a:r>
          </a:p>
          <a:p>
            <a:pPr lvl="1"/>
            <a:r>
              <a:rPr lang="en-US" sz="2400" dirty="0" smtClean="0"/>
              <a:t>Preserve the page hit rates</a:t>
            </a:r>
          </a:p>
          <a:p>
            <a:endParaRPr lang="en-US" sz="2800" dirty="0"/>
          </a:p>
          <a:p>
            <a:r>
              <a:rPr lang="en-US" sz="2800" dirty="0" smtClean="0"/>
              <a:t>Proposal: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</a:rPr>
              <a:t>FR-FCFS (Baseline) </a:t>
            </a:r>
            <a:r>
              <a:rPr lang="en-US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  FR-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(RR)-</a:t>
            </a:r>
            <a:r>
              <a:rPr lang="en-US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FCFS (Proposed)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Improves Fairness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Improves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159905"/>
            <a:ext cx="10591800" cy="584776"/>
          </a:xfrm>
        </p:spPr>
        <p:txBody>
          <a:bodyPr/>
          <a:lstStyle/>
          <a:p>
            <a:r>
              <a:rPr lang="en-US" dirty="0" smtClean="0"/>
              <a:t>Proposed Application-Aware Scheduler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10828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188" y="1175"/>
            <a:ext cx="10832612" cy="1077218"/>
          </a:xfrm>
        </p:spPr>
        <p:txBody>
          <a:bodyPr/>
          <a:lstStyle/>
          <a:p>
            <a:r>
              <a:rPr lang="en-US" dirty="0" smtClean="0"/>
              <a:t>Proposed Application-Aware FR-(</a:t>
            </a:r>
            <a:r>
              <a:rPr lang="en-US" dirty="0" smtClean="0">
                <a:solidFill>
                  <a:srgbClr val="FF0000"/>
                </a:solidFill>
              </a:rPr>
              <a:t>RR)</a:t>
            </a:r>
            <a:r>
              <a:rPr lang="en-US" dirty="0" smtClean="0"/>
              <a:t>-FCFS Scheduler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32"/>
          <p:cNvSpPr txBox="1"/>
          <p:nvPr/>
        </p:nvSpPr>
        <p:spPr>
          <a:xfrm>
            <a:off x="5558222" y="933142"/>
            <a:ext cx="1281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sz="1200" b="1" dirty="0" smtClean="0"/>
              <a:t>App-1</a:t>
            </a:r>
            <a:endParaRPr lang="en-US" sz="12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5681532" y="1218978"/>
            <a:ext cx="424493" cy="224391"/>
          </a:xfrm>
          <a:prstGeom prst="roundRect">
            <a:avLst/>
          </a:prstGeom>
          <a:solidFill>
            <a:srgbClr val="73C000"/>
          </a:solidFill>
          <a:ln w="25400">
            <a:solidFill>
              <a:srgbClr val="73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/>
          </a:p>
        </p:txBody>
      </p:sp>
      <p:sp>
        <p:nvSpPr>
          <p:cNvPr id="7" name="TextBox 35"/>
          <p:cNvSpPr txBox="1"/>
          <p:nvPr/>
        </p:nvSpPr>
        <p:spPr>
          <a:xfrm>
            <a:off x="6325910" y="932565"/>
            <a:ext cx="1281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sz="1200" b="1" dirty="0" smtClean="0"/>
              <a:t>App-2</a:t>
            </a:r>
            <a:endParaRPr lang="en-US" sz="12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415218" y="1236692"/>
            <a:ext cx="424493" cy="224391"/>
          </a:xfrm>
          <a:prstGeom prst="round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/>
          </a:p>
        </p:txBody>
      </p:sp>
      <p:grpSp>
        <p:nvGrpSpPr>
          <p:cNvPr id="9" name="Group 8"/>
          <p:cNvGrpSpPr/>
          <p:nvPr/>
        </p:nvGrpSpPr>
        <p:grpSpPr>
          <a:xfrm>
            <a:off x="1617029" y="1799911"/>
            <a:ext cx="1655168" cy="2906996"/>
            <a:chOff x="409576" y="1314451"/>
            <a:chExt cx="2314575" cy="1933574"/>
          </a:xfrm>
          <a:noFill/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409576" y="1314451"/>
              <a:ext cx="9524" cy="1933574"/>
            </a:xfrm>
            <a:prstGeom prst="straightConnector1">
              <a:avLst/>
            </a:prstGeom>
            <a:grpFill/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09576" y="3248025"/>
              <a:ext cx="2314575" cy="0"/>
            </a:xfrm>
            <a:prstGeom prst="straightConnector1">
              <a:avLst/>
            </a:prstGeom>
            <a:grpFill/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783663" y="1711555"/>
            <a:ext cx="842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67555" y="4686300"/>
            <a:ext cx="109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Bank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206309" y="593745"/>
            <a:ext cx="2721860" cy="892547"/>
            <a:chOff x="1939688" y="886465"/>
            <a:chExt cx="2212517" cy="690273"/>
          </a:xfrm>
        </p:grpSpPr>
        <p:sp>
          <p:nvSpPr>
            <p:cNvPr id="63" name="Oval 62"/>
            <p:cNvSpPr/>
            <p:nvPr/>
          </p:nvSpPr>
          <p:spPr>
            <a:xfrm>
              <a:off x="2005287" y="1367632"/>
              <a:ext cx="464539" cy="20910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R1</a:t>
              </a:r>
              <a:endPara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2728494" y="1363171"/>
              <a:ext cx="464539" cy="20910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R2</a:t>
              </a:r>
              <a:endPara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3432217" y="1363170"/>
              <a:ext cx="464539" cy="20910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R3</a:t>
              </a:r>
              <a:endPara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437322" y="886465"/>
              <a:ext cx="1267663" cy="238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Request to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939688" y="1116732"/>
              <a:ext cx="812196" cy="238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Row-1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38144" y="1108320"/>
              <a:ext cx="812196" cy="238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Row-2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40009" y="1108320"/>
              <a:ext cx="812196" cy="238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Row-3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868083" y="3413254"/>
            <a:ext cx="995196" cy="1134595"/>
            <a:chOff x="1868083" y="3913864"/>
            <a:chExt cx="995196" cy="1134595"/>
          </a:xfrm>
        </p:grpSpPr>
        <p:grpSp>
          <p:nvGrpSpPr>
            <p:cNvPr id="12" name="Group 11"/>
            <p:cNvGrpSpPr/>
            <p:nvPr/>
          </p:nvGrpSpPr>
          <p:grpSpPr>
            <a:xfrm>
              <a:off x="1868084" y="4695738"/>
              <a:ext cx="995195" cy="352721"/>
              <a:chOff x="1572741" y="4114796"/>
              <a:chExt cx="894605" cy="381000"/>
            </a:xfrm>
            <a:noFill/>
          </p:grpSpPr>
          <p:sp>
            <p:nvSpPr>
              <p:cNvPr id="13" name="Rounded Rectangle 12"/>
              <p:cNvSpPr/>
              <p:nvPr/>
            </p:nvSpPr>
            <p:spPr>
              <a:xfrm>
                <a:off x="1572741" y="4114796"/>
                <a:ext cx="894605" cy="381000"/>
              </a:xfrm>
              <a:prstGeom prst="roundRect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757734" y="4131219"/>
                <a:ext cx="552450" cy="355047"/>
              </a:xfrm>
              <a:prstGeom prst="ellipse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</a:t>
                </a:r>
                <a:endPara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868084" y="4304801"/>
              <a:ext cx="995195" cy="352721"/>
              <a:chOff x="1572741" y="4114796"/>
              <a:chExt cx="894605" cy="381000"/>
            </a:xfrm>
            <a:noFill/>
          </p:grpSpPr>
          <p:sp>
            <p:nvSpPr>
              <p:cNvPr id="71" name="Rounded Rectangle 70"/>
              <p:cNvSpPr/>
              <p:nvPr/>
            </p:nvSpPr>
            <p:spPr>
              <a:xfrm>
                <a:off x="1572741" y="4114796"/>
                <a:ext cx="894605" cy="381000"/>
              </a:xfrm>
              <a:prstGeom prst="roundRect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1757734" y="4131219"/>
                <a:ext cx="552450" cy="355047"/>
              </a:xfrm>
              <a:prstGeom prst="ellipse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</a:t>
                </a:r>
                <a:endPara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1868083" y="3913864"/>
              <a:ext cx="995195" cy="352721"/>
              <a:chOff x="1572741" y="4114796"/>
              <a:chExt cx="894605" cy="381000"/>
            </a:xfrm>
            <a:noFill/>
          </p:grpSpPr>
          <p:sp>
            <p:nvSpPr>
              <p:cNvPr id="74" name="Rounded Rectangle 73"/>
              <p:cNvSpPr/>
              <p:nvPr/>
            </p:nvSpPr>
            <p:spPr>
              <a:xfrm>
                <a:off x="1572741" y="4114796"/>
                <a:ext cx="894605" cy="381000"/>
              </a:xfrm>
              <a:prstGeom prst="roundRect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757734" y="4131219"/>
                <a:ext cx="552450" cy="355047"/>
              </a:xfrm>
              <a:prstGeom prst="ellipse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</a:t>
                </a:r>
                <a:endPara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7" name="Group 126"/>
          <p:cNvGrpSpPr/>
          <p:nvPr/>
        </p:nvGrpSpPr>
        <p:grpSpPr>
          <a:xfrm>
            <a:off x="1868083" y="2231280"/>
            <a:ext cx="995196" cy="1134595"/>
            <a:chOff x="1868083" y="2731890"/>
            <a:chExt cx="995196" cy="1134595"/>
          </a:xfrm>
        </p:grpSpPr>
        <p:grpSp>
          <p:nvGrpSpPr>
            <p:cNvPr id="76" name="Group 75"/>
            <p:cNvGrpSpPr/>
            <p:nvPr/>
          </p:nvGrpSpPr>
          <p:grpSpPr>
            <a:xfrm>
              <a:off x="1868084" y="3513764"/>
              <a:ext cx="995195" cy="352721"/>
              <a:chOff x="1572741" y="4114796"/>
              <a:chExt cx="894605" cy="381000"/>
            </a:xfrm>
            <a:noFill/>
          </p:grpSpPr>
          <p:sp>
            <p:nvSpPr>
              <p:cNvPr id="77" name="Rounded Rectangle 76"/>
              <p:cNvSpPr/>
              <p:nvPr/>
            </p:nvSpPr>
            <p:spPr>
              <a:xfrm>
                <a:off x="1572741" y="4114796"/>
                <a:ext cx="894605" cy="381000"/>
              </a:xfrm>
              <a:prstGeom prst="roundRect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757734" y="4131219"/>
                <a:ext cx="552450" cy="355047"/>
              </a:xfrm>
              <a:prstGeom prst="ellipse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R2</a:t>
                </a:r>
                <a:endPara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868084" y="3122827"/>
              <a:ext cx="995195" cy="352721"/>
              <a:chOff x="1572741" y="4114796"/>
              <a:chExt cx="894605" cy="381000"/>
            </a:xfrm>
            <a:noFill/>
          </p:grpSpPr>
          <p:sp>
            <p:nvSpPr>
              <p:cNvPr id="80" name="Rounded Rectangle 79"/>
              <p:cNvSpPr/>
              <p:nvPr/>
            </p:nvSpPr>
            <p:spPr>
              <a:xfrm>
                <a:off x="1572741" y="4114796"/>
                <a:ext cx="894605" cy="381000"/>
              </a:xfrm>
              <a:prstGeom prst="roundRect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757734" y="4131219"/>
                <a:ext cx="552450" cy="355047"/>
              </a:xfrm>
              <a:prstGeom prst="ellipse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R2</a:t>
                </a:r>
                <a:endPara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1868083" y="2731890"/>
              <a:ext cx="995195" cy="352721"/>
              <a:chOff x="1572741" y="4114796"/>
              <a:chExt cx="894605" cy="381000"/>
            </a:xfrm>
            <a:noFill/>
          </p:grpSpPr>
          <p:sp>
            <p:nvSpPr>
              <p:cNvPr id="83" name="Rounded Rectangle 82"/>
              <p:cNvSpPr/>
              <p:nvPr/>
            </p:nvSpPr>
            <p:spPr>
              <a:xfrm>
                <a:off x="1572741" y="4114796"/>
                <a:ext cx="894605" cy="381000"/>
              </a:xfrm>
              <a:prstGeom prst="roundRect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757734" y="4131219"/>
                <a:ext cx="552450" cy="355047"/>
              </a:xfrm>
              <a:prstGeom prst="ellipse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R2</a:t>
                </a:r>
                <a:endPara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1868083" y="1823490"/>
            <a:ext cx="995195" cy="352721"/>
            <a:chOff x="1572741" y="4114796"/>
            <a:chExt cx="894605" cy="381000"/>
          </a:xfrm>
          <a:noFill/>
        </p:grpSpPr>
        <p:sp>
          <p:nvSpPr>
            <p:cNvPr id="86" name="Rounded Rectangle 85"/>
            <p:cNvSpPr/>
            <p:nvPr/>
          </p:nvSpPr>
          <p:spPr>
            <a:xfrm>
              <a:off x="1572741" y="4114796"/>
              <a:ext cx="894605" cy="381000"/>
            </a:xfrm>
            <a:prstGeom prst="roundRect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/>
            </a:p>
          </p:txBody>
        </p:sp>
        <p:sp>
          <p:nvSpPr>
            <p:cNvPr id="87" name="Oval 86"/>
            <p:cNvSpPr/>
            <p:nvPr/>
          </p:nvSpPr>
          <p:spPr>
            <a:xfrm>
              <a:off x="1757734" y="4131219"/>
              <a:ext cx="552450" cy="355047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R3</a:t>
              </a:r>
              <a:endPara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2942101" y="3206684"/>
            <a:ext cx="2427730" cy="402946"/>
            <a:chOff x="2942101" y="3707294"/>
            <a:chExt cx="2427730" cy="402946"/>
          </a:xfrm>
        </p:grpSpPr>
        <p:sp>
          <p:nvSpPr>
            <p:cNvPr id="89" name="Right Arrow 88"/>
            <p:cNvSpPr/>
            <p:nvPr/>
          </p:nvSpPr>
          <p:spPr>
            <a:xfrm rot="10800000">
              <a:off x="2942101" y="3707294"/>
              <a:ext cx="785449" cy="402946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10340" y="3750567"/>
              <a:ext cx="1559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Row Switch 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2920445" y="2029807"/>
            <a:ext cx="2344940" cy="402946"/>
            <a:chOff x="2920445" y="2530417"/>
            <a:chExt cx="2344940" cy="402946"/>
          </a:xfrm>
        </p:grpSpPr>
        <p:sp>
          <p:nvSpPr>
            <p:cNvPr id="91" name="TextBox 90"/>
            <p:cNvSpPr txBox="1"/>
            <p:nvPr/>
          </p:nvSpPr>
          <p:spPr>
            <a:xfrm>
              <a:off x="3705894" y="2564485"/>
              <a:ext cx="1559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Row Switch 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ight Arrow 91"/>
            <p:cNvSpPr/>
            <p:nvPr/>
          </p:nvSpPr>
          <p:spPr>
            <a:xfrm rot="10800000">
              <a:off x="2920445" y="2530417"/>
              <a:ext cx="785449" cy="402946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629400" y="1799911"/>
            <a:ext cx="1655168" cy="2906996"/>
            <a:chOff x="409576" y="1314451"/>
            <a:chExt cx="2314575" cy="1933574"/>
          </a:xfrm>
          <a:noFill/>
        </p:grpSpPr>
        <p:cxnSp>
          <p:nvCxnSpPr>
            <p:cNvPr id="94" name="Straight Arrow Connector 93"/>
            <p:cNvCxnSpPr/>
            <p:nvPr/>
          </p:nvCxnSpPr>
          <p:spPr>
            <a:xfrm flipH="1" flipV="1">
              <a:off x="409576" y="1314451"/>
              <a:ext cx="9524" cy="1933574"/>
            </a:xfrm>
            <a:prstGeom prst="straightConnector1">
              <a:avLst/>
            </a:prstGeom>
            <a:grpFill/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409576" y="3248025"/>
              <a:ext cx="2314575" cy="0"/>
            </a:xfrm>
            <a:prstGeom prst="straightConnector1">
              <a:avLst/>
            </a:prstGeom>
            <a:grpFill/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5796034" y="1711555"/>
            <a:ext cx="842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979926" y="4686300"/>
            <a:ext cx="109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Bank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6876487" y="3025244"/>
            <a:ext cx="995195" cy="352721"/>
            <a:chOff x="1572741" y="4114796"/>
            <a:chExt cx="894605" cy="381000"/>
          </a:xfrm>
          <a:noFill/>
        </p:grpSpPr>
        <p:sp>
          <p:nvSpPr>
            <p:cNvPr id="117" name="Rounded Rectangle 116"/>
            <p:cNvSpPr/>
            <p:nvPr/>
          </p:nvSpPr>
          <p:spPr>
            <a:xfrm>
              <a:off x="1572741" y="4114796"/>
              <a:ext cx="894605" cy="381000"/>
            </a:xfrm>
            <a:prstGeom prst="roundRect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/>
            </a:p>
          </p:txBody>
        </p:sp>
        <p:sp>
          <p:nvSpPr>
            <p:cNvPr id="118" name="Oval 117"/>
            <p:cNvSpPr/>
            <p:nvPr/>
          </p:nvSpPr>
          <p:spPr>
            <a:xfrm>
              <a:off x="1757734" y="4131219"/>
              <a:ext cx="552450" cy="355047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R3</a:t>
              </a:r>
              <a:endPara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6880454" y="3206684"/>
            <a:ext cx="3501748" cy="1341165"/>
            <a:chOff x="6880454" y="3707294"/>
            <a:chExt cx="3501748" cy="1341165"/>
          </a:xfrm>
        </p:grpSpPr>
        <p:grpSp>
          <p:nvGrpSpPr>
            <p:cNvPr id="96" name="Group 95"/>
            <p:cNvGrpSpPr/>
            <p:nvPr/>
          </p:nvGrpSpPr>
          <p:grpSpPr>
            <a:xfrm>
              <a:off x="6880455" y="4695738"/>
              <a:ext cx="995195" cy="352721"/>
              <a:chOff x="1572741" y="4114796"/>
              <a:chExt cx="894605" cy="381000"/>
            </a:xfrm>
            <a:noFill/>
          </p:grpSpPr>
          <p:sp>
            <p:nvSpPr>
              <p:cNvPr id="97" name="Rounded Rectangle 96"/>
              <p:cNvSpPr/>
              <p:nvPr/>
            </p:nvSpPr>
            <p:spPr>
              <a:xfrm>
                <a:off x="1572741" y="4114796"/>
                <a:ext cx="894605" cy="381000"/>
              </a:xfrm>
              <a:prstGeom prst="roundRect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1757734" y="4131219"/>
                <a:ext cx="552450" cy="355047"/>
              </a:xfrm>
              <a:prstGeom prst="ellipse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</a:t>
                </a:r>
                <a:endPara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6880455" y="4304801"/>
              <a:ext cx="995195" cy="352721"/>
              <a:chOff x="1572741" y="4114796"/>
              <a:chExt cx="894605" cy="381000"/>
            </a:xfrm>
            <a:noFill/>
          </p:grpSpPr>
          <p:sp>
            <p:nvSpPr>
              <p:cNvPr id="102" name="Rounded Rectangle 101"/>
              <p:cNvSpPr/>
              <p:nvPr/>
            </p:nvSpPr>
            <p:spPr>
              <a:xfrm>
                <a:off x="1572741" y="4114796"/>
                <a:ext cx="894605" cy="381000"/>
              </a:xfrm>
              <a:prstGeom prst="roundRect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1757734" y="4131219"/>
                <a:ext cx="552450" cy="355047"/>
              </a:xfrm>
              <a:prstGeom prst="ellipse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</a:t>
                </a:r>
                <a:endPara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6880454" y="3913864"/>
              <a:ext cx="995195" cy="352721"/>
              <a:chOff x="1572741" y="4114796"/>
              <a:chExt cx="894605" cy="381000"/>
            </a:xfrm>
            <a:noFill/>
          </p:grpSpPr>
          <p:sp>
            <p:nvSpPr>
              <p:cNvPr id="105" name="Rounded Rectangle 104"/>
              <p:cNvSpPr/>
              <p:nvPr/>
            </p:nvSpPr>
            <p:spPr>
              <a:xfrm>
                <a:off x="1572741" y="4114796"/>
                <a:ext cx="894605" cy="381000"/>
              </a:xfrm>
              <a:prstGeom prst="roundRect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757734" y="4131219"/>
                <a:ext cx="552450" cy="355047"/>
              </a:xfrm>
              <a:prstGeom prst="ellipse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</a:t>
                </a:r>
                <a:endPara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7954472" y="3707294"/>
              <a:ext cx="2427730" cy="402946"/>
              <a:chOff x="7954472" y="3707294"/>
              <a:chExt cx="2427730" cy="402946"/>
            </a:xfrm>
          </p:grpSpPr>
          <p:sp>
            <p:nvSpPr>
              <p:cNvPr id="119" name="Right Arrow 118"/>
              <p:cNvSpPr/>
              <p:nvPr/>
            </p:nvSpPr>
            <p:spPr>
              <a:xfrm rot="10800000">
                <a:off x="7954472" y="3707294"/>
                <a:ext cx="785449" cy="402946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8822711" y="3750567"/>
                <a:ext cx="15594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Row Switch </a:t>
                </a:r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6869280" y="1846730"/>
            <a:ext cx="3475886" cy="1354874"/>
            <a:chOff x="6869280" y="2347340"/>
            <a:chExt cx="3475886" cy="1354874"/>
          </a:xfrm>
        </p:grpSpPr>
        <p:grpSp>
          <p:nvGrpSpPr>
            <p:cNvPr id="107" name="Group 106"/>
            <p:cNvGrpSpPr/>
            <p:nvPr/>
          </p:nvGrpSpPr>
          <p:grpSpPr>
            <a:xfrm>
              <a:off x="6869280" y="3146525"/>
              <a:ext cx="995195" cy="352721"/>
              <a:chOff x="1572741" y="4114796"/>
              <a:chExt cx="894605" cy="381000"/>
            </a:xfrm>
            <a:noFill/>
          </p:grpSpPr>
          <p:sp>
            <p:nvSpPr>
              <p:cNvPr id="108" name="Rounded Rectangle 107"/>
              <p:cNvSpPr/>
              <p:nvPr/>
            </p:nvSpPr>
            <p:spPr>
              <a:xfrm>
                <a:off x="1572741" y="4114796"/>
                <a:ext cx="894605" cy="381000"/>
              </a:xfrm>
              <a:prstGeom prst="roundRect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757734" y="4131219"/>
                <a:ext cx="552450" cy="355047"/>
              </a:xfrm>
              <a:prstGeom prst="ellipse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R2</a:t>
                </a:r>
                <a:endPara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6876775" y="2742036"/>
              <a:ext cx="995195" cy="352721"/>
              <a:chOff x="1572741" y="4114796"/>
              <a:chExt cx="894605" cy="381000"/>
            </a:xfrm>
            <a:noFill/>
          </p:grpSpPr>
          <p:sp>
            <p:nvSpPr>
              <p:cNvPr id="111" name="Rounded Rectangle 110"/>
              <p:cNvSpPr/>
              <p:nvPr/>
            </p:nvSpPr>
            <p:spPr>
              <a:xfrm>
                <a:off x="1572741" y="4114796"/>
                <a:ext cx="894605" cy="381000"/>
              </a:xfrm>
              <a:prstGeom prst="roundRect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757734" y="4131219"/>
                <a:ext cx="552450" cy="355047"/>
              </a:xfrm>
              <a:prstGeom prst="ellipse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R2</a:t>
                </a:r>
                <a:endPara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6880454" y="2347340"/>
              <a:ext cx="995195" cy="352721"/>
              <a:chOff x="1572741" y="4114796"/>
              <a:chExt cx="894605" cy="381000"/>
            </a:xfrm>
            <a:noFill/>
          </p:grpSpPr>
          <p:sp>
            <p:nvSpPr>
              <p:cNvPr id="114" name="Rounded Rectangle 113"/>
              <p:cNvSpPr/>
              <p:nvPr/>
            </p:nvSpPr>
            <p:spPr>
              <a:xfrm>
                <a:off x="1572741" y="4114796"/>
                <a:ext cx="894605" cy="381000"/>
              </a:xfrm>
              <a:prstGeom prst="roundRect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1757734" y="4131219"/>
                <a:ext cx="552450" cy="355047"/>
              </a:xfrm>
              <a:prstGeom prst="ellipse">
                <a:avLst/>
              </a:prstGeom>
              <a:grpFill/>
              <a:ln w="25400">
                <a:solidFill>
                  <a:srgbClr val="73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R2</a:t>
                </a:r>
                <a:endPara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8000226" y="3299268"/>
              <a:ext cx="2344940" cy="402946"/>
              <a:chOff x="7932816" y="2530417"/>
              <a:chExt cx="2344940" cy="402946"/>
            </a:xfrm>
          </p:grpSpPr>
          <p:sp>
            <p:nvSpPr>
              <p:cNvPr id="121" name="TextBox 120"/>
              <p:cNvSpPr txBox="1"/>
              <p:nvPr/>
            </p:nvSpPr>
            <p:spPr>
              <a:xfrm>
                <a:off x="8718265" y="2564485"/>
                <a:ext cx="15594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Row Switch </a:t>
                </a:r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ight Arrow 121"/>
              <p:cNvSpPr/>
              <p:nvPr/>
            </p:nvSpPr>
            <p:spPr>
              <a:xfrm rot="10800000">
                <a:off x="7932816" y="2530417"/>
                <a:ext cx="785449" cy="402946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0" name="Title 1"/>
          <p:cNvSpPr txBox="1">
            <a:spLocks/>
          </p:cNvSpPr>
          <p:nvPr/>
        </p:nvSpPr>
        <p:spPr bwMode="auto">
          <a:xfrm>
            <a:off x="1365244" y="5673905"/>
            <a:ext cx="91336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App-2 is scheduled after App-1 in Round-Robin order</a:t>
            </a:r>
            <a:endParaRPr lang="en-US" sz="2400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 txBox="1">
            <a:spLocks/>
          </p:cNvSpPr>
          <p:nvPr/>
        </p:nvSpPr>
        <p:spPr bwMode="auto">
          <a:xfrm>
            <a:off x="1066800" y="5161882"/>
            <a:ext cx="3587105" cy="515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b="1">
                <a:solidFill>
                  <a:schemeClr val="tx1"/>
                </a:solidFill>
                <a:latin typeface="+mn-lt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sz="2000" kern="0" dirty="0" smtClean="0">
                <a:solidFill>
                  <a:srgbClr val="FFFF00"/>
                </a:solidFill>
              </a:rPr>
              <a:t>Baseline FR-FCFS</a:t>
            </a:r>
          </a:p>
        </p:txBody>
      </p:sp>
      <p:sp>
        <p:nvSpPr>
          <p:cNvPr id="132" name="Content Placeholder 2"/>
          <p:cNvSpPr txBox="1">
            <a:spLocks/>
          </p:cNvSpPr>
          <p:nvPr/>
        </p:nvSpPr>
        <p:spPr bwMode="auto">
          <a:xfrm>
            <a:off x="5840048" y="5119080"/>
            <a:ext cx="3587105" cy="515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b="1">
                <a:solidFill>
                  <a:schemeClr val="tx1"/>
                </a:solidFill>
                <a:latin typeface="+mn-lt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sz="2000" kern="0" dirty="0" smtClean="0">
                <a:solidFill>
                  <a:srgbClr val="FFFF00"/>
                </a:solidFill>
              </a:rPr>
              <a:t>Proposed FR-(RR)-FCFS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97291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DRAM Page Hit-Rates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92787729"/>
              </p:ext>
            </p:extLst>
          </p:nvPr>
        </p:nvGraphicFramePr>
        <p:xfrm>
          <a:off x="1143000" y="952500"/>
          <a:ext cx="9067800" cy="3489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0" y="4686300"/>
            <a:ext cx="9204325" cy="1006475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Same Page Hit-Rates as Baseline (FR-FCFS)</a:t>
            </a: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64216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49730"/>
            <a:ext cx="10042525" cy="4252912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Introduction and motivation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FFFF"/>
                </a:solidFill>
              </a:rPr>
              <a:t>Positives and negatives of co-scheduling multiple applications</a:t>
            </a:r>
            <a:endParaRPr lang="en-US" b="0" dirty="0" smtClean="0">
              <a:solidFill>
                <a:srgbClr val="FFFFFF"/>
              </a:solidFill>
            </a:endParaRPr>
          </a:p>
          <a:p>
            <a:endParaRPr lang="en-US" dirty="0"/>
          </a:p>
          <a:p>
            <a:r>
              <a:rPr lang="en-US" dirty="0" smtClean="0">
                <a:solidFill>
                  <a:srgbClr val="FFFFFF"/>
                </a:solidFill>
              </a:rPr>
              <a:t>Understanding inefficiencies in memory-subsystem</a:t>
            </a:r>
          </a:p>
          <a:p>
            <a:endParaRPr lang="en-US" dirty="0"/>
          </a:p>
          <a:p>
            <a:r>
              <a:rPr lang="en-US" dirty="0"/>
              <a:t>Proposed DRAM scheduler for better performance and fairness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FF00"/>
                </a:solidFill>
              </a:rPr>
              <a:t>Evaluation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Conclusions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81751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9204325" cy="584775"/>
          </a:xfrm>
        </p:spPr>
        <p:txBody>
          <a:bodyPr/>
          <a:lstStyle/>
          <a:p>
            <a:r>
              <a:rPr lang="en-US" altLang="zh-CN" dirty="0" smtClean="0"/>
              <a:t>Simulation Environment	</a:t>
            </a:r>
            <a:endParaRPr lang="en-US" altLang="zh-CN" sz="2800" i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76300"/>
            <a:ext cx="10042525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GPGPU-</a:t>
            </a:r>
            <a:r>
              <a:rPr lang="en-US" dirty="0" err="1" smtClean="0"/>
              <a:t>Sim</a:t>
            </a:r>
            <a:r>
              <a:rPr lang="en-US" dirty="0" smtClean="0"/>
              <a:t> (v3.2.1) </a:t>
            </a:r>
          </a:p>
          <a:p>
            <a:endParaRPr lang="en-US" dirty="0"/>
          </a:p>
          <a:p>
            <a:r>
              <a:rPr lang="en-US" dirty="0" smtClean="0"/>
              <a:t>Kernels from multiple applications are issued to different concurrent CUDA </a:t>
            </a:r>
            <a:r>
              <a:rPr lang="en-US" dirty="0" smtClean="0">
                <a:solidFill>
                  <a:srgbClr val="FFFF00"/>
                </a:solidFill>
              </a:rPr>
              <a:t>Streams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14 two-application workloads considered with varying memory demands</a:t>
            </a:r>
          </a:p>
          <a:p>
            <a:pPr marL="571500" lvl="1" indent="0">
              <a:buNone/>
            </a:pPr>
            <a:endParaRPr lang="en-US" sz="2400" dirty="0" smtClean="0"/>
          </a:p>
          <a:p>
            <a:r>
              <a:rPr lang="en-US" dirty="0" smtClean="0"/>
              <a:t>Baseline configuration </a:t>
            </a:r>
            <a:r>
              <a:rPr lang="en-US" dirty="0"/>
              <a:t>similar to scaled-up </a:t>
            </a:r>
            <a:r>
              <a:rPr lang="en-US" dirty="0" smtClean="0"/>
              <a:t>version of GTX480 </a:t>
            </a:r>
          </a:p>
          <a:p>
            <a:pPr lvl="1"/>
            <a:r>
              <a:rPr lang="en-US" sz="2400" dirty="0"/>
              <a:t>60 SMs, </a:t>
            </a:r>
            <a:r>
              <a:rPr lang="en-US" sz="2400" dirty="0" smtClean="0"/>
              <a:t>32-SIMT </a:t>
            </a:r>
            <a:r>
              <a:rPr lang="en-US" sz="2400" dirty="0"/>
              <a:t>lanes, 32-threads/warp </a:t>
            </a:r>
          </a:p>
          <a:p>
            <a:pPr lvl="1"/>
            <a:r>
              <a:rPr lang="en-US" sz="2400" dirty="0" smtClean="0"/>
              <a:t>16KB </a:t>
            </a:r>
            <a:r>
              <a:rPr lang="en-US" sz="2400" dirty="0"/>
              <a:t>L1 (4-way, 128B cache block) + 48KB </a:t>
            </a:r>
            <a:r>
              <a:rPr lang="en-US" sz="2400" dirty="0" err="1"/>
              <a:t>SharedMem</a:t>
            </a:r>
            <a:r>
              <a:rPr lang="en-US" sz="2400" dirty="0"/>
              <a:t> per SM </a:t>
            </a:r>
            <a:endParaRPr lang="en-US" sz="2400" dirty="0" smtClean="0"/>
          </a:p>
          <a:p>
            <a:pPr lvl="1"/>
            <a:r>
              <a:rPr lang="en-US" sz="2400" dirty="0" smtClean="0"/>
              <a:t>6 partitions/channels </a:t>
            </a:r>
            <a:r>
              <a:rPr lang="en-US" sz="2400" dirty="0"/>
              <a:t>(Total Bandwidth: 177.6 GB/sec)</a:t>
            </a:r>
          </a:p>
          <a:p>
            <a:pPr lvl="1"/>
            <a:endParaRPr lang="en-US" sz="2400" dirty="0"/>
          </a:p>
          <a:p>
            <a:pPr marL="571500" lvl="1" indent="0">
              <a:buNone/>
            </a:pPr>
            <a:endParaRPr lang="en-US" sz="1800" dirty="0" smtClean="0"/>
          </a:p>
          <a:p>
            <a:pPr marL="571500" lvl="1" indent="0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12389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9204325" cy="579438"/>
          </a:xfrm>
        </p:spPr>
        <p:txBody>
          <a:bodyPr/>
          <a:lstStyle/>
          <a:p>
            <a:r>
              <a:rPr lang="en-US" dirty="0" smtClean="0"/>
              <a:t>Improvement in Fairness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93100" y="36195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Fairness  = max (r1, r2)</a:t>
            </a:r>
          </a:p>
          <a:p>
            <a:r>
              <a:rPr lang="en-US" dirty="0" smtClean="0"/>
              <a:t>   Index</a:t>
            </a:r>
          </a:p>
          <a:p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8296275" y="18669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r1 =  Speedup(app1)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8991600" y="2236232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63000" y="223623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Speedup(app2)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43900" y="27051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r2 =  Speedup(app2)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991600" y="3074432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839200" y="307228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Speedup(app1)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8153400" y="342900"/>
            <a:ext cx="0" cy="5715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29047456"/>
              </p:ext>
            </p:extLst>
          </p:nvPr>
        </p:nvGraphicFramePr>
        <p:xfrm>
          <a:off x="228600" y="952500"/>
          <a:ext cx="7953695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21581" y="4321590"/>
            <a:ext cx="7162801" cy="1006475"/>
          </a:xfrm>
        </p:spPr>
        <p:txBody>
          <a:bodyPr/>
          <a:lstStyle/>
          <a:p>
            <a:r>
              <a:rPr lang="en-US" sz="2000" dirty="0" smtClean="0">
                <a:solidFill>
                  <a:srgbClr val="FFFF00"/>
                </a:solidFill>
              </a:rPr>
              <a:t>On average 7% improvement (up to 49%) in fairness</a:t>
            </a: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Significantly reduces the negative impact of BW sensitive applications </a:t>
            </a:r>
            <a:r>
              <a:rPr lang="en-US" sz="2000" dirty="0">
                <a:solidFill>
                  <a:srgbClr val="FFFF00"/>
                </a:solidFill>
              </a:rPr>
              <a:t>(e.g. </a:t>
            </a:r>
            <a:r>
              <a:rPr lang="en-US" sz="2000" dirty="0" smtClean="0">
                <a:solidFill>
                  <a:srgbClr val="FFFF00"/>
                </a:solidFill>
              </a:rPr>
              <a:t>GUPS) on overall </a:t>
            </a:r>
            <a:r>
              <a:rPr lang="en-US" sz="2000" dirty="0" smtClean="0">
                <a:solidFill>
                  <a:srgbClr val="0070C0"/>
                </a:solidFill>
              </a:rPr>
              <a:t>fairness</a:t>
            </a:r>
            <a:r>
              <a:rPr lang="en-US" sz="2000" dirty="0" smtClean="0">
                <a:solidFill>
                  <a:srgbClr val="FFFF00"/>
                </a:solidFill>
              </a:rPr>
              <a:t> of the GPU system</a:t>
            </a: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5832635" y="857747"/>
            <a:ext cx="2101690" cy="42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4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4"/>
              </a:buBlip>
              <a:defRPr sz="2000" b="1">
                <a:solidFill>
                  <a:schemeClr val="tx1"/>
                </a:solidFill>
                <a:latin typeface="+mn-lt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4"/>
              </a:buBlip>
              <a:defRPr sz="1800" b="1">
                <a:solidFill>
                  <a:schemeClr val="tx1"/>
                </a:solidFill>
                <a:latin typeface="+mn-lt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 smtClean="0">
                <a:solidFill>
                  <a:srgbClr val="FFFF00"/>
                </a:solidFill>
              </a:rPr>
              <a:t>Lower is Better</a:t>
            </a:r>
          </a:p>
          <a:p>
            <a:endParaRPr lang="en-US" sz="2000" kern="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04881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4300"/>
            <a:ext cx="9204325" cy="461665"/>
          </a:xfrm>
        </p:spPr>
        <p:txBody>
          <a:bodyPr/>
          <a:lstStyle/>
          <a:p>
            <a:r>
              <a:rPr lang="en-US" sz="2400" dirty="0"/>
              <a:t>Improvement in </a:t>
            </a:r>
            <a:r>
              <a:rPr lang="en-US" sz="2400" dirty="0" smtClean="0"/>
              <a:t>Performance (Normalized to FR-FCFS)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73569760"/>
              </p:ext>
            </p:extLst>
          </p:nvPr>
        </p:nvGraphicFramePr>
        <p:xfrm>
          <a:off x="5334000" y="575965"/>
          <a:ext cx="5257800" cy="2659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73595"/>
              </p:ext>
            </p:extLst>
          </p:nvPr>
        </p:nvGraphicFramePr>
        <p:xfrm>
          <a:off x="228600" y="647700"/>
          <a:ext cx="5105400" cy="2586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2000" y="4000500"/>
            <a:ext cx="8748418" cy="2354263"/>
          </a:xfrm>
        </p:spPr>
        <p:txBody>
          <a:bodyPr/>
          <a:lstStyle/>
          <a:p>
            <a:r>
              <a:rPr lang="en-US" sz="2000" dirty="0" smtClean="0">
                <a:solidFill>
                  <a:srgbClr val="FFFF00"/>
                </a:solidFill>
              </a:rPr>
              <a:t>On average 10% improvement (up to 64%) in instruction throughput performance and up to 7% improvement in weighted speedup performance.</a:t>
            </a: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Significantly reduces the negative impact of BW sensitive </a:t>
            </a:r>
            <a:r>
              <a:rPr lang="en-US" sz="2000" dirty="0">
                <a:solidFill>
                  <a:srgbClr val="FFFF00"/>
                </a:solidFill>
              </a:rPr>
              <a:t>applications (e.g. </a:t>
            </a:r>
            <a:r>
              <a:rPr lang="en-US" sz="2000" dirty="0" smtClean="0">
                <a:solidFill>
                  <a:srgbClr val="FFFF00"/>
                </a:solidFill>
              </a:rPr>
              <a:t>GUPS) on overall </a:t>
            </a:r>
            <a:r>
              <a:rPr lang="en-US" sz="2000" dirty="0" smtClean="0">
                <a:solidFill>
                  <a:srgbClr val="0070C0"/>
                </a:solidFill>
              </a:rPr>
              <a:t>performance</a:t>
            </a:r>
            <a:r>
              <a:rPr lang="en-US" sz="2000" dirty="0" smtClean="0">
                <a:solidFill>
                  <a:srgbClr val="FFFF00"/>
                </a:solidFill>
              </a:rPr>
              <a:t> of the GPU system</a:t>
            </a:r>
            <a:endParaRPr lang="en-US" dirty="0" smtClean="0">
              <a:solidFill>
                <a:srgbClr val="FFFF00"/>
              </a:solidFill>
            </a:endParaRPr>
          </a:p>
        </p:txBody>
      </p:sp>
      <p:cxnSp>
        <p:nvCxnSpPr>
          <p:cNvPr id="5" name="Straight Connector 4"/>
          <p:cNvCxnSpPr>
            <a:endCxn id="8" idx="3"/>
          </p:cNvCxnSpPr>
          <p:nvPr/>
        </p:nvCxnSpPr>
        <p:spPr>
          <a:xfrm flipV="1">
            <a:off x="914400" y="1940867"/>
            <a:ext cx="4419600" cy="22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42670" y="1229533"/>
            <a:ext cx="4511675" cy="12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112220" y="3287340"/>
            <a:ext cx="3581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Blip>
                <a:blip r:embed="rId5"/>
              </a:buBlip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Instruction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000" b="1" kern="0" dirty="0" smtClean="0">
                <a:solidFill>
                  <a:srgbClr val="FF6600"/>
                </a:solidFill>
                <a:latin typeface="+mn-lt"/>
                <a:cs typeface="+mn-cs"/>
              </a:rPr>
              <a:t>Throughput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Blip>
                <a:blip r:embed="rId5"/>
              </a:buBlip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602048" y="3250710"/>
            <a:ext cx="3581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Blip>
                <a:blip r:embed="rId5"/>
              </a:buBlip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Weighted Speedup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Blip>
                <a:blip r:embed="rId5"/>
              </a:buBlip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233975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"/>
            <a:ext cx="9204325" cy="523220"/>
          </a:xfrm>
        </p:spPr>
        <p:txBody>
          <a:bodyPr/>
          <a:lstStyle/>
          <a:p>
            <a:r>
              <a:rPr lang="en-US" sz="2800" dirty="0" smtClean="0"/>
              <a:t>Bandwidth Distribution with Proposed Scheduler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57654909"/>
              </p:ext>
            </p:extLst>
          </p:nvPr>
        </p:nvGraphicFramePr>
        <p:xfrm>
          <a:off x="914400" y="876300"/>
          <a:ext cx="8077200" cy="4037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4991100"/>
            <a:ext cx="8748418" cy="1006475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Lighter applications get better DRAM bandwidth share</a:t>
            </a: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05200" y="1333500"/>
            <a:ext cx="914400" cy="2438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364809" y="1325400"/>
            <a:ext cx="914400" cy="2438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371332" y="1329192"/>
            <a:ext cx="914400" cy="2438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7186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950119"/>
            <a:ext cx="10058400" cy="46482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Naïve coupling of </a:t>
            </a:r>
            <a:r>
              <a:rPr lang="en-US" dirty="0">
                <a:solidFill>
                  <a:srgbClr val="FFFF00"/>
                </a:solidFill>
              </a:rPr>
              <a:t>applications is</a:t>
            </a:r>
            <a:r>
              <a:rPr lang="en-US" dirty="0" smtClean="0">
                <a:solidFill>
                  <a:srgbClr val="FFFF00"/>
                </a:solidFill>
              </a:rPr>
              <a:t> probably not </a:t>
            </a:r>
            <a:r>
              <a:rPr lang="en-US" dirty="0">
                <a:solidFill>
                  <a:srgbClr val="FFFF00"/>
                </a:solidFill>
              </a:rPr>
              <a:t>a good </a:t>
            </a:r>
            <a:r>
              <a:rPr lang="en-US" dirty="0" smtClean="0">
                <a:solidFill>
                  <a:srgbClr val="FFFF00"/>
                </a:solidFill>
              </a:rPr>
              <a:t>idea</a:t>
            </a:r>
          </a:p>
          <a:p>
            <a:pPr lvl="1"/>
            <a:r>
              <a:rPr lang="en-US" dirty="0" smtClean="0"/>
              <a:t>Co-scheduled applications interfere in the memory-subsystem</a:t>
            </a:r>
          </a:p>
          <a:p>
            <a:pPr lvl="1"/>
            <a:r>
              <a:rPr lang="en-US" dirty="0" smtClean="0"/>
              <a:t>Sub-optimal Performance and Fairness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Current DRAM schedulers are agnostic to applications</a:t>
            </a:r>
          </a:p>
          <a:p>
            <a:pPr lvl="1"/>
            <a:r>
              <a:rPr lang="en-US" dirty="0" smtClean="0"/>
              <a:t>Treat all memory request equally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FF00"/>
                </a:solidFill>
              </a:rPr>
              <a:t>Application-aware memory system is required for enhanced performance and superior fairness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324716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Approach (Looking Back)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04900"/>
            <a:ext cx="10042525" cy="4252912"/>
          </a:xfrm>
        </p:spPr>
        <p:txBody>
          <a:bodyPr/>
          <a:lstStyle/>
          <a:p>
            <a:r>
              <a:rPr lang="en-US" b="0" dirty="0" smtClean="0"/>
              <a:t>Execute one kernel at a time</a:t>
            </a:r>
          </a:p>
          <a:p>
            <a:pPr lvl="1"/>
            <a:r>
              <a:rPr lang="en-US" sz="2400" b="0" dirty="0" smtClean="0"/>
              <a:t>Works great, if kernel has enough parallelism</a:t>
            </a:r>
          </a:p>
          <a:p>
            <a:endParaRPr lang="en-US" sz="2200" dirty="0" smtClean="0"/>
          </a:p>
          <a:p>
            <a:pPr marL="571500" lvl="1" indent="0">
              <a:buNone/>
            </a:pPr>
            <a:endParaRPr lang="en-US" sz="2200" dirty="0" smtClean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14124" y="312813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SM-1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43764" y="312813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SM-2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81124" y="312813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SM-30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119124" y="350913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71524" y="350913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462024" y="350151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281424" y="312813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SM-31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63464" y="3128130"/>
            <a:ext cx="89916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SM-32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100824" y="312813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SM-X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338824" y="350913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491224" y="350913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681724" y="350151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61724" y="2975730"/>
            <a:ext cx="9334500" cy="723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159512" y="2360763"/>
            <a:ext cx="88773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/>
              <a:t>Single Application</a:t>
            </a:r>
            <a:endParaRPr lang="en-US" sz="3200" dirty="0"/>
          </a:p>
        </p:txBody>
      </p:sp>
      <p:sp>
        <p:nvSpPr>
          <p:cNvPr id="36" name="Rounded Rectangle 35"/>
          <p:cNvSpPr/>
          <p:nvPr/>
        </p:nvSpPr>
        <p:spPr>
          <a:xfrm>
            <a:off x="1885950" y="5127971"/>
            <a:ext cx="7620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885950" y="4594571"/>
            <a:ext cx="76200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Cache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885950" y="4061171"/>
            <a:ext cx="76200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Interconnect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882317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1485900"/>
            <a:ext cx="4191000" cy="923330"/>
          </a:xfrm>
        </p:spPr>
        <p:txBody>
          <a:bodyPr/>
          <a:lstStyle/>
          <a:p>
            <a:r>
              <a:rPr lang="en-US" sz="5400" dirty="0" smtClean="0"/>
              <a:t>Thank You!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429000" y="3238500"/>
            <a:ext cx="537111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r>
              <a:rPr lang="en-US" sz="5400" kern="0" dirty="0" smtClean="0"/>
              <a:t>Questions?</a:t>
            </a:r>
            <a:endParaRPr lang="en-US" sz="5400" kern="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05309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Trend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04900"/>
            <a:ext cx="10042525" cy="4252912"/>
          </a:xfrm>
        </p:spPr>
        <p:txBody>
          <a:bodyPr/>
          <a:lstStyle/>
          <a:p>
            <a:r>
              <a:rPr lang="en-US" b="0" dirty="0" smtClean="0"/>
              <a:t>What happens when kernels do not have enough threads?</a:t>
            </a:r>
          </a:p>
          <a:p>
            <a:pPr lvl="1"/>
            <a:r>
              <a:rPr lang="en-US" sz="2200" b="0" dirty="0" smtClean="0"/>
              <a:t>Execute multiple kernels (from same application/context) concurrently</a:t>
            </a:r>
          </a:p>
          <a:p>
            <a:pPr marL="571500" lvl="1" indent="0">
              <a:buNone/>
            </a:pPr>
            <a:endParaRPr lang="en-US" sz="2400" dirty="0" smtClean="0"/>
          </a:p>
          <a:p>
            <a:pPr marL="571500" lvl="1" indent="0">
              <a:buNone/>
            </a:pPr>
            <a:endParaRPr lang="en-US" sz="2400" dirty="0" smtClean="0"/>
          </a:p>
          <a:p>
            <a:pPr marL="571500" lvl="1" indent="0">
              <a:buNone/>
            </a:pPr>
            <a:endParaRPr lang="en-US" sz="2400" dirty="0"/>
          </a:p>
          <a:p>
            <a:pPr marL="571500" lvl="1" indent="0">
              <a:buNone/>
            </a:pPr>
            <a:endParaRPr lang="en-US" sz="2200" dirty="0" smtClean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7864475" y="5721350"/>
            <a:ext cx="255905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fld id="{DFC28E2C-74B4-4A99-8B48-D552EED9D13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0" y="3390900"/>
            <a:ext cx="2571230" cy="1566148"/>
          </a:xfrm>
          <a:prstGeom prst="rect">
            <a:avLst/>
          </a:prstGeom>
        </p:spPr>
      </p:pic>
      <p:sp>
        <p:nvSpPr>
          <p:cNvPr id="12" name="TextBox 7"/>
          <p:cNvSpPr txBox="1"/>
          <p:nvPr/>
        </p:nvSpPr>
        <p:spPr>
          <a:xfrm>
            <a:off x="5816600" y="4974491"/>
            <a:ext cx="3337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latin typeface="Arial"/>
                <a:cs typeface="Arial"/>
              </a:rPr>
              <a:t>Kepler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400" y="3695700"/>
            <a:ext cx="2838450" cy="1261348"/>
          </a:xfrm>
          <a:prstGeom prst="rect">
            <a:avLst/>
          </a:prstGeom>
        </p:spPr>
      </p:pic>
      <p:sp>
        <p:nvSpPr>
          <p:cNvPr id="14" name="TextBox 10"/>
          <p:cNvSpPr txBox="1"/>
          <p:nvPr/>
        </p:nvSpPr>
        <p:spPr>
          <a:xfrm>
            <a:off x="1320800" y="5025291"/>
            <a:ext cx="358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latin typeface="Arial"/>
                <a:cs typeface="Arial"/>
              </a:rPr>
              <a:t>Fermi</a:t>
            </a:r>
          </a:p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endParaRPr lang="en-US" sz="28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736600" y="2451817"/>
            <a:ext cx="9677400" cy="1020743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63700" y="2774115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CURRENT ARCHITECTURES SUPPORT THIS FEATURE 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48006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90500"/>
            <a:ext cx="9204325" cy="579438"/>
          </a:xfrm>
        </p:spPr>
        <p:txBody>
          <a:bodyPr/>
          <a:lstStyle/>
          <a:p>
            <a:r>
              <a:rPr lang="en-US" dirty="0" smtClean="0"/>
              <a:t>Future Trend (Looking Forward)</a:t>
            </a:r>
            <a:endParaRPr lang="en-US" dirty="0"/>
          </a:p>
        </p:txBody>
      </p:sp>
      <p:sp>
        <p:nvSpPr>
          <p:cNvPr id="4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7575" y="341884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SM-1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41575" y="340106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SM-A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65175" y="3266440"/>
            <a:ext cx="2549525" cy="777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30275" y="2743220"/>
            <a:ext cx="339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Application-1</a:t>
            </a:r>
            <a:endParaRPr lang="en-US" sz="2800" dirty="0"/>
          </a:p>
        </p:txBody>
      </p:sp>
      <p:sp>
        <p:nvSpPr>
          <p:cNvPr id="28" name="Rounded Rectangle 27"/>
          <p:cNvSpPr/>
          <p:nvPr/>
        </p:nvSpPr>
        <p:spPr>
          <a:xfrm>
            <a:off x="1870075" y="5372100"/>
            <a:ext cx="7620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870075" y="4838700"/>
            <a:ext cx="76200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Cache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870075" y="4305300"/>
            <a:ext cx="76200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Interconnect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870075" y="377444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022475" y="377444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212975" y="376682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721100" y="339346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SM-A+1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245100" y="337568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SM-B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68700" y="3241060"/>
            <a:ext cx="2549525" cy="777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733800" y="2717840"/>
            <a:ext cx="339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Application-2</a:t>
            </a:r>
            <a:endParaRPr lang="en-US" sz="2800" dirty="0"/>
          </a:p>
        </p:txBody>
      </p:sp>
      <p:sp>
        <p:nvSpPr>
          <p:cNvPr id="35" name="Oval 34"/>
          <p:cNvSpPr/>
          <p:nvPr/>
        </p:nvSpPr>
        <p:spPr>
          <a:xfrm>
            <a:off x="4673600" y="374906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826000" y="374906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16500" y="374144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762875" y="341886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SM-B+1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286875" y="340108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SM-X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10475" y="3266460"/>
            <a:ext cx="2549525" cy="777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775575" y="2743240"/>
            <a:ext cx="339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Application-N</a:t>
            </a:r>
            <a:endParaRPr lang="en-US" sz="2800" dirty="0"/>
          </a:p>
        </p:txBody>
      </p:sp>
      <p:sp>
        <p:nvSpPr>
          <p:cNvPr id="42" name="Oval 41"/>
          <p:cNvSpPr/>
          <p:nvPr/>
        </p:nvSpPr>
        <p:spPr>
          <a:xfrm>
            <a:off x="8715375" y="377446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867775" y="377446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9058275" y="376684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556375" y="390652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708775" y="390652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899275" y="38989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506860"/>
            <a:ext cx="939482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600" dirty="0" smtClean="0"/>
              <a:t> </a:t>
            </a:r>
          </a:p>
          <a:p>
            <a:pPr lvl="1" algn="ctr"/>
            <a:r>
              <a:rPr lang="en-US" sz="2600" dirty="0" smtClean="0"/>
              <a:t>We study execution </a:t>
            </a:r>
            <a:r>
              <a:rPr lang="en-US" sz="2600" dirty="0"/>
              <a:t>of </a:t>
            </a:r>
            <a:endParaRPr lang="en-US" sz="2600" dirty="0" smtClean="0"/>
          </a:p>
          <a:p>
            <a:pPr lvl="1" algn="ctr"/>
            <a:r>
              <a:rPr lang="en-US" sz="2600" dirty="0" smtClean="0">
                <a:solidFill>
                  <a:srgbClr val="FFC000"/>
                </a:solidFill>
              </a:rPr>
              <a:t>multiple </a:t>
            </a:r>
            <a:r>
              <a:rPr lang="en-US" sz="2600" dirty="0"/>
              <a:t>kernels from </a:t>
            </a:r>
            <a:endParaRPr lang="en-US" sz="2600" dirty="0" smtClean="0"/>
          </a:p>
          <a:p>
            <a:pPr lvl="1" algn="ctr"/>
            <a:r>
              <a:rPr lang="en-US" sz="2600" dirty="0" smtClean="0">
                <a:solidFill>
                  <a:srgbClr val="FFC000"/>
                </a:solidFill>
              </a:rPr>
              <a:t>multiple</a:t>
            </a:r>
            <a:r>
              <a:rPr lang="en-US" sz="2600" dirty="0" smtClean="0"/>
              <a:t> </a:t>
            </a:r>
            <a:r>
              <a:rPr lang="en-US" sz="2600" dirty="0"/>
              <a:t>applications (contexts)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54587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0500"/>
            <a:ext cx="9204325" cy="646331"/>
          </a:xfrm>
        </p:spPr>
        <p:txBody>
          <a:bodyPr/>
          <a:lstStyle/>
          <a:p>
            <a:r>
              <a:rPr lang="en-US" sz="3600" dirty="0"/>
              <a:t>Why Multiple Applications (Contexts)?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04900"/>
            <a:ext cx="10042525" cy="4313237"/>
          </a:xfrm>
        </p:spPr>
        <p:txBody>
          <a:bodyPr/>
          <a:lstStyle/>
          <a:p>
            <a:pPr marL="0" indent="0">
              <a:buNone/>
            </a:pPr>
            <a:endParaRPr lang="en-US" sz="2800" b="0" dirty="0" smtClean="0"/>
          </a:p>
          <a:p>
            <a:r>
              <a:rPr lang="en-US" sz="2800" b="0" dirty="0"/>
              <a:t>Improves overall GPU throughput</a:t>
            </a:r>
          </a:p>
          <a:p>
            <a:pPr marL="0" indent="0">
              <a:buNone/>
            </a:pPr>
            <a:endParaRPr lang="en-US" sz="2800" b="0" dirty="0" smtClean="0"/>
          </a:p>
          <a:p>
            <a:r>
              <a:rPr lang="en-US" sz="2800" b="0" dirty="0" smtClean="0"/>
              <a:t>Improves portability of </a:t>
            </a:r>
            <a:r>
              <a:rPr lang="en-US" sz="2800" b="0" i="1" dirty="0" smtClean="0">
                <a:solidFill>
                  <a:srgbClr val="FFFF00"/>
                </a:solidFill>
              </a:rPr>
              <a:t>multiple</a:t>
            </a:r>
            <a:r>
              <a:rPr lang="en-US" sz="2800" b="0" i="1" dirty="0" smtClean="0"/>
              <a:t> </a:t>
            </a:r>
            <a:r>
              <a:rPr lang="en-US" sz="2800" b="0" i="1" dirty="0" smtClean="0">
                <a:solidFill>
                  <a:srgbClr val="FFFF00"/>
                </a:solidFill>
              </a:rPr>
              <a:t>old</a:t>
            </a:r>
            <a:r>
              <a:rPr lang="en-US" sz="2800" b="0" i="1" dirty="0" smtClean="0"/>
              <a:t> </a:t>
            </a:r>
            <a:r>
              <a:rPr lang="en-US" sz="2800" b="0" dirty="0" smtClean="0"/>
              <a:t>apps (with </a:t>
            </a:r>
            <a:r>
              <a:rPr lang="en-US" sz="2800" b="0" i="1" dirty="0" smtClean="0">
                <a:solidFill>
                  <a:srgbClr val="FF0000"/>
                </a:solidFill>
              </a:rPr>
              <a:t>limited</a:t>
            </a:r>
            <a:r>
              <a:rPr lang="en-US" sz="2800" b="0" dirty="0" smtClean="0"/>
              <a:t> thread-scalability) on newer scaled GPUs</a:t>
            </a:r>
          </a:p>
          <a:p>
            <a:pPr marL="0" indent="0">
              <a:buNone/>
            </a:pPr>
            <a:endParaRPr lang="en-US" sz="2800" b="0" dirty="0"/>
          </a:p>
          <a:p>
            <a:r>
              <a:rPr lang="en-US" sz="2800" b="0" dirty="0" smtClean="0"/>
              <a:t>Supports consolidation of multiple-user requests on to the same GPU</a:t>
            </a:r>
          </a:p>
          <a:p>
            <a:pPr marL="571500" lvl="1" indent="0">
              <a:buNone/>
            </a:pPr>
            <a:endParaRPr lang="en-US" sz="3000" b="0" dirty="0" smtClean="0"/>
          </a:p>
          <a:p>
            <a:pPr marL="0" indent="0">
              <a:buNone/>
            </a:pPr>
            <a:endParaRPr lang="en-US" sz="3200" b="0" dirty="0" smtClean="0"/>
          </a:p>
          <a:p>
            <a:endParaRPr lang="en-US" sz="3200" b="0" dirty="0"/>
          </a:p>
          <a:p>
            <a:endParaRPr lang="en-US" sz="2800" b="0" dirty="0" smtClean="0"/>
          </a:p>
          <a:p>
            <a:endParaRPr lang="en-US" b="0" dirty="0" smtClean="0"/>
          </a:p>
          <a:p>
            <a:pPr marL="0" indent="0">
              <a:buNone/>
            </a:pP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62775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525" y="190500"/>
            <a:ext cx="9204325" cy="523220"/>
          </a:xfrm>
        </p:spPr>
        <p:txBody>
          <a:bodyPr/>
          <a:lstStyle/>
          <a:p>
            <a:r>
              <a:rPr lang="en-US" sz="2800" dirty="0" smtClean="0"/>
              <a:t>We study two applications scenarios</a:t>
            </a:r>
            <a:endParaRPr lang="en-US" sz="2800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93636" y="3267075"/>
            <a:ext cx="10042525" cy="551080"/>
          </a:xfrm>
        </p:spPr>
        <p:txBody>
          <a:bodyPr/>
          <a:lstStyle/>
          <a:p>
            <a:r>
              <a:rPr lang="en-US" b="0" dirty="0" smtClean="0"/>
              <a:t>2.  Co-scheduling two apps</a:t>
            </a:r>
          </a:p>
          <a:p>
            <a:pPr lvl="1"/>
            <a:r>
              <a:rPr lang="en-US" b="0" dirty="0" smtClean="0"/>
              <a:t> Assumed equal partitioning, 30 SM + 30 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83525" y="5749925"/>
            <a:ext cx="2559050" cy="328613"/>
          </a:xfrm>
        </p:spPr>
        <p:txBody>
          <a:bodyPr/>
          <a:lstStyle/>
          <a:p>
            <a:fld id="{DFC28E2C-74B4-4A99-8B48-D552EED9D139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924050" y="4029075"/>
            <a:ext cx="7543800" cy="1999484"/>
            <a:chOff x="1676400" y="2458820"/>
            <a:chExt cx="8378825" cy="3162280"/>
          </a:xfrm>
        </p:grpSpPr>
        <p:sp>
          <p:nvSpPr>
            <p:cNvPr id="5" name="Rectangle 4"/>
            <p:cNvSpPr/>
            <p:nvPr/>
          </p:nvSpPr>
          <p:spPr>
            <a:xfrm>
              <a:off x="2187575" y="3134440"/>
              <a:ext cx="762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SM-1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11575" y="3116660"/>
              <a:ext cx="762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SM-30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35175" y="2982040"/>
              <a:ext cx="2549525" cy="777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00275" y="2458820"/>
              <a:ext cx="3390900" cy="584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  Application-1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676400" y="5087700"/>
              <a:ext cx="76200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Memory</a:t>
              </a:r>
              <a:endParaRPr lang="en-US" sz="1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76400" y="4554300"/>
              <a:ext cx="7620000" cy="533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Cache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76400" y="4020900"/>
              <a:ext cx="7620000" cy="533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Interconnect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140075" y="349004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3292475" y="349004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Oval 13"/>
            <p:cNvSpPr/>
            <p:nvPr/>
          </p:nvSpPr>
          <p:spPr>
            <a:xfrm>
              <a:off x="3482975" y="348242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51625" y="3134480"/>
              <a:ext cx="762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SM-31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175625" y="3116700"/>
              <a:ext cx="762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SM-60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99225" y="2982080"/>
              <a:ext cx="2549525" cy="777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64325" y="2458860"/>
              <a:ext cx="3390900" cy="584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  Application-2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7604125" y="349008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Oval 19"/>
            <p:cNvSpPr/>
            <p:nvPr/>
          </p:nvSpPr>
          <p:spPr>
            <a:xfrm>
              <a:off x="7756525" y="349008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/>
            <p:cNvSpPr/>
            <p:nvPr/>
          </p:nvSpPr>
          <p:spPr>
            <a:xfrm>
              <a:off x="7947025" y="348246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924432" y="1281142"/>
            <a:ext cx="7010400" cy="1852932"/>
            <a:chOff x="1355725" y="1974405"/>
            <a:chExt cx="7620000" cy="3296035"/>
          </a:xfrm>
        </p:grpSpPr>
        <p:sp>
          <p:nvSpPr>
            <p:cNvPr id="24" name="Rectangle 23"/>
            <p:cNvSpPr/>
            <p:nvPr/>
          </p:nvSpPr>
          <p:spPr>
            <a:xfrm>
              <a:off x="1866900" y="2783780"/>
              <a:ext cx="762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SM-1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747000" y="2791400"/>
              <a:ext cx="762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SM-60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14500" y="2631380"/>
              <a:ext cx="6946900" cy="777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32000" y="1974405"/>
              <a:ext cx="6261100" cy="656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Single Application (Alone)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355725" y="4737040"/>
              <a:ext cx="76200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Memory</a:t>
              </a:r>
              <a:endParaRPr lang="en-US" sz="12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55725" y="4203640"/>
              <a:ext cx="7620000" cy="533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Cache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5725" y="3670240"/>
              <a:ext cx="7620000" cy="533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Interconnect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838700" y="314444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2" name="Oval 31"/>
            <p:cNvSpPr/>
            <p:nvPr/>
          </p:nvSpPr>
          <p:spPr>
            <a:xfrm>
              <a:off x="4991100" y="314444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" name="Oval 32"/>
            <p:cNvSpPr/>
            <p:nvPr/>
          </p:nvSpPr>
          <p:spPr>
            <a:xfrm>
              <a:off x="5181600" y="313682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" name="Oval 33"/>
            <p:cNvSpPr/>
            <p:nvPr/>
          </p:nvSpPr>
          <p:spPr>
            <a:xfrm>
              <a:off x="5422900" y="314444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5" name="Oval 34"/>
            <p:cNvSpPr/>
            <p:nvPr/>
          </p:nvSpPr>
          <p:spPr>
            <a:xfrm>
              <a:off x="5575300" y="314444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6" name="Oval 35"/>
            <p:cNvSpPr/>
            <p:nvPr/>
          </p:nvSpPr>
          <p:spPr>
            <a:xfrm>
              <a:off x="5765800" y="313682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13050" y="2783780"/>
              <a:ext cx="762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SM-2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784600" y="2766000"/>
              <a:ext cx="762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SM-3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680200" y="2783780"/>
              <a:ext cx="762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SM-59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6032500" y="314444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1" name="Oval 40"/>
            <p:cNvSpPr/>
            <p:nvPr/>
          </p:nvSpPr>
          <p:spPr>
            <a:xfrm>
              <a:off x="6184900" y="314444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2" name="Oval 41"/>
            <p:cNvSpPr/>
            <p:nvPr/>
          </p:nvSpPr>
          <p:spPr>
            <a:xfrm>
              <a:off x="6375400" y="313682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438594" y="877670"/>
            <a:ext cx="10042525" cy="551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1">
                <a:solidFill>
                  <a:schemeClr val="tx1"/>
                </a:solidFill>
                <a:latin typeface="+mn-lt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b="0" dirty="0" smtClean="0"/>
              <a:t>1.  One application runs alone on 60 SM GPU  </a:t>
            </a:r>
            <a:r>
              <a:rPr lang="en-US" b="0" dirty="0" smtClean="0">
                <a:solidFill>
                  <a:srgbClr val="FFFF00"/>
                </a:solidFill>
              </a:rPr>
              <a:t>(Alone_60)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82586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3500"/>
            <a:ext cx="9204325" cy="523220"/>
          </a:xfrm>
        </p:spPr>
        <p:txBody>
          <a:bodyPr/>
          <a:lstStyle/>
          <a:p>
            <a:r>
              <a:rPr lang="en-US" sz="2800" dirty="0" smtClean="0"/>
              <a:t>Metrics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647700"/>
            <a:ext cx="10042525" cy="5073650"/>
          </a:xfrm>
        </p:spPr>
        <p:txBody>
          <a:bodyPr/>
          <a:lstStyle/>
          <a:p>
            <a:r>
              <a:rPr lang="en-US" dirty="0" smtClean="0"/>
              <a:t>Instruction Throughput (Sum of IPCs)</a:t>
            </a:r>
          </a:p>
          <a:p>
            <a:pPr lvl="1"/>
            <a:r>
              <a:rPr lang="en-US" dirty="0" smtClean="0"/>
              <a:t>IPC (App1) + IPC (App2) + …. IPC (</a:t>
            </a:r>
            <a:r>
              <a:rPr lang="en-US" dirty="0" err="1" smtClean="0"/>
              <a:t>AppN</a:t>
            </a:r>
            <a:r>
              <a:rPr lang="en-US" dirty="0" smtClean="0"/>
              <a:t>)</a:t>
            </a:r>
          </a:p>
          <a:p>
            <a:pPr marL="571500" lvl="1" indent="0">
              <a:buNone/>
            </a:pP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Weighted Speedup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With co-scheduling:  </a:t>
            </a:r>
          </a:p>
          <a:p>
            <a:pPr lvl="2"/>
            <a:r>
              <a:rPr lang="en-US" dirty="0" smtClean="0"/>
              <a:t>Speedup (App-N) =   </a:t>
            </a:r>
            <a:r>
              <a:rPr lang="en-US" dirty="0" smtClean="0">
                <a:solidFill>
                  <a:schemeClr val="accent6"/>
                </a:solidFill>
              </a:rPr>
              <a:t>Co-scheduled IPC (App-N) / Alone IPC (App-N)</a:t>
            </a:r>
          </a:p>
          <a:p>
            <a:pPr lvl="2"/>
            <a:r>
              <a:rPr lang="en-US" dirty="0" smtClean="0"/>
              <a:t>Weighted Speedup  =  Sum of speedups of </a:t>
            </a:r>
            <a:r>
              <a:rPr lang="en-US" i="1" dirty="0" smtClean="0"/>
              <a:t>ALL</a:t>
            </a:r>
            <a:r>
              <a:rPr lang="en-US" dirty="0" smtClean="0"/>
              <a:t> apps 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Best case:</a:t>
            </a:r>
          </a:p>
          <a:p>
            <a:pPr lvl="2"/>
            <a:r>
              <a:rPr lang="en-US" dirty="0" smtClean="0"/>
              <a:t>Weighted Speedup =  N  (Number of apps)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With destructive interference</a:t>
            </a:r>
          </a:p>
          <a:p>
            <a:pPr lvl="2"/>
            <a:r>
              <a:rPr lang="en-US" dirty="0" smtClean="0"/>
              <a:t>Weighted Speedup can be between 0 to N 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Time-slicing – running alone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pPr lvl="2"/>
            <a:r>
              <a:rPr lang="en-US" dirty="0"/>
              <a:t>Weighted Speedup = 1 (Baseline)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24185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88680"/>
            <a:ext cx="10042525" cy="4252912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Introduction and motivation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FF00"/>
                </a:solidFill>
              </a:rPr>
              <a:t>Positives and negatives of co-scheduling multiple applications</a:t>
            </a:r>
            <a:endParaRPr lang="en-US" b="0" dirty="0" smtClean="0">
              <a:solidFill>
                <a:srgbClr val="FFFF00"/>
              </a:solidFill>
            </a:endParaRPr>
          </a:p>
          <a:p>
            <a:endParaRPr lang="en-US" dirty="0"/>
          </a:p>
          <a:p>
            <a:r>
              <a:rPr lang="en-US" dirty="0" smtClean="0">
                <a:solidFill>
                  <a:srgbClr val="FFFFFF"/>
                </a:solidFill>
              </a:rPr>
              <a:t>Understanding inefficiencies in memory-subsystem</a:t>
            </a:r>
          </a:p>
          <a:p>
            <a:endParaRPr lang="en-US" dirty="0"/>
          </a:p>
          <a:p>
            <a:r>
              <a:rPr lang="en-US" dirty="0" smtClean="0"/>
              <a:t>Proposed DRAM scheduler for better performance and fairness</a:t>
            </a:r>
          </a:p>
          <a:p>
            <a:endParaRPr lang="en-US" dirty="0"/>
          </a:p>
          <a:p>
            <a:r>
              <a:rPr lang="en-US" dirty="0" smtClean="0"/>
              <a:t>Evaluation</a:t>
            </a:r>
          </a:p>
          <a:p>
            <a:endParaRPr lang="en-US" dirty="0" smtClean="0"/>
          </a:p>
          <a:p>
            <a:r>
              <a:rPr lang="en-US" dirty="0" smtClean="0"/>
              <a:t>Conclusions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28E2C-74B4-4A99-8B48-D552EED9D1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29612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_Corp_16x9_BLK_2007">
  <a:themeElements>
    <a:clrScheme name="PPT_Template_Corp_16x9_rev2 1">
      <a:dk1>
        <a:srgbClr val="808080"/>
      </a:dk1>
      <a:lt1>
        <a:srgbClr val="FFFFFF"/>
      </a:lt1>
      <a:dk2>
        <a:srgbClr val="000000"/>
      </a:dk2>
      <a:lt2>
        <a:srgbClr val="B9E700"/>
      </a:lt2>
      <a:accent1>
        <a:srgbClr val="33CCCC"/>
      </a:accent1>
      <a:accent2>
        <a:srgbClr val="FF9933"/>
      </a:accent2>
      <a:accent3>
        <a:srgbClr val="AAAAAA"/>
      </a:accent3>
      <a:accent4>
        <a:srgbClr val="DADADA"/>
      </a:accent4>
      <a:accent5>
        <a:srgbClr val="ADE2E2"/>
      </a:accent5>
      <a:accent6>
        <a:srgbClr val="E78A2D"/>
      </a:accent6>
      <a:hlink>
        <a:srgbClr val="99CCFF"/>
      </a:hlink>
      <a:folHlink>
        <a:srgbClr val="0000FF"/>
      </a:folHlink>
    </a:clrScheme>
    <a:fontScheme name="PPT_Template_Corp_16x9_rev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88154</TotalTime>
  <Words>2156</Words>
  <Application>Microsoft Office PowerPoint</Application>
  <PresentationFormat>Custom</PresentationFormat>
  <Paragraphs>436</Paragraphs>
  <Slides>30</Slides>
  <Notes>22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PPT_Temp_Corp_16x9_BLK_2007</vt:lpstr>
      <vt:lpstr>Slide 1</vt:lpstr>
      <vt:lpstr>Era of Throughput Architectures</vt:lpstr>
      <vt:lpstr>Prior Approach (Looking Back)</vt:lpstr>
      <vt:lpstr>Current Trend</vt:lpstr>
      <vt:lpstr>Future Trend (Looking Forward)</vt:lpstr>
      <vt:lpstr>Why Multiple Applications (Contexts)?</vt:lpstr>
      <vt:lpstr>We study two applications scenarios</vt:lpstr>
      <vt:lpstr>Metrics</vt:lpstr>
      <vt:lpstr>Outline</vt:lpstr>
      <vt:lpstr>Positives of co-scheduling multiple apps</vt:lpstr>
      <vt:lpstr>Slide 11</vt:lpstr>
      <vt:lpstr>Slide 12</vt:lpstr>
      <vt:lpstr>Slide 13</vt:lpstr>
      <vt:lpstr>Outline</vt:lpstr>
      <vt:lpstr>Primary Sources of Inefficiencies </vt:lpstr>
      <vt:lpstr>Bandwidth Distribution</vt:lpstr>
      <vt:lpstr>Slide 17</vt:lpstr>
      <vt:lpstr>Slide 18</vt:lpstr>
      <vt:lpstr>Slide 19</vt:lpstr>
      <vt:lpstr>Outline</vt:lpstr>
      <vt:lpstr>Proposed Application-Aware Scheduler</vt:lpstr>
      <vt:lpstr>Proposed Application-Aware FR-(RR)-FCFS Scheduler</vt:lpstr>
      <vt:lpstr>DRAM Page Hit-Rates</vt:lpstr>
      <vt:lpstr>Outline</vt:lpstr>
      <vt:lpstr>Simulation Environment </vt:lpstr>
      <vt:lpstr>Improvement in Fairness </vt:lpstr>
      <vt:lpstr>Improvement in Performance (Normalized to FR-FCFS) </vt:lpstr>
      <vt:lpstr>Bandwidth Distribution with Proposed Scheduler</vt:lpstr>
      <vt:lpstr>Conclusions</vt:lpstr>
      <vt:lpstr>Thank You!</vt:lpstr>
    </vt:vector>
  </TitlesOfParts>
  <Company>NVIDIA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Einstein</dc:title>
  <dc:creator>David Glasco</dc:creator>
  <cp:lastModifiedBy>Adwait Jog</cp:lastModifiedBy>
  <cp:revision>2966</cp:revision>
  <cp:lastPrinted>2012-08-16T00:03:38Z</cp:lastPrinted>
  <dcterms:created xsi:type="dcterms:W3CDTF">2014-03-01T18:05:08Z</dcterms:created>
  <dcterms:modified xsi:type="dcterms:W3CDTF">2014-03-01T18:07:22Z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