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676" r:id="rId2"/>
    <p:sldMasterId id="2147483663" r:id="rId3"/>
  </p:sldMasterIdLst>
  <p:notesMasterIdLst>
    <p:notesMasterId r:id="rId15"/>
  </p:notesMasterIdLst>
  <p:handoutMasterIdLst>
    <p:handoutMasterId r:id="rId16"/>
  </p:handoutMasterIdLst>
  <p:sldIdLst>
    <p:sldId id="256" r:id="rId4"/>
    <p:sldId id="469" r:id="rId5"/>
    <p:sldId id="470" r:id="rId6"/>
    <p:sldId id="476" r:id="rId7"/>
    <p:sldId id="423" r:id="rId8"/>
    <p:sldId id="479" r:id="rId9"/>
    <p:sldId id="477" r:id="rId10"/>
    <p:sldId id="478" r:id="rId11"/>
    <p:sldId id="480" r:id="rId12"/>
    <p:sldId id="482" r:id="rId13"/>
    <p:sldId id="481" r:id="rId14"/>
  </p:sldIdLst>
  <p:sldSz cx="9144000" cy="6858000" type="letter"/>
  <p:notesSz cx="6985000" cy="92837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kern="1200">
        <a:solidFill>
          <a:schemeClr val="accent1"/>
        </a:solidFill>
        <a:latin typeface="Arial" charset="0"/>
        <a:ea typeface="+mn-ea"/>
        <a:cs typeface="+mn-cs"/>
      </a:defRPr>
    </a:lvl1pPr>
    <a:lvl2pPr marL="457200" algn="l" rtl="0" eaLnBrk="0" fontAlgn="base" hangingPunct="0">
      <a:spcBef>
        <a:spcPct val="0"/>
      </a:spcBef>
      <a:spcAft>
        <a:spcPct val="0"/>
      </a:spcAft>
      <a:defRPr kern="1200">
        <a:solidFill>
          <a:schemeClr val="accent1"/>
        </a:solidFill>
        <a:latin typeface="Arial" charset="0"/>
        <a:ea typeface="+mn-ea"/>
        <a:cs typeface="+mn-cs"/>
      </a:defRPr>
    </a:lvl2pPr>
    <a:lvl3pPr marL="914400" algn="l" rtl="0" eaLnBrk="0" fontAlgn="base" hangingPunct="0">
      <a:spcBef>
        <a:spcPct val="0"/>
      </a:spcBef>
      <a:spcAft>
        <a:spcPct val="0"/>
      </a:spcAft>
      <a:defRPr kern="1200">
        <a:solidFill>
          <a:schemeClr val="accent1"/>
        </a:solidFill>
        <a:latin typeface="Arial" charset="0"/>
        <a:ea typeface="+mn-ea"/>
        <a:cs typeface="+mn-cs"/>
      </a:defRPr>
    </a:lvl3pPr>
    <a:lvl4pPr marL="1371600" algn="l" rtl="0" eaLnBrk="0" fontAlgn="base" hangingPunct="0">
      <a:spcBef>
        <a:spcPct val="0"/>
      </a:spcBef>
      <a:spcAft>
        <a:spcPct val="0"/>
      </a:spcAft>
      <a:defRPr kern="1200">
        <a:solidFill>
          <a:schemeClr val="accent1"/>
        </a:solidFill>
        <a:latin typeface="Arial" charset="0"/>
        <a:ea typeface="+mn-ea"/>
        <a:cs typeface="+mn-cs"/>
      </a:defRPr>
    </a:lvl4pPr>
    <a:lvl5pPr marL="1828800" algn="l" rtl="0" eaLnBrk="0" fontAlgn="base" hangingPunct="0">
      <a:spcBef>
        <a:spcPct val="0"/>
      </a:spcBef>
      <a:spcAft>
        <a:spcPct val="0"/>
      </a:spcAft>
      <a:defRPr kern="1200">
        <a:solidFill>
          <a:schemeClr val="accent1"/>
        </a:solidFill>
        <a:latin typeface="Arial" charset="0"/>
        <a:ea typeface="+mn-ea"/>
        <a:cs typeface="+mn-cs"/>
      </a:defRPr>
    </a:lvl5pPr>
    <a:lvl6pPr marL="2286000" algn="l" defTabSz="914400" rtl="0" eaLnBrk="1" latinLnBrk="0" hangingPunct="1">
      <a:defRPr kern="1200">
        <a:solidFill>
          <a:schemeClr val="accent1"/>
        </a:solidFill>
        <a:latin typeface="Arial" charset="0"/>
        <a:ea typeface="+mn-ea"/>
        <a:cs typeface="+mn-cs"/>
      </a:defRPr>
    </a:lvl6pPr>
    <a:lvl7pPr marL="2743200" algn="l" defTabSz="914400" rtl="0" eaLnBrk="1" latinLnBrk="0" hangingPunct="1">
      <a:defRPr kern="1200">
        <a:solidFill>
          <a:schemeClr val="accent1"/>
        </a:solidFill>
        <a:latin typeface="Arial" charset="0"/>
        <a:ea typeface="+mn-ea"/>
        <a:cs typeface="+mn-cs"/>
      </a:defRPr>
    </a:lvl7pPr>
    <a:lvl8pPr marL="3200400" algn="l" defTabSz="914400" rtl="0" eaLnBrk="1" latinLnBrk="0" hangingPunct="1">
      <a:defRPr kern="1200">
        <a:solidFill>
          <a:schemeClr val="accent1"/>
        </a:solidFill>
        <a:latin typeface="Arial" charset="0"/>
        <a:ea typeface="+mn-ea"/>
        <a:cs typeface="+mn-cs"/>
      </a:defRPr>
    </a:lvl8pPr>
    <a:lvl9pPr marL="3657600" algn="l" defTabSz="914400" rtl="0" eaLnBrk="1" latinLnBrk="0" hangingPunct="1">
      <a:defRPr kern="1200">
        <a:solidFill>
          <a:schemeClr val="accent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1584">
          <p15:clr>
            <a:srgbClr val="A4A3A4"/>
          </p15:clr>
        </p15:guide>
      </p15:sldGuideLst>
    </p:ext>
    <p:ext uri="{2D200454-40CA-4A62-9FC3-DE9A4176ACB9}">
      <p15:notesGuideLst xmlns:p15="http://schemas.microsoft.com/office/powerpoint/2012/main">
        <p15:guide id="1" orient="horz" pos="2923">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11FD"/>
    <a:srgbClr val="009900"/>
    <a:srgbClr val="8901F3"/>
    <a:srgbClr val="00A091"/>
    <a:srgbClr val="51DC00"/>
    <a:srgbClr val="000000"/>
    <a:srgbClr val="CC3399"/>
    <a:srgbClr val="0082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5059" autoAdjust="0"/>
    <p:restoredTop sz="90533" autoAdjust="0"/>
  </p:normalViewPr>
  <p:slideViewPr>
    <p:cSldViewPr>
      <p:cViewPr>
        <p:scale>
          <a:sx n="100" d="100"/>
          <a:sy n="100" d="100"/>
        </p:scale>
        <p:origin x="624" y="200"/>
      </p:cViewPr>
      <p:guideLst>
        <p:guide orient="horz" pos="2160"/>
        <p:guide pos="15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2840"/>
    </p:cViewPr>
  </p:sorterViewPr>
  <p:notesViewPr>
    <p:cSldViewPr>
      <p:cViewPr varScale="1">
        <p:scale>
          <a:sx n="84" d="100"/>
          <a:sy n="84" d="100"/>
        </p:scale>
        <p:origin x="-1932" y="-84"/>
      </p:cViewPr>
      <p:guideLst>
        <p:guide orient="horz" pos="2923"/>
        <p:guide pos="220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4755636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idx="2"/>
          </p:nvPr>
        </p:nvSpPr>
        <p:spPr bwMode="auto">
          <a:xfrm>
            <a:off x="1189038" y="598488"/>
            <a:ext cx="4622800" cy="3467100"/>
          </a:xfrm>
          <a:prstGeom prst="rect">
            <a:avLst/>
          </a:prstGeom>
          <a:noFill/>
          <a:ln w="12700">
            <a:noFill/>
            <a:miter lim="800000"/>
            <a:headEnd/>
            <a:tailEnd/>
          </a:ln>
        </p:spPr>
      </p:sp>
      <p:sp>
        <p:nvSpPr>
          <p:cNvPr id="2051" name="Rectangle 3"/>
          <p:cNvSpPr>
            <a:spLocks noGrp="1" noChangeArrowheads="1"/>
          </p:cNvSpPr>
          <p:nvPr>
            <p:ph type="body" sz="quarter" idx="3"/>
          </p:nvPr>
        </p:nvSpPr>
        <p:spPr bwMode="auto">
          <a:xfrm>
            <a:off x="525493" y="4408146"/>
            <a:ext cx="6019711" cy="4177665"/>
          </a:xfrm>
          <a:prstGeom prst="rect">
            <a:avLst/>
          </a:prstGeom>
          <a:noFill/>
          <a:ln w="12700">
            <a:solidFill>
              <a:schemeClr val="tx1"/>
            </a:solidFill>
            <a:miter lim="800000"/>
            <a:headEnd/>
            <a:tailEnd/>
          </a:ln>
          <a:effectLst/>
        </p:spPr>
        <p:txBody>
          <a:bodyPr vert="horz" wrap="square" lIns="93520" tIns="45939" rIns="93520" bIns="45939" numCol="1" anchor="t" anchorCtr="0" compatLnSpc="1">
            <a:prstTxWarp prst="textNoShape">
              <a:avLst/>
            </a:prstTxWarp>
          </a:bodyPr>
          <a:lstStyle/>
          <a:p>
            <a:pPr lvl="0"/>
            <a:r>
              <a:rPr lang="en-US" noProof="0" smtClean="0"/>
              <a:t>we want this to be in font 11 and justify.</a:t>
            </a:r>
          </a:p>
        </p:txBody>
      </p:sp>
    </p:spTree>
    <p:extLst>
      <p:ext uri="{BB962C8B-B14F-4D97-AF65-F5344CB8AC3E}">
        <p14:creationId xmlns:p14="http://schemas.microsoft.com/office/powerpoint/2010/main" val="1934733741"/>
      </p:ext>
    </p:extLst>
  </p:cSld>
  <p:clrMap bg1="lt1" tx1="dk1" bg2="lt2" tx2="dk2" accent1="accent1" accent2="accent2" accent3="accent3" accent4="accent4" accent5="accent5" accent6="accent6" hlink="hlink" folHlink="folHlink"/>
  <p:hf hdr="0" dt="0"/>
  <p:notesStyle>
    <a:lvl1pPr algn="just" rtl="0" eaLnBrk="0" fontAlgn="base" hangingPunct="0">
      <a:lnSpc>
        <a:spcPct val="90000"/>
      </a:lnSpc>
      <a:spcBef>
        <a:spcPct val="40000"/>
      </a:spcBef>
      <a:spcAft>
        <a:spcPct val="0"/>
      </a:spcAft>
      <a:defRPr sz="1100" kern="1200">
        <a:solidFill>
          <a:schemeClr val="tx1"/>
        </a:solidFill>
        <a:latin typeface="Arial"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noFill/>
          <a:ln w="9525">
            <a:noFill/>
          </a:ln>
        </p:spPr>
        <p:txBody>
          <a:bodyPr/>
          <a:lstStyle/>
          <a:p>
            <a:endParaRPr lang="en-US" dirty="0" smtClean="0"/>
          </a:p>
        </p:txBody>
      </p:sp>
      <p:sp>
        <p:nvSpPr>
          <p:cNvPr id="56323" name="Rectangle 3"/>
          <p:cNvSpPr>
            <a:spLocks noGrp="1" noRot="1" noChangeAspect="1" noChangeArrowheads="1" noTextEdit="1"/>
          </p:cNvSpPr>
          <p:nvPr>
            <p:ph type="sldImg"/>
          </p:nvPr>
        </p:nvSpPr>
        <p:spPr/>
      </p:sp>
    </p:spTree>
    <p:extLst>
      <p:ext uri="{BB962C8B-B14F-4D97-AF65-F5344CB8AC3E}">
        <p14:creationId xmlns:p14="http://schemas.microsoft.com/office/powerpoint/2010/main" val="641054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23220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p:sp>
      <p:sp>
        <p:nvSpPr>
          <p:cNvPr id="266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zh-CN"/>
          </a:p>
        </p:txBody>
      </p:sp>
    </p:spTree>
    <p:extLst>
      <p:ext uri="{BB962C8B-B14F-4D97-AF65-F5344CB8AC3E}">
        <p14:creationId xmlns:p14="http://schemas.microsoft.com/office/powerpoint/2010/main" val="1235394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05462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28031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6" name="Slide Number Placeholder 5"/>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304800"/>
            <a:ext cx="2038350" cy="3003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04800"/>
            <a:ext cx="5962650" cy="3003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533400" y="914400"/>
            <a:ext cx="8153400" cy="2393950"/>
          </a:xfrm>
        </p:spPr>
        <p:txBody>
          <a:bodyPr/>
          <a:lstStyle/>
          <a:p>
            <a:pPr lvl="0"/>
            <a:endParaRPr lang="en-US" noProof="0" smtClean="0"/>
          </a:p>
        </p:txBody>
      </p:sp>
      <p:sp>
        <p:nvSpPr>
          <p:cNvPr id="4" name="Slide Number Placeholder 3"/>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5DE0CC70-9BD5-7543-A524-72E5137DC4FD}" type="slidenum">
              <a:rPr lang="en-US" smtClean="0"/>
              <a:t>‹#›</a:t>
            </a:fld>
            <a:endParaRPr lang="en-US"/>
          </a:p>
        </p:txBody>
      </p:sp>
    </p:spTree>
    <p:extLst>
      <p:ext uri="{BB962C8B-B14F-4D97-AF65-F5344CB8AC3E}">
        <p14:creationId xmlns:p14="http://schemas.microsoft.com/office/powerpoint/2010/main" val="8105265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628650" y="6356350"/>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76545875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28650" y="6356350"/>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163821614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61084360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28650" y="6356350"/>
            <a:ext cx="20574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147655254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28650" y="6356350"/>
            <a:ext cx="2057400"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975150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5DE0CC70-9BD5-7543-A524-72E5137DC4FD}" type="slidenum">
              <a:rPr lang="en-US" smtClean="0"/>
              <a:t>‹#›</a:t>
            </a:fld>
            <a:endParaRPr lang="en-US"/>
          </a:p>
        </p:txBody>
      </p:sp>
    </p:spTree>
    <p:extLst>
      <p:ext uri="{BB962C8B-B14F-4D97-AF65-F5344CB8AC3E}">
        <p14:creationId xmlns:p14="http://schemas.microsoft.com/office/powerpoint/2010/main" val="97029368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628650" y="6356350"/>
            <a:ext cx="2057400"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40538907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0"/>
            <a:ext cx="2057400"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155605524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56458232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135231660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28650" y="6356350"/>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156567680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28650" y="6356350"/>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121295175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282080724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2076376372"/>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2878732638"/>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35182958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504837136"/>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14534769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21994442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209870296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19412670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125139811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1849277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914400"/>
            <a:ext cx="4000500" cy="239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914400"/>
            <a:ext cx="4000500" cy="239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5.xml"/><Relationship Id="rId12" Type="http://schemas.openxmlformats.org/officeDocument/2006/relationships/theme" Target="../theme/theme2.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slideLayout" Target="../slideLayouts/slideLayout23.xml"/><Relationship Id="rId10"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6.xml"/><Relationship Id="rId12" Type="http://schemas.openxmlformats.org/officeDocument/2006/relationships/theme" Target="../theme/theme3.xml"/><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slideLayout" Target="../slideLayouts/slideLayout33.xml"/><Relationship Id="rId9" Type="http://schemas.openxmlformats.org/officeDocument/2006/relationships/slideLayout" Target="../slideLayouts/slideLayout34.xml"/><Relationship Id="rId10"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533400" y="304800"/>
            <a:ext cx="8153400" cy="422275"/>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smtClean="0"/>
              <a:t>Title goes here</a:t>
            </a:r>
          </a:p>
        </p:txBody>
      </p:sp>
      <p:sp>
        <p:nvSpPr>
          <p:cNvPr id="5125" name="Rectangle 5"/>
          <p:cNvSpPr>
            <a:spLocks noGrp="1" noChangeArrowheads="1"/>
          </p:cNvSpPr>
          <p:nvPr>
            <p:ph type="body" idx="1"/>
          </p:nvPr>
        </p:nvSpPr>
        <p:spPr bwMode="auto">
          <a:xfrm>
            <a:off x="533400" y="914400"/>
            <a:ext cx="8153400" cy="2393950"/>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dirty="0" smtClean="0"/>
              <a:t>This is our 1st Level Bullet</a:t>
            </a:r>
          </a:p>
          <a:p>
            <a:pPr lvl="1"/>
            <a:r>
              <a:rPr lang="en-US" dirty="0" smtClean="0"/>
              <a:t>this is our 2nd level bullet</a:t>
            </a:r>
          </a:p>
          <a:p>
            <a:pPr lvl="2"/>
            <a:r>
              <a:rPr lang="en-US" dirty="0" smtClean="0"/>
              <a:t>this is our 3rd level bullet</a:t>
            </a:r>
          </a:p>
          <a:p>
            <a:pPr lvl="0"/>
            <a:r>
              <a:rPr lang="en-US" dirty="0" smtClean="0"/>
              <a:t>This is our next 1st Level Bullet</a:t>
            </a:r>
          </a:p>
          <a:p>
            <a:pPr lvl="1"/>
            <a:r>
              <a:rPr lang="en-US" dirty="0" smtClean="0"/>
              <a:t>this is our 2nd level bullet</a:t>
            </a:r>
          </a:p>
          <a:p>
            <a:pPr lvl="2"/>
            <a:r>
              <a:rPr lang="en-US" dirty="0" smtClean="0"/>
              <a:t>this is our 3rd level bullet</a:t>
            </a:r>
          </a:p>
        </p:txBody>
      </p:sp>
      <p:sp>
        <p:nvSpPr>
          <p:cNvPr id="1030" name="Line 6"/>
          <p:cNvSpPr>
            <a:spLocks noChangeShapeType="1"/>
          </p:cNvSpPr>
          <p:nvPr/>
        </p:nvSpPr>
        <p:spPr bwMode="auto">
          <a:xfrm>
            <a:off x="533400" y="685800"/>
            <a:ext cx="8153400" cy="0"/>
          </a:xfrm>
          <a:prstGeom prst="line">
            <a:avLst/>
          </a:prstGeom>
          <a:noFill/>
          <a:ln w="57150" cmpd="thickThin">
            <a:solidFill>
              <a:schemeClr val="accent2"/>
            </a:solidFill>
            <a:round/>
            <a:headEnd/>
            <a:tailEnd/>
          </a:ln>
          <a:effectLst/>
        </p:spPr>
        <p:txBody>
          <a:bodyPr wrap="none" anchor="ctr"/>
          <a:lstStyle/>
          <a:p>
            <a:pPr>
              <a:defRPr/>
            </a:pPr>
            <a:endParaRPr lang="en-US"/>
          </a:p>
        </p:txBody>
      </p:sp>
      <p:sp>
        <p:nvSpPr>
          <p:cNvPr id="3" name="Slide Number Placeholder 2"/>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E0CC70-9BD5-7543-A524-72E5137DC4F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2"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75" r:id="rId14"/>
  </p:sldLayoutIdLst>
  <p:timing>
    <p:tnLst>
      <p:par>
        <p:cTn id="1" dur="indefinite" restart="never" nodeType="tmRoot"/>
      </p:par>
    </p:tnLst>
  </p:timing>
  <p:hf hdr="0" ftr="0" dt="0"/>
  <p:txStyles>
    <p:titleStyle>
      <a:lvl1pPr algn="l" rtl="0" eaLnBrk="0" fontAlgn="base" hangingPunct="0">
        <a:lnSpc>
          <a:spcPct val="87000"/>
        </a:lnSpc>
        <a:spcBef>
          <a:spcPct val="0"/>
        </a:spcBef>
        <a:spcAft>
          <a:spcPct val="0"/>
        </a:spcAft>
        <a:defRPr sz="2800" b="1">
          <a:solidFill>
            <a:schemeClr val="accent2"/>
          </a:solidFill>
          <a:latin typeface="+mj-lt"/>
          <a:ea typeface="+mj-ea"/>
          <a:cs typeface="+mj-cs"/>
        </a:defRPr>
      </a:lvl1pPr>
      <a:lvl2pPr algn="l" rtl="0" eaLnBrk="0" fontAlgn="base" hangingPunct="0">
        <a:lnSpc>
          <a:spcPct val="87000"/>
        </a:lnSpc>
        <a:spcBef>
          <a:spcPct val="0"/>
        </a:spcBef>
        <a:spcAft>
          <a:spcPct val="0"/>
        </a:spcAft>
        <a:defRPr sz="2800" b="1">
          <a:solidFill>
            <a:schemeClr val="accent2"/>
          </a:solidFill>
          <a:latin typeface="Arial" charset="0"/>
        </a:defRPr>
      </a:lvl2pPr>
      <a:lvl3pPr algn="l" rtl="0" eaLnBrk="0" fontAlgn="base" hangingPunct="0">
        <a:lnSpc>
          <a:spcPct val="87000"/>
        </a:lnSpc>
        <a:spcBef>
          <a:spcPct val="0"/>
        </a:spcBef>
        <a:spcAft>
          <a:spcPct val="0"/>
        </a:spcAft>
        <a:defRPr sz="2800" b="1">
          <a:solidFill>
            <a:schemeClr val="accent2"/>
          </a:solidFill>
          <a:latin typeface="Arial" charset="0"/>
        </a:defRPr>
      </a:lvl3pPr>
      <a:lvl4pPr algn="l" rtl="0" eaLnBrk="0" fontAlgn="base" hangingPunct="0">
        <a:lnSpc>
          <a:spcPct val="87000"/>
        </a:lnSpc>
        <a:spcBef>
          <a:spcPct val="0"/>
        </a:spcBef>
        <a:spcAft>
          <a:spcPct val="0"/>
        </a:spcAft>
        <a:defRPr sz="2800" b="1">
          <a:solidFill>
            <a:schemeClr val="accent2"/>
          </a:solidFill>
          <a:latin typeface="Arial" charset="0"/>
        </a:defRPr>
      </a:lvl4pPr>
      <a:lvl5pPr algn="l" rtl="0" eaLnBrk="0" fontAlgn="base" hangingPunct="0">
        <a:lnSpc>
          <a:spcPct val="87000"/>
        </a:lnSpc>
        <a:spcBef>
          <a:spcPct val="0"/>
        </a:spcBef>
        <a:spcAft>
          <a:spcPct val="0"/>
        </a:spcAft>
        <a:defRPr sz="2800" b="1">
          <a:solidFill>
            <a:schemeClr val="accent2"/>
          </a:solidFill>
          <a:latin typeface="Arial" charset="0"/>
        </a:defRPr>
      </a:lvl5pPr>
      <a:lvl6pPr marL="457200" algn="l" rtl="0" eaLnBrk="0" fontAlgn="base" hangingPunct="0">
        <a:lnSpc>
          <a:spcPct val="87000"/>
        </a:lnSpc>
        <a:spcBef>
          <a:spcPct val="0"/>
        </a:spcBef>
        <a:spcAft>
          <a:spcPct val="0"/>
        </a:spcAft>
        <a:defRPr sz="2800" b="1">
          <a:solidFill>
            <a:schemeClr val="accent2"/>
          </a:solidFill>
          <a:latin typeface="Arial" charset="0"/>
        </a:defRPr>
      </a:lvl6pPr>
      <a:lvl7pPr marL="914400" algn="l" rtl="0" eaLnBrk="0" fontAlgn="base" hangingPunct="0">
        <a:lnSpc>
          <a:spcPct val="87000"/>
        </a:lnSpc>
        <a:spcBef>
          <a:spcPct val="0"/>
        </a:spcBef>
        <a:spcAft>
          <a:spcPct val="0"/>
        </a:spcAft>
        <a:defRPr sz="2800" b="1">
          <a:solidFill>
            <a:schemeClr val="accent2"/>
          </a:solidFill>
          <a:latin typeface="Arial" charset="0"/>
        </a:defRPr>
      </a:lvl7pPr>
      <a:lvl8pPr marL="1371600" algn="l" rtl="0" eaLnBrk="0" fontAlgn="base" hangingPunct="0">
        <a:lnSpc>
          <a:spcPct val="87000"/>
        </a:lnSpc>
        <a:spcBef>
          <a:spcPct val="0"/>
        </a:spcBef>
        <a:spcAft>
          <a:spcPct val="0"/>
        </a:spcAft>
        <a:defRPr sz="2800" b="1">
          <a:solidFill>
            <a:schemeClr val="accent2"/>
          </a:solidFill>
          <a:latin typeface="Arial" charset="0"/>
        </a:defRPr>
      </a:lvl8pPr>
      <a:lvl9pPr marL="1828800" algn="l" rtl="0" eaLnBrk="0" fontAlgn="base" hangingPunct="0">
        <a:lnSpc>
          <a:spcPct val="87000"/>
        </a:lnSpc>
        <a:spcBef>
          <a:spcPct val="0"/>
        </a:spcBef>
        <a:spcAft>
          <a:spcPct val="0"/>
        </a:spcAft>
        <a:defRPr sz="2800" b="1">
          <a:solidFill>
            <a:schemeClr val="accent2"/>
          </a:solidFill>
          <a:latin typeface="Arial" charset="0"/>
        </a:defRPr>
      </a:lvl9pPr>
    </p:titleStyle>
    <p:bodyStyle>
      <a:lvl1pPr marL="287338" indent="-287338" algn="l" rtl="0" eaLnBrk="0" fontAlgn="base" hangingPunct="0">
        <a:lnSpc>
          <a:spcPct val="90000"/>
        </a:lnSpc>
        <a:spcBef>
          <a:spcPct val="65000"/>
        </a:spcBef>
        <a:spcAft>
          <a:spcPct val="0"/>
        </a:spcAft>
        <a:buClr>
          <a:schemeClr val="accent1"/>
        </a:buClr>
        <a:buSzPct val="75000"/>
        <a:buFont typeface="Wingdings" pitchFamily="2" charset="2"/>
        <a:buChar char="q"/>
        <a:defRPr sz="2400">
          <a:solidFill>
            <a:schemeClr val="tx1"/>
          </a:solidFill>
          <a:latin typeface="+mn-lt"/>
          <a:ea typeface="+mn-ea"/>
          <a:cs typeface="+mn-cs"/>
        </a:defRPr>
      </a:lvl1pPr>
      <a:lvl2pPr marL="741363" indent="-246063" algn="l" rtl="0" eaLnBrk="0" fontAlgn="base" hangingPunct="0">
        <a:lnSpc>
          <a:spcPct val="85000"/>
        </a:lnSpc>
        <a:spcBef>
          <a:spcPct val="40000"/>
        </a:spcBef>
        <a:spcAft>
          <a:spcPct val="0"/>
        </a:spcAft>
        <a:buClr>
          <a:schemeClr val="accent1"/>
        </a:buClr>
        <a:buSzPct val="75000"/>
        <a:buFont typeface="Monotype Sorts" pitchFamily="2" charset="2"/>
        <a:buChar char="l"/>
        <a:defRPr sz="2000">
          <a:solidFill>
            <a:schemeClr val="tx1"/>
          </a:solidFill>
          <a:latin typeface="+mn-lt"/>
        </a:defRPr>
      </a:lvl2pPr>
      <a:lvl3pPr marL="1146175" indent="-176213" algn="l" rtl="0" eaLnBrk="0" fontAlgn="base" hangingPunct="0">
        <a:lnSpc>
          <a:spcPct val="85000"/>
        </a:lnSpc>
        <a:spcBef>
          <a:spcPct val="40000"/>
        </a:spcBef>
        <a:spcAft>
          <a:spcPct val="0"/>
        </a:spcAft>
        <a:buClr>
          <a:schemeClr val="accent1"/>
        </a:buClr>
        <a:buSzPct val="100000"/>
        <a:buChar char="-"/>
        <a:defRPr>
          <a:solidFill>
            <a:schemeClr val="tx1"/>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FD6FB8-7834-7D49-B54B-F715DBAE56F1}" type="slidenum">
              <a:rPr lang="en-US" smtClean="0"/>
              <a:t>‹#›</a:t>
            </a:fld>
            <a:endParaRPr lang="en-US"/>
          </a:p>
        </p:txBody>
      </p:sp>
    </p:spTree>
    <p:extLst>
      <p:ext uri="{BB962C8B-B14F-4D97-AF65-F5344CB8AC3E}">
        <p14:creationId xmlns:p14="http://schemas.microsoft.com/office/powerpoint/2010/main" val="747390808"/>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4D9223-CC43-4007-8255-F9F13EA03B73}" type="slidenum">
              <a:rPr lang="en-US" smtClean="0"/>
              <a:pPr/>
              <a:t>‹#›</a:t>
            </a:fld>
            <a:endParaRPr lang="en-US"/>
          </a:p>
        </p:txBody>
      </p:sp>
    </p:spTree>
    <p:extLst>
      <p:ext uri="{BB962C8B-B14F-4D97-AF65-F5344CB8AC3E}">
        <p14:creationId xmlns:p14="http://schemas.microsoft.com/office/powerpoint/2010/main" val="248306751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insight-archlab.github.io/gpgpu.htm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3.xml"/><Relationship Id="rId3"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304800" y="990600"/>
            <a:ext cx="8726748" cy="3906967"/>
          </a:xfrm>
          <a:noFill/>
        </p:spPr>
        <p:txBody>
          <a:bodyPr wrap="none" anchor="ctr"/>
          <a:lstStyle/>
          <a:p>
            <a:pPr algn="ctr"/>
            <a:r>
              <a:rPr lang="en-US" sz="4800" dirty="0" smtClean="0"/>
              <a:t/>
            </a:r>
            <a:br>
              <a:rPr lang="en-US" sz="4800" dirty="0" smtClean="0"/>
            </a:br>
            <a:r>
              <a:rPr lang="en-US" sz="4800" dirty="0"/>
              <a:t>12th Workshop </a:t>
            </a:r>
            <a:r>
              <a:rPr lang="en-US" sz="4800" dirty="0" smtClean="0"/>
              <a:t>on </a:t>
            </a:r>
            <a:br>
              <a:rPr lang="en-US" sz="4800" dirty="0" smtClean="0"/>
            </a:br>
            <a:r>
              <a:rPr lang="en-US" sz="4800" dirty="0" smtClean="0"/>
              <a:t>General Purpose Processing </a:t>
            </a:r>
            <a:br>
              <a:rPr lang="en-US" sz="4800" dirty="0" smtClean="0"/>
            </a:br>
            <a:r>
              <a:rPr lang="en-US" sz="4800" dirty="0" smtClean="0"/>
              <a:t>Using GPU </a:t>
            </a:r>
            <a:r>
              <a:rPr lang="en-US" sz="4800" dirty="0"/>
              <a:t>(GPGPU 2019) </a:t>
            </a:r>
            <a:r>
              <a:rPr lang="en-US" sz="4800" dirty="0" smtClean="0"/>
              <a:t/>
            </a:r>
            <a:br>
              <a:rPr lang="en-US" sz="4800" dirty="0" smtClean="0"/>
            </a:br>
            <a:r>
              <a:rPr lang="en-US" sz="4800" dirty="0" smtClean="0"/>
              <a:t>@ ASPLOS 2019</a:t>
            </a:r>
            <a:r>
              <a:rPr lang="en-US" sz="4800" dirty="0"/>
              <a:t/>
            </a:r>
            <a:br>
              <a:rPr lang="en-US" sz="4800" dirty="0"/>
            </a:br>
            <a:endParaRPr lang="en-US" sz="4800" dirty="0" smtClean="0"/>
          </a:p>
        </p:txBody>
      </p:sp>
      <p:sp>
        <p:nvSpPr>
          <p:cNvPr id="2" name="Rectangle 1"/>
          <p:cNvSpPr/>
          <p:nvPr/>
        </p:nvSpPr>
        <p:spPr>
          <a:xfrm>
            <a:off x="457200" y="5181600"/>
            <a:ext cx="9067800" cy="584775"/>
          </a:xfrm>
          <a:prstGeom prst="rect">
            <a:avLst/>
          </a:prstGeom>
        </p:spPr>
        <p:txBody>
          <a:bodyPr wrap="square">
            <a:spAutoFit/>
          </a:bodyPr>
          <a:lstStyle/>
          <a:p>
            <a:r>
              <a:rPr lang="en-US" sz="3200" b="1" dirty="0">
                <a:solidFill>
                  <a:schemeClr val="tx1"/>
                </a:solidFill>
                <a:hlinkClick r:id="rId3"/>
              </a:rPr>
              <a:t>https://insight-archlab.github.io/gpgpu.html</a:t>
            </a:r>
            <a:endParaRPr lang="en-US" sz="3200" b="1" dirty="0">
              <a:solidFill>
                <a:schemeClr val="tx1"/>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895600"/>
            <a:ext cx="8153400" cy="640368"/>
          </a:xfrm>
        </p:spPr>
        <p:txBody>
          <a:bodyPr/>
          <a:lstStyle/>
          <a:p>
            <a:r>
              <a:rPr lang="en-US" sz="4400" dirty="0" smtClean="0"/>
              <a:t>Closing Remarks</a:t>
            </a:r>
            <a:endParaRPr lang="en-US" sz="4400" dirty="0"/>
          </a:p>
        </p:txBody>
      </p:sp>
      <p:sp>
        <p:nvSpPr>
          <p:cNvPr id="4" name="Slide Number Placeholder 3"/>
          <p:cNvSpPr>
            <a:spLocks noGrp="1"/>
          </p:cNvSpPr>
          <p:nvPr>
            <p:ph type="sldNum" sz="quarter" idx="10"/>
          </p:nvPr>
        </p:nvSpPr>
        <p:spPr/>
        <p:txBody>
          <a:bodyPr/>
          <a:lstStyle/>
          <a:p>
            <a:fld id="{5DE0CC70-9BD5-7543-A524-72E5137DC4FD}" type="slidenum">
              <a:rPr lang="en-US" smtClean="0"/>
              <a:t>10</a:t>
            </a:fld>
            <a:endParaRPr lang="en-US"/>
          </a:p>
        </p:txBody>
      </p:sp>
    </p:spTree>
    <p:extLst>
      <p:ext uri="{BB962C8B-B14F-4D97-AF65-F5344CB8AC3E}">
        <p14:creationId xmlns:p14="http://schemas.microsoft.com/office/powerpoint/2010/main" val="12867944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80293"/>
            <a:ext cx="8153400" cy="533288"/>
          </a:xfrm>
        </p:spPr>
        <p:txBody>
          <a:bodyPr/>
          <a:lstStyle/>
          <a:p>
            <a:r>
              <a:rPr lang="en-US" sz="3600" dirty="0" smtClean="0"/>
              <a:t>Closing</a:t>
            </a:r>
            <a:endParaRPr lang="en-US" sz="3600" dirty="0"/>
          </a:p>
        </p:txBody>
      </p:sp>
      <p:sp>
        <p:nvSpPr>
          <p:cNvPr id="3" name="Content Placeholder 2"/>
          <p:cNvSpPr>
            <a:spLocks noGrp="1"/>
          </p:cNvSpPr>
          <p:nvPr>
            <p:ph idx="1"/>
          </p:nvPr>
        </p:nvSpPr>
        <p:spPr>
          <a:xfrm>
            <a:off x="152400" y="713581"/>
            <a:ext cx="8553450" cy="6406882"/>
          </a:xfrm>
        </p:spPr>
        <p:txBody>
          <a:bodyPr/>
          <a:lstStyle/>
          <a:p>
            <a:r>
              <a:rPr lang="en-US" sz="2800" dirty="0" smtClean="0"/>
              <a:t> Hope you enjoyed the workshop</a:t>
            </a:r>
            <a:endParaRPr lang="en-US" sz="2800" dirty="0"/>
          </a:p>
          <a:p>
            <a:r>
              <a:rPr lang="en-US" sz="2800" dirty="0" smtClean="0"/>
              <a:t> Please send us feedback </a:t>
            </a:r>
            <a:r>
              <a:rPr lang="mr-IN" sz="2800" dirty="0" smtClean="0"/>
              <a:t>–</a:t>
            </a:r>
            <a:r>
              <a:rPr lang="en-US" sz="2800" dirty="0" smtClean="0"/>
              <a:t> What can be done in the future to make the workshop better?</a:t>
            </a:r>
          </a:p>
          <a:p>
            <a:pPr lvl="0">
              <a:buClr>
                <a:srgbClr val="FC0128"/>
              </a:buClr>
            </a:pPr>
            <a:r>
              <a:rPr lang="en-US" sz="2800" dirty="0" smtClean="0">
                <a:solidFill>
                  <a:srgbClr val="000000"/>
                </a:solidFill>
              </a:rPr>
              <a:t> If you want to serve on the PC or on the organizing committee, please send us email! </a:t>
            </a:r>
          </a:p>
          <a:p>
            <a:pPr lvl="1">
              <a:buClr>
                <a:srgbClr val="FC0128"/>
              </a:buClr>
            </a:pPr>
            <a:r>
              <a:rPr lang="en-US" sz="2800" dirty="0">
                <a:solidFill>
                  <a:srgbClr val="000000"/>
                </a:solidFill>
              </a:rPr>
              <a:t> </a:t>
            </a:r>
            <a:r>
              <a:rPr lang="en-US" sz="2800" dirty="0" smtClean="0">
                <a:solidFill>
                  <a:srgbClr val="000000"/>
                </a:solidFill>
              </a:rPr>
              <a:t>We want to make this workshop more inclusive</a:t>
            </a:r>
          </a:p>
          <a:p>
            <a:pPr lvl="1">
              <a:buClr>
                <a:srgbClr val="FC0128"/>
              </a:buClr>
            </a:pPr>
            <a:r>
              <a:rPr lang="en-US" sz="2800" dirty="0">
                <a:solidFill>
                  <a:srgbClr val="000000"/>
                </a:solidFill>
              </a:rPr>
              <a:t> </a:t>
            </a:r>
            <a:r>
              <a:rPr lang="en-US" sz="2800" dirty="0" smtClean="0">
                <a:solidFill>
                  <a:srgbClr val="000000"/>
                </a:solidFill>
              </a:rPr>
              <a:t>Email: </a:t>
            </a:r>
            <a:r>
              <a:rPr lang="en-US" sz="2800" dirty="0" err="1" smtClean="0">
                <a:solidFill>
                  <a:srgbClr val="000000"/>
                </a:solidFill>
              </a:rPr>
              <a:t>ajog@wm.edu</a:t>
            </a:r>
            <a:r>
              <a:rPr lang="en-US" sz="2800" dirty="0" smtClean="0">
                <a:solidFill>
                  <a:srgbClr val="000000"/>
                </a:solidFill>
              </a:rPr>
              <a:t>, </a:t>
            </a:r>
            <a:r>
              <a:rPr lang="en-US" sz="2800" dirty="0" err="1" smtClean="0">
                <a:solidFill>
                  <a:srgbClr val="000000"/>
                </a:solidFill>
              </a:rPr>
              <a:t>onur.kayiran@amd.com</a:t>
            </a:r>
            <a:endParaRPr lang="en-US" sz="2800" dirty="0" smtClean="0"/>
          </a:p>
          <a:p>
            <a:r>
              <a:rPr lang="en-US" sz="2800" dirty="0" smtClean="0"/>
              <a:t> </a:t>
            </a:r>
            <a:r>
              <a:rPr lang="en-US" sz="2800" dirty="0" smtClean="0"/>
              <a:t>We acknowledge </a:t>
            </a:r>
            <a:r>
              <a:rPr lang="en-US" sz="2800" dirty="0" smtClean="0"/>
              <a:t>David </a:t>
            </a:r>
            <a:r>
              <a:rPr lang="en-US" sz="2800" dirty="0" err="1" smtClean="0"/>
              <a:t>Kaeli</a:t>
            </a:r>
            <a:r>
              <a:rPr lang="en-US" sz="2800" dirty="0" smtClean="0"/>
              <a:t> (Northeastern) for his support and </a:t>
            </a:r>
            <a:r>
              <a:rPr lang="en-US" sz="2800" dirty="0" smtClean="0"/>
              <a:t>guidance.</a:t>
            </a:r>
          </a:p>
          <a:p>
            <a:r>
              <a:rPr lang="en-US" sz="2800" dirty="0" smtClean="0"/>
              <a:t>Finally, we thank authors for submitting papers to the workshop and making </a:t>
            </a:r>
            <a:r>
              <a:rPr lang="en-US" sz="2800" smtClean="0"/>
              <a:t>it successful.</a:t>
            </a:r>
            <a:endParaRPr lang="en-US" sz="2800" dirty="0"/>
          </a:p>
          <a:p>
            <a:endParaRPr lang="en-US" sz="2800" dirty="0" smtClean="0"/>
          </a:p>
        </p:txBody>
      </p:sp>
      <p:sp>
        <p:nvSpPr>
          <p:cNvPr id="4" name="Slide Number Placeholder 3"/>
          <p:cNvSpPr>
            <a:spLocks noGrp="1"/>
          </p:cNvSpPr>
          <p:nvPr>
            <p:ph type="sldNum" sz="quarter" idx="10"/>
          </p:nvPr>
        </p:nvSpPr>
        <p:spPr/>
        <p:txBody>
          <a:bodyPr/>
          <a:lstStyle/>
          <a:p>
            <a:fld id="{5DE0CC70-9BD5-7543-A524-72E5137DC4FD}" type="slidenum">
              <a:rPr lang="en-US" smtClean="0"/>
              <a:t>11</a:t>
            </a:fld>
            <a:endParaRPr lang="en-US"/>
          </a:p>
        </p:txBody>
      </p:sp>
    </p:spTree>
    <p:extLst>
      <p:ext uri="{BB962C8B-B14F-4D97-AF65-F5344CB8AC3E}">
        <p14:creationId xmlns:p14="http://schemas.microsoft.com/office/powerpoint/2010/main" val="1124604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5DE0CC70-9BD5-7543-A524-72E5137DC4FD}" type="slidenum">
              <a:rPr lang="en-US" smtClean="0"/>
              <a:t>2</a:t>
            </a:fld>
            <a:endParaRPr lang="en-US"/>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424" r="4568" b="20075"/>
          <a:stretch/>
        </p:blipFill>
        <p:spPr>
          <a:xfrm>
            <a:off x="152400" y="0"/>
            <a:ext cx="8844183" cy="4440238"/>
          </a:xfrm>
          <a:prstGeom prst="rect">
            <a:avLst/>
          </a:prstGeom>
        </p:spPr>
      </p:pic>
    </p:spTree>
    <p:extLst>
      <p:ext uri="{BB962C8B-B14F-4D97-AF65-F5344CB8AC3E}">
        <p14:creationId xmlns:p14="http://schemas.microsoft.com/office/powerpoint/2010/main" val="11171502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153400" cy="422275"/>
          </a:xfrm>
        </p:spPr>
        <p:txBody>
          <a:bodyPr/>
          <a:lstStyle/>
          <a:p>
            <a:r>
              <a:rPr lang="en-US" dirty="0" smtClean="0"/>
              <a:t>Scope</a:t>
            </a:r>
            <a:endParaRPr lang="en-US" dirty="0"/>
          </a:p>
        </p:txBody>
      </p:sp>
      <p:sp>
        <p:nvSpPr>
          <p:cNvPr id="3" name="Slide Number Placeholder 2"/>
          <p:cNvSpPr>
            <a:spLocks noGrp="1"/>
          </p:cNvSpPr>
          <p:nvPr>
            <p:ph type="sldNum" sz="quarter" idx="10"/>
          </p:nvPr>
        </p:nvSpPr>
        <p:spPr/>
        <p:txBody>
          <a:bodyPr/>
          <a:lstStyle/>
          <a:p>
            <a:fld id="{5DE0CC70-9BD5-7543-A524-72E5137DC4FD}" type="slidenum">
              <a:rPr lang="en-US" smtClean="0"/>
              <a:t>3</a:t>
            </a:fld>
            <a:endParaRPr lang="en-US"/>
          </a:p>
        </p:txBody>
      </p:sp>
      <p:sp>
        <p:nvSpPr>
          <p:cNvPr id="4" name="Rectangle 3"/>
          <p:cNvSpPr/>
          <p:nvPr/>
        </p:nvSpPr>
        <p:spPr>
          <a:xfrm>
            <a:off x="381000" y="739775"/>
            <a:ext cx="8134350" cy="5909310"/>
          </a:xfrm>
          <a:prstGeom prst="rect">
            <a:avLst/>
          </a:prstGeom>
        </p:spPr>
        <p:txBody>
          <a:bodyPr wrap="square">
            <a:spAutoFit/>
          </a:bodyPr>
          <a:lstStyle/>
          <a:p>
            <a:r>
              <a:rPr lang="en-US" dirty="0">
                <a:solidFill>
                  <a:srgbClr val="000000"/>
                </a:solidFill>
                <a:latin typeface="Open Sans" charset="0"/>
              </a:rPr>
              <a:t>The goal of this workshop is to provide a forum to discuss new and emerging general-purpose programming architectures, environments, and platforms, as well as evaluate applications that have been able to harness the horsepower provided by these platforms. This year's workshop is particularly interested in security, new heterogeneous architecture or platforms, new forms of concurrency, and novel or irregular applications that can leverage these platforms. Papers are being sought on many aspects of GPUs or accelerators, including (but not limited to</a:t>
            </a:r>
            <a:r>
              <a:rPr lang="en-US" dirty="0" smtClean="0">
                <a:solidFill>
                  <a:srgbClr val="000000"/>
                </a:solidFill>
                <a:latin typeface="Open Sans" charset="0"/>
              </a:rPr>
              <a:t>):</a:t>
            </a:r>
          </a:p>
          <a:p>
            <a:endParaRPr lang="en-US" dirty="0">
              <a:solidFill>
                <a:srgbClr val="000000"/>
              </a:solidFill>
              <a:latin typeface="Open Sans" charset="0"/>
            </a:endParaRPr>
          </a:p>
          <a:p>
            <a:pPr>
              <a:buFont typeface="Arial" charset="0"/>
              <a:buChar char="•"/>
            </a:pPr>
            <a:r>
              <a:rPr lang="en-US" dirty="0" smtClean="0">
                <a:solidFill>
                  <a:srgbClr val="000000"/>
                </a:solidFill>
                <a:latin typeface="Open Sans" charset="0"/>
              </a:rPr>
              <a:t> GPU </a:t>
            </a:r>
            <a:r>
              <a:rPr lang="en-US" dirty="0">
                <a:solidFill>
                  <a:srgbClr val="000000"/>
                </a:solidFill>
                <a:latin typeface="Open Sans" charset="0"/>
              </a:rPr>
              <a:t>applications</a:t>
            </a:r>
          </a:p>
          <a:p>
            <a:pPr>
              <a:buFont typeface="Arial" charset="0"/>
              <a:buChar char="•"/>
            </a:pPr>
            <a:r>
              <a:rPr lang="en-US" dirty="0" smtClean="0">
                <a:solidFill>
                  <a:srgbClr val="000000"/>
                </a:solidFill>
                <a:latin typeface="Open Sans" charset="0"/>
              </a:rPr>
              <a:t> GPU </a:t>
            </a:r>
            <a:r>
              <a:rPr lang="en-US" dirty="0">
                <a:solidFill>
                  <a:srgbClr val="000000"/>
                </a:solidFill>
                <a:latin typeface="Open Sans" charset="0"/>
              </a:rPr>
              <a:t>programming environments</a:t>
            </a:r>
          </a:p>
          <a:p>
            <a:pPr>
              <a:buFont typeface="Arial" charset="0"/>
              <a:buChar char="•"/>
            </a:pPr>
            <a:r>
              <a:rPr lang="en-US" dirty="0" smtClean="0">
                <a:solidFill>
                  <a:srgbClr val="000000"/>
                </a:solidFill>
                <a:latin typeface="Open Sans" charset="0"/>
              </a:rPr>
              <a:t> GPU </a:t>
            </a:r>
            <a:r>
              <a:rPr lang="en-US" dirty="0">
                <a:solidFill>
                  <a:srgbClr val="000000"/>
                </a:solidFill>
                <a:latin typeface="Open Sans" charset="0"/>
              </a:rPr>
              <a:t>runtime systems</a:t>
            </a:r>
          </a:p>
          <a:p>
            <a:pPr>
              <a:buFont typeface="Arial" charset="0"/>
              <a:buChar char="•"/>
            </a:pPr>
            <a:r>
              <a:rPr lang="en-US" dirty="0" smtClean="0">
                <a:solidFill>
                  <a:srgbClr val="000000"/>
                </a:solidFill>
                <a:latin typeface="Open Sans" charset="0"/>
              </a:rPr>
              <a:t> GPU </a:t>
            </a:r>
            <a:r>
              <a:rPr lang="en-US" dirty="0">
                <a:solidFill>
                  <a:srgbClr val="000000"/>
                </a:solidFill>
                <a:latin typeface="Open Sans" charset="0"/>
              </a:rPr>
              <a:t>compilation</a:t>
            </a:r>
          </a:p>
          <a:p>
            <a:pPr>
              <a:buFont typeface="Arial" charset="0"/>
              <a:buChar char="•"/>
            </a:pPr>
            <a:r>
              <a:rPr lang="en-US" dirty="0" smtClean="0">
                <a:solidFill>
                  <a:srgbClr val="000000"/>
                </a:solidFill>
                <a:latin typeface="Open Sans" charset="0"/>
              </a:rPr>
              <a:t> GPU </a:t>
            </a:r>
            <a:r>
              <a:rPr lang="en-US" dirty="0">
                <a:solidFill>
                  <a:srgbClr val="000000"/>
                </a:solidFill>
                <a:latin typeface="Open Sans" charset="0"/>
              </a:rPr>
              <a:t>architectures</a:t>
            </a:r>
          </a:p>
          <a:p>
            <a:pPr>
              <a:buFont typeface="Arial" charset="0"/>
              <a:buChar char="•"/>
            </a:pPr>
            <a:r>
              <a:rPr lang="en-US" dirty="0" smtClean="0">
                <a:solidFill>
                  <a:srgbClr val="000000"/>
                </a:solidFill>
                <a:latin typeface="Open Sans" charset="0"/>
              </a:rPr>
              <a:t> Multi-GPU </a:t>
            </a:r>
            <a:r>
              <a:rPr lang="en-US" dirty="0">
                <a:solidFill>
                  <a:srgbClr val="000000"/>
                </a:solidFill>
                <a:latin typeface="Open Sans" charset="0"/>
              </a:rPr>
              <a:t>systems</a:t>
            </a:r>
          </a:p>
          <a:p>
            <a:pPr>
              <a:buFont typeface="Arial" charset="0"/>
              <a:buChar char="•"/>
            </a:pPr>
            <a:r>
              <a:rPr lang="en-US" dirty="0" smtClean="0">
                <a:solidFill>
                  <a:srgbClr val="000000"/>
                </a:solidFill>
                <a:latin typeface="Open Sans" charset="0"/>
              </a:rPr>
              <a:t> GPU </a:t>
            </a:r>
            <a:r>
              <a:rPr lang="en-US" dirty="0">
                <a:solidFill>
                  <a:srgbClr val="000000"/>
                </a:solidFill>
                <a:latin typeface="Open Sans" charset="0"/>
              </a:rPr>
              <a:t>power/efficiency</a:t>
            </a:r>
          </a:p>
          <a:p>
            <a:pPr>
              <a:buFont typeface="Arial" charset="0"/>
              <a:buChar char="•"/>
            </a:pPr>
            <a:r>
              <a:rPr lang="en-US" dirty="0" smtClean="0">
                <a:solidFill>
                  <a:srgbClr val="000000"/>
                </a:solidFill>
                <a:latin typeface="Open Sans" charset="0"/>
              </a:rPr>
              <a:t> GPU </a:t>
            </a:r>
            <a:r>
              <a:rPr lang="en-US" dirty="0">
                <a:solidFill>
                  <a:srgbClr val="000000"/>
                </a:solidFill>
                <a:latin typeface="Open Sans" charset="0"/>
              </a:rPr>
              <a:t>reliability</a:t>
            </a:r>
          </a:p>
          <a:p>
            <a:pPr>
              <a:buFont typeface="Arial" charset="0"/>
              <a:buChar char="•"/>
            </a:pPr>
            <a:r>
              <a:rPr lang="en-US" dirty="0" smtClean="0">
                <a:solidFill>
                  <a:srgbClr val="000000"/>
                </a:solidFill>
                <a:latin typeface="Open Sans" charset="0"/>
              </a:rPr>
              <a:t> GPU </a:t>
            </a:r>
            <a:r>
              <a:rPr lang="en-US" dirty="0">
                <a:solidFill>
                  <a:srgbClr val="000000"/>
                </a:solidFill>
                <a:latin typeface="Open Sans" charset="0"/>
              </a:rPr>
              <a:t>benchmarking/measurements</a:t>
            </a:r>
          </a:p>
          <a:p>
            <a:pPr>
              <a:buFont typeface="Arial" charset="0"/>
              <a:buChar char="•"/>
            </a:pPr>
            <a:r>
              <a:rPr lang="en-US" dirty="0" smtClean="0">
                <a:solidFill>
                  <a:srgbClr val="000000"/>
                </a:solidFill>
                <a:latin typeface="Open Sans" charset="0"/>
              </a:rPr>
              <a:t> Heterogeneous </a:t>
            </a:r>
            <a:r>
              <a:rPr lang="en-US" dirty="0">
                <a:solidFill>
                  <a:srgbClr val="000000"/>
                </a:solidFill>
                <a:latin typeface="Open Sans" charset="0"/>
              </a:rPr>
              <a:t>architectures/platforms</a:t>
            </a:r>
          </a:p>
          <a:p>
            <a:pPr>
              <a:buFont typeface="Arial" charset="0"/>
              <a:buChar char="•"/>
            </a:pPr>
            <a:r>
              <a:rPr lang="en-US" dirty="0" smtClean="0">
                <a:solidFill>
                  <a:srgbClr val="000000"/>
                </a:solidFill>
                <a:latin typeface="Open Sans" charset="0"/>
              </a:rPr>
              <a:t> GPU </a:t>
            </a:r>
            <a:r>
              <a:rPr lang="en-US" dirty="0">
                <a:solidFill>
                  <a:srgbClr val="000000"/>
                </a:solidFill>
                <a:latin typeface="Open Sans" charset="0"/>
              </a:rPr>
              <a:t>security </a:t>
            </a:r>
            <a:r>
              <a:rPr lang="en-US" b="1" dirty="0">
                <a:solidFill>
                  <a:srgbClr val="3D4449"/>
                </a:solidFill>
                <a:latin typeface="inherit" charset="0"/>
              </a:rPr>
              <a:t>(NEW)</a:t>
            </a:r>
            <a:endParaRPr lang="en-US" dirty="0">
              <a:solidFill>
                <a:srgbClr val="000000"/>
              </a:solidFill>
              <a:latin typeface="Open Sans" charset="0"/>
            </a:endParaRPr>
          </a:p>
          <a:p>
            <a:pPr>
              <a:buFont typeface="Arial" charset="0"/>
              <a:buChar char="•"/>
            </a:pPr>
            <a:r>
              <a:rPr lang="en-US" dirty="0" smtClean="0">
                <a:solidFill>
                  <a:srgbClr val="000000"/>
                </a:solidFill>
                <a:latin typeface="Open Sans" charset="0"/>
              </a:rPr>
              <a:t> Non-von </a:t>
            </a:r>
            <a:r>
              <a:rPr lang="en-US" dirty="0">
                <a:solidFill>
                  <a:srgbClr val="000000"/>
                </a:solidFill>
                <a:latin typeface="Open Sans" charset="0"/>
              </a:rPr>
              <a:t>Neumann architectures </a:t>
            </a:r>
            <a:r>
              <a:rPr lang="en-US" b="1" dirty="0">
                <a:solidFill>
                  <a:srgbClr val="3D4449"/>
                </a:solidFill>
                <a:latin typeface="inherit" charset="0"/>
              </a:rPr>
              <a:t>(NEW)</a:t>
            </a:r>
            <a:endParaRPr lang="en-US" dirty="0">
              <a:solidFill>
                <a:srgbClr val="000000"/>
              </a:solidFill>
              <a:latin typeface="Open Sans" charset="0"/>
            </a:endParaRPr>
          </a:p>
          <a:p>
            <a:pPr>
              <a:buFont typeface="Arial" charset="0"/>
              <a:buChar char="•"/>
            </a:pPr>
            <a:r>
              <a:rPr lang="en-US" dirty="0" smtClean="0">
                <a:solidFill>
                  <a:srgbClr val="000000"/>
                </a:solidFill>
                <a:latin typeface="Open Sans" charset="0"/>
              </a:rPr>
              <a:t> Domain-specific </a:t>
            </a:r>
            <a:r>
              <a:rPr lang="en-US" dirty="0">
                <a:solidFill>
                  <a:srgbClr val="000000"/>
                </a:solidFill>
                <a:latin typeface="Open Sans" charset="0"/>
              </a:rPr>
              <a:t>architectures </a:t>
            </a:r>
            <a:r>
              <a:rPr lang="en-US" b="1" dirty="0">
                <a:solidFill>
                  <a:srgbClr val="3D4449"/>
                </a:solidFill>
                <a:latin typeface="inherit" charset="0"/>
              </a:rPr>
              <a:t>(NEW)</a:t>
            </a:r>
            <a:endParaRPr lang="en-US" b="0" i="0" dirty="0">
              <a:solidFill>
                <a:srgbClr val="000000"/>
              </a:solidFill>
              <a:effectLst/>
              <a:latin typeface="Open Sans" charset="0"/>
            </a:endParaRPr>
          </a:p>
        </p:txBody>
      </p:sp>
    </p:spTree>
    <p:extLst>
      <p:ext uri="{BB962C8B-B14F-4D97-AF65-F5344CB8AC3E}">
        <p14:creationId xmlns:p14="http://schemas.microsoft.com/office/powerpoint/2010/main" val="13497439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98528"/>
            <a:ext cx="8153400" cy="422275"/>
          </a:xfrm>
        </p:spPr>
        <p:txBody>
          <a:bodyPr/>
          <a:lstStyle/>
          <a:p>
            <a:r>
              <a:rPr lang="en-US" dirty="0" smtClean="0"/>
              <a:t>Paper </a:t>
            </a:r>
            <a:r>
              <a:rPr lang="en-US" smtClean="0"/>
              <a:t>Selection Process</a:t>
            </a:r>
            <a:endParaRPr lang="en-US"/>
          </a:p>
        </p:txBody>
      </p:sp>
      <p:sp>
        <p:nvSpPr>
          <p:cNvPr id="3" name="Content Placeholder 2"/>
          <p:cNvSpPr>
            <a:spLocks noGrp="1"/>
          </p:cNvSpPr>
          <p:nvPr>
            <p:ph idx="1"/>
          </p:nvPr>
        </p:nvSpPr>
        <p:spPr>
          <a:xfrm>
            <a:off x="228600" y="762000"/>
            <a:ext cx="8534400" cy="7194790"/>
          </a:xfrm>
        </p:spPr>
        <p:txBody>
          <a:bodyPr/>
          <a:lstStyle/>
          <a:p>
            <a:r>
              <a:rPr lang="en-US" sz="3200" dirty="0"/>
              <a:t>15 full </a:t>
            </a:r>
            <a:r>
              <a:rPr lang="en-US" sz="3200" dirty="0" smtClean="0"/>
              <a:t>submissions</a:t>
            </a:r>
            <a:endParaRPr lang="en-US" sz="3200" dirty="0"/>
          </a:p>
          <a:p>
            <a:r>
              <a:rPr lang="en-US" sz="3200" dirty="0" smtClean="0"/>
              <a:t>Each </a:t>
            </a:r>
            <a:r>
              <a:rPr lang="en-US" sz="3200" dirty="0"/>
              <a:t>paper received 3 reviews from </a:t>
            </a:r>
            <a:r>
              <a:rPr lang="en-US" sz="3200" dirty="0" smtClean="0"/>
              <a:t>experts</a:t>
            </a:r>
          </a:p>
          <a:p>
            <a:r>
              <a:rPr lang="en-US" sz="3200" dirty="0"/>
              <a:t> </a:t>
            </a:r>
            <a:r>
              <a:rPr lang="en-US" sz="3200" dirty="0" smtClean="0"/>
              <a:t>Online discussion helped in reaching a consensus </a:t>
            </a:r>
            <a:endParaRPr lang="en-US" sz="3200" dirty="0"/>
          </a:p>
          <a:p>
            <a:r>
              <a:rPr lang="en-US" sz="3200" dirty="0" smtClean="0"/>
              <a:t> 6 </a:t>
            </a:r>
            <a:r>
              <a:rPr lang="en-US" sz="3200" dirty="0" smtClean="0"/>
              <a:t>papers </a:t>
            </a:r>
            <a:r>
              <a:rPr lang="en-US" sz="3200" dirty="0"/>
              <a:t>accepted; 10 pages </a:t>
            </a:r>
            <a:r>
              <a:rPr lang="en-US" sz="3200" dirty="0" smtClean="0"/>
              <a:t>each</a:t>
            </a:r>
            <a:endParaRPr lang="en-US" sz="3200" dirty="0"/>
          </a:p>
          <a:p>
            <a:r>
              <a:rPr lang="en-US" sz="3200" dirty="0" smtClean="0"/>
              <a:t>Topics span </a:t>
            </a:r>
            <a:r>
              <a:rPr lang="en-US" sz="3200" dirty="0"/>
              <a:t>across: Security, DNN, Graphs, Implementation, Software, and </a:t>
            </a:r>
            <a:r>
              <a:rPr lang="en-US" sz="3200" dirty="0" smtClean="0"/>
              <a:t>Characterization</a:t>
            </a:r>
            <a:endParaRPr lang="en-US" sz="3200" dirty="0"/>
          </a:p>
          <a:p>
            <a:r>
              <a:rPr lang="en-US" sz="3200" dirty="0" smtClean="0"/>
              <a:t>Accepted </a:t>
            </a:r>
            <a:r>
              <a:rPr lang="en-US" sz="3200" dirty="0"/>
              <a:t>papers appear in ACM Online Conference Proceedings Series </a:t>
            </a:r>
          </a:p>
          <a:p>
            <a:endParaRPr lang="en-US" sz="2800" dirty="0"/>
          </a:p>
        </p:txBody>
      </p:sp>
      <p:sp>
        <p:nvSpPr>
          <p:cNvPr id="4" name="Slide Number Placeholder 3"/>
          <p:cNvSpPr>
            <a:spLocks noGrp="1"/>
          </p:cNvSpPr>
          <p:nvPr>
            <p:ph type="sldNum" sz="quarter" idx="10"/>
          </p:nvPr>
        </p:nvSpPr>
        <p:spPr/>
        <p:txBody>
          <a:bodyPr/>
          <a:lstStyle/>
          <a:p>
            <a:fld id="{5DE0CC70-9BD5-7543-A524-72E5137DC4FD}" type="slidenum">
              <a:rPr lang="en-US" smtClean="0"/>
              <a:t>4</a:t>
            </a:fld>
            <a:endParaRPr lang="en-US"/>
          </a:p>
        </p:txBody>
      </p:sp>
    </p:spTree>
    <p:extLst>
      <p:ext uri="{BB962C8B-B14F-4D97-AF65-F5344CB8AC3E}">
        <p14:creationId xmlns:p14="http://schemas.microsoft.com/office/powerpoint/2010/main" val="295453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custDataLst>
              <p:tags r:id="rId1"/>
            </p:custDataLst>
          </p:nvPr>
        </p:nvSpPr>
        <p:spPr>
          <a:xfrm>
            <a:off x="152400" y="152400"/>
            <a:ext cx="8153400" cy="422275"/>
          </a:xfrm>
        </p:spPr>
        <p:txBody>
          <a:bodyPr/>
          <a:lstStyle/>
          <a:p>
            <a:r>
              <a:rPr lang="en-US" altLang="zh-CN" dirty="0" smtClean="0"/>
              <a:t>Program Committee</a:t>
            </a:r>
            <a:endParaRPr lang="en-US" altLang="zh-CN" dirty="0"/>
          </a:p>
        </p:txBody>
      </p:sp>
      <p:sp>
        <p:nvSpPr>
          <p:cNvPr id="2" name="Slide Number Placeholder 1"/>
          <p:cNvSpPr>
            <a:spLocks noGrp="1"/>
          </p:cNvSpPr>
          <p:nvPr>
            <p:ph type="sldNum" sz="quarter" idx="10"/>
          </p:nvPr>
        </p:nvSpPr>
        <p:spPr/>
        <p:txBody>
          <a:bodyPr/>
          <a:lstStyle/>
          <a:p>
            <a:fld id="{5DE0CC70-9BD5-7543-A524-72E5137DC4FD}" type="slidenum">
              <a:rPr lang="en-US" b="1" smtClean="0"/>
              <a:t>5</a:t>
            </a:fld>
            <a:endParaRPr lang="en-US" b="1" dirty="0"/>
          </a:p>
        </p:txBody>
      </p:sp>
      <p:sp>
        <p:nvSpPr>
          <p:cNvPr id="6" name="Rectangle 5"/>
          <p:cNvSpPr/>
          <p:nvPr/>
        </p:nvSpPr>
        <p:spPr>
          <a:xfrm>
            <a:off x="438150" y="685800"/>
            <a:ext cx="7105650" cy="6709529"/>
          </a:xfrm>
          <a:prstGeom prst="rect">
            <a:avLst/>
          </a:prstGeom>
        </p:spPr>
        <p:txBody>
          <a:bodyPr wrap="square">
            <a:spAutoFit/>
          </a:bodyPr>
          <a:lstStyle/>
          <a:p>
            <a:pPr>
              <a:spcBef>
                <a:spcPts val="0"/>
              </a:spcBef>
              <a:spcAft>
                <a:spcPts val="0"/>
              </a:spcAft>
            </a:pPr>
            <a:r>
              <a:rPr lang="en-US" sz="1600" i="1" dirty="0">
                <a:solidFill>
                  <a:srgbClr val="222222"/>
                </a:solidFill>
              </a:rPr>
              <a:t>Anthony Gutierrez, AMD Research</a:t>
            </a:r>
            <a:endParaRPr lang="en-US" sz="1600" dirty="0"/>
          </a:p>
          <a:p>
            <a:pPr>
              <a:spcBef>
                <a:spcPts val="0"/>
              </a:spcBef>
              <a:spcAft>
                <a:spcPts val="0"/>
              </a:spcAft>
            </a:pPr>
            <a:r>
              <a:rPr lang="en-US" sz="1600" i="1" dirty="0" err="1">
                <a:solidFill>
                  <a:srgbClr val="222222"/>
                </a:solidFill>
              </a:rPr>
              <a:t>Arkaprava</a:t>
            </a:r>
            <a:r>
              <a:rPr lang="en-US" sz="1600" i="1" dirty="0">
                <a:solidFill>
                  <a:srgbClr val="222222"/>
                </a:solidFill>
              </a:rPr>
              <a:t> </a:t>
            </a:r>
            <a:r>
              <a:rPr lang="en-US" sz="1600" i="1" dirty="0" err="1">
                <a:solidFill>
                  <a:srgbClr val="222222"/>
                </a:solidFill>
              </a:rPr>
              <a:t>Basu</a:t>
            </a:r>
            <a:r>
              <a:rPr lang="en-US" sz="1600" i="1" dirty="0">
                <a:solidFill>
                  <a:srgbClr val="222222"/>
                </a:solidFill>
              </a:rPr>
              <a:t>, </a:t>
            </a:r>
            <a:r>
              <a:rPr lang="en-US" sz="1600" i="1" dirty="0" err="1">
                <a:solidFill>
                  <a:srgbClr val="222222"/>
                </a:solidFill>
              </a:rPr>
              <a:t>IISc</a:t>
            </a:r>
            <a:endParaRPr lang="en-US" sz="1600" dirty="0"/>
          </a:p>
          <a:p>
            <a:pPr>
              <a:spcBef>
                <a:spcPts val="0"/>
              </a:spcBef>
              <a:spcAft>
                <a:spcPts val="0"/>
              </a:spcAft>
            </a:pPr>
            <a:r>
              <a:rPr lang="en-US" sz="1600" i="1" dirty="0" err="1">
                <a:solidFill>
                  <a:srgbClr val="222222"/>
                </a:solidFill>
              </a:rPr>
              <a:t>Asit</a:t>
            </a:r>
            <a:r>
              <a:rPr lang="en-US" sz="1600" i="1" dirty="0">
                <a:solidFill>
                  <a:srgbClr val="222222"/>
                </a:solidFill>
              </a:rPr>
              <a:t> Mishra, NVIDIA</a:t>
            </a:r>
            <a:endParaRPr lang="en-US" sz="1600" dirty="0"/>
          </a:p>
          <a:p>
            <a:pPr>
              <a:spcBef>
                <a:spcPts val="0"/>
              </a:spcBef>
              <a:spcAft>
                <a:spcPts val="0"/>
              </a:spcAft>
            </a:pPr>
            <a:r>
              <a:rPr lang="en-US" sz="1600" i="1" dirty="0">
                <a:solidFill>
                  <a:srgbClr val="222222"/>
                </a:solidFill>
              </a:rPr>
              <a:t>Bin Ren, William and Mary</a:t>
            </a:r>
            <a:endParaRPr lang="en-US" sz="1600" dirty="0"/>
          </a:p>
          <a:p>
            <a:pPr>
              <a:spcBef>
                <a:spcPts val="0"/>
              </a:spcBef>
              <a:spcAft>
                <a:spcPts val="0"/>
              </a:spcAft>
            </a:pPr>
            <a:r>
              <a:rPr lang="en-US" sz="1600" i="1" dirty="0" err="1">
                <a:solidFill>
                  <a:srgbClr val="222222"/>
                </a:solidFill>
              </a:rPr>
              <a:t>Biswabandan</a:t>
            </a:r>
            <a:r>
              <a:rPr lang="en-US" sz="1600" i="1" dirty="0">
                <a:solidFill>
                  <a:srgbClr val="222222"/>
                </a:solidFill>
              </a:rPr>
              <a:t> Panda, IIT Kanpur</a:t>
            </a:r>
            <a:endParaRPr lang="en-US" sz="1600" dirty="0"/>
          </a:p>
          <a:p>
            <a:pPr>
              <a:spcBef>
                <a:spcPts val="0"/>
              </a:spcBef>
              <a:spcAft>
                <a:spcPts val="0"/>
              </a:spcAft>
            </a:pPr>
            <a:r>
              <a:rPr lang="en-US" sz="1600" i="1" dirty="0">
                <a:solidFill>
                  <a:srgbClr val="222222"/>
                </a:solidFill>
              </a:rPr>
              <a:t>Daniel Wong, UCR</a:t>
            </a:r>
            <a:endParaRPr lang="en-US" sz="1600" dirty="0"/>
          </a:p>
          <a:p>
            <a:pPr>
              <a:spcBef>
                <a:spcPts val="0"/>
              </a:spcBef>
              <a:spcAft>
                <a:spcPts val="0"/>
              </a:spcAft>
            </a:pPr>
            <a:r>
              <a:rPr lang="en-US" sz="1600" i="1" dirty="0">
                <a:solidFill>
                  <a:srgbClr val="222222"/>
                </a:solidFill>
              </a:rPr>
              <a:t>David </a:t>
            </a:r>
            <a:r>
              <a:rPr lang="en-US" sz="1600" i="1" dirty="0" err="1">
                <a:solidFill>
                  <a:srgbClr val="222222"/>
                </a:solidFill>
              </a:rPr>
              <a:t>Kaeli</a:t>
            </a:r>
            <a:r>
              <a:rPr lang="en-US" sz="1600" i="1" dirty="0">
                <a:solidFill>
                  <a:srgbClr val="222222"/>
                </a:solidFill>
              </a:rPr>
              <a:t>, Northeastern</a:t>
            </a:r>
            <a:endParaRPr lang="en-US" sz="1600" dirty="0"/>
          </a:p>
          <a:p>
            <a:pPr>
              <a:spcBef>
                <a:spcPts val="0"/>
              </a:spcBef>
              <a:spcAft>
                <a:spcPts val="0"/>
              </a:spcAft>
            </a:pPr>
            <a:r>
              <a:rPr lang="en-US" sz="1600" i="1" dirty="0" err="1">
                <a:solidFill>
                  <a:srgbClr val="222222"/>
                </a:solidFill>
              </a:rPr>
              <a:t>Evgeny</a:t>
            </a:r>
            <a:r>
              <a:rPr lang="en-US" sz="1600" i="1" dirty="0">
                <a:solidFill>
                  <a:srgbClr val="222222"/>
                </a:solidFill>
              </a:rPr>
              <a:t> </a:t>
            </a:r>
            <a:r>
              <a:rPr lang="en-US" sz="1600" i="1" dirty="0" err="1">
                <a:solidFill>
                  <a:srgbClr val="222222"/>
                </a:solidFill>
              </a:rPr>
              <a:t>Bolotin</a:t>
            </a:r>
            <a:r>
              <a:rPr lang="en-US" sz="1600" i="1" dirty="0">
                <a:solidFill>
                  <a:srgbClr val="222222"/>
                </a:solidFill>
              </a:rPr>
              <a:t>, NVIDIA</a:t>
            </a:r>
            <a:endParaRPr lang="en-US" sz="1600" dirty="0"/>
          </a:p>
          <a:p>
            <a:pPr>
              <a:spcBef>
                <a:spcPts val="0"/>
              </a:spcBef>
              <a:spcAft>
                <a:spcPts val="0"/>
              </a:spcAft>
            </a:pPr>
            <a:r>
              <a:rPr lang="en-US" sz="1600" i="1" dirty="0" err="1">
                <a:solidFill>
                  <a:srgbClr val="222222"/>
                </a:solidFill>
              </a:rPr>
              <a:t>Hyeran</a:t>
            </a:r>
            <a:r>
              <a:rPr lang="en-US" sz="1600" i="1" dirty="0">
                <a:solidFill>
                  <a:srgbClr val="222222"/>
                </a:solidFill>
              </a:rPr>
              <a:t> Jeon, SJSU</a:t>
            </a:r>
            <a:endParaRPr lang="en-US" sz="1600" dirty="0"/>
          </a:p>
          <a:p>
            <a:pPr>
              <a:spcBef>
                <a:spcPts val="0"/>
              </a:spcBef>
              <a:spcAft>
                <a:spcPts val="0"/>
              </a:spcAft>
            </a:pPr>
            <a:r>
              <a:rPr lang="en-US" sz="1600" i="1" dirty="0">
                <a:solidFill>
                  <a:srgbClr val="222222"/>
                </a:solidFill>
              </a:rPr>
              <a:t>John Kim, KAIST</a:t>
            </a:r>
            <a:endParaRPr lang="en-US" sz="1600" dirty="0"/>
          </a:p>
          <a:p>
            <a:pPr>
              <a:spcBef>
                <a:spcPts val="0"/>
              </a:spcBef>
              <a:spcAft>
                <a:spcPts val="0"/>
              </a:spcAft>
            </a:pPr>
            <a:r>
              <a:rPr lang="en-US" sz="1600" i="1" dirty="0">
                <a:solidFill>
                  <a:srgbClr val="222222"/>
                </a:solidFill>
              </a:rPr>
              <a:t>Kapil </a:t>
            </a:r>
            <a:r>
              <a:rPr lang="en-US" sz="1600" i="1" dirty="0" err="1">
                <a:solidFill>
                  <a:srgbClr val="222222"/>
                </a:solidFill>
              </a:rPr>
              <a:t>Vaswani</a:t>
            </a:r>
            <a:r>
              <a:rPr lang="en-US" sz="1600" i="1" dirty="0">
                <a:solidFill>
                  <a:srgbClr val="222222"/>
                </a:solidFill>
              </a:rPr>
              <a:t>, MSR, India</a:t>
            </a:r>
            <a:endParaRPr lang="en-US" sz="1600" dirty="0"/>
          </a:p>
          <a:p>
            <a:pPr>
              <a:spcBef>
                <a:spcPts val="0"/>
              </a:spcBef>
              <a:spcAft>
                <a:spcPts val="0"/>
              </a:spcAft>
            </a:pPr>
            <a:r>
              <a:rPr lang="en-US" sz="1600" i="1" dirty="0">
                <a:solidFill>
                  <a:srgbClr val="222222"/>
                </a:solidFill>
              </a:rPr>
              <a:t>Mark Silberstein, </a:t>
            </a:r>
            <a:r>
              <a:rPr lang="en-US" sz="1600" i="1" dirty="0" err="1">
                <a:solidFill>
                  <a:srgbClr val="222222"/>
                </a:solidFill>
              </a:rPr>
              <a:t>Technion</a:t>
            </a:r>
            <a:endParaRPr lang="en-US" sz="1600" dirty="0"/>
          </a:p>
          <a:p>
            <a:pPr>
              <a:spcBef>
                <a:spcPts val="0"/>
              </a:spcBef>
              <a:spcAft>
                <a:spcPts val="0"/>
              </a:spcAft>
            </a:pPr>
            <a:r>
              <a:rPr lang="en-US" sz="1600" i="1" dirty="0">
                <a:solidFill>
                  <a:srgbClr val="222222"/>
                </a:solidFill>
              </a:rPr>
              <a:t>Martin </a:t>
            </a:r>
            <a:r>
              <a:rPr lang="en-US" sz="1600" i="1" dirty="0" err="1">
                <a:solidFill>
                  <a:srgbClr val="222222"/>
                </a:solidFill>
              </a:rPr>
              <a:t>Burtscher</a:t>
            </a:r>
            <a:r>
              <a:rPr lang="en-US" sz="1600" i="1" dirty="0">
                <a:solidFill>
                  <a:srgbClr val="222222"/>
                </a:solidFill>
              </a:rPr>
              <a:t>, Texas State</a:t>
            </a:r>
            <a:endParaRPr lang="en-US" sz="1600" dirty="0"/>
          </a:p>
          <a:p>
            <a:pPr>
              <a:spcBef>
                <a:spcPts val="0"/>
              </a:spcBef>
              <a:spcAft>
                <a:spcPts val="0"/>
              </a:spcAft>
            </a:pPr>
            <a:r>
              <a:rPr lang="en-US" sz="1600" i="1" dirty="0" err="1">
                <a:solidFill>
                  <a:srgbClr val="222222"/>
                </a:solidFill>
              </a:rPr>
              <a:t>Minsoo</a:t>
            </a:r>
            <a:r>
              <a:rPr lang="en-US" sz="1600" i="1" dirty="0">
                <a:solidFill>
                  <a:srgbClr val="222222"/>
                </a:solidFill>
              </a:rPr>
              <a:t> </a:t>
            </a:r>
            <a:r>
              <a:rPr lang="en-US" sz="1600" i="1" dirty="0" err="1">
                <a:solidFill>
                  <a:srgbClr val="222222"/>
                </a:solidFill>
              </a:rPr>
              <a:t>Rhu</a:t>
            </a:r>
            <a:r>
              <a:rPr lang="en-US" sz="1600" i="1" dirty="0">
                <a:solidFill>
                  <a:srgbClr val="222222"/>
                </a:solidFill>
              </a:rPr>
              <a:t>, KAIST</a:t>
            </a:r>
            <a:endParaRPr lang="en-US" sz="1600" dirty="0"/>
          </a:p>
          <a:p>
            <a:pPr>
              <a:spcBef>
                <a:spcPts val="0"/>
              </a:spcBef>
              <a:spcAft>
                <a:spcPts val="0"/>
              </a:spcAft>
            </a:pPr>
            <a:r>
              <a:rPr lang="en-US" sz="1600" i="1" dirty="0" err="1">
                <a:solidFill>
                  <a:srgbClr val="222222"/>
                </a:solidFill>
              </a:rPr>
              <a:t>Nandita</a:t>
            </a:r>
            <a:r>
              <a:rPr lang="en-US" sz="1600" i="1" dirty="0">
                <a:solidFill>
                  <a:srgbClr val="222222"/>
                </a:solidFill>
              </a:rPr>
              <a:t> </a:t>
            </a:r>
            <a:r>
              <a:rPr lang="en-US" sz="1600" i="1" dirty="0" err="1">
                <a:solidFill>
                  <a:srgbClr val="222222"/>
                </a:solidFill>
              </a:rPr>
              <a:t>Vijaykumar</a:t>
            </a:r>
            <a:r>
              <a:rPr lang="en-US" sz="1600" i="1" dirty="0">
                <a:solidFill>
                  <a:srgbClr val="222222"/>
                </a:solidFill>
              </a:rPr>
              <a:t>, CMU</a:t>
            </a:r>
            <a:endParaRPr lang="en-US" sz="1600" dirty="0"/>
          </a:p>
          <a:p>
            <a:pPr>
              <a:spcBef>
                <a:spcPts val="0"/>
              </a:spcBef>
              <a:spcAft>
                <a:spcPts val="0"/>
              </a:spcAft>
            </a:pPr>
            <a:r>
              <a:rPr lang="en-US" sz="1600" i="1" dirty="0" err="1">
                <a:solidFill>
                  <a:srgbClr val="222222"/>
                </a:solidFill>
              </a:rPr>
              <a:t>Rachata</a:t>
            </a:r>
            <a:r>
              <a:rPr lang="en-US" sz="1600" i="1" dirty="0">
                <a:solidFill>
                  <a:srgbClr val="222222"/>
                </a:solidFill>
              </a:rPr>
              <a:t> </a:t>
            </a:r>
            <a:r>
              <a:rPr lang="en-US" sz="1600" i="1" dirty="0" err="1">
                <a:solidFill>
                  <a:srgbClr val="222222"/>
                </a:solidFill>
              </a:rPr>
              <a:t>Ausavarungnirun</a:t>
            </a:r>
            <a:r>
              <a:rPr lang="en-US" sz="1600" i="1" dirty="0">
                <a:solidFill>
                  <a:srgbClr val="222222"/>
                </a:solidFill>
              </a:rPr>
              <a:t>, CMU/KMUTNB, Thailand</a:t>
            </a:r>
            <a:endParaRPr lang="en-US" sz="1600" dirty="0"/>
          </a:p>
          <a:p>
            <a:pPr>
              <a:spcBef>
                <a:spcPts val="0"/>
              </a:spcBef>
              <a:spcAft>
                <a:spcPts val="0"/>
              </a:spcAft>
            </a:pPr>
            <a:r>
              <a:rPr lang="en-US" sz="1600" i="1" dirty="0">
                <a:solidFill>
                  <a:srgbClr val="222222"/>
                </a:solidFill>
              </a:rPr>
              <a:t>Sonia Lopez Alarcon, RIT</a:t>
            </a:r>
            <a:endParaRPr lang="en-US" sz="1600" dirty="0"/>
          </a:p>
          <a:p>
            <a:pPr>
              <a:spcBef>
                <a:spcPts val="0"/>
              </a:spcBef>
              <a:spcAft>
                <a:spcPts val="0"/>
              </a:spcAft>
            </a:pPr>
            <a:r>
              <a:rPr lang="en-US" sz="1600" i="1" dirty="0" err="1">
                <a:solidFill>
                  <a:srgbClr val="222222"/>
                </a:solidFill>
              </a:rPr>
              <a:t>Sooraj</a:t>
            </a:r>
            <a:r>
              <a:rPr lang="en-US" sz="1600" i="1" dirty="0">
                <a:solidFill>
                  <a:srgbClr val="222222"/>
                </a:solidFill>
              </a:rPr>
              <a:t> </a:t>
            </a:r>
            <a:r>
              <a:rPr lang="en-US" sz="1600" i="1" dirty="0" err="1">
                <a:solidFill>
                  <a:srgbClr val="222222"/>
                </a:solidFill>
              </a:rPr>
              <a:t>Puthoor</a:t>
            </a:r>
            <a:r>
              <a:rPr lang="en-US" sz="1600" i="1" dirty="0">
                <a:solidFill>
                  <a:srgbClr val="222222"/>
                </a:solidFill>
              </a:rPr>
              <a:t>, AMD Research</a:t>
            </a:r>
            <a:endParaRPr lang="en-US" sz="1600" dirty="0"/>
          </a:p>
          <a:p>
            <a:pPr>
              <a:spcBef>
                <a:spcPts val="0"/>
              </a:spcBef>
              <a:spcAft>
                <a:spcPts val="0"/>
              </a:spcAft>
            </a:pPr>
            <a:r>
              <a:rPr lang="en-US" sz="1600" i="1" dirty="0">
                <a:solidFill>
                  <a:srgbClr val="222222"/>
                </a:solidFill>
              </a:rPr>
              <a:t>Sreepathi Pai, Rochester</a:t>
            </a:r>
            <a:endParaRPr lang="en-US" sz="1600" dirty="0"/>
          </a:p>
          <a:p>
            <a:pPr>
              <a:spcBef>
                <a:spcPts val="0"/>
              </a:spcBef>
              <a:spcAft>
                <a:spcPts val="0"/>
              </a:spcAft>
            </a:pPr>
            <a:r>
              <a:rPr lang="en-US" sz="1600" i="1" dirty="0">
                <a:solidFill>
                  <a:srgbClr val="222222"/>
                </a:solidFill>
              </a:rPr>
              <a:t>Tao Li, University of Florida</a:t>
            </a:r>
            <a:endParaRPr lang="en-US" sz="1600" dirty="0"/>
          </a:p>
          <a:p>
            <a:pPr>
              <a:spcBef>
                <a:spcPts val="0"/>
              </a:spcBef>
              <a:spcAft>
                <a:spcPts val="0"/>
              </a:spcAft>
            </a:pPr>
            <a:r>
              <a:rPr lang="en-US" sz="1600" i="1" dirty="0">
                <a:solidFill>
                  <a:srgbClr val="222222"/>
                </a:solidFill>
              </a:rPr>
              <a:t>Tim Rogers, Purdue</a:t>
            </a:r>
            <a:endParaRPr lang="en-US" sz="1600" dirty="0"/>
          </a:p>
          <a:p>
            <a:pPr>
              <a:spcBef>
                <a:spcPts val="0"/>
              </a:spcBef>
              <a:spcAft>
                <a:spcPts val="0"/>
              </a:spcAft>
            </a:pPr>
            <a:r>
              <a:rPr lang="en-US" sz="1600" i="1" dirty="0">
                <a:solidFill>
                  <a:srgbClr val="222222"/>
                </a:solidFill>
              </a:rPr>
              <a:t>Trevor E. Carlson, National University of Singapore</a:t>
            </a:r>
            <a:endParaRPr lang="en-US" sz="1600" dirty="0"/>
          </a:p>
          <a:p>
            <a:pPr>
              <a:spcBef>
                <a:spcPts val="0"/>
              </a:spcBef>
              <a:spcAft>
                <a:spcPts val="0"/>
              </a:spcAft>
            </a:pPr>
            <a:r>
              <a:rPr lang="en-US" sz="1600" i="1" dirty="0">
                <a:solidFill>
                  <a:srgbClr val="222222"/>
                </a:solidFill>
              </a:rPr>
              <a:t>Xin Fu, University of Houston</a:t>
            </a:r>
            <a:endParaRPr lang="en-US" sz="1600" dirty="0"/>
          </a:p>
          <a:p>
            <a:pPr>
              <a:spcBef>
                <a:spcPts val="0"/>
              </a:spcBef>
              <a:spcAft>
                <a:spcPts val="0"/>
              </a:spcAft>
            </a:pPr>
            <a:r>
              <a:rPr lang="en-US" sz="1600" i="1" dirty="0" err="1">
                <a:solidFill>
                  <a:srgbClr val="222222"/>
                </a:solidFill>
              </a:rPr>
              <a:t>Yash</a:t>
            </a:r>
            <a:r>
              <a:rPr lang="en-US" sz="1600" i="1" dirty="0">
                <a:solidFill>
                  <a:srgbClr val="222222"/>
                </a:solidFill>
              </a:rPr>
              <a:t> </a:t>
            </a:r>
            <a:r>
              <a:rPr lang="en-US" sz="1600" i="1" dirty="0" err="1">
                <a:solidFill>
                  <a:srgbClr val="222222"/>
                </a:solidFill>
              </a:rPr>
              <a:t>Ukidave</a:t>
            </a:r>
            <a:r>
              <a:rPr lang="en-US" sz="1600" i="1" dirty="0">
                <a:solidFill>
                  <a:srgbClr val="222222"/>
                </a:solidFill>
              </a:rPr>
              <a:t>, AMD</a:t>
            </a:r>
            <a:endParaRPr lang="en-US" sz="1600" dirty="0"/>
          </a:p>
          <a:p>
            <a:r>
              <a:rPr lang="en-US" dirty="0"/>
              <a:t/>
            </a:r>
            <a:br>
              <a:rPr lang="en-US" dirty="0"/>
            </a:br>
            <a:endParaRPr lang="en-US" dirty="0"/>
          </a:p>
        </p:txBody>
      </p:sp>
    </p:spTree>
    <p:extLst>
      <p:ext uri="{BB962C8B-B14F-4D97-AF65-F5344CB8AC3E}">
        <p14:creationId xmlns:p14="http://schemas.microsoft.com/office/powerpoint/2010/main" val="177292622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99762"/>
            <a:ext cx="8153400" cy="479747"/>
          </a:xfrm>
        </p:spPr>
        <p:txBody>
          <a:bodyPr/>
          <a:lstStyle/>
          <a:p>
            <a:r>
              <a:rPr lang="en-US" sz="3200" dirty="0" smtClean="0"/>
              <a:t>Keynote Speakers</a:t>
            </a:r>
            <a:endParaRPr lang="en-US" sz="3200" dirty="0"/>
          </a:p>
        </p:txBody>
      </p:sp>
      <p:sp>
        <p:nvSpPr>
          <p:cNvPr id="3" name="Content Placeholder 2"/>
          <p:cNvSpPr>
            <a:spLocks noGrp="1"/>
          </p:cNvSpPr>
          <p:nvPr>
            <p:ph idx="1"/>
          </p:nvPr>
        </p:nvSpPr>
        <p:spPr>
          <a:xfrm>
            <a:off x="533400" y="914400"/>
            <a:ext cx="8153400" cy="5049587"/>
          </a:xfrm>
        </p:spPr>
        <p:txBody>
          <a:bodyPr/>
          <a:lstStyle/>
          <a:p>
            <a:r>
              <a:rPr lang="en-US" sz="3200" dirty="0" smtClean="0"/>
              <a:t> </a:t>
            </a:r>
            <a:r>
              <a:rPr lang="en-US" sz="3200" b="1" dirty="0" smtClean="0"/>
              <a:t>Prof. </a:t>
            </a:r>
            <a:r>
              <a:rPr lang="en-US" sz="3200" b="1" dirty="0" err="1" smtClean="0"/>
              <a:t>Nael</a:t>
            </a:r>
            <a:r>
              <a:rPr lang="en-US" sz="3200" b="1" dirty="0" smtClean="0"/>
              <a:t> Abu </a:t>
            </a:r>
            <a:r>
              <a:rPr lang="en-US" sz="3200" b="1" dirty="0" err="1" smtClean="0"/>
              <a:t>Ghazaleh</a:t>
            </a:r>
            <a:endParaRPr lang="en-US" sz="3200" b="1" dirty="0" smtClean="0"/>
          </a:p>
          <a:p>
            <a:pPr lvl="1"/>
            <a:r>
              <a:rPr lang="en-US" sz="2800" dirty="0" smtClean="0"/>
              <a:t> Professor, UC Riverside</a:t>
            </a:r>
          </a:p>
          <a:p>
            <a:pPr lvl="1"/>
            <a:r>
              <a:rPr lang="en-US" sz="2800" i="1" dirty="0" smtClean="0"/>
              <a:t> Is </a:t>
            </a:r>
            <a:r>
              <a:rPr lang="en-US" sz="2800" i="1" dirty="0"/>
              <a:t>my GPU Secure? Covert and Side channel attacks on </a:t>
            </a:r>
            <a:r>
              <a:rPr lang="en-US" sz="2800" i="1" dirty="0" smtClean="0"/>
              <a:t>GPUs</a:t>
            </a:r>
          </a:p>
          <a:p>
            <a:pPr lvl="1"/>
            <a:endParaRPr lang="en-US" sz="2800" dirty="0"/>
          </a:p>
          <a:p>
            <a:r>
              <a:rPr lang="en-US" sz="3200" dirty="0" smtClean="0"/>
              <a:t> </a:t>
            </a:r>
            <a:r>
              <a:rPr lang="en-US" sz="3200" b="1" dirty="0" smtClean="0"/>
              <a:t>Prof. </a:t>
            </a:r>
            <a:r>
              <a:rPr lang="en-US" sz="3200" b="1" dirty="0" err="1" smtClean="0"/>
              <a:t>Xipeng</a:t>
            </a:r>
            <a:r>
              <a:rPr lang="en-US" sz="3200" b="1" dirty="0" smtClean="0"/>
              <a:t> Shen</a:t>
            </a:r>
          </a:p>
          <a:p>
            <a:pPr lvl="1"/>
            <a:r>
              <a:rPr lang="en-US" sz="2800" dirty="0" smtClean="0"/>
              <a:t> Professor, NCSU</a:t>
            </a:r>
          </a:p>
          <a:p>
            <a:pPr lvl="1"/>
            <a:r>
              <a:rPr lang="en-US" sz="2800" dirty="0" smtClean="0"/>
              <a:t> </a:t>
            </a:r>
            <a:r>
              <a:rPr lang="en-US" sz="2800" i="1" dirty="0" smtClean="0"/>
              <a:t>Augmenting </a:t>
            </a:r>
            <a:r>
              <a:rPr lang="en-US" sz="2800" i="1" dirty="0"/>
              <a:t>GPU Hardware through Software Innovations - A Reflection on a Dozen Years of Efforts</a:t>
            </a:r>
          </a:p>
        </p:txBody>
      </p:sp>
      <p:sp>
        <p:nvSpPr>
          <p:cNvPr id="4" name="Slide Number Placeholder 3"/>
          <p:cNvSpPr>
            <a:spLocks noGrp="1"/>
          </p:cNvSpPr>
          <p:nvPr>
            <p:ph type="sldNum" sz="quarter" idx="10"/>
          </p:nvPr>
        </p:nvSpPr>
        <p:spPr/>
        <p:txBody>
          <a:bodyPr/>
          <a:lstStyle/>
          <a:p>
            <a:fld id="{5DE0CC70-9BD5-7543-A524-72E5137DC4FD}" type="slidenum">
              <a:rPr lang="en-US" smtClean="0"/>
              <a:t>6</a:t>
            </a:fld>
            <a:endParaRPr lang="en-US"/>
          </a:p>
        </p:txBody>
      </p:sp>
    </p:spTree>
    <p:extLst>
      <p:ext uri="{BB962C8B-B14F-4D97-AF65-F5344CB8AC3E}">
        <p14:creationId xmlns:p14="http://schemas.microsoft.com/office/powerpoint/2010/main" val="18836584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899" y="152400"/>
            <a:ext cx="8153400" cy="422275"/>
          </a:xfrm>
        </p:spPr>
        <p:txBody>
          <a:bodyPr/>
          <a:lstStyle/>
          <a:p>
            <a:r>
              <a:rPr lang="en-US" dirty="0" smtClean="0"/>
              <a:t>Morning Schedule</a:t>
            </a:r>
            <a:endParaRPr lang="en-US" dirty="0"/>
          </a:p>
        </p:txBody>
      </p:sp>
      <p:sp>
        <p:nvSpPr>
          <p:cNvPr id="4" name="Slide Number Placeholder 3"/>
          <p:cNvSpPr>
            <a:spLocks noGrp="1"/>
          </p:cNvSpPr>
          <p:nvPr>
            <p:ph type="sldNum" sz="quarter" idx="10"/>
          </p:nvPr>
        </p:nvSpPr>
        <p:spPr/>
        <p:txBody>
          <a:bodyPr/>
          <a:lstStyle/>
          <a:p>
            <a:fld id="{5DE0CC70-9BD5-7543-A524-72E5137DC4FD}" type="slidenum">
              <a:rPr lang="en-US" smtClean="0"/>
              <a:t>7</a:t>
            </a:fld>
            <a:endParaRPr lang="en-US"/>
          </a:p>
        </p:txBody>
      </p:sp>
      <p:graphicFrame>
        <p:nvGraphicFramePr>
          <p:cNvPr id="5" name="Table 4"/>
          <p:cNvGraphicFramePr>
            <a:graphicFrameLocks noGrp="1"/>
          </p:cNvGraphicFramePr>
          <p:nvPr/>
        </p:nvGraphicFramePr>
        <p:xfrm>
          <a:off x="228599" y="914400"/>
          <a:ext cx="8458200" cy="5277318"/>
        </p:xfrm>
        <a:graphic>
          <a:graphicData uri="http://schemas.openxmlformats.org/drawingml/2006/table">
            <a:tbl>
              <a:tblPr/>
              <a:tblGrid>
                <a:gridCol w="4229100"/>
                <a:gridCol w="4229100"/>
              </a:tblGrid>
              <a:tr h="789771">
                <a:tc>
                  <a:txBody>
                    <a:bodyPr/>
                    <a:lstStyle/>
                    <a:p>
                      <a:pPr algn="l" fontAlgn="t" latinLnBrk="0"/>
                      <a:r>
                        <a:rPr lang="pt-BR" sz="1600" b="1" dirty="0">
                          <a:effectLst/>
                          <a:latin typeface="inherit" charset="0"/>
                        </a:rPr>
                        <a:t>9:00 AM - 10:00 AM</a:t>
                      </a:r>
                      <a:endParaRPr lang="pt-BR" sz="1600" dirty="0">
                        <a:effectLst/>
                      </a:endParaRPr>
                    </a:p>
                  </a:txBody>
                  <a:tcPr marL="7846" marR="7846" marT="15692" marB="15692">
                    <a:lnL w="6350" cap="flat" cmpd="sng" algn="ctr">
                      <a:solidFill>
                        <a:srgbClr val="90EF41"/>
                      </a:solidFill>
                      <a:prstDash val="solid"/>
                      <a:round/>
                      <a:headEnd type="none" w="med" len="med"/>
                      <a:tailEnd type="none" w="med" len="med"/>
                    </a:lnL>
                    <a:lnR w="6350" cap="flat" cmpd="sng" algn="ctr">
                      <a:solidFill>
                        <a:srgbClr val="90EF41"/>
                      </a:solidFill>
                      <a:prstDash val="solid"/>
                      <a:round/>
                      <a:headEnd type="none" w="med" len="med"/>
                      <a:tailEnd type="none" w="med" len="med"/>
                    </a:lnR>
                    <a:lnT w="6350" cap="flat" cmpd="sng" algn="ctr">
                      <a:solidFill>
                        <a:srgbClr val="90EF41"/>
                      </a:solidFill>
                      <a:prstDash val="solid"/>
                      <a:round/>
                      <a:headEnd type="none" w="med" len="med"/>
                      <a:tailEnd type="none" w="med" len="med"/>
                    </a:lnT>
                    <a:lnB w="6350" cap="flat" cmpd="sng" algn="ctr">
                      <a:solidFill>
                        <a:srgbClr val="20E041"/>
                      </a:solidFill>
                      <a:prstDash val="solid"/>
                      <a:round/>
                      <a:headEnd type="none" w="med" len="med"/>
                      <a:tailEnd type="none" w="med" len="med"/>
                    </a:lnB>
                    <a:solidFill>
                      <a:srgbClr val="FFFFFF"/>
                    </a:solidFill>
                  </a:tcPr>
                </a:tc>
                <a:tc>
                  <a:txBody>
                    <a:bodyPr/>
                    <a:lstStyle/>
                    <a:p>
                      <a:pPr algn="l" fontAlgn="t" latinLnBrk="0"/>
                      <a:r>
                        <a:rPr lang="en-US" sz="1600" b="1">
                          <a:effectLst/>
                          <a:latin typeface="inherit" charset="0"/>
                        </a:rPr>
                        <a:t>Keynote - I:</a:t>
                      </a:r>
                      <a:r>
                        <a:rPr lang="en-US" sz="1600">
                          <a:effectLst/>
                        </a:rPr>
                        <a:t> "Is my GPU Secure? Covert and Side channel attacks on GPUs", </a:t>
                      </a:r>
                      <a:br>
                        <a:rPr lang="en-US" sz="1600">
                          <a:effectLst/>
                        </a:rPr>
                      </a:br>
                      <a:r>
                        <a:rPr lang="en-US" sz="1600">
                          <a:effectLst/>
                        </a:rPr>
                        <a:t>Nael Abu-Ghazaleh, UC Riverside</a:t>
                      </a:r>
                    </a:p>
                  </a:txBody>
                  <a:tcPr marL="7846" marR="7846" marT="15692" marB="15692">
                    <a:lnL w="6350" cap="flat" cmpd="sng" algn="ctr">
                      <a:solidFill>
                        <a:srgbClr val="90EF41"/>
                      </a:solidFill>
                      <a:prstDash val="solid"/>
                      <a:round/>
                      <a:headEnd type="none" w="med" len="med"/>
                      <a:tailEnd type="none" w="med" len="med"/>
                    </a:lnL>
                    <a:lnR w="6350" cap="flat" cmpd="sng" algn="ctr">
                      <a:solidFill>
                        <a:srgbClr val="90EF41"/>
                      </a:solidFill>
                      <a:prstDash val="solid"/>
                      <a:round/>
                      <a:headEnd type="none" w="med" len="med"/>
                      <a:tailEnd type="none" w="med" len="med"/>
                    </a:lnR>
                    <a:lnT w="6350" cap="flat" cmpd="sng" algn="ctr">
                      <a:solidFill>
                        <a:srgbClr val="90EF41"/>
                      </a:solidFill>
                      <a:prstDash val="solid"/>
                      <a:round/>
                      <a:headEnd type="none" w="med" len="med"/>
                      <a:tailEnd type="none" w="med" len="med"/>
                    </a:lnT>
                    <a:lnB w="6350" cap="flat" cmpd="sng" algn="ctr">
                      <a:solidFill>
                        <a:srgbClr val="20E041"/>
                      </a:solidFill>
                      <a:prstDash val="solid"/>
                      <a:round/>
                      <a:headEnd type="none" w="med" len="med"/>
                      <a:tailEnd type="none" w="med" len="med"/>
                    </a:lnB>
                    <a:solidFill>
                      <a:srgbClr val="FFFFFF"/>
                    </a:solidFill>
                  </a:tcPr>
                </a:tc>
              </a:tr>
              <a:tr h="211499">
                <a:tc>
                  <a:txBody>
                    <a:bodyPr/>
                    <a:lstStyle/>
                    <a:p>
                      <a:pPr algn="l" fontAlgn="t" latinLnBrk="0"/>
                      <a:r>
                        <a:rPr lang="pt-BR" sz="1600" b="1">
                          <a:effectLst/>
                          <a:latin typeface="inherit" charset="0"/>
                        </a:rPr>
                        <a:t>10:00 AM - 10:30 AM</a:t>
                      </a:r>
                      <a:endParaRPr lang="pt-BR" sz="1600">
                        <a:effectLst/>
                      </a:endParaRPr>
                    </a:p>
                  </a:txBody>
                  <a:tcPr marL="7846" marR="7846" marT="15692" marB="15692">
                    <a:lnL w="6350" cap="flat" cmpd="sng" algn="ctr">
                      <a:solidFill>
                        <a:srgbClr val="20E041"/>
                      </a:solidFill>
                      <a:prstDash val="solid"/>
                      <a:round/>
                      <a:headEnd type="none" w="med" len="med"/>
                      <a:tailEnd type="none" w="med" len="med"/>
                    </a:lnL>
                    <a:lnR w="6350" cap="flat" cmpd="sng" algn="ctr">
                      <a:solidFill>
                        <a:srgbClr val="20E041"/>
                      </a:solidFill>
                      <a:prstDash val="solid"/>
                      <a:round/>
                      <a:headEnd type="none" w="med" len="med"/>
                      <a:tailEnd type="none" w="med" len="med"/>
                    </a:lnR>
                    <a:lnT w="6350" cap="flat" cmpd="sng" algn="ctr">
                      <a:solidFill>
                        <a:srgbClr val="20E041"/>
                      </a:solidFill>
                      <a:prstDash val="solid"/>
                      <a:round/>
                      <a:headEnd type="none" w="med" len="med"/>
                      <a:tailEnd type="none" w="med" len="med"/>
                    </a:lnT>
                    <a:lnB w="6350" cap="flat" cmpd="sng" algn="ctr">
                      <a:solidFill>
                        <a:srgbClr val="407260"/>
                      </a:solidFill>
                      <a:prstDash val="solid"/>
                      <a:round/>
                      <a:headEnd type="none" w="med" len="med"/>
                      <a:tailEnd type="none" w="med" len="med"/>
                    </a:lnB>
                    <a:solidFill>
                      <a:srgbClr val="FFFFFF"/>
                    </a:solidFill>
                  </a:tcPr>
                </a:tc>
                <a:tc>
                  <a:txBody>
                    <a:bodyPr/>
                    <a:lstStyle/>
                    <a:p>
                      <a:pPr algn="l" fontAlgn="t" latinLnBrk="0"/>
                      <a:r>
                        <a:rPr lang="en-US" sz="1600">
                          <a:effectLst/>
                        </a:rPr>
                        <a:t>Break</a:t>
                      </a:r>
                    </a:p>
                  </a:txBody>
                  <a:tcPr marL="7846" marR="7846" marT="15692" marB="15692">
                    <a:lnL w="6350" cap="flat" cmpd="sng" algn="ctr">
                      <a:solidFill>
                        <a:srgbClr val="20E041"/>
                      </a:solidFill>
                      <a:prstDash val="solid"/>
                      <a:round/>
                      <a:headEnd type="none" w="med" len="med"/>
                      <a:tailEnd type="none" w="med" len="med"/>
                    </a:lnL>
                    <a:lnR w="6350" cap="flat" cmpd="sng" algn="ctr">
                      <a:solidFill>
                        <a:srgbClr val="20E041"/>
                      </a:solidFill>
                      <a:prstDash val="solid"/>
                      <a:round/>
                      <a:headEnd type="none" w="med" len="med"/>
                      <a:tailEnd type="none" w="med" len="med"/>
                    </a:lnR>
                    <a:lnT w="6350" cap="flat" cmpd="sng" algn="ctr">
                      <a:solidFill>
                        <a:srgbClr val="20E041"/>
                      </a:solidFill>
                      <a:prstDash val="solid"/>
                      <a:round/>
                      <a:headEnd type="none" w="med" len="med"/>
                      <a:tailEnd type="none" w="med" len="med"/>
                    </a:lnT>
                    <a:lnB w="6350" cap="flat" cmpd="sng" algn="ctr">
                      <a:solidFill>
                        <a:srgbClr val="809721"/>
                      </a:solidFill>
                      <a:prstDash val="solid"/>
                      <a:round/>
                      <a:headEnd type="none" w="med" len="med"/>
                      <a:tailEnd type="none" w="med" len="med"/>
                    </a:lnB>
                    <a:solidFill>
                      <a:srgbClr val="FFFFFF"/>
                    </a:solidFill>
                  </a:tcPr>
                </a:tc>
              </a:tr>
              <a:tr h="1223475">
                <a:tc>
                  <a:txBody>
                    <a:bodyPr/>
                    <a:lstStyle/>
                    <a:p>
                      <a:pPr algn="l" fontAlgn="t" latinLnBrk="0"/>
                      <a:r>
                        <a:rPr lang="is-IS" sz="1600" b="1">
                          <a:effectLst/>
                          <a:latin typeface="inherit" charset="0"/>
                        </a:rPr>
                        <a:t>10:30 AM - 11:00 AM</a:t>
                      </a:r>
                    </a:p>
                  </a:txBody>
                  <a:tcPr marL="7846" marR="7846" marT="15692" marB="15692">
                    <a:lnL w="6350" cap="flat" cmpd="sng" algn="ctr">
                      <a:solidFill>
                        <a:srgbClr val="407260"/>
                      </a:solidFill>
                      <a:prstDash val="solid"/>
                      <a:round/>
                      <a:headEnd type="none" w="med" len="med"/>
                      <a:tailEnd type="none" w="med" len="med"/>
                    </a:lnL>
                    <a:lnR w="6350" cap="flat" cmpd="sng" algn="ctr">
                      <a:solidFill>
                        <a:srgbClr val="809721"/>
                      </a:solidFill>
                      <a:prstDash val="solid"/>
                      <a:round/>
                      <a:headEnd type="none" w="med" len="med"/>
                      <a:tailEnd type="none" w="med" len="med"/>
                    </a:lnR>
                    <a:lnT w="6350" cap="flat" cmpd="sng" algn="ctr">
                      <a:solidFill>
                        <a:srgbClr val="407260"/>
                      </a:solidFill>
                      <a:prstDash val="solid"/>
                      <a:round/>
                      <a:headEnd type="none" w="med" len="med"/>
                      <a:tailEnd type="none" w="med" len="med"/>
                    </a:lnT>
                    <a:lnB w="6350" cap="flat" cmpd="sng" algn="ctr">
                      <a:solidFill>
                        <a:srgbClr val="20E041"/>
                      </a:solidFill>
                      <a:prstDash val="solid"/>
                      <a:round/>
                      <a:headEnd type="none" w="med" len="med"/>
                      <a:tailEnd type="none" w="med" len="med"/>
                    </a:lnB>
                    <a:solidFill>
                      <a:srgbClr val="FFFFFF"/>
                    </a:solidFill>
                  </a:tcPr>
                </a:tc>
                <a:tc>
                  <a:txBody>
                    <a:bodyPr/>
                    <a:lstStyle/>
                    <a:p>
                      <a:pPr algn="l" fontAlgn="t" latinLnBrk="0"/>
                      <a:r>
                        <a:rPr lang="en-US" sz="1600" i="1">
                          <a:effectLst/>
                          <a:latin typeface="inherit" charset="0"/>
                        </a:rPr>
                        <a:t>Scatter-and-Gather Revisited: High-Performance Side-Channel-Resistant AES on GPUs</a:t>
                      </a:r>
                      <a:r>
                        <a:rPr lang="en-US" sz="1600">
                          <a:effectLst/>
                        </a:rPr>
                        <a:t/>
                      </a:r>
                      <a:br>
                        <a:rPr lang="en-US" sz="1600">
                          <a:effectLst/>
                        </a:rPr>
                      </a:br>
                      <a:r>
                        <a:rPr lang="en-US" sz="1600">
                          <a:effectLst/>
                        </a:rPr>
                        <a:t>Zhen Lin, Utkarsh Mathur, Huiyang Zhou (North Carolina State University)</a:t>
                      </a:r>
                      <a:br>
                        <a:rPr lang="en-US" sz="1600">
                          <a:effectLst/>
                        </a:rPr>
                      </a:br>
                      <a:endParaRPr lang="en-US" sz="1600">
                        <a:effectLst/>
                      </a:endParaRPr>
                    </a:p>
                  </a:txBody>
                  <a:tcPr marL="7846" marR="7846" marT="15692" marB="15692">
                    <a:lnL w="6350" cap="flat" cmpd="sng" algn="ctr">
                      <a:solidFill>
                        <a:srgbClr val="809721"/>
                      </a:solidFill>
                      <a:prstDash val="solid"/>
                      <a:round/>
                      <a:headEnd type="none" w="med" len="med"/>
                      <a:tailEnd type="none" w="med" len="med"/>
                    </a:lnL>
                    <a:lnR w="6350" cap="flat" cmpd="sng" algn="ctr">
                      <a:solidFill>
                        <a:srgbClr val="809721"/>
                      </a:solidFill>
                      <a:prstDash val="solid"/>
                      <a:round/>
                      <a:headEnd type="none" w="med" len="med"/>
                      <a:tailEnd type="none" w="med" len="med"/>
                    </a:lnR>
                    <a:lnT w="6350" cap="flat" cmpd="sng" algn="ctr">
                      <a:solidFill>
                        <a:srgbClr val="809721"/>
                      </a:solidFill>
                      <a:prstDash val="solid"/>
                      <a:round/>
                      <a:headEnd type="none" w="med" len="med"/>
                      <a:tailEnd type="none" w="med" len="med"/>
                    </a:lnT>
                    <a:lnB w="6350" cap="flat" cmpd="sng" algn="ctr">
                      <a:solidFill>
                        <a:srgbClr val="10F541"/>
                      </a:solidFill>
                      <a:prstDash val="solid"/>
                      <a:round/>
                      <a:headEnd type="none" w="med" len="med"/>
                      <a:tailEnd type="none" w="med" len="med"/>
                    </a:lnB>
                    <a:solidFill>
                      <a:srgbClr val="FFFFFF"/>
                    </a:solidFill>
                  </a:tcPr>
                </a:tc>
              </a:tr>
              <a:tr h="1657180">
                <a:tc>
                  <a:txBody>
                    <a:bodyPr/>
                    <a:lstStyle/>
                    <a:p>
                      <a:pPr algn="l" fontAlgn="t" latinLnBrk="0"/>
                      <a:r>
                        <a:rPr lang="is-IS" sz="1600" b="1">
                          <a:effectLst/>
                          <a:latin typeface="inherit" charset="0"/>
                        </a:rPr>
                        <a:t>11:00 AM - 11:30 AM</a:t>
                      </a:r>
                    </a:p>
                  </a:txBody>
                  <a:tcPr marL="7846" marR="7846" marT="15692" marB="15692">
                    <a:lnL w="6350" cap="flat" cmpd="sng" algn="ctr">
                      <a:solidFill>
                        <a:srgbClr val="20E041"/>
                      </a:solidFill>
                      <a:prstDash val="solid"/>
                      <a:round/>
                      <a:headEnd type="none" w="med" len="med"/>
                      <a:tailEnd type="none" w="med" len="med"/>
                    </a:lnL>
                    <a:lnR w="6350" cap="flat" cmpd="sng" algn="ctr">
                      <a:solidFill>
                        <a:srgbClr val="10F541"/>
                      </a:solidFill>
                      <a:prstDash val="solid"/>
                      <a:round/>
                      <a:headEnd type="none" w="med" len="med"/>
                      <a:tailEnd type="none" w="med" len="med"/>
                    </a:lnR>
                    <a:lnT w="6350" cap="flat" cmpd="sng" algn="ctr">
                      <a:solidFill>
                        <a:srgbClr val="20E041"/>
                      </a:solidFill>
                      <a:prstDash val="solid"/>
                      <a:round/>
                      <a:headEnd type="none" w="med" len="med"/>
                      <a:tailEnd type="none" w="med" len="med"/>
                    </a:lnT>
                    <a:lnB w="6350" cap="flat" cmpd="sng" algn="ctr">
                      <a:solidFill>
                        <a:srgbClr val="809721"/>
                      </a:solidFill>
                      <a:prstDash val="solid"/>
                      <a:round/>
                      <a:headEnd type="none" w="med" len="med"/>
                      <a:tailEnd type="none" w="med" len="med"/>
                    </a:lnB>
                    <a:solidFill>
                      <a:srgbClr val="FFFFFF"/>
                    </a:solidFill>
                  </a:tcPr>
                </a:tc>
                <a:tc>
                  <a:txBody>
                    <a:bodyPr/>
                    <a:lstStyle/>
                    <a:p>
                      <a:pPr algn="l" fontAlgn="t" latinLnBrk="0"/>
                      <a:r>
                        <a:rPr lang="en-US" sz="1600" i="1">
                          <a:effectLst/>
                          <a:latin typeface="inherit" charset="0"/>
                        </a:rPr>
                        <a:t>Detailed Characterization of Deep Neural Networks on GPUs and FPGAs</a:t>
                      </a:r>
                      <a:r>
                        <a:rPr lang="en-US" sz="1600">
                          <a:effectLst/>
                        </a:rPr>
                        <a:t/>
                      </a:r>
                      <a:br>
                        <a:rPr lang="en-US" sz="1600">
                          <a:effectLst/>
                        </a:rPr>
                      </a:br>
                      <a:r>
                        <a:rPr lang="en-US" sz="1600">
                          <a:effectLst/>
                        </a:rPr>
                        <a:t>Aajna Karki, Chethan Palangotu Keshava, Spoorthi Mysore Shivakumar, Joshua Skow, </a:t>
                      </a:r>
                      <a:br>
                        <a:rPr lang="en-US" sz="1600">
                          <a:effectLst/>
                        </a:rPr>
                      </a:br>
                      <a:r>
                        <a:rPr lang="en-US" sz="1600">
                          <a:effectLst/>
                        </a:rPr>
                        <a:t>Goutam Madhukeshwar Hedge, Hyeran Jeon (San Jose State University)</a:t>
                      </a:r>
                      <a:br>
                        <a:rPr lang="en-US" sz="1600">
                          <a:effectLst/>
                        </a:rPr>
                      </a:br>
                      <a:endParaRPr lang="en-US" sz="1600">
                        <a:effectLst/>
                      </a:endParaRPr>
                    </a:p>
                  </a:txBody>
                  <a:tcPr marL="7846" marR="7846" marT="15692" marB="15692">
                    <a:lnL w="6350" cap="flat" cmpd="sng" algn="ctr">
                      <a:solidFill>
                        <a:srgbClr val="10F541"/>
                      </a:solidFill>
                      <a:prstDash val="solid"/>
                      <a:round/>
                      <a:headEnd type="none" w="med" len="med"/>
                      <a:tailEnd type="none" w="med" len="med"/>
                    </a:lnL>
                    <a:lnR w="6350" cap="flat" cmpd="sng" algn="ctr">
                      <a:solidFill>
                        <a:srgbClr val="10F541"/>
                      </a:solidFill>
                      <a:prstDash val="solid"/>
                      <a:round/>
                      <a:headEnd type="none" w="med" len="med"/>
                      <a:tailEnd type="none" w="med" len="med"/>
                    </a:lnR>
                    <a:lnT w="6350" cap="flat" cmpd="sng" algn="ctr">
                      <a:solidFill>
                        <a:srgbClr val="10F541"/>
                      </a:solidFill>
                      <a:prstDash val="solid"/>
                      <a:round/>
                      <a:headEnd type="none" w="med" len="med"/>
                      <a:tailEnd type="none" w="med" len="med"/>
                    </a:lnT>
                    <a:lnB w="6350" cap="flat" cmpd="sng" algn="ctr">
                      <a:solidFill>
                        <a:srgbClr val="A07D61"/>
                      </a:solidFill>
                      <a:prstDash val="solid"/>
                      <a:round/>
                      <a:headEnd type="none" w="med" len="med"/>
                      <a:tailEnd type="none" w="med" len="med"/>
                    </a:lnB>
                    <a:solidFill>
                      <a:srgbClr val="FFFFFF"/>
                    </a:solidFill>
                  </a:tcPr>
                </a:tc>
              </a:tr>
              <a:tr h="1223475">
                <a:tc>
                  <a:txBody>
                    <a:bodyPr/>
                    <a:lstStyle/>
                    <a:p>
                      <a:pPr algn="l" fontAlgn="t" latinLnBrk="0"/>
                      <a:r>
                        <a:rPr lang="nl-NL" sz="1600" b="1" dirty="0">
                          <a:effectLst/>
                          <a:latin typeface="inherit" charset="0"/>
                        </a:rPr>
                        <a:t>11:30 AM - 12:00 </a:t>
                      </a:r>
                      <a:r>
                        <a:rPr lang="nl-NL" sz="1600" b="1" dirty="0" err="1">
                          <a:effectLst/>
                          <a:latin typeface="inherit" charset="0"/>
                        </a:rPr>
                        <a:t>Noon</a:t>
                      </a:r>
                      <a:endParaRPr lang="nl-NL" sz="1600" b="1" dirty="0">
                        <a:effectLst/>
                        <a:latin typeface="inherit" charset="0"/>
                      </a:endParaRPr>
                    </a:p>
                  </a:txBody>
                  <a:tcPr marL="7846" marR="7846" marT="15692" marB="15692">
                    <a:lnL w="6350" cap="flat" cmpd="sng" algn="ctr">
                      <a:solidFill>
                        <a:srgbClr val="809721"/>
                      </a:solidFill>
                      <a:prstDash val="solid"/>
                      <a:round/>
                      <a:headEnd type="none" w="med" len="med"/>
                      <a:tailEnd type="none" w="med" len="med"/>
                    </a:lnL>
                    <a:lnR w="6350" cap="flat" cmpd="sng" algn="ctr">
                      <a:solidFill>
                        <a:srgbClr val="A07D61"/>
                      </a:solidFill>
                      <a:prstDash val="solid"/>
                      <a:round/>
                      <a:headEnd type="none" w="med" len="med"/>
                      <a:tailEnd type="none" w="med" len="med"/>
                    </a:lnR>
                    <a:lnT w="6350" cap="flat" cmpd="sng" algn="ctr">
                      <a:solidFill>
                        <a:srgbClr val="809721"/>
                      </a:solidFill>
                      <a:prstDash val="solid"/>
                      <a:round/>
                      <a:headEnd type="none" w="med" len="med"/>
                      <a:tailEnd type="none" w="med" len="med"/>
                    </a:lnT>
                    <a:lnB w="6350" cap="flat" cmpd="sng" algn="ctr">
                      <a:solidFill>
                        <a:srgbClr val="809721"/>
                      </a:solidFill>
                      <a:prstDash val="solid"/>
                      <a:round/>
                      <a:headEnd type="none" w="med" len="med"/>
                      <a:tailEnd type="none" w="med" len="med"/>
                    </a:lnB>
                    <a:solidFill>
                      <a:srgbClr val="FFFFFF"/>
                    </a:solidFill>
                  </a:tcPr>
                </a:tc>
                <a:tc>
                  <a:txBody>
                    <a:bodyPr/>
                    <a:lstStyle/>
                    <a:p>
                      <a:pPr algn="l" fontAlgn="t" latinLnBrk="0"/>
                      <a:r>
                        <a:rPr lang="en-US" sz="1600" i="1" dirty="0">
                          <a:effectLst/>
                          <a:latin typeface="inherit" charset="0"/>
                        </a:rPr>
                        <a:t>Which Graph Representation to Select for Static Graph-Algorithms on a CUDA-capable GPU</a:t>
                      </a:r>
                      <a:r>
                        <a:rPr lang="en-US" sz="1600" dirty="0">
                          <a:effectLst/>
                        </a:rPr>
                        <a:t/>
                      </a:r>
                      <a:br>
                        <a:rPr lang="en-US" sz="1600" dirty="0">
                          <a:effectLst/>
                        </a:rPr>
                      </a:br>
                      <a:r>
                        <a:rPr lang="en-US" sz="1600" dirty="0">
                          <a:effectLst/>
                        </a:rPr>
                        <a:t>Thorsten </a:t>
                      </a:r>
                      <a:r>
                        <a:rPr lang="en-US" sz="1600" dirty="0" err="1">
                          <a:effectLst/>
                        </a:rPr>
                        <a:t>Blaß</a:t>
                      </a:r>
                      <a:r>
                        <a:rPr lang="en-US" sz="1600" dirty="0">
                          <a:effectLst/>
                        </a:rPr>
                        <a:t>, Michael </a:t>
                      </a:r>
                      <a:r>
                        <a:rPr lang="en-US" sz="1600" dirty="0" err="1">
                          <a:effectLst/>
                        </a:rPr>
                        <a:t>Philippsen</a:t>
                      </a:r>
                      <a:r>
                        <a:rPr lang="en-US" sz="1600" dirty="0">
                          <a:effectLst/>
                        </a:rPr>
                        <a:t> (Friedrich-Alexander University Erlangen-</a:t>
                      </a:r>
                      <a:r>
                        <a:rPr lang="en-US" sz="1600" dirty="0" err="1">
                          <a:effectLst/>
                        </a:rPr>
                        <a:t>Nürnberg</a:t>
                      </a:r>
                      <a:r>
                        <a:rPr lang="en-US" sz="1600" dirty="0">
                          <a:effectLst/>
                        </a:rPr>
                        <a:t>)</a:t>
                      </a:r>
                    </a:p>
                  </a:txBody>
                  <a:tcPr marL="7846" marR="7846" marT="15692" marB="15692">
                    <a:lnL w="6350" cap="flat" cmpd="sng" algn="ctr">
                      <a:solidFill>
                        <a:srgbClr val="A07D61"/>
                      </a:solidFill>
                      <a:prstDash val="solid"/>
                      <a:round/>
                      <a:headEnd type="none" w="med" len="med"/>
                      <a:tailEnd type="none" w="med" len="med"/>
                    </a:lnL>
                    <a:lnR w="6350" cap="flat" cmpd="sng" algn="ctr">
                      <a:solidFill>
                        <a:srgbClr val="A07D61"/>
                      </a:solidFill>
                      <a:prstDash val="solid"/>
                      <a:round/>
                      <a:headEnd type="none" w="med" len="med"/>
                      <a:tailEnd type="none" w="med" len="med"/>
                    </a:lnR>
                    <a:lnT w="6350" cap="flat" cmpd="sng" algn="ctr">
                      <a:solidFill>
                        <a:srgbClr val="A07D61"/>
                      </a:solidFill>
                      <a:prstDash val="solid"/>
                      <a:round/>
                      <a:headEnd type="none" w="med" len="med"/>
                      <a:tailEnd type="none" w="med" len="med"/>
                    </a:lnT>
                    <a:lnB w="6350" cap="flat" cmpd="sng" algn="ctr">
                      <a:solidFill>
                        <a:srgbClr val="A07D61"/>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055505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Afternoon Schedule</a:t>
            </a:r>
            <a:endParaRPr lang="en-US" dirty="0"/>
          </a:p>
        </p:txBody>
      </p:sp>
      <p:sp>
        <p:nvSpPr>
          <p:cNvPr id="4" name="Slide Number Placeholder 3"/>
          <p:cNvSpPr>
            <a:spLocks noGrp="1"/>
          </p:cNvSpPr>
          <p:nvPr>
            <p:ph type="sldNum" sz="quarter" idx="10"/>
          </p:nvPr>
        </p:nvSpPr>
        <p:spPr/>
        <p:txBody>
          <a:bodyPr/>
          <a:lstStyle/>
          <a:p>
            <a:fld id="{5DE0CC70-9BD5-7543-A524-72E5137DC4FD}" type="slidenum">
              <a:rPr lang="en-US" smtClean="0"/>
              <a:t>8</a:t>
            </a:fld>
            <a:endParaRPr lang="en-US"/>
          </a:p>
        </p:txBody>
      </p:sp>
      <p:graphicFrame>
        <p:nvGraphicFramePr>
          <p:cNvPr id="5" name="Table 4"/>
          <p:cNvGraphicFramePr>
            <a:graphicFrameLocks noGrp="1"/>
          </p:cNvGraphicFramePr>
          <p:nvPr/>
        </p:nvGraphicFramePr>
        <p:xfrm>
          <a:off x="381000" y="727076"/>
          <a:ext cx="8305800" cy="6007099"/>
        </p:xfrm>
        <a:graphic>
          <a:graphicData uri="http://schemas.openxmlformats.org/drawingml/2006/table">
            <a:tbl>
              <a:tblPr/>
              <a:tblGrid>
                <a:gridCol w="4036463"/>
                <a:gridCol w="4269337"/>
              </a:tblGrid>
              <a:tr h="246726">
                <a:tc>
                  <a:txBody>
                    <a:bodyPr/>
                    <a:lstStyle/>
                    <a:p>
                      <a:pPr algn="l" fontAlgn="t" latinLnBrk="0"/>
                      <a:endParaRPr lang="nl-NL" sz="1400" b="1" dirty="0">
                        <a:effectLst/>
                        <a:latin typeface="inherit" charset="0"/>
                      </a:endParaRPr>
                    </a:p>
                  </a:txBody>
                  <a:tcPr marL="7061" marR="7061" marT="14122" marB="14122">
                    <a:lnL w="6350" cap="flat" cmpd="sng" algn="ctr">
                      <a:solidFill>
                        <a:srgbClr val="402780"/>
                      </a:solidFill>
                      <a:prstDash val="solid"/>
                      <a:round/>
                      <a:headEnd type="none" w="med" len="med"/>
                      <a:tailEnd type="none" w="med" len="med"/>
                    </a:lnL>
                    <a:lnR w="6350" cap="flat" cmpd="sng" algn="ctr">
                      <a:solidFill>
                        <a:srgbClr val="10C761"/>
                      </a:solidFill>
                      <a:prstDash val="solid"/>
                      <a:round/>
                      <a:headEnd type="none" w="med" len="med"/>
                      <a:tailEnd type="none" w="med" len="med"/>
                    </a:lnR>
                    <a:lnT w="6350" cap="flat" cmpd="sng" algn="ctr">
                      <a:solidFill>
                        <a:srgbClr val="402780"/>
                      </a:solidFill>
                      <a:prstDash val="solid"/>
                      <a:round/>
                      <a:headEnd type="none" w="med" len="med"/>
                      <a:tailEnd type="none" w="med" len="med"/>
                    </a:lnT>
                    <a:lnB w="6350" cap="flat" cmpd="sng" algn="ctr">
                      <a:solidFill>
                        <a:srgbClr val="20E421"/>
                      </a:solidFill>
                      <a:prstDash val="solid"/>
                      <a:round/>
                      <a:headEnd type="none" w="med" len="med"/>
                      <a:tailEnd type="none" w="med" len="med"/>
                    </a:lnB>
                    <a:solidFill>
                      <a:srgbClr val="FFFFFF"/>
                    </a:solidFill>
                  </a:tcPr>
                </a:tc>
                <a:tc>
                  <a:txBody>
                    <a:bodyPr/>
                    <a:lstStyle/>
                    <a:p>
                      <a:pPr algn="l" fontAlgn="t" latinLnBrk="0"/>
                      <a:endParaRPr lang="en-US" sz="1400" dirty="0">
                        <a:effectLst/>
                      </a:endParaRPr>
                    </a:p>
                  </a:txBody>
                  <a:tcPr marL="7061" marR="7061" marT="14122" marB="14122">
                    <a:lnL w="6350" cap="flat" cmpd="sng" algn="ctr">
                      <a:solidFill>
                        <a:srgbClr val="10C761"/>
                      </a:solidFill>
                      <a:prstDash val="solid"/>
                      <a:round/>
                      <a:headEnd type="none" w="med" len="med"/>
                      <a:tailEnd type="none" w="med" len="med"/>
                    </a:lnL>
                    <a:lnR w="6350" cap="flat" cmpd="sng" algn="ctr">
                      <a:solidFill>
                        <a:srgbClr val="10C761"/>
                      </a:solidFill>
                      <a:prstDash val="solid"/>
                      <a:round/>
                      <a:headEnd type="none" w="med" len="med"/>
                      <a:tailEnd type="none" w="med" len="med"/>
                    </a:lnR>
                    <a:lnT w="6350" cap="flat" cmpd="sng" algn="ctr">
                      <a:solidFill>
                        <a:srgbClr val="10C761"/>
                      </a:solidFill>
                      <a:prstDash val="solid"/>
                      <a:round/>
                      <a:headEnd type="none" w="med" len="med"/>
                      <a:tailEnd type="none" w="med" len="med"/>
                    </a:lnT>
                    <a:lnB w="6350" cap="flat" cmpd="sng" algn="ctr">
                      <a:solidFill>
                        <a:srgbClr val="D0EA60"/>
                      </a:solidFill>
                      <a:prstDash val="solid"/>
                      <a:round/>
                      <a:headEnd type="none" w="med" len="med"/>
                      <a:tailEnd type="none" w="med" len="med"/>
                    </a:lnB>
                    <a:solidFill>
                      <a:srgbClr val="FFFFFF"/>
                    </a:solidFill>
                  </a:tcPr>
                </a:tc>
              </a:tr>
              <a:tr h="976703">
                <a:tc>
                  <a:txBody>
                    <a:bodyPr/>
                    <a:lstStyle/>
                    <a:p>
                      <a:pPr algn="l" fontAlgn="t" latinLnBrk="0"/>
                      <a:r>
                        <a:rPr lang="en-US" sz="1400" b="1" dirty="0">
                          <a:effectLst/>
                          <a:latin typeface="inherit" charset="0"/>
                        </a:rPr>
                        <a:t>2:00 PM - 3:00 PM</a:t>
                      </a:r>
                    </a:p>
                  </a:txBody>
                  <a:tcPr marL="7061" marR="7061" marT="14122" marB="14122">
                    <a:lnL w="6350" cap="flat" cmpd="sng" algn="ctr">
                      <a:solidFill>
                        <a:srgbClr val="20E421"/>
                      </a:solidFill>
                      <a:prstDash val="solid"/>
                      <a:round/>
                      <a:headEnd type="none" w="med" len="med"/>
                      <a:tailEnd type="none" w="med" len="med"/>
                    </a:lnL>
                    <a:lnR w="6350" cap="flat" cmpd="sng" algn="ctr">
                      <a:solidFill>
                        <a:srgbClr val="D0EA60"/>
                      </a:solidFill>
                      <a:prstDash val="solid"/>
                      <a:round/>
                      <a:headEnd type="none" w="med" len="med"/>
                      <a:tailEnd type="none" w="med" len="med"/>
                    </a:lnR>
                    <a:lnT w="6350" cap="flat" cmpd="sng" algn="ctr">
                      <a:solidFill>
                        <a:srgbClr val="20E421"/>
                      </a:solidFill>
                      <a:prstDash val="solid"/>
                      <a:round/>
                      <a:headEnd type="none" w="med" len="med"/>
                      <a:tailEnd type="none" w="med" len="med"/>
                    </a:lnT>
                    <a:lnB w="6350" cap="flat" cmpd="sng" algn="ctr">
                      <a:solidFill>
                        <a:srgbClr val="E06F60"/>
                      </a:solidFill>
                      <a:prstDash val="solid"/>
                      <a:round/>
                      <a:headEnd type="none" w="med" len="med"/>
                      <a:tailEnd type="none" w="med" len="med"/>
                    </a:lnB>
                    <a:solidFill>
                      <a:srgbClr val="FFFFFF"/>
                    </a:solidFill>
                  </a:tcPr>
                </a:tc>
                <a:tc>
                  <a:txBody>
                    <a:bodyPr/>
                    <a:lstStyle/>
                    <a:p>
                      <a:pPr algn="l" fontAlgn="t" latinLnBrk="0"/>
                      <a:r>
                        <a:rPr lang="en-US" sz="1400" b="1" dirty="0">
                          <a:effectLst/>
                          <a:latin typeface="inherit" charset="0"/>
                        </a:rPr>
                        <a:t>Keynote - II</a:t>
                      </a:r>
                      <a:r>
                        <a:rPr lang="en-US" sz="1400" dirty="0">
                          <a:effectLst/>
                        </a:rPr>
                        <a:t>: "Augmenting GPU Hardware through Software Innovations - A Reflection on a Dozen Years of Efforts", </a:t>
                      </a:r>
                      <a:br>
                        <a:rPr lang="en-US" sz="1400" dirty="0">
                          <a:effectLst/>
                        </a:rPr>
                      </a:br>
                      <a:r>
                        <a:rPr lang="en-US" sz="1400" dirty="0" err="1">
                          <a:effectLst/>
                        </a:rPr>
                        <a:t>Xipeng</a:t>
                      </a:r>
                      <a:r>
                        <a:rPr lang="en-US" sz="1400" dirty="0">
                          <a:effectLst/>
                        </a:rPr>
                        <a:t> Shen, NCSU</a:t>
                      </a:r>
                    </a:p>
                  </a:txBody>
                  <a:tcPr marL="7061" marR="7061" marT="14122" marB="14122">
                    <a:lnL w="6350" cap="flat" cmpd="sng" algn="ctr">
                      <a:solidFill>
                        <a:srgbClr val="D0EA60"/>
                      </a:solidFill>
                      <a:prstDash val="solid"/>
                      <a:round/>
                      <a:headEnd type="none" w="med" len="med"/>
                      <a:tailEnd type="none" w="med" len="med"/>
                    </a:lnL>
                    <a:lnR w="6350" cap="flat" cmpd="sng" algn="ctr">
                      <a:solidFill>
                        <a:srgbClr val="D0EA60"/>
                      </a:solidFill>
                      <a:prstDash val="solid"/>
                      <a:round/>
                      <a:headEnd type="none" w="med" len="med"/>
                      <a:tailEnd type="none" w="med" len="med"/>
                    </a:lnR>
                    <a:lnT w="6350" cap="flat" cmpd="sng" algn="ctr">
                      <a:solidFill>
                        <a:srgbClr val="D0EA60"/>
                      </a:solidFill>
                      <a:prstDash val="solid"/>
                      <a:round/>
                      <a:headEnd type="none" w="med" len="med"/>
                      <a:tailEnd type="none" w="med" len="med"/>
                    </a:lnT>
                    <a:lnB w="6350" cap="flat" cmpd="sng" algn="ctr">
                      <a:solidFill>
                        <a:srgbClr val="607940"/>
                      </a:solidFill>
                      <a:prstDash val="solid"/>
                      <a:round/>
                      <a:headEnd type="none" w="med" len="med"/>
                      <a:tailEnd type="none" w="med" len="med"/>
                    </a:lnB>
                    <a:solidFill>
                      <a:srgbClr val="FFFFFF"/>
                    </a:solidFill>
                  </a:tcPr>
                </a:tc>
              </a:tr>
              <a:tr h="246726">
                <a:tc>
                  <a:txBody>
                    <a:bodyPr/>
                    <a:lstStyle/>
                    <a:p>
                      <a:pPr algn="l" fontAlgn="t" latinLnBrk="0"/>
                      <a:r>
                        <a:rPr lang="en-US" sz="1400" b="1">
                          <a:effectLst/>
                          <a:latin typeface="inherit" charset="0"/>
                        </a:rPr>
                        <a:t>3:00 PM - 3:30 PM</a:t>
                      </a:r>
                    </a:p>
                  </a:txBody>
                  <a:tcPr marL="7061" marR="7061" marT="14122" marB="14122">
                    <a:lnL w="6350" cap="flat" cmpd="sng" algn="ctr">
                      <a:solidFill>
                        <a:srgbClr val="E06F60"/>
                      </a:solidFill>
                      <a:prstDash val="solid"/>
                      <a:round/>
                      <a:headEnd type="none" w="med" len="med"/>
                      <a:tailEnd type="none" w="med" len="med"/>
                    </a:lnL>
                    <a:lnR w="6350" cap="flat" cmpd="sng" algn="ctr">
                      <a:solidFill>
                        <a:srgbClr val="607940"/>
                      </a:solidFill>
                      <a:prstDash val="solid"/>
                      <a:round/>
                      <a:headEnd type="none" w="med" len="med"/>
                      <a:tailEnd type="none" w="med" len="med"/>
                    </a:lnR>
                    <a:lnT w="6350" cap="flat" cmpd="sng" algn="ctr">
                      <a:solidFill>
                        <a:srgbClr val="E06F60"/>
                      </a:solidFill>
                      <a:prstDash val="solid"/>
                      <a:round/>
                      <a:headEnd type="none" w="med" len="med"/>
                      <a:tailEnd type="none" w="med" len="med"/>
                    </a:lnT>
                    <a:lnB w="6350" cap="flat" cmpd="sng" algn="ctr">
                      <a:solidFill>
                        <a:srgbClr val="D0EA60"/>
                      </a:solidFill>
                      <a:prstDash val="solid"/>
                      <a:round/>
                      <a:headEnd type="none" w="med" len="med"/>
                      <a:tailEnd type="none" w="med" len="med"/>
                    </a:lnB>
                    <a:solidFill>
                      <a:srgbClr val="FFFFFF"/>
                    </a:solidFill>
                  </a:tcPr>
                </a:tc>
                <a:tc>
                  <a:txBody>
                    <a:bodyPr/>
                    <a:lstStyle/>
                    <a:p>
                      <a:pPr algn="l" fontAlgn="t" latinLnBrk="0"/>
                      <a:r>
                        <a:rPr lang="en-US" sz="1400">
                          <a:effectLst/>
                        </a:rPr>
                        <a:t>Break</a:t>
                      </a:r>
                    </a:p>
                  </a:txBody>
                  <a:tcPr marL="7061" marR="7061" marT="14122" marB="14122">
                    <a:lnL w="6350" cap="flat" cmpd="sng" algn="ctr">
                      <a:solidFill>
                        <a:srgbClr val="607940"/>
                      </a:solidFill>
                      <a:prstDash val="solid"/>
                      <a:round/>
                      <a:headEnd type="none" w="med" len="med"/>
                      <a:tailEnd type="none" w="med" len="med"/>
                    </a:lnL>
                    <a:lnR w="6350" cap="flat" cmpd="sng" algn="ctr">
                      <a:solidFill>
                        <a:srgbClr val="607940"/>
                      </a:solidFill>
                      <a:prstDash val="solid"/>
                      <a:round/>
                      <a:headEnd type="none" w="med" len="med"/>
                      <a:tailEnd type="none" w="med" len="med"/>
                    </a:lnR>
                    <a:lnT w="6350" cap="flat" cmpd="sng" algn="ctr">
                      <a:solidFill>
                        <a:srgbClr val="607940"/>
                      </a:solidFill>
                      <a:prstDash val="solid"/>
                      <a:round/>
                      <a:headEnd type="none" w="med" len="med"/>
                      <a:tailEnd type="none" w="med" len="med"/>
                    </a:lnT>
                    <a:lnB w="6350" cap="flat" cmpd="sng" algn="ctr">
                      <a:solidFill>
                        <a:srgbClr val="80FD60"/>
                      </a:solidFill>
                      <a:prstDash val="solid"/>
                      <a:round/>
                      <a:headEnd type="none" w="med" len="med"/>
                      <a:tailEnd type="none" w="med" len="med"/>
                    </a:lnB>
                    <a:solidFill>
                      <a:srgbClr val="FFFFFF"/>
                    </a:solidFill>
                  </a:tcPr>
                </a:tc>
              </a:tr>
              <a:tr h="1278949">
                <a:tc>
                  <a:txBody>
                    <a:bodyPr/>
                    <a:lstStyle/>
                    <a:p>
                      <a:pPr algn="l" fontAlgn="t" latinLnBrk="0"/>
                      <a:r>
                        <a:rPr lang="en-US" sz="1400" b="1">
                          <a:effectLst/>
                          <a:latin typeface="inherit" charset="0"/>
                        </a:rPr>
                        <a:t>3:30 PM - 4:00 PM</a:t>
                      </a:r>
                    </a:p>
                  </a:txBody>
                  <a:tcPr marL="7061" marR="7061" marT="14122" marB="14122">
                    <a:lnL w="6350" cap="flat" cmpd="sng" algn="ctr">
                      <a:solidFill>
                        <a:srgbClr val="D0EA60"/>
                      </a:solidFill>
                      <a:prstDash val="solid"/>
                      <a:round/>
                      <a:headEnd type="none" w="med" len="med"/>
                      <a:tailEnd type="none" w="med" len="med"/>
                    </a:lnL>
                    <a:lnR w="6350" cap="flat" cmpd="sng" algn="ctr">
                      <a:solidFill>
                        <a:srgbClr val="80FD60"/>
                      </a:solidFill>
                      <a:prstDash val="solid"/>
                      <a:round/>
                      <a:headEnd type="none" w="med" len="med"/>
                      <a:tailEnd type="none" w="med" len="med"/>
                    </a:lnR>
                    <a:lnT w="6350" cap="flat" cmpd="sng" algn="ctr">
                      <a:solidFill>
                        <a:srgbClr val="D0EA60"/>
                      </a:solidFill>
                      <a:prstDash val="solid"/>
                      <a:round/>
                      <a:headEnd type="none" w="med" len="med"/>
                      <a:tailEnd type="none" w="med" len="med"/>
                    </a:lnT>
                    <a:lnB w="6350" cap="flat" cmpd="sng" algn="ctr">
                      <a:solidFill>
                        <a:srgbClr val="D0EA60"/>
                      </a:solidFill>
                      <a:prstDash val="solid"/>
                      <a:round/>
                      <a:headEnd type="none" w="med" len="med"/>
                      <a:tailEnd type="none" w="med" len="med"/>
                    </a:lnB>
                    <a:solidFill>
                      <a:srgbClr val="FFFFFF"/>
                    </a:solidFill>
                  </a:tcPr>
                </a:tc>
                <a:tc>
                  <a:txBody>
                    <a:bodyPr/>
                    <a:lstStyle/>
                    <a:p>
                      <a:pPr algn="l" fontAlgn="t" latinLnBrk="0"/>
                      <a:r>
                        <a:rPr lang="en-US" sz="1400" i="1">
                          <a:effectLst/>
                          <a:latin typeface="inherit" charset="0"/>
                        </a:rPr>
                        <a:t>KNN-Joins Using a Hybrid Approach: Exploiting CPU/GPU Workload Characteristics</a:t>
                      </a:r>
                      <a:r>
                        <a:rPr lang="en-US" sz="1400">
                          <a:effectLst/>
                        </a:rPr>
                        <a:t/>
                      </a:r>
                      <a:br>
                        <a:rPr lang="en-US" sz="1400">
                          <a:effectLst/>
                        </a:rPr>
                      </a:br>
                      <a:r>
                        <a:rPr lang="en-US" sz="1400">
                          <a:effectLst/>
                        </a:rPr>
                        <a:t>Michael Gowanlock (Northern Arizona University)</a:t>
                      </a:r>
                      <a:br>
                        <a:rPr lang="en-US" sz="1400">
                          <a:effectLst/>
                        </a:rPr>
                      </a:br>
                      <a:endParaRPr lang="en-US" sz="1400">
                        <a:effectLst/>
                      </a:endParaRPr>
                    </a:p>
                  </a:txBody>
                  <a:tcPr marL="7061" marR="7061" marT="14122" marB="14122">
                    <a:lnL w="6350" cap="flat" cmpd="sng" algn="ctr">
                      <a:solidFill>
                        <a:srgbClr val="80FD60"/>
                      </a:solidFill>
                      <a:prstDash val="solid"/>
                      <a:round/>
                      <a:headEnd type="none" w="med" len="med"/>
                      <a:tailEnd type="none" w="med" len="med"/>
                    </a:lnL>
                    <a:lnR w="6350" cap="flat" cmpd="sng" algn="ctr">
                      <a:solidFill>
                        <a:srgbClr val="80FD60"/>
                      </a:solidFill>
                      <a:prstDash val="solid"/>
                      <a:round/>
                      <a:headEnd type="none" w="med" len="med"/>
                      <a:tailEnd type="none" w="med" len="med"/>
                    </a:lnR>
                    <a:lnT w="6350" cap="flat" cmpd="sng" algn="ctr">
                      <a:solidFill>
                        <a:srgbClr val="80FD60"/>
                      </a:solidFill>
                      <a:prstDash val="solid"/>
                      <a:round/>
                      <a:headEnd type="none" w="med" len="med"/>
                      <a:tailEnd type="none" w="med" len="med"/>
                    </a:lnT>
                    <a:lnB w="6350" cap="flat" cmpd="sng" algn="ctr">
                      <a:solidFill>
                        <a:srgbClr val="F0FC60"/>
                      </a:solidFill>
                      <a:prstDash val="solid"/>
                      <a:round/>
                      <a:headEnd type="none" w="med" len="med"/>
                      <a:tailEnd type="none" w="med" len="med"/>
                    </a:lnB>
                    <a:solidFill>
                      <a:srgbClr val="FFFFFF"/>
                    </a:solidFill>
                  </a:tcPr>
                </a:tc>
              </a:tr>
              <a:tr h="1883442">
                <a:tc>
                  <a:txBody>
                    <a:bodyPr/>
                    <a:lstStyle/>
                    <a:p>
                      <a:pPr algn="l" fontAlgn="t" latinLnBrk="0"/>
                      <a:r>
                        <a:rPr lang="en-US" sz="1400" b="1">
                          <a:effectLst/>
                          <a:latin typeface="inherit" charset="0"/>
                        </a:rPr>
                        <a:t>4:00 PM - 4:30 PM</a:t>
                      </a:r>
                    </a:p>
                  </a:txBody>
                  <a:tcPr marL="7061" marR="7061" marT="14122" marB="14122">
                    <a:lnL w="6350" cap="flat" cmpd="sng" algn="ctr">
                      <a:solidFill>
                        <a:srgbClr val="D0EA60"/>
                      </a:solidFill>
                      <a:prstDash val="solid"/>
                      <a:round/>
                      <a:headEnd type="none" w="med" len="med"/>
                      <a:tailEnd type="none" w="med" len="med"/>
                    </a:lnL>
                    <a:lnR w="6350" cap="flat" cmpd="sng" algn="ctr">
                      <a:solidFill>
                        <a:srgbClr val="F0FC60"/>
                      </a:solidFill>
                      <a:prstDash val="solid"/>
                      <a:round/>
                      <a:headEnd type="none" w="med" len="med"/>
                      <a:tailEnd type="none" w="med" len="med"/>
                    </a:lnR>
                    <a:lnT w="6350" cap="flat" cmpd="sng" algn="ctr">
                      <a:solidFill>
                        <a:srgbClr val="D0EA60"/>
                      </a:solidFill>
                      <a:prstDash val="solid"/>
                      <a:round/>
                      <a:headEnd type="none" w="med" len="med"/>
                      <a:tailEnd type="none" w="med" len="med"/>
                    </a:lnT>
                    <a:lnB w="6350" cap="flat" cmpd="sng" algn="ctr">
                      <a:solidFill>
                        <a:srgbClr val="80FD60"/>
                      </a:solidFill>
                      <a:prstDash val="solid"/>
                      <a:round/>
                      <a:headEnd type="none" w="med" len="med"/>
                      <a:tailEnd type="none" w="med" len="med"/>
                    </a:lnB>
                    <a:solidFill>
                      <a:srgbClr val="FFFFFF"/>
                    </a:solidFill>
                  </a:tcPr>
                </a:tc>
                <a:tc>
                  <a:txBody>
                    <a:bodyPr/>
                    <a:lstStyle/>
                    <a:p>
                      <a:pPr algn="l" fontAlgn="t" latinLnBrk="0"/>
                      <a:r>
                        <a:rPr lang="en-US" sz="1400" i="1">
                          <a:effectLst/>
                          <a:latin typeface="inherit" charset="0"/>
                        </a:rPr>
                        <a:t>Characterizing CUDA Unified Memory (UM)-AwareMPI Designs on Modern GPU Architectures</a:t>
                      </a:r>
                      <a:r>
                        <a:rPr lang="en-US" sz="1400">
                          <a:effectLst/>
                        </a:rPr>
                        <a:t/>
                      </a:r>
                      <a:br>
                        <a:rPr lang="en-US" sz="1400">
                          <a:effectLst/>
                        </a:rPr>
                      </a:br>
                      <a:r>
                        <a:rPr lang="en-US" sz="1400">
                          <a:effectLst/>
                        </a:rPr>
                        <a:t>Karthik Vadambacheri Manian, Ammar Ahmad Awan, Amit Ruhela, Ching-Hsiang Chu, Hari Subramoni, </a:t>
                      </a:r>
                      <a:br>
                        <a:rPr lang="en-US" sz="1400">
                          <a:effectLst/>
                        </a:rPr>
                      </a:br>
                      <a:r>
                        <a:rPr lang="en-US" sz="1400">
                          <a:effectLst/>
                        </a:rPr>
                        <a:t>Dhabaleswar Panda (The Ohio State University)</a:t>
                      </a:r>
                      <a:br>
                        <a:rPr lang="en-US" sz="1400">
                          <a:effectLst/>
                        </a:rPr>
                      </a:br>
                      <a:endParaRPr lang="en-US" sz="1400">
                        <a:effectLst/>
                      </a:endParaRPr>
                    </a:p>
                  </a:txBody>
                  <a:tcPr marL="7061" marR="7061" marT="14122" marB="14122">
                    <a:lnL w="6350" cap="flat" cmpd="sng" algn="ctr">
                      <a:solidFill>
                        <a:srgbClr val="F0FC60"/>
                      </a:solidFill>
                      <a:prstDash val="solid"/>
                      <a:round/>
                      <a:headEnd type="none" w="med" len="med"/>
                      <a:tailEnd type="none" w="med" len="med"/>
                    </a:lnL>
                    <a:lnR w="6350" cap="flat" cmpd="sng" algn="ctr">
                      <a:solidFill>
                        <a:srgbClr val="F0FC60"/>
                      </a:solidFill>
                      <a:prstDash val="solid"/>
                      <a:round/>
                      <a:headEnd type="none" w="med" len="med"/>
                      <a:tailEnd type="none" w="med" len="med"/>
                    </a:lnR>
                    <a:lnT w="6350" cap="flat" cmpd="sng" algn="ctr">
                      <a:solidFill>
                        <a:srgbClr val="F0FC60"/>
                      </a:solidFill>
                      <a:prstDash val="solid"/>
                      <a:round/>
                      <a:headEnd type="none" w="med" len="med"/>
                      <a:tailEnd type="none" w="med" len="med"/>
                    </a:lnT>
                    <a:lnB w="6350" cap="flat" cmpd="sng" algn="ctr">
                      <a:solidFill>
                        <a:srgbClr val="607940"/>
                      </a:solidFill>
                      <a:prstDash val="solid"/>
                      <a:round/>
                      <a:headEnd type="none" w="med" len="med"/>
                      <a:tailEnd type="none" w="med" len="med"/>
                    </a:lnB>
                    <a:solidFill>
                      <a:srgbClr val="FFFFFF"/>
                    </a:solidFill>
                  </a:tcPr>
                </a:tc>
              </a:tr>
              <a:tr h="1127827">
                <a:tc>
                  <a:txBody>
                    <a:bodyPr/>
                    <a:lstStyle/>
                    <a:p>
                      <a:pPr algn="l" fontAlgn="t" latinLnBrk="0"/>
                      <a:r>
                        <a:rPr lang="en-US" sz="1400" b="1">
                          <a:effectLst/>
                          <a:latin typeface="inherit" charset="0"/>
                        </a:rPr>
                        <a:t>4:30 PM - 5:00 PM</a:t>
                      </a:r>
                    </a:p>
                  </a:txBody>
                  <a:tcPr marL="7061" marR="7061" marT="14122" marB="14122">
                    <a:lnL w="6350" cap="flat" cmpd="sng" algn="ctr">
                      <a:solidFill>
                        <a:srgbClr val="80FD60"/>
                      </a:solidFill>
                      <a:prstDash val="solid"/>
                      <a:round/>
                      <a:headEnd type="none" w="med" len="med"/>
                      <a:tailEnd type="none" w="med" len="med"/>
                    </a:lnL>
                    <a:lnR w="6350" cap="flat" cmpd="sng" algn="ctr">
                      <a:solidFill>
                        <a:srgbClr val="607940"/>
                      </a:solidFill>
                      <a:prstDash val="solid"/>
                      <a:round/>
                      <a:headEnd type="none" w="med" len="med"/>
                      <a:tailEnd type="none" w="med" len="med"/>
                    </a:lnR>
                    <a:lnT w="6350" cap="flat" cmpd="sng" algn="ctr">
                      <a:solidFill>
                        <a:srgbClr val="80FD60"/>
                      </a:solidFill>
                      <a:prstDash val="solid"/>
                      <a:round/>
                      <a:headEnd type="none" w="med" len="med"/>
                      <a:tailEnd type="none" w="med" len="med"/>
                    </a:lnT>
                    <a:lnB w="6350" cap="flat" cmpd="sng" algn="ctr">
                      <a:solidFill>
                        <a:srgbClr val="700A41"/>
                      </a:solidFill>
                      <a:prstDash val="solid"/>
                      <a:round/>
                      <a:headEnd type="none" w="med" len="med"/>
                      <a:tailEnd type="none" w="med" len="med"/>
                    </a:lnB>
                    <a:solidFill>
                      <a:srgbClr val="FFFFFF"/>
                    </a:solidFill>
                  </a:tcPr>
                </a:tc>
                <a:tc>
                  <a:txBody>
                    <a:bodyPr/>
                    <a:lstStyle/>
                    <a:p>
                      <a:pPr algn="l" fontAlgn="t" latinLnBrk="0"/>
                      <a:r>
                        <a:rPr lang="en-US" sz="1400" i="1">
                          <a:effectLst/>
                          <a:latin typeface="inherit" charset="0"/>
                        </a:rPr>
                        <a:t>Quantifying the NUMA Behavior of Partitioned GPGPU Applications</a:t>
                      </a:r>
                      <a:r>
                        <a:rPr lang="en-US" sz="1400">
                          <a:effectLst/>
                        </a:rPr>
                        <a:t/>
                      </a:r>
                      <a:br>
                        <a:rPr lang="en-US" sz="1400">
                          <a:effectLst/>
                        </a:rPr>
                      </a:br>
                      <a:r>
                        <a:rPr lang="en-US" sz="1400">
                          <a:effectLst/>
                        </a:rPr>
                        <a:t>Alexander Matz, Holger Fröning (Heidelberg University)</a:t>
                      </a:r>
                      <a:br>
                        <a:rPr lang="en-US" sz="1400">
                          <a:effectLst/>
                        </a:rPr>
                      </a:br>
                      <a:endParaRPr lang="en-US" sz="1400">
                        <a:effectLst/>
                      </a:endParaRPr>
                    </a:p>
                  </a:txBody>
                  <a:tcPr marL="7061" marR="7061" marT="14122" marB="14122">
                    <a:lnL w="6350" cap="flat" cmpd="sng" algn="ctr">
                      <a:solidFill>
                        <a:srgbClr val="607940"/>
                      </a:solidFill>
                      <a:prstDash val="solid"/>
                      <a:round/>
                      <a:headEnd type="none" w="med" len="med"/>
                      <a:tailEnd type="none" w="med" len="med"/>
                    </a:lnL>
                    <a:lnR w="6350" cap="flat" cmpd="sng" algn="ctr">
                      <a:solidFill>
                        <a:srgbClr val="607940"/>
                      </a:solidFill>
                      <a:prstDash val="solid"/>
                      <a:round/>
                      <a:headEnd type="none" w="med" len="med"/>
                      <a:tailEnd type="none" w="med" len="med"/>
                    </a:lnR>
                    <a:lnT w="6350" cap="flat" cmpd="sng" algn="ctr">
                      <a:solidFill>
                        <a:srgbClr val="607940"/>
                      </a:solidFill>
                      <a:prstDash val="solid"/>
                      <a:round/>
                      <a:headEnd type="none" w="med" len="med"/>
                      <a:tailEnd type="none" w="med" len="med"/>
                    </a:lnT>
                    <a:lnB w="6350" cap="flat" cmpd="sng" algn="ctr">
                      <a:solidFill>
                        <a:srgbClr val="903B80"/>
                      </a:solidFill>
                      <a:prstDash val="solid"/>
                      <a:round/>
                      <a:headEnd type="none" w="med" len="med"/>
                      <a:tailEnd type="none" w="med" len="med"/>
                    </a:lnB>
                    <a:solidFill>
                      <a:srgbClr val="FFFFFF"/>
                    </a:solidFill>
                  </a:tcPr>
                </a:tc>
              </a:tr>
              <a:tr h="246726">
                <a:tc>
                  <a:txBody>
                    <a:bodyPr/>
                    <a:lstStyle/>
                    <a:p>
                      <a:pPr algn="l" fontAlgn="t" latinLnBrk="0"/>
                      <a:r>
                        <a:rPr lang="de-DE" sz="1400" b="1">
                          <a:effectLst/>
                          <a:latin typeface="inherit" charset="0"/>
                        </a:rPr>
                        <a:t>5:00 PM - 5:15 PM</a:t>
                      </a:r>
                    </a:p>
                  </a:txBody>
                  <a:tcPr marL="7061" marR="7061" marT="14122" marB="14122">
                    <a:lnL w="6350" cap="flat" cmpd="sng" algn="ctr">
                      <a:solidFill>
                        <a:srgbClr val="700A41"/>
                      </a:solidFill>
                      <a:prstDash val="solid"/>
                      <a:round/>
                      <a:headEnd type="none" w="med" len="med"/>
                      <a:tailEnd type="none" w="med" len="med"/>
                    </a:lnL>
                    <a:lnR w="6350" cap="flat" cmpd="sng" algn="ctr">
                      <a:solidFill>
                        <a:srgbClr val="903B80"/>
                      </a:solidFill>
                      <a:prstDash val="solid"/>
                      <a:round/>
                      <a:headEnd type="none" w="med" len="med"/>
                      <a:tailEnd type="none" w="med" len="med"/>
                    </a:lnR>
                    <a:lnT w="6350" cap="flat" cmpd="sng" algn="ctr">
                      <a:solidFill>
                        <a:srgbClr val="700A41"/>
                      </a:solidFill>
                      <a:prstDash val="solid"/>
                      <a:round/>
                      <a:headEnd type="none" w="med" len="med"/>
                      <a:tailEnd type="none" w="med" len="med"/>
                    </a:lnT>
                    <a:lnB w="6350" cap="flat" cmpd="sng" algn="ctr">
                      <a:solidFill>
                        <a:srgbClr val="700A41"/>
                      </a:solidFill>
                      <a:prstDash val="solid"/>
                      <a:round/>
                      <a:headEnd type="none" w="med" len="med"/>
                      <a:tailEnd type="none" w="med" len="med"/>
                    </a:lnB>
                    <a:solidFill>
                      <a:srgbClr val="FFFFFF"/>
                    </a:solidFill>
                  </a:tcPr>
                </a:tc>
                <a:tc>
                  <a:txBody>
                    <a:bodyPr/>
                    <a:lstStyle/>
                    <a:p>
                      <a:pPr algn="l" fontAlgn="t" latinLnBrk="0"/>
                      <a:r>
                        <a:rPr lang="en-US" sz="1400" dirty="0">
                          <a:effectLst/>
                        </a:rPr>
                        <a:t>Closing Remarks</a:t>
                      </a:r>
                    </a:p>
                  </a:txBody>
                  <a:tcPr marL="7061" marR="7061" marT="14122" marB="14122">
                    <a:lnL w="6350" cap="flat" cmpd="sng" algn="ctr">
                      <a:solidFill>
                        <a:srgbClr val="903B80"/>
                      </a:solidFill>
                      <a:prstDash val="solid"/>
                      <a:round/>
                      <a:headEnd type="none" w="med" len="med"/>
                      <a:tailEnd type="none" w="med" len="med"/>
                    </a:lnL>
                    <a:lnR w="6350" cap="flat" cmpd="sng" algn="ctr">
                      <a:solidFill>
                        <a:srgbClr val="903B80"/>
                      </a:solidFill>
                      <a:prstDash val="solid"/>
                      <a:round/>
                      <a:headEnd type="none" w="med" len="med"/>
                      <a:tailEnd type="none" w="med" len="med"/>
                    </a:lnR>
                    <a:lnT w="6350" cap="flat" cmpd="sng" algn="ctr">
                      <a:solidFill>
                        <a:srgbClr val="903B80"/>
                      </a:solidFill>
                      <a:prstDash val="solid"/>
                      <a:round/>
                      <a:headEnd type="none" w="med" len="med"/>
                      <a:tailEnd type="none" w="med" len="med"/>
                    </a:lnT>
                    <a:lnB w="6350" cap="flat" cmpd="sng" algn="ctr">
                      <a:solidFill>
                        <a:srgbClr val="903B8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5342382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1600200"/>
            <a:ext cx="8153400" cy="640368"/>
          </a:xfrm>
        </p:spPr>
        <p:txBody>
          <a:bodyPr/>
          <a:lstStyle/>
          <a:p>
            <a:r>
              <a:rPr lang="en-US" sz="4400" dirty="0" smtClean="0"/>
              <a:t>Keynote 1</a:t>
            </a:r>
            <a:endParaRPr lang="en-US" sz="4400" dirty="0"/>
          </a:p>
        </p:txBody>
      </p:sp>
      <p:sp>
        <p:nvSpPr>
          <p:cNvPr id="4" name="Slide Number Placeholder 3"/>
          <p:cNvSpPr>
            <a:spLocks noGrp="1"/>
          </p:cNvSpPr>
          <p:nvPr>
            <p:ph type="sldNum" sz="quarter" idx="10"/>
          </p:nvPr>
        </p:nvSpPr>
        <p:spPr/>
        <p:txBody>
          <a:bodyPr/>
          <a:lstStyle/>
          <a:p>
            <a:fld id="{5DE0CC70-9BD5-7543-A524-72E5137DC4FD}" type="slidenum">
              <a:rPr lang="en-US" smtClean="0"/>
              <a:t>9</a:t>
            </a:fld>
            <a:endParaRPr lang="en-US"/>
          </a:p>
        </p:txBody>
      </p:sp>
      <p:sp>
        <p:nvSpPr>
          <p:cNvPr id="5" name="Rectangle 4"/>
          <p:cNvSpPr/>
          <p:nvPr/>
        </p:nvSpPr>
        <p:spPr>
          <a:xfrm>
            <a:off x="1924050" y="3124200"/>
            <a:ext cx="7219950" cy="1938992"/>
          </a:xfrm>
          <a:prstGeom prst="rect">
            <a:avLst/>
          </a:prstGeom>
        </p:spPr>
        <p:txBody>
          <a:bodyPr wrap="square">
            <a:spAutoFit/>
          </a:bodyPr>
          <a:lstStyle/>
          <a:p>
            <a:r>
              <a:rPr lang="en-US" sz="3200" b="1" dirty="0" err="1">
                <a:solidFill>
                  <a:schemeClr val="tx1"/>
                </a:solidFill>
              </a:rPr>
              <a:t>Nael</a:t>
            </a:r>
            <a:r>
              <a:rPr lang="en-US" sz="3200" b="1" dirty="0">
                <a:solidFill>
                  <a:schemeClr val="tx1"/>
                </a:solidFill>
              </a:rPr>
              <a:t> Abu </a:t>
            </a:r>
            <a:r>
              <a:rPr lang="en-US" sz="3200" b="1" dirty="0" err="1" smtClean="0">
                <a:solidFill>
                  <a:schemeClr val="tx1"/>
                </a:solidFill>
              </a:rPr>
              <a:t>Ghazaleh</a:t>
            </a:r>
            <a:endParaRPr lang="en-US" sz="3200" b="1" dirty="0" smtClean="0">
              <a:solidFill>
                <a:schemeClr val="tx1"/>
              </a:solidFill>
            </a:endParaRPr>
          </a:p>
          <a:p>
            <a:endParaRPr lang="en-US" sz="3200" b="1" dirty="0">
              <a:solidFill>
                <a:schemeClr val="tx1"/>
              </a:solidFill>
            </a:endParaRPr>
          </a:p>
          <a:p>
            <a:r>
              <a:rPr lang="en-US" sz="2800" b="1" dirty="0" smtClean="0">
                <a:solidFill>
                  <a:schemeClr val="tx1"/>
                </a:solidFill>
              </a:rPr>
              <a:t>Is </a:t>
            </a:r>
            <a:r>
              <a:rPr lang="en-US" sz="2800" b="1" dirty="0">
                <a:solidFill>
                  <a:schemeClr val="tx1"/>
                </a:solidFill>
              </a:rPr>
              <a:t>my GPU Secure? Covert and Side channel attacks on GPUs</a:t>
            </a:r>
          </a:p>
        </p:txBody>
      </p:sp>
    </p:spTree>
    <p:extLst>
      <p:ext uri="{BB962C8B-B14F-4D97-AF65-F5344CB8AC3E}">
        <p14:creationId xmlns:p14="http://schemas.microsoft.com/office/powerpoint/2010/main" val="107723901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mjicse431">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mjicse43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accent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accent1"/>
            </a:solidFill>
            <a:effectLst/>
            <a:latin typeface="Arial" charset="0"/>
          </a:defRPr>
        </a:defPPr>
      </a:lstStyle>
    </a:lnDef>
  </a:objectDefaults>
  <a:extraClrSchemeLst>
    <a:extraClrScheme>
      <a:clrScheme name="mjicse43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jicse43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jicse43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jicse43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jicse43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jicse43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jicse43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23956</TotalTime>
  <Pages>47</Pages>
  <Words>623</Words>
  <Application>Microsoft Macintosh PowerPoint</Application>
  <PresentationFormat>Letter Paper (8.5x11 in)</PresentationFormat>
  <Paragraphs>106</Paragraphs>
  <Slides>11</Slides>
  <Notes>5</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11</vt:i4>
      </vt:variant>
    </vt:vector>
  </HeadingPairs>
  <TitlesOfParts>
    <vt:vector size="23" baseType="lpstr">
      <vt:lpstr>Calibri</vt:lpstr>
      <vt:lpstr>Calibri Light</vt:lpstr>
      <vt:lpstr>inherit</vt:lpstr>
      <vt:lpstr>Monotype Sorts</vt:lpstr>
      <vt:lpstr>Open Sans</vt:lpstr>
      <vt:lpstr>Times New Roman</vt:lpstr>
      <vt:lpstr>Wingdings</vt:lpstr>
      <vt:lpstr>宋体</vt:lpstr>
      <vt:lpstr>Arial</vt:lpstr>
      <vt:lpstr>mjicse431</vt:lpstr>
      <vt:lpstr>1_Custom Design</vt:lpstr>
      <vt:lpstr>Custom Design</vt:lpstr>
      <vt:lpstr> 12th Workshop on  General Purpose Processing  Using GPU (GPGPU 2019)  @ ASPLOS 2019 </vt:lpstr>
      <vt:lpstr>PowerPoint Presentation</vt:lpstr>
      <vt:lpstr>Scope</vt:lpstr>
      <vt:lpstr>Paper Selection Process</vt:lpstr>
      <vt:lpstr>Program Committee</vt:lpstr>
      <vt:lpstr>Keynote Speakers</vt:lpstr>
      <vt:lpstr>Morning Schedule</vt:lpstr>
      <vt:lpstr>Afternoon Schedule</vt:lpstr>
      <vt:lpstr>Keynote 1</vt:lpstr>
      <vt:lpstr>Closing Remarks</vt:lpstr>
      <vt:lpstr>Closing</vt:lpstr>
    </vt:vector>
  </TitlesOfParts>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431. Computer Architecture</dc:title>
  <dc:subject>Lecture 01</dc:subject>
  <dc:creator>Janie Irwin</dc:creator>
  <cp:lastModifiedBy>Jog, Adwait</cp:lastModifiedBy>
  <cp:revision>931</cp:revision>
  <cp:lastPrinted>1997-08-27T08:28:34Z</cp:lastPrinted>
  <dcterms:created xsi:type="dcterms:W3CDTF">1997-08-19T16:58:46Z</dcterms:created>
  <dcterms:modified xsi:type="dcterms:W3CDTF">2019-04-13T20:07:29Z</dcterms:modified>
</cp:coreProperties>
</file>