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7"/>
    <p:sldId id="258" r:id="rId8"/>
    <p:sldId id="259" r:id="rId9"/>
    <p:sldId id="260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8" d="100"/>
          <a:sy n="78" d="100"/>
        </p:scale>
        <p:origin x="835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presProps" Target="presProps.xml"/>
<Relationship Id="rId2" Type="http://schemas.openxmlformats.org/officeDocument/2006/relationships/slide" Target="slides/slide1.xml"/>
<Relationship Id="rId1" Type="http://schemas.openxmlformats.org/officeDocument/2006/relationships/slideMaster" Target="slideMasters/slideMaster1.xml"/>
<Relationship Id="rId6" Type="http://schemas.openxmlformats.org/officeDocument/2006/relationships/tableStyles" Target="tableStyles.xml"/>
<Relationship Id="rId5" Type="http://schemas.openxmlformats.org/officeDocument/2006/relationships/theme" Target="theme/theme1.xml"/>
<Relationship Id="rId4" Type="http://schemas.openxmlformats.org/officeDocument/2006/relationships/viewProps" Target="viewProps.xml"/>
<Relationship Id="rId7" Type="http://schemas.openxmlformats.org/officeDocument/2006/relationships/slide" Target="slides/slide2.xml"/>
<Relationship Id="rId8" Type="http://schemas.openxmlformats.org/officeDocument/2006/relationships/slide" Target="slides/slide3.xml"/>
<Relationship Id="rId9" Type="http://schemas.openxmlformats.org/officeDocument/2006/relationships/slide" Target="slides/slide4.xml"/>
<Relationship Id="rId10" Type="http://schemas.openxmlformats.org/officeDocument/2006/relationships/slide" Target="slides/slide5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B0875-EF3E-8367-7585-F02D0CC77C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C7721AE-CD86-A732-DFC6-98EBE18AE8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0C9A53-88C9-2ADA-305E-35256231D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72BFA-6E65-2D54-AA8A-94318D48EA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420B26-87DD-572F-2C11-78206EAF0D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063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2DCED-F055-ACC0-90D2-0DD51A4E9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BF97499-956C-4EC9-6B45-6CE997D344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571E9-CADF-C4A2-5992-973E9AF5D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59B30-B0F3-446E-7335-0EF2E584A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78868A-C3C3-F4B1-7785-91133C3D7A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5198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DF25434-C89B-F0DD-5208-771A308FC0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93B47F-2BF7-0203-FF45-28C267A241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E036BEF-ADC2-AE87-4161-8DCB9194C2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76C9D1-5DB4-84C0-BE18-3705CBA782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C337A1-3284-4EA7-B79E-3E33485ACF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3039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BD7DF6-2EAB-CE18-FFD2-54A1142B2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69F6C5-1CB4-960B-5581-7B245B721A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8E694A-DBDB-F6E3-839C-0487544A17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FD3C0-A599-216F-3B13-E2AB88DF1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B84DE7-2F97-D9FB-5919-C932532C4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0383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256FD-B170-61DD-1402-52A38F16F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1437BA-D3C4-7995-1623-C53B779619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9862D2-C265-E74D-49A5-2512D46E42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7D3958-991A-049A-4C28-46C616CFE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012E90-9345-7C7B-4316-C4DAAD13F9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8526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910BA-8CD5-CC8F-4510-34EE4C9EE7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69B040-8AE9-42D9-0DEB-4DC3CA7CDB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C59C9A-DB39-F262-6518-C0CCE2D2A2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3205C3-34C6-6742-60EB-E2E4F1B27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FFDD8F6-2227-B976-99F6-C03A320BE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95E8C1-8010-C781-9997-ACC2FC2492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941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E1EE12-B9AC-2BA3-DADE-230AEC9F77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1843B6-700E-3494-4BA7-AD8BC63650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9EBA5B-E88E-73A6-46BE-2F561711CF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2C0A93-86B7-DD90-FEDC-9AA662B1A90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55E83C4-CC8B-83E2-0A09-FCB70C0F082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75FB61D-FC51-3838-B72A-A51920C6CE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8B4A9-30A2-9398-54C1-D46E67818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D434467-5850-E3A9-4A2D-0241FE994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6733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BE7A79-22D5-936E-83D1-E576B6A17C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7D769-42F7-5B5C-3D61-04911FE9E6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A355E3D-E26D-DE8B-399D-B15F712F41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C6AAA5-F1EB-62B6-8AE3-24223F592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7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8E6F1D6-D940-D6A6-BF4B-10843F98F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CB96BC7-5F6A-04F4-96EA-E16EE0E859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CC5DE7-5996-90EB-6C79-ED76A1104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915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E809BA-9BC7-6262-8047-EFAB0F81AF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F85DCE-F3B6-B2DA-2675-89CB28042E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729ED25-BEBA-525E-1095-C6D65CED7F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EBFD03-080C-8731-7FA8-F2E3DAE7AF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5ED6407-D1E3-EAC3-F91A-1532268CF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916054F-3735-F92E-79C5-4821CE4314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88344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B884E4-BF25-2BE1-47F8-47EEB20C9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1CA66FE-9523-BEA9-1C65-1C2835E91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1A8A31-06FE-791E-40E0-CC91357A70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A9756-9861-F00D-00DF-BD116218C1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985E53-F919-633D-1057-8A64C6DF9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763D36-49C1-C55E-91AB-59FDEF8E0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748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1C411-1EAB-ED4C-6025-B22C8961A7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D6807-DA91-412B-AABC-AB8F2875FF8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1C6DC-0395-7D9D-371A-949BF0C39B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169E41-5D25-4E0E-AE4C-99B329E744E4}" type="datetimeFigureOut">
              <a:rPr lang="en-US" smtClean="0"/>
              <a:t>11/11/2024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1A419-1C61-065E-13EA-B1FF965564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69AFDF-80EC-923F-424F-628F2A0A80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57F891-4CE2-4F58-A174-47244FEE97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02042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7895A7-604E-4298-8922-B8C2979C2C1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CE5562-08DD-9291-305A-AEC5762B11E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462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18049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81474"/>
                <a:gridCol w="1281474"/>
                <a:gridCol w="1281474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F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79 (59%)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82 (61.2%)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70 (53%)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55 (41%)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52 (38.8%)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62 (47%)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8075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Age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Median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33.0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35.0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13519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Min - Max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21.0 - 50.0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21.0 - 62.0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20.0 - 69.0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ASIAN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68 (50.7%)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67 (50%)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73 (55.3%)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BLACK OR AFRICAN AMERICAN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 (23.1%)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28 (20.9%)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32 (24.2%)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WHITE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27 (20.1%)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 (19.4%)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21 (15.9%)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18049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81474"/>
                <a:gridCol w="1281474"/>
                <a:gridCol w="1281474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079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Race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AMERICAN INDIAN OR ALASKA NATIVE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MULTIPLE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NATIVE HAWAIIAN OR OTHER PACIFIC ISLANDER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 (0.7%)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OTHER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175277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84951"/>
                <a:gridCol w="1284951"/>
                <a:gridCol w="1284951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43656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Ethnicity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NOT REPORTED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18 (13.4%)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15 (11.4%)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NOT HISPANIC OR LATINO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104 (77.6%)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103 (76.9%)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101 (76.5%)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UNKNOWN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74 (55.2%)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81 (60.4%)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64 (48.5%)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USA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17 (12.9%)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BRA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 (9.7%)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PAK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12 (9%)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10 (7.6%)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"/>
          <p:cNvGraphicFramePr>
            <a:graphicFrameLocks noGrp="true"/>
          </p:cNvGraphicFramePr>
          <p:nvPr/>
        </p:nvGraphicFramePr>
        <p:xfrm rot="0">
          <a:off x="2180492" y="1165860"/>
          <a:ext cx="3657600" cy="2743200"/>
        </p:xfrm>
        <a:graphic>
          <a:graphicData uri="http://schemas.openxmlformats.org/drawingml/2006/table">
            <a:tbl>
              <a:tblPr/>
              <a:tblGrid>
                <a:gridCol w="3986594"/>
                <a:gridCol w="1281474"/>
                <a:gridCol w="1281474"/>
                <a:gridCol w="1281474"/>
              </a:tblGrid>
              <a:tr h="261603"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  <a:r>
                        <a:rPr cap="none" sz="1400" i="0" b="1" u="none" baseline="40000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A: Drug X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B: Placebo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400" i="0" b="1" u="none">
                          <a:solidFill>
                            <a:srgbClr val="FFFFFF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C: Combination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ED4A0D">
                        <a:alpha val="100000"/>
                      </a:srgbClr>
                    </a:solidFill>
                  </a:tcPr>
                </a:tc>
              </a:tr>
              <a:tr h="239638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Country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endParaRPr cap="none" sz="12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arial"/>
                        <a:cs typeface="arial"/>
                        <a:ea typeface="arial"/>
                        <a:sym typeface="arial"/>
                      </a:endParaR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NGA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 (5.2%)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11 (8.3%)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RUS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8 (6%)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 (4.5%)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JPN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5 (3.7%)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 (6.8%)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GBR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 (3%)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43582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CAN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(2.2%)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 (1.5%)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 (2.3%)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BD69">
                        <a:alpha val="100000"/>
                      </a:srgbClr>
                    </a:solidFill>
                  </a:tcPr>
                </a:tc>
              </a:tr>
              <a:tr h="209500">
                <a:tc>
                  <a:txBody>
                    <a:bodyPr/>
                    <a:lstStyle/>
                    <a:p>
                      <a:pPr algn="l" marL="1270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CHE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marL="63500" marR="63500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</a:t>
                      </a:r>
                    </a:p>
                  </a:txBody>
                  <a:tcPr anchor="ctr" marB="38100" marT="381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7D29">
                        <a:alpha val="100000"/>
                      </a:srgbClr>
                    </a:solidFill>
                  </a:tcPr>
                </a:tc>
              </a:tr>
              <a:tr h="228600">
                <a:tc gridSpan="4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  <a:r>
                        <a:rPr cap="none" sz="1100" i="0" b="0" u="none" baseline="40000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Confidential and for internal use only</a:t>
                      </a: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;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 hMerge="true"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endParaRPr cap="none" sz="1100" i="0" b="0" u="none">
                        <a:solidFill>
                          <a:srgbClr val="000000">
                            <a:alpha val="100000"/>
                          </a:srgbClr>
                        </a:solidFill>
                        <a:latin typeface="DejaVu Sans"/>
                        <a:cs typeface="DejaVu Sans"/>
                        <a:ea typeface="DejaVu Sans"/>
                        <a:sym typeface="DejaVu Sans"/>
                      </a:endParaR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  <p:sp>
        <p:nvSpPr>
          <p:cNvPr id="3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pPr algn="l" marL="0" marR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cap="none" sz="2500" i="0" b="0" u="none">
                <a:solidFill>
                  <a:srgbClr val="1C2B39">
                    <a:alpha val="100000"/>
                  </a:srgbClr>
                </a:solidFill>
                <a:latin typeface="Arial"/>
                <a:cs typeface="Arial"/>
                <a:ea typeface="Arial"/>
                <a:sym typeface="Arial"/>
              </a:rPr>
              <a:t>Demographic slide (cont.)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F. Hoffmann-La Roche, 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creator>Zhu, Joe {TSCG~SHANGHAI}</dc:creator>
  <cp:lastModifiedBy/>
  <cp:revision>1</cp:revision>
  <dcterms:created xsi:type="dcterms:W3CDTF">2024-11-11T03:18:00Z</dcterms:created>
  <dcterms:modified xsi:type="dcterms:W3CDTF">2024-11-12T23:02:21Z</dcterms:modified>
</cp:coreProperties>
</file>