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E2F3"/>
    <a:srgbClr val="F8DFAE"/>
    <a:srgbClr val="D9EAD3"/>
    <a:srgbClr val="FFFF99"/>
    <a:srgbClr val="F4CCCC"/>
    <a:srgbClr val="E7F0F9"/>
    <a:srgbClr val="D6FEF6"/>
    <a:srgbClr val="E0D9FF"/>
    <a:srgbClr val="FDE3F9"/>
    <a:srgbClr val="5B8D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8DD9B6-2AA9-4C19-800F-64726C6C2701}" v="2" dt="2024-03-02T00:06:30.192"/>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Source Sans Pro"/>
          <a:ea typeface="Source Sans Pro"/>
          <a:cs typeface="Source Sans Pro"/>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Source Sans Pro"/>
          <a:ea typeface="Source Sans Pro"/>
          <a:cs typeface="Source Sans Pro"/>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Source Sans Pro"/>
          <a:ea typeface="Source Sans Pro"/>
          <a:cs typeface="Source Sans Pro"/>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Source Sans Pro"/>
          <a:ea typeface="Source Sans Pro"/>
          <a:cs typeface="Source Sans Pro"/>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90" autoAdjust="0"/>
    <p:restoredTop sz="96616" autoAdjust="0"/>
  </p:normalViewPr>
  <p:slideViewPr>
    <p:cSldViewPr snapToGrid="0" snapToObjects="1">
      <p:cViewPr>
        <p:scale>
          <a:sx n="75" d="100"/>
          <a:sy n="75" d="100"/>
        </p:scale>
        <p:origin x="2010" y="-21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y de la Rua" userId="c1b55363d1472818" providerId="LiveId" clId="{C28DD9B6-2AA9-4C19-800F-64726C6C2701}"/>
    <pc:docChg chg="undo redo custSel modSld">
      <pc:chgData name="Emily de la Rua" userId="c1b55363d1472818" providerId="LiveId" clId="{C28DD9B6-2AA9-4C19-800F-64726C6C2701}" dt="2024-03-02T00:06:43.242" v="362" actId="20577"/>
      <pc:docMkLst>
        <pc:docMk/>
      </pc:docMkLst>
      <pc:sldChg chg="modSp mod">
        <pc:chgData name="Emily de la Rua" userId="c1b55363d1472818" providerId="LiveId" clId="{C28DD9B6-2AA9-4C19-800F-64726C6C2701}" dt="2024-03-02T00:06:43.242" v="362" actId="20577"/>
        <pc:sldMkLst>
          <pc:docMk/>
          <pc:sldMk cId="0" sldId="256"/>
        </pc:sldMkLst>
        <pc:spChg chg="mod">
          <ac:chgData name="Emily de la Rua" userId="c1b55363d1472818" providerId="LiveId" clId="{C28DD9B6-2AA9-4C19-800F-64726C6C2701}" dt="2024-03-01T23:47:39.702" v="116"/>
          <ac:spMkLst>
            <pc:docMk/>
            <pc:sldMk cId="0" sldId="256"/>
            <ac:spMk id="2" creationId="{3E3DFEB5-08A0-9279-D705-B840907B50B0}"/>
          </ac:spMkLst>
        </pc:spChg>
        <pc:spChg chg="mod">
          <ac:chgData name="Emily de la Rua" userId="c1b55363d1472818" providerId="LiveId" clId="{C28DD9B6-2AA9-4C19-800F-64726C6C2701}" dt="2024-03-01T23:44:22.127" v="19" actId="1076"/>
          <ac:spMkLst>
            <pc:docMk/>
            <pc:sldMk cId="0" sldId="256"/>
            <ac:spMk id="3" creationId="{BFF954AB-9953-1ACC-393A-0A788D1C608E}"/>
          </ac:spMkLst>
        </pc:spChg>
        <pc:spChg chg="mod">
          <ac:chgData name="Emily de la Rua" userId="c1b55363d1472818" providerId="LiveId" clId="{C28DD9B6-2AA9-4C19-800F-64726C6C2701}" dt="2024-03-01T23:44:28.759" v="27" actId="1037"/>
          <ac:spMkLst>
            <pc:docMk/>
            <pc:sldMk cId="0" sldId="256"/>
            <ac:spMk id="5" creationId="{7AE1A845-0793-BAC5-0F08-1BF89A25D0A2}"/>
          </ac:spMkLst>
        </pc:spChg>
        <pc:spChg chg="mod">
          <ac:chgData name="Emily de la Rua" userId="c1b55363d1472818" providerId="LiveId" clId="{C28DD9B6-2AA9-4C19-800F-64726C6C2701}" dt="2024-03-02T00:06:43.242" v="362" actId="20577"/>
          <ac:spMkLst>
            <pc:docMk/>
            <pc:sldMk cId="0" sldId="256"/>
            <ac:spMk id="16" creationId="{105D9551-DE29-3740-4D84-D127DD4BFDA6}"/>
          </ac:spMkLst>
        </pc:spChg>
        <pc:spChg chg="mod">
          <ac:chgData name="Emily de la Rua" userId="c1b55363d1472818" providerId="LiveId" clId="{C28DD9B6-2AA9-4C19-800F-64726C6C2701}" dt="2024-03-01T23:45:32.237" v="75" actId="14100"/>
          <ac:spMkLst>
            <pc:docMk/>
            <pc:sldMk cId="0" sldId="256"/>
            <ac:spMk id="142" creationId="{83827613-2A85-35FF-1467-E8DB186F104F}"/>
          </ac:spMkLst>
        </pc:spChg>
      </pc:sldChg>
      <pc:sldChg chg="modSp mod">
        <pc:chgData name="Emily de la Rua" userId="c1b55363d1472818" providerId="LiveId" clId="{C28DD9B6-2AA9-4C19-800F-64726C6C2701}" dt="2024-03-01T23:59:13.876" v="250" actId="13926"/>
        <pc:sldMkLst>
          <pc:docMk/>
          <pc:sldMk cId="0" sldId="257"/>
        </pc:sldMkLst>
        <pc:spChg chg="mod">
          <ac:chgData name="Emily de la Rua" userId="c1b55363d1472818" providerId="LiveId" clId="{C28DD9B6-2AA9-4C19-800F-64726C6C2701}" dt="2024-03-01T23:57:46.822" v="240" actId="13926"/>
          <ac:spMkLst>
            <pc:docMk/>
            <pc:sldMk cId="0" sldId="257"/>
            <ac:spMk id="43" creationId="{106F497C-008C-8BCA-C813-4C14CE280EF7}"/>
          </ac:spMkLst>
        </pc:spChg>
        <pc:spChg chg="mod">
          <ac:chgData name="Emily de la Rua" userId="c1b55363d1472818" providerId="LiveId" clId="{C28DD9B6-2AA9-4C19-800F-64726C6C2701}" dt="2024-03-01T23:57:53.094" v="242" actId="13926"/>
          <ac:spMkLst>
            <pc:docMk/>
            <pc:sldMk cId="0" sldId="257"/>
            <ac:spMk id="44" creationId="{DB1E2B7E-9FC2-C49A-2BE4-E8961377E7DD}"/>
          </ac:spMkLst>
        </pc:spChg>
        <pc:spChg chg="mod">
          <ac:chgData name="Emily de la Rua" userId="c1b55363d1472818" providerId="LiveId" clId="{C28DD9B6-2AA9-4C19-800F-64726C6C2701}" dt="2024-03-01T23:51:11.644" v="160" actId="13926"/>
          <ac:spMkLst>
            <pc:docMk/>
            <pc:sldMk cId="0" sldId="257"/>
            <ac:spMk id="57" creationId="{03E8F64D-3CCD-C7DD-0728-CE10EF118667}"/>
          </ac:spMkLst>
        </pc:spChg>
        <pc:spChg chg="mod">
          <ac:chgData name="Emily de la Rua" userId="c1b55363d1472818" providerId="LiveId" clId="{C28DD9B6-2AA9-4C19-800F-64726C6C2701}" dt="2024-03-01T23:58:52.845" v="243" actId="13926"/>
          <ac:spMkLst>
            <pc:docMk/>
            <pc:sldMk cId="0" sldId="257"/>
            <ac:spMk id="158" creationId="{290C89CE-D1B3-6C30-52BB-D118D5C38420}"/>
          </ac:spMkLst>
        </pc:spChg>
        <pc:spChg chg="mod">
          <ac:chgData name="Emily de la Rua" userId="c1b55363d1472818" providerId="LiveId" clId="{C28DD9B6-2AA9-4C19-800F-64726C6C2701}" dt="2024-03-01T23:59:13.876" v="250" actId="13926"/>
          <ac:spMkLst>
            <pc:docMk/>
            <pc:sldMk cId="0" sldId="257"/>
            <ac:spMk id="161" creationId="{F45DFDEC-A711-5CF4-5609-9EE1002416DE}"/>
          </ac:spMkLst>
        </pc:spChg>
        <pc:spChg chg="mod">
          <ac:chgData name="Emily de la Rua" userId="c1b55363d1472818" providerId="LiveId" clId="{C28DD9B6-2AA9-4C19-800F-64726C6C2701}" dt="2024-03-01T23:50:22.458" v="155" actId="13926"/>
          <ac:spMkLst>
            <pc:docMk/>
            <pc:sldMk cId="0" sldId="257"/>
            <ac:spMk id="481" creationId="{2B6E716E-58C9-BF5A-1725-C4BBC0DB386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26" name="Shape 12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Avenir"/>
        <a:ea typeface="Avenir"/>
        <a:cs typeface="Avenir"/>
        <a:sym typeface="Avenir Roman"/>
      </a:defRPr>
    </a:lvl1pPr>
    <a:lvl2pPr indent="228600" defTabSz="457200" latinLnBrk="0">
      <a:lnSpc>
        <a:spcPct val="125000"/>
      </a:lnSpc>
      <a:defRPr sz="2600">
        <a:latin typeface="Avenir"/>
        <a:ea typeface="Avenir"/>
        <a:cs typeface="Avenir"/>
        <a:sym typeface="Avenir Roman"/>
      </a:defRPr>
    </a:lvl2pPr>
    <a:lvl3pPr indent="457200" defTabSz="457200" latinLnBrk="0">
      <a:lnSpc>
        <a:spcPct val="125000"/>
      </a:lnSpc>
      <a:defRPr sz="2600">
        <a:latin typeface="Avenir"/>
        <a:ea typeface="Avenir"/>
        <a:cs typeface="Avenir"/>
        <a:sym typeface="Avenir Roman"/>
      </a:defRPr>
    </a:lvl3pPr>
    <a:lvl4pPr indent="685800" defTabSz="457200" latinLnBrk="0">
      <a:lnSpc>
        <a:spcPct val="125000"/>
      </a:lnSpc>
      <a:defRPr sz="2600">
        <a:latin typeface="Avenir"/>
        <a:ea typeface="Avenir"/>
        <a:cs typeface="Avenir"/>
        <a:sym typeface="Avenir Roman"/>
      </a:defRPr>
    </a:lvl4pPr>
    <a:lvl5pPr indent="914400" defTabSz="457200" latinLnBrk="0">
      <a:lnSpc>
        <a:spcPct val="125000"/>
      </a:lnSpc>
      <a:defRPr sz="2600">
        <a:latin typeface="Avenir"/>
        <a:ea typeface="Avenir"/>
        <a:cs typeface="Avenir"/>
        <a:sym typeface="Avenir Roman"/>
      </a:defRPr>
    </a:lvl5pPr>
    <a:lvl6pPr indent="1143000" defTabSz="457200" latinLnBrk="0">
      <a:lnSpc>
        <a:spcPct val="125000"/>
      </a:lnSpc>
      <a:defRPr sz="2600">
        <a:latin typeface="Avenir"/>
        <a:ea typeface="Avenir"/>
        <a:cs typeface="Avenir"/>
        <a:sym typeface="Avenir Roman"/>
      </a:defRPr>
    </a:lvl6pPr>
    <a:lvl7pPr indent="1371600" defTabSz="457200" latinLnBrk="0">
      <a:lnSpc>
        <a:spcPct val="125000"/>
      </a:lnSpc>
      <a:defRPr sz="2600">
        <a:latin typeface="Avenir"/>
        <a:ea typeface="Avenir"/>
        <a:cs typeface="Avenir"/>
        <a:sym typeface="Avenir Roman"/>
      </a:defRPr>
    </a:lvl7pPr>
    <a:lvl8pPr indent="1600200" defTabSz="457200" latinLnBrk="0">
      <a:lnSpc>
        <a:spcPct val="125000"/>
      </a:lnSpc>
      <a:defRPr sz="2600">
        <a:latin typeface="Avenir"/>
        <a:ea typeface="Avenir"/>
        <a:cs typeface="Avenir"/>
        <a:sym typeface="Avenir Roman"/>
      </a:defRPr>
    </a:lvl8pPr>
    <a:lvl9pPr indent="1828800" defTabSz="457200" latinLnBrk="0">
      <a:lnSpc>
        <a:spcPct val="125000"/>
      </a:lnSpc>
      <a:defRPr sz="2600">
        <a:latin typeface="Avenir"/>
        <a:ea typeface="Avenir"/>
        <a:cs typeface="Avenir"/>
        <a:sym typeface="Avenir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2"/>
            <a:ext cx="11241486" cy="3547071"/>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r>
              <a:t>–Johnny Appleseed</a:t>
            </a:r>
          </a:p>
        </p:txBody>
      </p:sp>
      <p:sp>
        <p:nvSpPr>
          <p:cNvPr id="94" name="“Type a quote here.”"/>
          <p:cNvSpPr>
            <a:spLocks noGrp="1"/>
          </p:cNvSpPr>
          <p:nvPr>
            <p:ph type="body" sz="quarter" idx="14"/>
          </p:nvPr>
        </p:nvSpPr>
        <p:spPr>
          <a:xfrm>
            <a:off x="1364257" y="4742656"/>
            <a:ext cx="11241486" cy="736700"/>
          </a:xfrm>
          <a:prstGeom prst="rect">
            <a:avLst/>
          </a:prstGeom>
        </p:spPr>
        <p:txBody>
          <a:bodyPr>
            <a:spAutoFit/>
          </a:bodyPr>
          <a:lstStyle>
            <a:lvl1pPr marL="0" indent="0">
              <a:buSzTx/>
              <a:buNone/>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158750"/>
            <a:ext cx="13964218" cy="10477500"/>
          </a:xfrm>
          <a:prstGeom prst="rect">
            <a:avLst/>
          </a:prstGeom>
        </p:spPr>
        <p:txBody>
          <a:bodyPr lIns="91439" tIns="45719" rIns="91439" bIns="45719" anchor="t">
            <a:noAutofit/>
          </a:bodyPr>
          <a:lstStyle/>
          <a:p>
            <a:endParaRPr dirty="0"/>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17" name="Title Text"/>
          <p:cNvSpPr txBox="1">
            <a:spLocks noGrp="1"/>
          </p:cNvSpPr>
          <p:nvPr>
            <p:ph type="title"/>
          </p:nvPr>
        </p:nvSpPr>
        <p:spPr>
          <a:prstGeom prst="rect">
            <a:avLst/>
          </a:prstGeom>
        </p:spPr>
        <p:txBody>
          <a:bodyPr/>
          <a:lstStyle/>
          <a:p>
            <a:r>
              <a:t>Title Text</a:t>
            </a:r>
          </a:p>
        </p:txBody>
      </p:sp>
      <p:sp>
        <p:nvSpPr>
          <p:cNvPr id="118" name="Body Level One…"/>
          <p:cNvSpPr txBox="1">
            <a:spLocks noGrp="1"/>
          </p:cNvSpPr>
          <p:nvPr>
            <p:ph type="body" idx="1"/>
          </p:nvPr>
        </p:nvSpPr>
        <p:spPr>
          <a:prstGeom prst="rect">
            <a:avLst/>
          </a:prstGeom>
        </p:spPr>
        <p:txBody>
          <a:bodyPr/>
          <a:lstStyle>
            <a:lvl1pPr marL="123472" indent="-123472">
              <a:defRPr sz="1000"/>
            </a:lvl1pPr>
            <a:lvl2pPr marL="567972" indent="-123472">
              <a:defRPr sz="1000"/>
            </a:lvl2pPr>
            <a:lvl3pPr marL="1012472" indent="-123472">
              <a:defRPr sz="1000"/>
            </a:lvl3pPr>
            <a:lvl4pPr marL="1456972" indent="-123472">
              <a:defRPr sz="1000"/>
            </a:lvl4pPr>
            <a:lvl5pPr marL="1901472" indent="-123472">
              <a:defRPr sz="1000"/>
            </a:lvl5p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725786" y="840878"/>
            <a:ext cx="10504786" cy="6357443"/>
          </a:xfrm>
          <a:prstGeom prst="rect">
            <a:avLst/>
          </a:prstGeom>
        </p:spPr>
        <p:txBody>
          <a:bodyPr lIns="91439" tIns="45719" rIns="91439" bIns="45719" anchor="t">
            <a:noAutofit/>
          </a:bodyPr>
          <a:lstStyle/>
          <a:p>
            <a:endParaRPr dirty="0"/>
          </a:p>
        </p:txBody>
      </p:sp>
      <p:sp>
        <p:nvSpPr>
          <p:cNvPr id="21" name="Title Text"/>
          <p:cNvSpPr txBox="1">
            <a:spLocks noGrp="1"/>
          </p:cNvSpPr>
          <p:nvPr>
            <p:ph type="title"/>
          </p:nvPr>
        </p:nvSpPr>
        <p:spPr>
          <a:xfrm>
            <a:off x="1364257" y="7375673"/>
            <a:ext cx="11241486" cy="1527970"/>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790156" y="10090546"/>
            <a:ext cx="376045" cy="388542"/>
          </a:xfrm>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7216923" y="840878"/>
            <a:ext cx="5729884" cy="8840392"/>
          </a:xfrm>
          <a:prstGeom prst="rect">
            <a:avLst/>
          </a:prstGeom>
        </p:spPr>
        <p:txBody>
          <a:bodyPr lIns="91439" tIns="45719" rIns="91439" bIns="45719" anchor="t">
            <a:noAutofit/>
          </a:bodyPr>
          <a:lstStyle/>
          <a:p>
            <a:endParaRPr dirty="0"/>
          </a:p>
        </p:txBody>
      </p:sp>
      <p:sp>
        <p:nvSpPr>
          <p:cNvPr id="39" name="Title Text"/>
          <p:cNvSpPr txBox="1">
            <a:spLocks noGrp="1"/>
          </p:cNvSpPr>
          <p:nvPr>
            <p:ph type="title"/>
          </p:nvPr>
        </p:nvSpPr>
        <p:spPr>
          <a:xfrm>
            <a:off x="1023193" y="840878"/>
            <a:ext cx="5729884" cy="4283771"/>
          </a:xfrm>
          <a:prstGeom prst="rect">
            <a:avLst/>
          </a:prstGeom>
        </p:spPr>
        <p:txBody>
          <a:bodyPr anchor="b"/>
          <a:lstStyle>
            <a:lvl1pPr>
              <a:defRPr sz="3300">
                <a:latin typeface="Source Sans Pro Semibold"/>
                <a:ea typeface="Source Sans Pro Semibold"/>
                <a:cs typeface="Source Sans Pro Semibold"/>
                <a:sym typeface="Source Sans Pro Semibold"/>
              </a:defRPr>
            </a:lvl1pPr>
          </a:lstStyle>
          <a:p>
            <a:r>
              <a:t>Title Text</a:t>
            </a:r>
          </a:p>
        </p:txBody>
      </p:sp>
      <p:sp>
        <p:nvSpPr>
          <p:cNvPr id="40" name="Body Level One…"/>
          <p:cNvSpPr txBox="1">
            <a:spLocks noGrp="1"/>
          </p:cNvSpPr>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7216923" y="2955478"/>
            <a:ext cx="5729884" cy="6753077"/>
          </a:xfrm>
          <a:prstGeom prst="rect">
            <a:avLst/>
          </a:prstGeom>
        </p:spPr>
        <p:txBody>
          <a:bodyPr lIns="91439" tIns="45719" rIns="91439" bIns="45719" anchor="t">
            <a:noAutofit/>
          </a:bodyPr>
          <a:lstStyle/>
          <a:p>
            <a:endParaRPr dirty="0"/>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3" y="2955478"/>
            <a:ext cx="5729884" cy="6753077"/>
          </a:xfrm>
          <a:prstGeom prst="rect">
            <a:avLst/>
          </a:prstGeom>
        </p:spPr>
        <p:txBody>
          <a:bodyPr/>
          <a:lstStyle>
            <a:lvl1pPr marL="146957" indent="-146957">
              <a:defRPr b="1"/>
            </a:lvl1pPr>
            <a:lvl2pPr marL="489857" indent="-146957">
              <a:defRPr b="1"/>
            </a:lvl2pPr>
            <a:lvl3pPr marL="832757" indent="-146957">
              <a:defRPr b="1"/>
            </a:lvl3pPr>
            <a:lvl4pPr marL="1175657" indent="-146957">
              <a:defRPr b="1"/>
            </a:lvl4pPr>
            <a:lvl5pPr marL="1518557" indent="-146957">
              <a:defRPr b="1"/>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3" y="1523007"/>
            <a:ext cx="11923614"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half" idx="13"/>
          </p:nvPr>
        </p:nvSpPr>
        <p:spPr>
          <a:xfrm>
            <a:off x="1023193" y="1113730"/>
            <a:ext cx="5729884" cy="8567540"/>
          </a:xfrm>
          <a:prstGeom prst="rect">
            <a:avLst/>
          </a:prstGeom>
        </p:spPr>
        <p:txBody>
          <a:bodyPr lIns="91439" tIns="45719" rIns="91439" bIns="45719" anchor="t">
            <a:noAutofit/>
          </a:bodyPr>
          <a:lstStyle/>
          <a:p>
            <a:endParaRPr dirty="0"/>
          </a:p>
        </p:txBody>
      </p:sp>
      <p:sp>
        <p:nvSpPr>
          <p:cNvPr id="84" name="Image"/>
          <p:cNvSpPr>
            <a:spLocks noGrp="1"/>
          </p:cNvSpPr>
          <p:nvPr>
            <p:ph type="pic" sz="quarter" idx="14"/>
          </p:nvPr>
        </p:nvSpPr>
        <p:spPr>
          <a:xfrm>
            <a:off x="7216923" y="5629423"/>
            <a:ext cx="5729884" cy="4051847"/>
          </a:xfrm>
          <a:prstGeom prst="rect">
            <a:avLst/>
          </a:prstGeom>
        </p:spPr>
        <p:txBody>
          <a:bodyPr lIns="91439" tIns="45719" rIns="91439" bIns="45719" anchor="t">
            <a:noAutofit/>
          </a:bodyPr>
          <a:lstStyle/>
          <a:p>
            <a:endParaRPr dirty="0"/>
          </a:p>
        </p:txBody>
      </p:sp>
      <p:sp>
        <p:nvSpPr>
          <p:cNvPr id="85" name="Image"/>
          <p:cNvSpPr>
            <a:spLocks noGrp="1"/>
          </p:cNvSpPr>
          <p:nvPr>
            <p:ph type="pic" sz="quarter" idx="15"/>
          </p:nvPr>
        </p:nvSpPr>
        <p:spPr>
          <a:xfrm>
            <a:off x="7223603" y="1113730"/>
            <a:ext cx="5729884" cy="4051847"/>
          </a:xfrm>
          <a:prstGeom prst="rect">
            <a:avLst/>
          </a:prstGeom>
        </p:spPr>
        <p:txBody>
          <a:bodyPr lIns="91439" tIns="45719" rIns="91439" bIns="45719" anchor="t">
            <a:noAutofit/>
          </a:bodyPr>
          <a:lstStyle/>
          <a:p>
            <a:endParaRPr dirty="0"/>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3" y="636240"/>
            <a:ext cx="11923614" cy="2319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rmAutofit/>
          </a:bodyPr>
          <a:lstStyle/>
          <a:p>
            <a:r>
              <a:t>Title Text</a:t>
            </a:r>
          </a:p>
        </p:txBody>
      </p:sp>
      <p:sp>
        <p:nvSpPr>
          <p:cNvPr id="3" name="Body Level One…"/>
          <p:cNvSpPr txBox="1">
            <a:spLocks noGrp="1"/>
          </p:cNvSpPr>
          <p:nvPr>
            <p:ph type="body" idx="1"/>
          </p:nvPr>
        </p:nvSpPr>
        <p:spPr>
          <a:xfrm>
            <a:off x="1023193" y="2955478"/>
            <a:ext cx="11923614" cy="67530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lgn="ctr">
              <a:spcBef>
                <a:spcPts val="0"/>
              </a:spcBef>
              <a:defRPr sz="1800" b="0">
                <a:solidFill>
                  <a:srgbClr val="000000"/>
                </a:solidFill>
                <a:latin typeface="Helvetica Light"/>
                <a:ea typeface="Helvetica Light"/>
                <a:cs typeface="Helvetica Light"/>
                <a:sym typeface="Helvetica Light"/>
              </a:defRPr>
            </a:lvl1pPr>
          </a:lstStyle>
          <a:p>
            <a:fld id="{86CB4B4D-7CA3-9044-876B-883B54F8677D}" type="slidenum">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1pPr>
      <a:lvl2pPr marL="0" marR="0" indent="228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2pPr>
      <a:lvl3pPr marL="0" marR="0" indent="457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3pPr>
      <a:lvl4pPr marL="0" marR="0" indent="685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4pPr>
      <a:lvl5pPr marL="0" marR="0" indent="9144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5pPr>
      <a:lvl6pPr marL="0" marR="0" indent="11430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6pPr>
      <a:lvl7pPr marL="0" marR="0" indent="1371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7pPr>
      <a:lvl8pPr marL="0" marR="0" indent="1600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8pPr>
      <a:lvl9pPr marL="0" marR="0" indent="1828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2pPr>
      <a:lvl3pPr marL="1037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3pPr>
      <a:lvl4pPr marL="1481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4pPr>
      <a:lvl5pPr marL="1926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5pPr>
      <a:lvl6pPr marL="2370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6pPr>
      <a:lvl7pPr marL="2815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7pPr>
      <a:lvl8pPr marL="3259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creativecommons.org/licenses/by-sa/4.0/" TargetMode="External"/><Relationship Id="rId7" Type="http://schemas.openxmlformats.org/officeDocument/2006/relationships/hyperlink" Target="insightsengineering.github.io/nest" TargetMode="External"/><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hyperlink" Target="https://github.com/insightsengineering/rlistings" TargetMode="External"/><Relationship Id="rId11" Type="http://schemas.openxmlformats.org/officeDocument/2006/relationships/image" Target="../media/image4.png"/><Relationship Id="rId5" Type="http://schemas.openxmlformats.org/officeDocument/2006/relationships/hyperlink" Target="insightsengineering.github.io/rlistings" TargetMode="External"/><Relationship Id="rId10" Type="http://schemas.openxmlformats.org/officeDocument/2006/relationships/hyperlink" Target="https://insightsengineering.github.io/rlistings/latest-tag/articles/ref_footnotes.html" TargetMode="External"/><Relationship Id="rId4" Type="http://schemas.openxmlformats.org/officeDocument/2006/relationships/hyperlink" Target="https://github.com/insightsengineering/rlistings/issues/new/choose" TargetMode="External"/><Relationship Id="rId9" Type="http://schemas.openxmlformats.org/officeDocument/2006/relationships/hyperlink" Target="https://insightsengineering.github.io/rlistings/latest-tag/articles/rlistings.html#titles-and-footers"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insightsengineering.github.io/rlistings/latest-tag/articles/col_formatting.html" TargetMode="External"/><Relationship Id="rId3" Type="http://schemas.openxmlformats.org/officeDocument/2006/relationships/hyperlink" Target="https://creativecommons.org/licenses/by-sa/4.0/" TargetMode="External"/><Relationship Id="rId7" Type="http://schemas.openxmlformats.org/officeDocument/2006/relationships/hyperlink" Target="insightsengineering.github.io/nest" TargetMode="External"/><Relationship Id="rId12" Type="http://schemas.openxmlformats.org/officeDocument/2006/relationships/hyperlink" Target="https://insightsengineering.github.io/rlistings/latest-tag/articles/pagination.html" TargetMode="Externa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hyperlink" Target="https://github.com/insightsengineering/rlistings" TargetMode="External"/><Relationship Id="rId11" Type="http://schemas.microsoft.com/office/2007/relationships/hdphoto" Target="../media/hdphoto1.wdp"/><Relationship Id="rId5" Type="http://schemas.openxmlformats.org/officeDocument/2006/relationships/hyperlink" Target="insightsengineering.github.io/rlistings" TargetMode="External"/><Relationship Id="rId10" Type="http://schemas.openxmlformats.org/officeDocument/2006/relationships/image" Target="../media/image6.png"/><Relationship Id="rId4" Type="http://schemas.openxmlformats.org/officeDocument/2006/relationships/hyperlink" Target="https://github.com/insightsengineering/rlistings/issues/new/choose" TargetMode="External"/><Relationship Id="rId9" Type="http://schemas.openxmlformats.org/officeDocument/2006/relationships/image" Target="../media/image5.png"/><Relationship Id="rId14" Type="http://schemas.openxmlformats.org/officeDocument/2006/relationships/hyperlink" Target="https://insightsengineering.github.io/rlistings/latest-tag/articles/rlistings.html#key-column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8" name="Page Layout">
            <a:extLst>
              <a:ext uri="{FF2B5EF4-FFF2-40B4-BE49-F238E27FC236}">
                <a16:creationId xmlns:a16="http://schemas.microsoft.com/office/drawing/2014/main" id="{43AC953A-C476-1730-6ADF-E9E7197E45F8}"/>
              </a:ext>
            </a:extLst>
          </p:cNvPr>
          <p:cNvGrpSpPr/>
          <p:nvPr/>
        </p:nvGrpSpPr>
        <p:grpSpPr>
          <a:xfrm>
            <a:off x="198147" y="-666743"/>
            <a:ext cx="13774776" cy="11348791"/>
            <a:chOff x="198147" y="-666743"/>
            <a:chExt cx="13774776" cy="11348791"/>
          </a:xfrm>
        </p:grpSpPr>
        <p:pic>
          <p:nvPicPr>
            <p:cNvPr id="6" name="Cheatsheet Background" descr="Image">
              <a:extLst>
                <a:ext uri="{FF2B5EF4-FFF2-40B4-BE49-F238E27FC236}">
                  <a16:creationId xmlns:a16="http://schemas.microsoft.com/office/drawing/2014/main" id="{F5CDCBD0-AB42-D56A-5D36-0398358BC575}"/>
                </a:ext>
              </a:extLst>
            </p:cNvPr>
            <p:cNvPicPr>
              <a:picLocks noChangeAspect="1"/>
            </p:cNvPicPr>
            <p:nvPr/>
          </p:nvPicPr>
          <p:blipFill rotWithShape="1">
            <a:blip r:embed="rId2"/>
            <a:srcRect b="28962"/>
            <a:stretch/>
          </p:blipFill>
          <p:spPr>
            <a:xfrm>
              <a:off x="8369105" y="-666743"/>
              <a:ext cx="5603818" cy="2126123"/>
            </a:xfrm>
            <a:prstGeom prst="rect">
              <a:avLst/>
            </a:prstGeom>
            <a:ln w="12700" cap="flat">
              <a:noFill/>
              <a:miter lim="400000"/>
            </a:ln>
            <a:effectLst/>
          </p:spPr>
        </p:pic>
        <p:sp>
          <p:nvSpPr>
            <p:cNvPr id="152" name="Cheatsheet Footer"/>
            <p:cNvSpPr txBox="1"/>
            <p:nvPr/>
          </p:nvSpPr>
          <p:spPr>
            <a:xfrm>
              <a:off x="2353572" y="10347903"/>
              <a:ext cx="11322666" cy="2348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spAutoFit/>
            </a:bodyPr>
            <a:lstStyle/>
            <a:p>
              <a:pPr algn="r">
                <a:lnSpc>
                  <a:spcPct val="90000"/>
                </a:lnSpc>
                <a:spcBef>
                  <a:spcPts val="0"/>
                </a:spcBef>
                <a:defRPr sz="900" b="0">
                  <a:solidFill>
                    <a:srgbClr val="000000"/>
                  </a:solidFill>
                </a:defRPr>
              </a:pPr>
              <a:r>
                <a:rPr lang="en-US" dirty="0">
                  <a:hlinkClick r:id="rId3"/>
                </a:rPr>
                <a:t>CC BY SA</a:t>
              </a:r>
              <a:r>
                <a:rPr lang="en-US" dirty="0"/>
                <a:t> NEST Team •  </a:t>
              </a:r>
              <a:r>
                <a:rPr lang="en-US" dirty="0">
                  <a:hlinkClick r:id="rId4"/>
                </a:rPr>
                <a:t>Contact Us</a:t>
              </a:r>
              <a:r>
                <a:rPr lang="en-US" dirty="0"/>
                <a:t>  •  Learn more at the </a:t>
              </a:r>
              <a:r>
                <a:rPr lang="en-US" dirty="0">
                  <a:hlinkClick r:id="rId5"/>
                </a:rPr>
                <a:t>rlistings website</a:t>
              </a:r>
              <a:r>
                <a:rPr lang="en-US" dirty="0"/>
                <a:t> •  Visit the </a:t>
              </a:r>
              <a:r>
                <a:rPr lang="en-US" dirty="0">
                  <a:hlinkClick r:id="rId6"/>
                </a:rPr>
                <a:t>rlistings GitHub repository</a:t>
              </a:r>
              <a:r>
                <a:rPr lang="en-US" dirty="0"/>
                <a:t> •  package version  0.2.7 •  Updated: 2024-03</a:t>
              </a:r>
            </a:p>
          </p:txBody>
        </p:sp>
        <p:sp>
          <p:nvSpPr>
            <p:cNvPr id="147" name="Cheatsheet Footer Line"/>
            <p:cNvSpPr/>
            <p:nvPr/>
          </p:nvSpPr>
          <p:spPr>
            <a:xfrm>
              <a:off x="1021080" y="10337514"/>
              <a:ext cx="12654421" cy="0"/>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dirty="0"/>
            </a:p>
          </p:txBody>
        </p:sp>
        <p:pic>
          <p:nvPicPr>
            <p:cNvPr id="8" name="Logo - NEST" descr="A logo of a company&#10;&#10;Description automatically generated">
              <a:hlinkClick r:id="rId7"/>
              <a:extLst>
                <a:ext uri="{FF2B5EF4-FFF2-40B4-BE49-F238E27FC236}">
                  <a16:creationId xmlns:a16="http://schemas.microsoft.com/office/drawing/2014/main" id="{15CCC1B8-9FFB-4C3D-63A5-D996E119834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8147" y="9998367"/>
              <a:ext cx="592584" cy="683681"/>
            </a:xfrm>
            <a:prstGeom prst="rect">
              <a:avLst/>
            </a:prstGeom>
          </p:spPr>
        </p:pic>
      </p:grpSp>
      <p:grpSp>
        <p:nvGrpSpPr>
          <p:cNvPr id="145" name="Section - Customization Options">
            <a:extLst>
              <a:ext uri="{FF2B5EF4-FFF2-40B4-BE49-F238E27FC236}">
                <a16:creationId xmlns:a16="http://schemas.microsoft.com/office/drawing/2014/main" id="{3E2476FD-E05F-DAA5-C2D0-48B6B4D6D575}"/>
              </a:ext>
            </a:extLst>
          </p:cNvPr>
          <p:cNvGrpSpPr/>
          <p:nvPr/>
        </p:nvGrpSpPr>
        <p:grpSpPr>
          <a:xfrm>
            <a:off x="7957819" y="1119691"/>
            <a:ext cx="5717683" cy="5400000"/>
            <a:chOff x="7957819" y="1119691"/>
            <a:chExt cx="5717683" cy="5400000"/>
          </a:xfrm>
        </p:grpSpPr>
        <p:sp>
          <p:nvSpPr>
            <p:cNvPr id="135" name="Rectangle 134">
              <a:extLst>
                <a:ext uri="{FF2B5EF4-FFF2-40B4-BE49-F238E27FC236}">
                  <a16:creationId xmlns:a16="http://schemas.microsoft.com/office/drawing/2014/main" id="{9D8AA298-926B-8792-5FA6-C08B9AFF3125}"/>
                </a:ext>
              </a:extLst>
            </p:cNvPr>
            <p:cNvSpPr/>
            <p:nvPr/>
          </p:nvSpPr>
          <p:spPr>
            <a:xfrm>
              <a:off x="7957819" y="1119691"/>
              <a:ext cx="5717683" cy="5400000"/>
            </a:xfrm>
            <a:prstGeom prst="rect">
              <a:avLst/>
            </a:prstGeom>
            <a:solidFill>
              <a:srgbClr val="CFE2F3">
                <a:alpha val="50000"/>
              </a:srgbClr>
            </a:solidFill>
            <a:ln w="28575" cap="flat">
              <a:solidFill>
                <a:srgbClr val="5B8DFE"/>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CA"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136" name="Basics">
              <a:extLst>
                <a:ext uri="{FF2B5EF4-FFF2-40B4-BE49-F238E27FC236}">
                  <a16:creationId xmlns:a16="http://schemas.microsoft.com/office/drawing/2014/main" id="{194F83EE-C572-C9D5-6E89-DC95BDB5C4F8}"/>
                </a:ext>
              </a:extLst>
            </p:cNvPr>
            <p:cNvSpPr txBox="1"/>
            <p:nvPr/>
          </p:nvSpPr>
          <p:spPr>
            <a:xfrm>
              <a:off x="8086523" y="1230287"/>
              <a:ext cx="5075983" cy="3400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lang="en-CA" dirty="0">
                  <a:solidFill>
                    <a:schemeClr val="tx2">
                      <a:lumMod val="75000"/>
                    </a:schemeClr>
                  </a:solidFill>
                </a:rPr>
                <a:t>Customization Options</a:t>
              </a:r>
              <a:endParaRPr dirty="0">
                <a:solidFill>
                  <a:schemeClr val="tx2">
                    <a:lumMod val="75000"/>
                  </a:schemeClr>
                </a:solidFill>
              </a:endParaRPr>
            </a:p>
          </p:txBody>
        </p:sp>
        <p:sp>
          <p:nvSpPr>
            <p:cNvPr id="134" name="Line">
              <a:extLst>
                <a:ext uri="{FF2B5EF4-FFF2-40B4-BE49-F238E27FC236}">
                  <a16:creationId xmlns:a16="http://schemas.microsoft.com/office/drawing/2014/main" id="{4CE21BFE-4BD0-75D4-E9BC-2AA3C884C298}"/>
                </a:ext>
              </a:extLst>
            </p:cNvPr>
            <p:cNvSpPr/>
            <p:nvPr/>
          </p:nvSpPr>
          <p:spPr>
            <a:xfrm>
              <a:off x="8068831" y="1565673"/>
              <a:ext cx="5513591" cy="0"/>
            </a:xfrm>
            <a:prstGeom prst="line">
              <a:avLst/>
            </a:prstGeom>
            <a:ln w="19050">
              <a:solidFill>
                <a:schemeClr val="tx2">
                  <a:lumMod val="75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dirty="0"/>
            </a:p>
          </p:txBody>
        </p:sp>
        <p:graphicFrame>
          <p:nvGraphicFramePr>
            <p:cNvPr id="54" name="Table">
              <a:extLst>
                <a:ext uri="{FF2B5EF4-FFF2-40B4-BE49-F238E27FC236}">
                  <a16:creationId xmlns:a16="http://schemas.microsoft.com/office/drawing/2014/main" id="{CE9E7A33-CC49-8DE2-1B28-04FE5B9DC7E5}"/>
                </a:ext>
              </a:extLst>
            </p:cNvPr>
            <p:cNvGraphicFramePr/>
            <p:nvPr>
              <p:extLst>
                <p:ext uri="{D42A27DB-BD31-4B8C-83A1-F6EECF244321}">
                  <p14:modId xmlns:p14="http://schemas.microsoft.com/office/powerpoint/2010/main" val="2197666058"/>
                </p:ext>
              </p:extLst>
            </p:nvPr>
          </p:nvGraphicFramePr>
          <p:xfrm>
            <a:off x="8134584" y="1972887"/>
            <a:ext cx="5390232" cy="4372056"/>
          </p:xfrm>
          <a:graphic>
            <a:graphicData uri="http://schemas.openxmlformats.org/drawingml/2006/table">
              <a:tbl>
                <a:tblPr firstRow="1">
                  <a:tableStyleId>{C7B018BB-80A7-4F77-B60F-C8B233D01FF8}</a:tableStyleId>
                </a:tblPr>
                <a:tblGrid>
                  <a:gridCol w="1224049">
                    <a:extLst>
                      <a:ext uri="{9D8B030D-6E8A-4147-A177-3AD203B41FA5}">
                        <a16:colId xmlns:a16="http://schemas.microsoft.com/office/drawing/2014/main" val="20000"/>
                      </a:ext>
                    </a:extLst>
                  </a:gridCol>
                  <a:gridCol w="1779267">
                    <a:extLst>
                      <a:ext uri="{9D8B030D-6E8A-4147-A177-3AD203B41FA5}">
                        <a16:colId xmlns:a16="http://schemas.microsoft.com/office/drawing/2014/main" val="1628685475"/>
                      </a:ext>
                    </a:extLst>
                  </a:gridCol>
                  <a:gridCol w="2386916">
                    <a:extLst>
                      <a:ext uri="{9D8B030D-6E8A-4147-A177-3AD203B41FA5}">
                        <a16:colId xmlns:a16="http://schemas.microsoft.com/office/drawing/2014/main" val="352545884"/>
                      </a:ext>
                    </a:extLst>
                  </a:gridCol>
                </a:tblGrid>
                <a:tr h="217755">
                  <a:tc>
                    <a:txBody>
                      <a:bodyPr/>
                      <a:lstStyle/>
                      <a:p>
                        <a:pPr marL="0" indent="0" algn="r" defTabSz="914400">
                          <a:defRPr b="0">
                            <a:solidFill>
                              <a:srgbClr val="000000"/>
                            </a:solidFill>
                          </a:defRPr>
                        </a:pPr>
                        <a:r>
                          <a:rPr lang="en-CA" sz="1050" b="0" dirty="0">
                            <a:solidFill>
                              <a:schemeClr val="bg1"/>
                            </a:solidFill>
                            <a:latin typeface="Source Sans Pro Semibold" panose="020B0603030403020204" pitchFamily="34" charset="0"/>
                            <a:ea typeface="Source Sans Pro Semibold" panose="020B0603030403020204" pitchFamily="34" charset="0"/>
                            <a:cs typeface="Source Sans Pro"/>
                            <a:sym typeface="Source Sans Pro"/>
                          </a:rPr>
                          <a:t>Argument</a:t>
                        </a:r>
                        <a:endParaRPr sz="1050" b="0" dirty="0">
                          <a:solidFill>
                            <a:schemeClr val="bg1"/>
                          </a:solidFill>
                          <a:latin typeface="Source Sans Pro Semibold" panose="020B0603030403020204" pitchFamily="34" charset="0"/>
                          <a:ea typeface="Source Sans Pro Semibold" panose="020B0603030403020204" pitchFamily="34" charset="0"/>
                          <a:cs typeface="Source Sans Pro"/>
                          <a:sym typeface="Source Sans Pro"/>
                        </a:endParaRPr>
                      </a:p>
                    </a:txBody>
                    <a:tcPr marL="0" marR="45720" anchor="b" horzOverflow="overflow">
                      <a:lnL w="12700" cap="flat" cmpd="sng" algn="ctr">
                        <a:solidFill>
                          <a:srgbClr val="5B8DFE"/>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rgbClr val="5B8DF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B8DFE"/>
                      </a:solidFill>
                    </a:tcPr>
                  </a:tc>
                  <a:tc>
                    <a:txBody>
                      <a:bodyPr/>
                      <a:lstStyle/>
                      <a:p>
                        <a:pPr marL="0" indent="0" algn="l" defTabSz="914400">
                          <a:defRPr b="0">
                            <a:solidFill>
                              <a:srgbClr val="000000"/>
                            </a:solidFill>
                          </a:defRPr>
                        </a:pPr>
                        <a:r>
                          <a:rPr lang="en-CA" sz="1050" b="0" dirty="0">
                            <a:solidFill>
                              <a:schemeClr val="bg1"/>
                            </a:solidFill>
                            <a:latin typeface="Source Sans Pro Semibold" panose="020B0603030403020204" pitchFamily="34" charset="0"/>
                            <a:ea typeface="Source Sans Pro Semibold" panose="020B0603030403020204" pitchFamily="34" charset="0"/>
                            <a:cs typeface="Source Sans Pro"/>
                            <a:sym typeface="Source Sans Pro"/>
                          </a:rPr>
                          <a:t>Input</a:t>
                        </a:r>
                        <a:endParaRPr sz="1050" b="0" dirty="0">
                          <a:solidFill>
                            <a:schemeClr val="bg1"/>
                          </a:solidFill>
                          <a:latin typeface="Source Sans Pro Semibold" panose="020B0603030403020204" pitchFamily="34" charset="0"/>
                          <a:ea typeface="Source Sans Pro Semibold" panose="020B0603030403020204" pitchFamily="34" charset="0"/>
                          <a:cs typeface="Source Sans Pro"/>
                          <a:sym typeface="Source Sans Pro"/>
                        </a:endParaRPr>
                      </a:p>
                    </a:txBody>
                    <a:tcPr marL="45720" marR="45720" anchor="b"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rgbClr val="5B8DFE"/>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5B8DFE"/>
                      </a:solidFill>
                    </a:tcPr>
                  </a:tc>
                  <a:tc>
                    <a:txBody>
                      <a:bodyPr/>
                      <a:lstStyle/>
                      <a:p>
                        <a:pPr marL="0" indent="0" algn="l" defTabSz="914400">
                          <a:defRPr b="0">
                            <a:solidFill>
                              <a:srgbClr val="000000"/>
                            </a:solidFill>
                          </a:defRPr>
                        </a:pPr>
                        <a:r>
                          <a:rPr lang="en-CA" sz="1050" b="0" dirty="0">
                            <a:solidFill>
                              <a:schemeClr val="bg1"/>
                            </a:solidFill>
                            <a:latin typeface="Source Sans Pro Semibold" panose="020B0603030403020204" pitchFamily="34" charset="0"/>
                            <a:ea typeface="Source Sans Pro Semibold" panose="020B0603030403020204" pitchFamily="34" charset="0"/>
                            <a:cs typeface="Source Sans Pro"/>
                            <a:sym typeface="Source Sans Pro"/>
                          </a:rPr>
                          <a:t>Description</a:t>
                        </a:r>
                        <a:endParaRPr sz="1050" b="0" dirty="0">
                          <a:solidFill>
                            <a:schemeClr val="bg1"/>
                          </a:solidFill>
                          <a:latin typeface="Source Sans Pro Semibold" panose="020B0603030403020204" pitchFamily="34" charset="0"/>
                          <a:ea typeface="Source Sans Pro Semibold" panose="020B0603030403020204" pitchFamily="34" charset="0"/>
                          <a:cs typeface="Source Sans Pro"/>
                          <a:sym typeface="Source Sans Pro"/>
                        </a:endParaRPr>
                      </a:p>
                    </a:txBody>
                    <a:tcPr marL="45720" marR="45720" anchor="b" horzOverflow="overflow">
                      <a:lnL w="28575" cap="flat" cmpd="sng" algn="ctr">
                        <a:noFill/>
                        <a:prstDash val="solid"/>
                        <a:round/>
                        <a:headEnd type="none" w="med" len="med"/>
                        <a:tailEnd type="none" w="med" len="med"/>
                      </a:lnL>
                      <a:lnR w="12700" cap="flat" cmpd="sng" algn="ctr">
                        <a:solidFill>
                          <a:srgbClr val="5B8DFE"/>
                        </a:solidFill>
                        <a:prstDash val="solid"/>
                        <a:round/>
                        <a:headEnd type="none" w="med" len="med"/>
                        <a:tailEnd type="none" w="med" len="med"/>
                      </a:lnR>
                      <a:lnT w="12700" cap="flat" cmpd="sng" algn="ctr">
                        <a:solidFill>
                          <a:srgbClr val="5B8DF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B8DFE"/>
                      </a:solidFill>
                    </a:tcPr>
                  </a:tc>
                  <a:extLst>
                    <a:ext uri="{0D108BD9-81ED-4DB2-BD59-A6C34878D82A}">
                      <a16:rowId xmlns:a16="http://schemas.microsoft.com/office/drawing/2014/main" val="10000"/>
                    </a:ext>
                  </a:extLst>
                </a:tr>
                <a:tr h="353852">
                  <a:tc>
                    <a:txBody>
                      <a:bodyPr/>
                      <a:lstStyle/>
                      <a:p>
                        <a:pPr marL="0" indent="0" algn="r" defTabSz="914400"/>
                        <a:r>
                          <a:rPr lang="en-CA" sz="1050" dirty="0">
                            <a:solidFill>
                              <a:schemeClr val="tx2">
                                <a:lumMod val="75000"/>
                              </a:schemeClr>
                            </a:solidFill>
                            <a:latin typeface="Source Sans Pro Semibold"/>
                            <a:ea typeface="Source Sans Pro Semibold"/>
                            <a:cs typeface="Source Sans Pro Semibold"/>
                            <a:sym typeface="Source Sans Pro Semibold"/>
                          </a:rPr>
                          <a:t>df</a:t>
                        </a:r>
                      </a:p>
                    </a:txBody>
                    <a:tcPr marL="0" marR="45720" anchor="ctr" horzOverflow="overflow">
                      <a:lnL w="12700" cap="flat" cmpd="sng" algn="ctr">
                        <a:solidFill>
                          <a:srgbClr val="5B8DFE"/>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a:r>
                          <a:rPr lang="en-CA" sz="1050" dirty="0">
                            <a:solidFill>
                              <a:schemeClr val="tx2">
                                <a:lumMod val="75000"/>
                              </a:schemeClr>
                            </a:solidFill>
                            <a:sym typeface="Source Sans Pro"/>
                          </a:rPr>
                          <a:t>A data frame</a:t>
                        </a:r>
                        <a:endParaRPr sz="1050" dirty="0">
                          <a:solidFill>
                            <a:schemeClr val="tx2">
                              <a:lumMod val="75000"/>
                            </a:schemeClr>
                          </a:solidFill>
                          <a:sym typeface="Source Sans Pro"/>
                        </a:endParaRPr>
                      </a:p>
                    </a:txBody>
                    <a:tcPr marL="45720" marR="4572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a:r>
                          <a:rPr lang="en-CA" sz="1050" dirty="0">
                            <a:solidFill>
                              <a:schemeClr val="tx2">
                                <a:lumMod val="75000"/>
                              </a:schemeClr>
                            </a:solidFill>
                            <a:sym typeface="Source Sans Pro"/>
                          </a:rPr>
                          <a:t>Data frame to be converted to a listing</a:t>
                        </a:r>
                        <a:endParaRPr sz="1050" dirty="0">
                          <a:solidFill>
                            <a:schemeClr val="tx2">
                              <a:lumMod val="75000"/>
                            </a:schemeClr>
                          </a:solidFill>
                          <a:sym typeface="Source Sans Pro"/>
                        </a:endParaRPr>
                      </a:p>
                    </a:txBody>
                    <a:tcPr marL="45720" marR="45720" anchor="ctr" horzOverflow="overflow">
                      <a:lnL w="12700" cap="flat" cmpd="sng" algn="ctr">
                        <a:noFill/>
                        <a:prstDash val="solid"/>
                        <a:round/>
                        <a:headEnd type="none" w="med" len="med"/>
                        <a:tailEnd type="none" w="med" len="med"/>
                      </a:lnL>
                      <a:lnR w="12700" cap="flat" cmpd="sng" algn="ctr">
                        <a:solidFill>
                          <a:srgbClr val="5B8DFE"/>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53852">
                  <a:tc>
                    <a:txBody>
                      <a:bodyPr/>
                      <a:lstStyle/>
                      <a:p>
                        <a:pPr marL="0" indent="0" algn="r" defTabSz="914400"/>
                        <a:r>
                          <a:rPr lang="en-CA" sz="1050" dirty="0">
                            <a:solidFill>
                              <a:schemeClr val="tx2">
                                <a:lumMod val="75000"/>
                              </a:schemeClr>
                            </a:solidFill>
                            <a:latin typeface="Source Sans Pro Semibold"/>
                            <a:ea typeface="Source Sans Pro Semibold"/>
                            <a:cs typeface="Source Sans Pro Semibold"/>
                            <a:sym typeface="Source Sans Pro Semibold"/>
                          </a:rPr>
                          <a:t>key_cols</a:t>
                        </a:r>
                        <a:endParaRPr sz="1050" dirty="0">
                          <a:solidFill>
                            <a:schemeClr val="tx2">
                              <a:lumMod val="75000"/>
                            </a:schemeClr>
                          </a:solidFill>
                          <a:latin typeface="Source Sans Pro Semibold"/>
                          <a:ea typeface="Source Sans Pro Semibold"/>
                          <a:cs typeface="Source Sans Pro Semibold"/>
                          <a:sym typeface="Source Sans Pro Semibold"/>
                        </a:endParaRPr>
                      </a:p>
                    </a:txBody>
                    <a:tcPr marL="0" marR="45720" anchor="ctr" horzOverflow="overflow">
                      <a:lnL w="12700" cap="flat" cmpd="sng" algn="ctr">
                        <a:solidFill>
                          <a:srgbClr val="5B8DFE"/>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indent="0" algn="l" defTabSz="914400"/>
                        <a:r>
                          <a:rPr lang="en-CA" sz="1050" dirty="0">
                            <a:solidFill>
                              <a:schemeClr val="tx2">
                                <a:lumMod val="75000"/>
                              </a:schemeClr>
                            </a:solidFill>
                            <a:sym typeface="Source Sans Pro"/>
                          </a:rPr>
                          <a:t>Names of columns to use as key columns</a:t>
                        </a:r>
                        <a:endParaRPr sz="1050" dirty="0">
                          <a:solidFill>
                            <a:schemeClr val="tx2">
                              <a:lumMod val="75000"/>
                            </a:schemeClr>
                          </a:solidFill>
                          <a:sym typeface="Source Sans Pro"/>
                        </a:endParaRPr>
                      </a:p>
                    </a:txBody>
                    <a:tcPr marL="45720" marR="4572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indent="0" algn="l" defTabSz="914400"/>
                        <a:r>
                          <a:rPr lang="en-CA" sz="1050" dirty="0">
                            <a:solidFill>
                              <a:schemeClr val="tx2">
                                <a:lumMod val="75000"/>
                              </a:schemeClr>
                            </a:solidFill>
                            <a:sym typeface="Source Sans Pro"/>
                          </a:rPr>
                          <a:t>Key columns are printed to the left and </a:t>
                        </a:r>
                        <a:r>
                          <a:rPr lang="en-US" sz="1050" dirty="0">
                            <a:solidFill>
                              <a:schemeClr val="tx2">
                                <a:lumMod val="75000"/>
                              </a:schemeClr>
                            </a:solidFill>
                            <a:sym typeface="Source Sans Pro"/>
                          </a:rPr>
                          <a:t>used to group repeat occurrences</a:t>
                        </a:r>
                        <a:endParaRPr sz="1050" dirty="0">
                          <a:solidFill>
                            <a:schemeClr val="tx2">
                              <a:lumMod val="75000"/>
                            </a:schemeClr>
                          </a:solidFill>
                          <a:sym typeface="Source Sans Pro"/>
                        </a:endParaRPr>
                      </a:p>
                    </a:txBody>
                    <a:tcPr marL="45720" marR="45720" anchor="ctr" horzOverflow="overflow">
                      <a:lnL w="12700" cap="flat" cmpd="sng" algn="ctr">
                        <a:noFill/>
                        <a:prstDash val="solid"/>
                        <a:round/>
                        <a:headEnd type="none" w="med" len="med"/>
                        <a:tailEnd type="none" w="med" len="med"/>
                      </a:lnL>
                      <a:lnR w="12700" cap="flat" cmpd="sng" algn="ctr">
                        <a:solidFill>
                          <a:srgbClr val="5B8DFE"/>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353852">
                  <a:tc>
                    <a:txBody>
                      <a:bodyPr/>
                      <a:lstStyle/>
                      <a:p>
                        <a:pPr marL="0" indent="0" algn="r" defTabSz="914400"/>
                        <a:r>
                          <a:rPr lang="en-CA" sz="1050" dirty="0">
                            <a:solidFill>
                              <a:schemeClr val="tx2">
                                <a:lumMod val="75000"/>
                              </a:schemeClr>
                            </a:solidFill>
                            <a:latin typeface="Source Sans Pro Semibold"/>
                            <a:ea typeface="Source Sans Pro Semibold"/>
                            <a:cs typeface="Source Sans Pro Semibold"/>
                            <a:sym typeface="Source Sans Pro Semibold"/>
                          </a:rPr>
                          <a:t>disp_cols</a:t>
                        </a:r>
                        <a:endParaRPr sz="1050" dirty="0">
                          <a:solidFill>
                            <a:schemeClr val="tx2">
                              <a:lumMod val="75000"/>
                            </a:schemeClr>
                          </a:solidFill>
                          <a:latin typeface="Source Sans Pro Semibold"/>
                          <a:ea typeface="Source Sans Pro Semibold"/>
                          <a:cs typeface="Source Sans Pro Semibold"/>
                          <a:sym typeface="Source Sans Pro Semibold"/>
                        </a:endParaRPr>
                      </a:p>
                    </a:txBody>
                    <a:tcPr marL="0" marR="45720" anchor="ctr" horzOverflow="overflow">
                      <a:lnL w="12700" cap="flat" cmpd="sng" algn="ctr">
                        <a:solidFill>
                          <a:srgbClr val="5B8DFE"/>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a:r>
                          <a:rPr lang="en-CA" sz="1050" dirty="0">
                            <a:solidFill>
                              <a:schemeClr val="tx2">
                                <a:lumMod val="75000"/>
                              </a:schemeClr>
                            </a:solidFill>
                            <a:sym typeface="Source Sans Pro"/>
                          </a:rPr>
                          <a:t>Names of columns to use as display columns</a:t>
                        </a:r>
                        <a:endParaRPr sz="1050" dirty="0">
                          <a:solidFill>
                            <a:schemeClr val="tx2">
                              <a:lumMod val="75000"/>
                            </a:schemeClr>
                          </a:solidFill>
                          <a:sym typeface="Source Sans Pro"/>
                        </a:endParaRPr>
                      </a:p>
                    </a:txBody>
                    <a:tcPr marL="45720" marR="4572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a:r>
                          <a:rPr lang="en-CA" sz="1050" dirty="0">
                            <a:solidFill>
                              <a:schemeClr val="tx2">
                                <a:lumMod val="75000"/>
                              </a:schemeClr>
                            </a:solidFill>
                            <a:sym typeface="Source Sans Pro"/>
                          </a:rPr>
                          <a:t>Display columns (in addition to key columns) are included in the listing</a:t>
                        </a:r>
                        <a:endParaRPr sz="1050" dirty="0">
                          <a:solidFill>
                            <a:schemeClr val="tx2">
                              <a:lumMod val="75000"/>
                            </a:schemeClr>
                          </a:solidFill>
                          <a:sym typeface="Source Sans Pro"/>
                        </a:endParaRPr>
                      </a:p>
                    </a:txBody>
                    <a:tcPr marL="45720" marR="45720" anchor="ctr" horzOverflow="overflow">
                      <a:lnL w="12700" cap="flat" cmpd="sng" algn="ctr">
                        <a:noFill/>
                        <a:prstDash val="solid"/>
                        <a:round/>
                        <a:headEnd type="none" w="med" len="med"/>
                        <a:tailEnd type="none" w="med" len="med"/>
                      </a:lnL>
                      <a:lnR w="12700" cap="flat" cmpd="sng" algn="ctr">
                        <a:solidFill>
                          <a:srgbClr val="5B8DFE"/>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53852">
                  <a:tc>
                    <a:txBody>
                      <a:bodyPr/>
                      <a:lstStyle/>
                      <a:p>
                        <a:pPr marL="0" indent="0" algn="r" defTabSz="914400"/>
                        <a:r>
                          <a:rPr lang="en-CA" sz="1050" dirty="0">
                            <a:solidFill>
                              <a:schemeClr val="tx2">
                                <a:lumMod val="75000"/>
                              </a:schemeClr>
                            </a:solidFill>
                            <a:latin typeface="Source Sans Pro Semibold"/>
                            <a:ea typeface="Source Sans Pro Semibold"/>
                            <a:cs typeface="Source Sans Pro Semibold"/>
                            <a:sym typeface="Source Sans Pro Semibold"/>
                          </a:rPr>
                          <a:t>non_disp_cols</a:t>
                        </a:r>
                        <a:endParaRPr sz="1050" dirty="0">
                          <a:solidFill>
                            <a:schemeClr val="tx2">
                              <a:lumMod val="75000"/>
                            </a:schemeClr>
                          </a:solidFill>
                          <a:latin typeface="Source Sans Pro Semibold"/>
                          <a:ea typeface="Source Sans Pro Semibold"/>
                          <a:cs typeface="Source Sans Pro Semibold"/>
                          <a:sym typeface="Source Sans Pro Semibold"/>
                        </a:endParaRPr>
                      </a:p>
                    </a:txBody>
                    <a:tcPr marL="0" marR="45720" anchor="ctr" horzOverflow="overflow">
                      <a:lnL w="12700" cap="flat" cmpd="sng" algn="ctr">
                        <a:solidFill>
                          <a:srgbClr val="5B8DFE"/>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914400"/>
                        <a:r>
                          <a:rPr lang="en-CA" sz="1050" dirty="0">
                            <a:solidFill>
                              <a:schemeClr val="tx2">
                                <a:lumMod val="75000"/>
                              </a:schemeClr>
                            </a:solidFill>
                            <a:sym typeface="Source Sans Pro"/>
                          </a:rPr>
                          <a:t>Names of columns to use as non-display columns</a:t>
                        </a:r>
                        <a:endParaRPr sz="1050" dirty="0">
                          <a:solidFill>
                            <a:schemeClr val="tx2">
                              <a:lumMod val="75000"/>
                            </a:schemeClr>
                          </a:solidFill>
                          <a:sym typeface="Source Sans Pro"/>
                        </a:endParaRPr>
                      </a:p>
                    </a:txBody>
                    <a:tcPr marL="45720" marR="4572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914400"/>
                        <a:r>
                          <a:rPr lang="en-CA" sz="1050" dirty="0">
                            <a:solidFill>
                              <a:schemeClr val="tx2">
                                <a:lumMod val="75000"/>
                              </a:schemeClr>
                            </a:solidFill>
                            <a:sym typeface="Source Sans Pro"/>
                          </a:rPr>
                          <a:t>Columns to exclude from the listing. Can be specified instead of disp_cols</a:t>
                        </a:r>
                        <a:endParaRPr sz="1050" dirty="0">
                          <a:solidFill>
                            <a:schemeClr val="tx2">
                              <a:lumMod val="75000"/>
                            </a:schemeClr>
                          </a:solidFill>
                          <a:sym typeface="Source Sans Pro"/>
                        </a:endParaRPr>
                      </a:p>
                    </a:txBody>
                    <a:tcPr marL="45720" marR="45720" anchor="ctr" horzOverflow="overflow">
                      <a:lnL w="12700" cap="flat" cmpd="sng" algn="ctr">
                        <a:noFill/>
                        <a:prstDash val="solid"/>
                        <a:round/>
                        <a:headEnd type="none" w="med" len="med"/>
                        <a:tailEnd type="none" w="med" len="med"/>
                      </a:lnL>
                      <a:lnR w="12700" cap="flat" cmpd="sng" algn="ctr">
                        <a:solidFill>
                          <a:srgbClr val="5B8DFE"/>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0808242"/>
                    </a:ext>
                  </a:extLst>
                </a:tr>
                <a:tr h="353852">
                  <a:tc>
                    <a:txBody>
                      <a:bodyPr/>
                      <a:lstStyle/>
                      <a:p>
                        <a:pPr marL="0" indent="0" algn="r" defTabSz="914400"/>
                        <a:r>
                          <a:rPr lang="en-CA" sz="1050" dirty="0">
                            <a:solidFill>
                              <a:schemeClr val="tx2">
                                <a:lumMod val="75000"/>
                              </a:schemeClr>
                            </a:solidFill>
                            <a:latin typeface="Source Sans Pro Semibold"/>
                            <a:ea typeface="Source Sans Pro Semibold"/>
                            <a:cs typeface="Source Sans Pro Semibold"/>
                            <a:sym typeface="Source Sans Pro Semibold"/>
                          </a:rPr>
                          <a:t>unique_rows</a:t>
                        </a:r>
                        <a:endParaRPr sz="1050" dirty="0">
                          <a:solidFill>
                            <a:schemeClr val="tx2">
                              <a:lumMod val="75000"/>
                            </a:schemeClr>
                          </a:solidFill>
                          <a:latin typeface="Source Sans Pro Semibold"/>
                          <a:ea typeface="Source Sans Pro Semibold"/>
                          <a:cs typeface="Source Sans Pro Semibold"/>
                          <a:sym typeface="Source Sans Pro Semibold"/>
                        </a:endParaRPr>
                      </a:p>
                    </a:txBody>
                    <a:tcPr marL="0" marR="45720" anchor="ctr" horzOverflow="overflow">
                      <a:lnL w="12700" cap="flat" cmpd="sng" algn="ctr">
                        <a:solidFill>
                          <a:srgbClr val="5B8DFE"/>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a:r>
                          <a:rPr lang="en-CA" sz="1050" dirty="0">
                            <a:solidFill>
                              <a:schemeClr val="tx2">
                                <a:lumMod val="75000"/>
                              </a:schemeClr>
                            </a:solidFill>
                            <a:sym typeface="Source Sans Pro"/>
                          </a:rPr>
                          <a:t>TRUE or FALSE</a:t>
                        </a:r>
                        <a:endParaRPr sz="1050" dirty="0">
                          <a:solidFill>
                            <a:schemeClr val="tx2">
                              <a:lumMod val="75000"/>
                            </a:schemeClr>
                          </a:solidFill>
                          <a:sym typeface="Source Sans Pro"/>
                        </a:endParaRPr>
                      </a:p>
                    </a:txBody>
                    <a:tcPr marL="45720" marR="4572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2">
                                <a:lumMod val="75000"/>
                              </a:schemeClr>
                            </a:solidFill>
                            <a:sym typeface="Source Sans Pro"/>
                          </a:rPr>
                          <a:t>Whether only unique rows should be included</a:t>
                        </a:r>
                      </a:p>
                    </a:txBody>
                    <a:tcPr marL="45720" marR="45720" anchor="ctr" horzOverflow="overflow">
                      <a:lnL w="12700" cap="flat" cmpd="sng" algn="ctr">
                        <a:noFill/>
                        <a:prstDash val="solid"/>
                        <a:round/>
                        <a:headEnd type="none" w="med" len="med"/>
                        <a:tailEnd type="none" w="med" len="med"/>
                      </a:lnL>
                      <a:lnR w="12700" cap="flat" cmpd="sng" algn="ctr">
                        <a:solidFill>
                          <a:srgbClr val="5B8DFE"/>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2399926"/>
                    </a:ext>
                  </a:extLst>
                </a:tr>
                <a:tr h="353852">
                  <a:tc>
                    <a:txBody>
                      <a:bodyPr/>
                      <a:lstStyle/>
                      <a:p>
                        <a:pPr marL="0" indent="0" algn="r" defTabSz="914400"/>
                        <a:r>
                          <a:rPr lang="en-CA" sz="1050" dirty="0">
                            <a:solidFill>
                              <a:schemeClr val="tx2">
                                <a:lumMod val="75000"/>
                              </a:schemeClr>
                            </a:solidFill>
                            <a:latin typeface="Source Sans Pro Semibold"/>
                            <a:ea typeface="Source Sans Pro Semibold"/>
                            <a:cs typeface="Source Sans Pro Semibold"/>
                            <a:sym typeface="Source Sans Pro Semibold"/>
                          </a:rPr>
                          <a:t>default_formatting</a:t>
                        </a:r>
                        <a:endParaRPr sz="1050" dirty="0">
                          <a:solidFill>
                            <a:schemeClr val="tx2">
                              <a:lumMod val="75000"/>
                            </a:schemeClr>
                          </a:solidFill>
                          <a:latin typeface="Source Sans Pro Semibold"/>
                          <a:ea typeface="Source Sans Pro Semibold"/>
                          <a:cs typeface="Source Sans Pro Semibold"/>
                          <a:sym typeface="Source Sans Pro Semibold"/>
                        </a:endParaRPr>
                      </a:p>
                    </a:txBody>
                    <a:tcPr marL="0" marR="45720" anchor="ctr" horzOverflow="overflow">
                      <a:lnL w="12700" cap="flat" cmpd="sng" algn="ctr">
                        <a:solidFill>
                          <a:srgbClr val="5B8DFE"/>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914400"/>
                        <a:r>
                          <a:rPr lang="en-CA" sz="1050" dirty="0">
                            <a:solidFill>
                              <a:schemeClr val="tx2">
                                <a:lumMod val="75000"/>
                              </a:schemeClr>
                            </a:solidFill>
                            <a:sym typeface="Source Sans Pro"/>
                          </a:rPr>
                          <a:t>A named list of default format configurations</a:t>
                        </a:r>
                        <a:endParaRPr sz="1050" dirty="0">
                          <a:solidFill>
                            <a:schemeClr val="tx2">
                              <a:lumMod val="75000"/>
                            </a:schemeClr>
                          </a:solidFill>
                          <a:sym typeface="Source Sans Pro"/>
                        </a:endParaRPr>
                      </a:p>
                    </a:txBody>
                    <a:tcPr marL="45720" marR="4572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914400"/>
                        <a:r>
                          <a:rPr lang="en-CA" sz="1050" dirty="0">
                            <a:solidFill>
                              <a:schemeClr val="tx2">
                                <a:lumMod val="75000"/>
                              </a:schemeClr>
                            </a:solidFill>
                            <a:sym typeface="Source Sans Pro"/>
                          </a:rPr>
                          <a:t>Default configurations to apply when formatting columns of different types</a:t>
                        </a:r>
                        <a:endParaRPr sz="1050" dirty="0">
                          <a:solidFill>
                            <a:schemeClr val="tx2">
                              <a:lumMod val="75000"/>
                            </a:schemeClr>
                          </a:solidFill>
                          <a:sym typeface="Source Sans Pro"/>
                        </a:endParaRPr>
                      </a:p>
                    </a:txBody>
                    <a:tcPr marL="45720" marR="45720" anchor="ctr" horzOverflow="overflow">
                      <a:lnL w="12700" cap="flat" cmpd="sng" algn="ctr">
                        <a:noFill/>
                        <a:prstDash val="solid"/>
                        <a:round/>
                        <a:headEnd type="none" w="med" len="med"/>
                        <a:tailEnd type="none" w="med" len="med"/>
                      </a:lnL>
                      <a:lnR w="12700" cap="flat" cmpd="sng" algn="ctr">
                        <a:solidFill>
                          <a:srgbClr val="5B8DFE"/>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48554279"/>
                    </a:ext>
                  </a:extLst>
                </a:tr>
                <a:tr h="217755">
                  <a:tc>
                    <a:txBody>
                      <a:bodyPr/>
                      <a:lstStyle/>
                      <a:p>
                        <a:pPr marL="0" indent="0" algn="r" defTabSz="914400"/>
                        <a:r>
                          <a:rPr lang="en-CA" sz="1050" dirty="0">
                            <a:solidFill>
                              <a:schemeClr val="tx2">
                                <a:lumMod val="75000"/>
                              </a:schemeClr>
                            </a:solidFill>
                            <a:latin typeface="Source Sans Pro Semibold"/>
                            <a:ea typeface="Source Sans Pro Semibold"/>
                            <a:cs typeface="Source Sans Pro Semibold"/>
                            <a:sym typeface="Source Sans Pro Semibold"/>
                          </a:rPr>
                          <a:t>col_formatting</a:t>
                        </a:r>
                        <a:endParaRPr sz="1050" dirty="0">
                          <a:solidFill>
                            <a:schemeClr val="tx2">
                              <a:lumMod val="75000"/>
                            </a:schemeClr>
                          </a:solidFill>
                          <a:latin typeface="Source Sans Pro Semibold"/>
                          <a:ea typeface="Source Sans Pro Semibold"/>
                          <a:cs typeface="Source Sans Pro Semibold"/>
                          <a:sym typeface="Source Sans Pro Semibold"/>
                        </a:endParaRPr>
                      </a:p>
                    </a:txBody>
                    <a:tcPr marL="0" marR="45720" anchor="ctr" horzOverflow="overflow">
                      <a:lnL w="12700" cap="flat" cmpd="sng" algn="ctr">
                        <a:solidFill>
                          <a:srgbClr val="5B8DFE"/>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a:r>
                          <a:rPr lang="en-CA" sz="1050" dirty="0">
                            <a:solidFill>
                              <a:schemeClr val="tx2">
                                <a:lumMod val="75000"/>
                              </a:schemeClr>
                            </a:solidFill>
                            <a:sym typeface="Source Sans Pro"/>
                          </a:rPr>
                          <a:t>A named list of column-specific format configurations</a:t>
                        </a:r>
                        <a:endParaRPr sz="1050" dirty="0">
                          <a:solidFill>
                            <a:schemeClr val="tx2">
                              <a:lumMod val="75000"/>
                            </a:schemeClr>
                          </a:solidFill>
                          <a:sym typeface="Source Sans Pro"/>
                        </a:endParaRPr>
                      </a:p>
                    </a:txBody>
                    <a:tcPr marL="45720" marR="4572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a:r>
                          <a:rPr lang="en-US" sz="1050" dirty="0">
                            <a:solidFill>
                              <a:schemeClr val="tx2">
                                <a:lumMod val="75000"/>
                              </a:schemeClr>
                            </a:solidFill>
                            <a:sym typeface="Source Sans Pro"/>
                          </a:rPr>
                          <a:t>Formatting configurations to apply to individually specified columns</a:t>
                        </a:r>
                      </a:p>
                    </a:txBody>
                    <a:tcPr marL="45720" marR="45720" anchor="ctr" horzOverflow="overflow">
                      <a:lnL w="12700" cap="flat" cmpd="sng" algn="ctr">
                        <a:noFill/>
                        <a:prstDash val="solid"/>
                        <a:round/>
                        <a:headEnd type="none" w="med" len="med"/>
                        <a:tailEnd type="none" w="med" len="med"/>
                      </a:lnL>
                      <a:lnR w="12700" cap="flat" cmpd="sng" algn="ctr">
                        <a:solidFill>
                          <a:srgbClr val="5B8DFE"/>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60822312"/>
                    </a:ext>
                  </a:extLst>
                </a:tr>
                <a:tr h="353852">
                  <a:tc>
                    <a:txBody>
                      <a:bodyPr/>
                      <a:lstStyle/>
                      <a:p>
                        <a:pPr marL="0" indent="0" algn="r" defTabSz="914400"/>
                        <a:r>
                          <a:rPr lang="en-CA" sz="1050" dirty="0">
                            <a:solidFill>
                              <a:schemeClr val="tx2">
                                <a:lumMod val="75000"/>
                              </a:schemeClr>
                            </a:solidFill>
                            <a:latin typeface="Source Sans Pro Semibold"/>
                            <a:ea typeface="Source Sans Pro Semibold"/>
                            <a:cs typeface="Source Sans Pro Semibold"/>
                            <a:sym typeface="Source Sans Pro Semibold"/>
                          </a:rPr>
                          <a:t>main_title</a:t>
                        </a:r>
                        <a:endParaRPr sz="1050" dirty="0">
                          <a:solidFill>
                            <a:schemeClr val="tx2">
                              <a:lumMod val="75000"/>
                            </a:schemeClr>
                          </a:solidFill>
                          <a:latin typeface="Source Sans Pro Semibold"/>
                          <a:ea typeface="Source Sans Pro Semibold"/>
                          <a:cs typeface="Source Sans Pro Semibold"/>
                          <a:sym typeface="Source Sans Pro Semibold"/>
                        </a:endParaRPr>
                      </a:p>
                    </a:txBody>
                    <a:tcPr marL="0" marR="45720" anchor="ctr" horzOverflow="overflow">
                      <a:lnL w="12700" cap="flat" cmpd="sng" algn="ctr">
                        <a:solidFill>
                          <a:srgbClr val="5B8DFE"/>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914400"/>
                        <a:r>
                          <a:rPr lang="en-CA" sz="1050" dirty="0">
                            <a:solidFill>
                              <a:schemeClr val="tx2">
                                <a:lumMod val="75000"/>
                              </a:schemeClr>
                            </a:solidFill>
                            <a:sym typeface="Source Sans Pro"/>
                          </a:rPr>
                          <a:t>String to use as a main title</a:t>
                        </a:r>
                        <a:endParaRPr sz="1050" dirty="0">
                          <a:solidFill>
                            <a:schemeClr val="tx2">
                              <a:lumMod val="75000"/>
                            </a:schemeClr>
                          </a:solidFill>
                          <a:sym typeface="Source Sans Pro"/>
                        </a:endParaRPr>
                      </a:p>
                    </a:txBody>
                    <a:tcPr marL="45720" marR="4572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914400"/>
                        <a:r>
                          <a:rPr lang="en-CA" sz="1050" dirty="0">
                            <a:solidFill>
                              <a:schemeClr val="tx2">
                                <a:lumMod val="75000"/>
                              </a:schemeClr>
                            </a:solidFill>
                            <a:sym typeface="Source Sans Pro"/>
                          </a:rPr>
                          <a:t>Main title to display above listing</a:t>
                        </a:r>
                        <a:endParaRPr sz="1050" dirty="0">
                          <a:solidFill>
                            <a:schemeClr val="tx2">
                              <a:lumMod val="75000"/>
                            </a:schemeClr>
                          </a:solidFill>
                          <a:sym typeface="Source Sans Pro"/>
                        </a:endParaRPr>
                      </a:p>
                    </a:txBody>
                    <a:tcPr marL="45720" marR="45720" anchor="ctr" horzOverflow="overflow">
                      <a:lnL w="12700" cap="flat" cmpd="sng" algn="ctr">
                        <a:noFill/>
                        <a:prstDash val="solid"/>
                        <a:round/>
                        <a:headEnd type="none" w="med" len="med"/>
                        <a:tailEnd type="none" w="med" len="med"/>
                      </a:lnL>
                      <a:lnR w="12700" cap="flat" cmpd="sng" algn="ctr">
                        <a:solidFill>
                          <a:srgbClr val="5B8DFE"/>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49141103"/>
                    </a:ext>
                  </a:extLst>
                </a:tr>
                <a:tr h="266266">
                  <a:tc>
                    <a:txBody>
                      <a:bodyPr/>
                      <a:lstStyle/>
                      <a:p>
                        <a:pPr marL="0" indent="0" algn="r" defTabSz="914400"/>
                        <a:r>
                          <a:rPr lang="en-CA" sz="1050" dirty="0">
                            <a:solidFill>
                              <a:schemeClr val="tx2">
                                <a:lumMod val="75000"/>
                              </a:schemeClr>
                            </a:solidFill>
                            <a:latin typeface="Source Sans Pro Semibold"/>
                            <a:ea typeface="Source Sans Pro Semibold"/>
                            <a:cs typeface="Source Sans Pro Semibold"/>
                            <a:sym typeface="Source Sans Pro Semibold"/>
                          </a:rPr>
                          <a:t>subtitles</a:t>
                        </a:r>
                        <a:endParaRPr sz="1050" dirty="0">
                          <a:solidFill>
                            <a:schemeClr val="tx2">
                              <a:lumMod val="75000"/>
                            </a:schemeClr>
                          </a:solidFill>
                          <a:latin typeface="Source Sans Pro Semibold"/>
                          <a:ea typeface="Source Sans Pro Semibold"/>
                          <a:cs typeface="Source Sans Pro Semibold"/>
                          <a:sym typeface="Source Sans Pro Semibold"/>
                        </a:endParaRPr>
                      </a:p>
                    </a:txBody>
                    <a:tcPr marL="0" marR="45720" anchor="ctr" horzOverflow="overflow">
                      <a:lnL w="12700" cap="flat" cmpd="sng" algn="ctr">
                        <a:solidFill>
                          <a:srgbClr val="5B8DFE"/>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7F0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2">
                                <a:lumMod val="75000"/>
                              </a:schemeClr>
                            </a:solidFill>
                            <a:sym typeface="Source Sans Pro"/>
                          </a:rPr>
                          <a:t>Strings to use as subtitles</a:t>
                        </a:r>
                      </a:p>
                    </a:txBody>
                    <a:tcPr marL="45720" marR="4572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7F0F9"/>
                      </a:solidFill>
                    </a:tcPr>
                  </a:tc>
                  <a:tc>
                    <a:txBody>
                      <a:bodyPr/>
                      <a:lstStyle/>
                      <a:p>
                        <a:pPr marL="0" indent="0" algn="l" defTabSz="914400"/>
                        <a:r>
                          <a:rPr lang="en-CA" sz="1050" dirty="0">
                            <a:solidFill>
                              <a:schemeClr val="tx2">
                                <a:lumMod val="75000"/>
                              </a:schemeClr>
                            </a:solidFill>
                            <a:sym typeface="Source Sans Pro"/>
                          </a:rPr>
                          <a:t>Subtitles to display under the main title</a:t>
                        </a:r>
                        <a:endParaRPr sz="1050" dirty="0">
                          <a:solidFill>
                            <a:schemeClr val="tx2">
                              <a:lumMod val="75000"/>
                            </a:schemeClr>
                          </a:solidFill>
                          <a:sym typeface="Source Sans Pro"/>
                        </a:endParaRPr>
                      </a:p>
                    </a:txBody>
                    <a:tcPr marL="45720" marR="45720" anchor="ctr" horzOverflow="overflow">
                      <a:lnL w="12700" cap="flat" cmpd="sng" algn="ctr">
                        <a:noFill/>
                        <a:prstDash val="solid"/>
                        <a:round/>
                        <a:headEnd type="none" w="med" len="med"/>
                        <a:tailEnd type="none" w="med" len="med"/>
                      </a:lnL>
                      <a:lnR w="12700" cap="flat" cmpd="sng" algn="ctr">
                        <a:solidFill>
                          <a:srgbClr val="5B8DFE"/>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7F0F9"/>
                      </a:solidFill>
                    </a:tcPr>
                  </a:tc>
                  <a:extLst>
                    <a:ext uri="{0D108BD9-81ED-4DB2-BD59-A6C34878D82A}">
                      <a16:rowId xmlns:a16="http://schemas.microsoft.com/office/drawing/2014/main" val="2302976284"/>
                    </a:ext>
                  </a:extLst>
                </a:tr>
                <a:tr h="266266">
                  <a:tc>
                    <a:txBody>
                      <a:bodyPr/>
                      <a:lstStyle/>
                      <a:p>
                        <a:pPr marL="0" indent="0" algn="r" defTabSz="914400"/>
                        <a:r>
                          <a:rPr lang="en-CA" sz="1050" dirty="0">
                            <a:solidFill>
                              <a:schemeClr val="tx2">
                                <a:lumMod val="75000"/>
                              </a:schemeClr>
                            </a:solidFill>
                            <a:latin typeface="Source Sans Pro Semibold"/>
                            <a:ea typeface="Source Sans Pro Semibold"/>
                            <a:cs typeface="Source Sans Pro Semibold"/>
                            <a:sym typeface="Source Sans Pro Semibold"/>
                          </a:rPr>
                          <a:t>main_footer</a:t>
                        </a:r>
                        <a:endParaRPr sz="1050" dirty="0">
                          <a:solidFill>
                            <a:schemeClr val="tx2">
                              <a:lumMod val="75000"/>
                            </a:schemeClr>
                          </a:solidFill>
                          <a:latin typeface="Source Sans Pro Semibold"/>
                          <a:ea typeface="Source Sans Pro Semibold"/>
                          <a:cs typeface="Source Sans Pro Semibold"/>
                          <a:sym typeface="Source Sans Pro Semibold"/>
                        </a:endParaRPr>
                      </a:p>
                    </a:txBody>
                    <a:tcPr marL="0" marR="45720" anchor="ctr" horzOverflow="overflow">
                      <a:lnL w="12700" cap="flat" cmpd="sng" algn="ctr">
                        <a:solidFill>
                          <a:srgbClr val="5B8DFE"/>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914400"/>
                        <a:r>
                          <a:rPr lang="en-CA" sz="1050" dirty="0">
                            <a:solidFill>
                              <a:schemeClr val="tx2">
                                <a:lumMod val="75000"/>
                              </a:schemeClr>
                            </a:solidFill>
                            <a:sym typeface="Source Sans Pro"/>
                          </a:rPr>
                          <a:t>Strings to use as main footers</a:t>
                        </a:r>
                        <a:endParaRPr sz="1050" dirty="0">
                          <a:solidFill>
                            <a:schemeClr val="tx2">
                              <a:lumMod val="75000"/>
                            </a:schemeClr>
                          </a:solidFill>
                          <a:sym typeface="Source Sans Pro"/>
                        </a:endParaRPr>
                      </a:p>
                    </a:txBody>
                    <a:tcPr marL="45720" marR="4572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914400"/>
                        <a:r>
                          <a:rPr lang="en-CA" sz="1050" dirty="0">
                            <a:solidFill>
                              <a:schemeClr val="tx2">
                                <a:lumMod val="75000"/>
                              </a:schemeClr>
                            </a:solidFill>
                            <a:sym typeface="Source Sans Pro"/>
                          </a:rPr>
                          <a:t>Main footers to display below listing</a:t>
                        </a:r>
                        <a:endParaRPr sz="1050" dirty="0">
                          <a:solidFill>
                            <a:schemeClr val="tx2">
                              <a:lumMod val="75000"/>
                            </a:schemeClr>
                          </a:solidFill>
                          <a:sym typeface="Source Sans Pro"/>
                        </a:endParaRPr>
                      </a:p>
                    </a:txBody>
                    <a:tcPr marL="45720" marR="45720" anchor="ctr" horzOverflow="overflow">
                      <a:lnL w="12700" cap="flat" cmpd="sng" algn="ctr">
                        <a:noFill/>
                        <a:prstDash val="solid"/>
                        <a:round/>
                        <a:headEnd type="none" w="med" len="med"/>
                        <a:tailEnd type="none" w="med" len="med"/>
                      </a:lnL>
                      <a:lnR w="12700" cap="flat" cmpd="sng" algn="ctr">
                        <a:solidFill>
                          <a:srgbClr val="5B8DFE"/>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7190141"/>
                    </a:ext>
                  </a:extLst>
                </a:tr>
                <a:tr h="266266">
                  <a:tc>
                    <a:txBody>
                      <a:bodyPr/>
                      <a:lstStyle/>
                      <a:p>
                        <a:pPr marL="0" indent="0" algn="r" defTabSz="914400"/>
                        <a:r>
                          <a:rPr lang="en-CA" sz="1050" dirty="0">
                            <a:solidFill>
                              <a:schemeClr val="tx2">
                                <a:lumMod val="75000"/>
                              </a:schemeClr>
                            </a:solidFill>
                            <a:latin typeface="Source Sans Pro Semibold"/>
                            <a:ea typeface="Source Sans Pro Semibold"/>
                            <a:cs typeface="Source Sans Pro Semibold"/>
                            <a:sym typeface="Source Sans Pro Semibold"/>
                          </a:rPr>
                          <a:t>prov_footer</a:t>
                        </a:r>
                        <a:endParaRPr sz="1050" dirty="0">
                          <a:solidFill>
                            <a:schemeClr val="tx2">
                              <a:lumMod val="75000"/>
                            </a:schemeClr>
                          </a:solidFill>
                          <a:latin typeface="Source Sans Pro Semibold"/>
                          <a:ea typeface="Source Sans Pro Semibold"/>
                          <a:cs typeface="Source Sans Pro Semibold"/>
                          <a:sym typeface="Source Sans Pro Semibold"/>
                        </a:endParaRPr>
                      </a:p>
                    </a:txBody>
                    <a:tcPr marL="0" marR="45720" anchor="ctr" horzOverflow="overflow">
                      <a:lnL w="12700" cap="flat" cmpd="sng" algn="ctr">
                        <a:solidFill>
                          <a:srgbClr val="5B8DFE"/>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5B8DFE"/>
                        </a:solidFill>
                        <a:prstDash val="solid"/>
                        <a:round/>
                        <a:headEnd type="none" w="med" len="med"/>
                        <a:tailEnd type="none" w="med" len="med"/>
                      </a:lnB>
                      <a:lnTlToBr w="12700" cmpd="sng">
                        <a:noFill/>
                        <a:prstDash val="solid"/>
                      </a:lnTlToBr>
                      <a:lnBlToTr w="12700" cmpd="sng">
                        <a:noFill/>
                        <a:prstDash val="solid"/>
                      </a:lnBlToTr>
                      <a:solidFill>
                        <a:srgbClr val="E7F0F9"/>
                      </a:solidFill>
                    </a:tcPr>
                  </a:tc>
                  <a:tc>
                    <a:txBody>
                      <a:bodyPr/>
                      <a:lstStyle/>
                      <a:p>
                        <a:pPr marL="0" indent="0" algn="l" defTabSz="914400"/>
                        <a:r>
                          <a:rPr lang="en-CA" sz="1050" dirty="0">
                            <a:solidFill>
                              <a:schemeClr val="tx2">
                                <a:lumMod val="75000"/>
                              </a:schemeClr>
                            </a:solidFill>
                            <a:sym typeface="Source Sans Pro"/>
                          </a:rPr>
                          <a:t>Strings to use as provenance footers</a:t>
                        </a:r>
                        <a:endParaRPr sz="1050" dirty="0">
                          <a:solidFill>
                            <a:schemeClr val="tx2">
                              <a:lumMod val="75000"/>
                            </a:schemeClr>
                          </a:solidFill>
                          <a:sym typeface="Source Sans Pro"/>
                        </a:endParaRPr>
                      </a:p>
                    </a:txBody>
                    <a:tcPr marL="45720" marR="4572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5B8DFE"/>
                        </a:solidFill>
                        <a:prstDash val="solid"/>
                        <a:round/>
                        <a:headEnd type="none" w="med" len="med"/>
                        <a:tailEnd type="none" w="med" len="med"/>
                      </a:lnB>
                      <a:lnTlToBr w="12700" cmpd="sng">
                        <a:noFill/>
                        <a:prstDash val="solid"/>
                      </a:lnTlToBr>
                      <a:lnBlToTr w="12700" cmpd="sng">
                        <a:noFill/>
                        <a:prstDash val="solid"/>
                      </a:lnBlToTr>
                      <a:solidFill>
                        <a:srgbClr val="E7F0F9"/>
                      </a:solidFill>
                    </a:tcPr>
                  </a:tc>
                  <a:tc>
                    <a:txBody>
                      <a:bodyPr/>
                      <a:lstStyle/>
                      <a:p>
                        <a:pPr marL="0" indent="0" algn="l" defTabSz="914400"/>
                        <a:r>
                          <a:rPr lang="en-CA" sz="1050" dirty="0">
                            <a:solidFill>
                              <a:schemeClr val="tx2">
                                <a:lumMod val="75000"/>
                              </a:schemeClr>
                            </a:solidFill>
                            <a:sym typeface="Source Sans Pro"/>
                          </a:rPr>
                          <a:t>Provenance footers to display below the main footers</a:t>
                        </a:r>
                        <a:endParaRPr sz="1050" dirty="0">
                          <a:solidFill>
                            <a:schemeClr val="tx2">
                              <a:lumMod val="75000"/>
                            </a:schemeClr>
                          </a:solidFill>
                          <a:sym typeface="Source Sans Pro"/>
                        </a:endParaRPr>
                      </a:p>
                    </a:txBody>
                    <a:tcPr marL="45720" marR="45720" anchor="ctr" horzOverflow="overflow">
                      <a:lnL w="12700" cap="flat" cmpd="sng" algn="ctr">
                        <a:noFill/>
                        <a:prstDash val="solid"/>
                        <a:round/>
                        <a:headEnd type="none" w="med" len="med"/>
                        <a:tailEnd type="none" w="med" len="med"/>
                      </a:lnL>
                      <a:lnR w="12700" cap="flat" cmpd="sng" algn="ctr">
                        <a:solidFill>
                          <a:srgbClr val="5B8DFE"/>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5B8DFE"/>
                        </a:solidFill>
                        <a:prstDash val="solid"/>
                        <a:round/>
                        <a:headEnd type="none" w="med" len="med"/>
                        <a:tailEnd type="none" w="med" len="med"/>
                      </a:lnB>
                      <a:lnTlToBr w="12700" cmpd="sng">
                        <a:noFill/>
                        <a:prstDash val="solid"/>
                      </a:lnTlToBr>
                      <a:lnBlToTr w="12700" cmpd="sng">
                        <a:noFill/>
                        <a:prstDash val="solid"/>
                      </a:lnBlToTr>
                      <a:solidFill>
                        <a:srgbClr val="E7F0F9"/>
                      </a:solidFill>
                    </a:tcPr>
                  </a:tc>
                  <a:extLst>
                    <a:ext uri="{0D108BD9-81ED-4DB2-BD59-A6C34878D82A}">
                      <a16:rowId xmlns:a16="http://schemas.microsoft.com/office/drawing/2014/main" val="414726565"/>
                    </a:ext>
                  </a:extLst>
                </a:tr>
              </a:tbl>
            </a:graphicData>
          </a:graphic>
        </p:graphicFrame>
        <p:sp>
          <p:nvSpPr>
            <p:cNvPr id="55" name="Customization - ANALYZE &amp; SUMMARIZE FUNCTIONS">
              <a:extLst>
                <a:ext uri="{FF2B5EF4-FFF2-40B4-BE49-F238E27FC236}">
                  <a16:creationId xmlns:a16="http://schemas.microsoft.com/office/drawing/2014/main" id="{BBC15739-DB1A-C3C8-D141-FB8DF1CD52F5}"/>
                </a:ext>
              </a:extLst>
            </p:cNvPr>
            <p:cNvSpPr txBox="1"/>
            <p:nvPr/>
          </p:nvSpPr>
          <p:spPr>
            <a:xfrm>
              <a:off x="8134584" y="1677364"/>
              <a:ext cx="1763304" cy="2103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r>
                <a:rPr lang="en-CA" dirty="0"/>
                <a:t>AS_LISTING PARAMETERS</a:t>
              </a:r>
              <a:endParaRPr dirty="0"/>
            </a:p>
          </p:txBody>
        </p:sp>
      </p:grpSp>
      <p:grpSp>
        <p:nvGrpSpPr>
          <p:cNvPr id="148" name="Section - Titles and Footers">
            <a:extLst>
              <a:ext uri="{FF2B5EF4-FFF2-40B4-BE49-F238E27FC236}">
                <a16:creationId xmlns:a16="http://schemas.microsoft.com/office/drawing/2014/main" id="{72FAE1ED-B0D2-0A29-D61F-E3B26016138A}"/>
              </a:ext>
            </a:extLst>
          </p:cNvPr>
          <p:cNvGrpSpPr/>
          <p:nvPr/>
        </p:nvGrpSpPr>
        <p:grpSpPr>
          <a:xfrm>
            <a:off x="275721" y="6801784"/>
            <a:ext cx="13400517" cy="2981582"/>
            <a:chOff x="275721" y="6801784"/>
            <a:chExt cx="13400517" cy="2981582"/>
          </a:xfrm>
        </p:grpSpPr>
        <p:sp>
          <p:nvSpPr>
            <p:cNvPr id="129" name="Rectangle 128">
              <a:extLst>
                <a:ext uri="{FF2B5EF4-FFF2-40B4-BE49-F238E27FC236}">
                  <a16:creationId xmlns:a16="http://schemas.microsoft.com/office/drawing/2014/main" id="{EFB32B0C-9C2C-4052-9568-F039F44441CB}"/>
                </a:ext>
              </a:extLst>
            </p:cNvPr>
            <p:cNvSpPr>
              <a:spLocks/>
            </p:cNvSpPr>
            <p:nvPr/>
          </p:nvSpPr>
          <p:spPr>
            <a:xfrm>
              <a:off x="275721" y="6801784"/>
              <a:ext cx="13400517" cy="2981582"/>
            </a:xfrm>
            <a:prstGeom prst="rect">
              <a:avLst/>
            </a:prstGeom>
            <a:solidFill>
              <a:srgbClr val="CFE2F3">
                <a:alpha val="50000"/>
              </a:srgbClr>
            </a:solidFill>
            <a:ln w="28575" cap="flat">
              <a:solidFill>
                <a:srgbClr val="5B8DFE"/>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CA"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130" name="Basics">
              <a:extLst>
                <a:ext uri="{FF2B5EF4-FFF2-40B4-BE49-F238E27FC236}">
                  <a16:creationId xmlns:a16="http://schemas.microsoft.com/office/drawing/2014/main" id="{D588ED47-9552-C663-339B-79FC15484436}"/>
                </a:ext>
              </a:extLst>
            </p:cNvPr>
            <p:cNvSpPr txBox="1"/>
            <p:nvPr/>
          </p:nvSpPr>
          <p:spPr>
            <a:xfrm>
              <a:off x="412146" y="6884669"/>
              <a:ext cx="8434295" cy="3806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lang="en-CA" dirty="0">
                  <a:solidFill>
                    <a:schemeClr val="tx2">
                      <a:lumMod val="75000"/>
                    </a:schemeClr>
                  </a:solidFill>
                </a:rPr>
                <a:t>Titles &amp; Footers</a:t>
              </a:r>
              <a:endParaRPr dirty="0">
                <a:solidFill>
                  <a:schemeClr val="tx2">
                    <a:lumMod val="75000"/>
                  </a:schemeClr>
                </a:solidFill>
              </a:endParaRPr>
            </a:p>
          </p:txBody>
        </p:sp>
        <p:sp>
          <p:nvSpPr>
            <p:cNvPr id="128" name="Line">
              <a:extLst>
                <a:ext uri="{FF2B5EF4-FFF2-40B4-BE49-F238E27FC236}">
                  <a16:creationId xmlns:a16="http://schemas.microsoft.com/office/drawing/2014/main" id="{20C7E295-5B39-0650-1804-3D9D4AC7FFCB}"/>
                </a:ext>
              </a:extLst>
            </p:cNvPr>
            <p:cNvSpPr/>
            <p:nvPr/>
          </p:nvSpPr>
          <p:spPr>
            <a:xfrm>
              <a:off x="391142" y="7234225"/>
              <a:ext cx="13165882" cy="0"/>
            </a:xfrm>
            <a:prstGeom prst="line">
              <a:avLst/>
            </a:prstGeom>
            <a:ln w="19050">
              <a:solidFill>
                <a:schemeClr val="tx2">
                  <a:lumMod val="75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dirty="0"/>
            </a:p>
          </p:txBody>
        </p:sp>
        <p:sp>
          <p:nvSpPr>
            <p:cNvPr id="165" name="Each cheatsheet should be licensed under the creative commons license.…"/>
            <p:cNvSpPr txBox="1"/>
            <p:nvPr/>
          </p:nvSpPr>
          <p:spPr>
            <a:xfrm>
              <a:off x="447472" y="7723669"/>
              <a:ext cx="6185502" cy="1360713"/>
            </a:xfrm>
            <a:prstGeom prst="rect">
              <a:avLst/>
            </a:prstGeom>
            <a:solidFill>
              <a:schemeClr val="bg1"/>
            </a:solidFill>
            <a:ln w="12700">
              <a:solidFill>
                <a:srgbClr val="5B8DFE"/>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p>
              <a:pPr marL="92075" indent="-4763">
                <a:lnSpc>
                  <a:spcPct val="150000"/>
                </a:lnSpc>
                <a:spcBef>
                  <a:spcPts val="600"/>
                </a:spcBef>
                <a:defRPr b="0">
                  <a:solidFill>
                    <a:srgbClr val="000000"/>
                  </a:solidFill>
                </a:defRPr>
              </a:pPr>
              <a:r>
                <a:rPr lang="en-CA" sz="1100" dirty="0">
                  <a:solidFill>
                    <a:schemeClr val="bg2">
                      <a:lumMod val="10000"/>
                    </a:schemeClr>
                  </a:solidFill>
                  <a:highlight>
                    <a:srgbClr val="F4CCCC"/>
                  </a:highlight>
                  <a:latin typeface="Droid Sans Mono" panose="020B0609030804020204" pitchFamily="49" charset="0"/>
                  <a:ea typeface="Droid Sans Mono" panose="020B0609030804020204" pitchFamily="49" charset="0"/>
                  <a:cs typeface="Droid Sans Mono" panose="020B0609030804020204" pitchFamily="49" charset="0"/>
                </a:rPr>
                <a:t>main_title(lstg) &lt;- "My Title"</a:t>
              </a:r>
            </a:p>
            <a:p>
              <a:pPr marL="92075" indent="-4763">
                <a:lnSpc>
                  <a:spcPct val="150000"/>
                </a:lnSpc>
                <a:spcBef>
                  <a:spcPts val="600"/>
                </a:spcBef>
                <a:defRPr b="0">
                  <a:solidFill>
                    <a:srgbClr val="000000"/>
                  </a:solidFill>
                </a:defRPr>
              </a:pPr>
              <a:r>
                <a:rPr lang="en-CA" sz="1100" dirty="0">
                  <a:solidFill>
                    <a:schemeClr val="bg2">
                      <a:lumMod val="10000"/>
                    </a:schemeClr>
                  </a:solidFill>
                  <a:highlight>
                    <a:srgbClr val="CFE2F3"/>
                  </a:highlight>
                  <a:latin typeface="Droid Sans Mono" panose="020B0609030804020204" pitchFamily="49" charset="0"/>
                  <a:ea typeface="Droid Sans Mono" panose="020B0609030804020204" pitchFamily="49" charset="0"/>
                  <a:cs typeface="Droid Sans Mono" panose="020B0609030804020204" pitchFamily="49" charset="0"/>
                </a:rPr>
                <a:t>subtitles(lstg) &lt;- c("A subtitle")</a:t>
              </a:r>
            </a:p>
            <a:p>
              <a:pPr marL="92075" indent="-4763">
                <a:lnSpc>
                  <a:spcPct val="150000"/>
                </a:lnSpc>
                <a:spcBef>
                  <a:spcPts val="600"/>
                </a:spcBef>
                <a:defRPr b="0">
                  <a:solidFill>
                    <a:srgbClr val="000000"/>
                  </a:solidFill>
                </a:defRPr>
              </a:pPr>
              <a:r>
                <a:rPr lang="en-CA" sz="1100" dirty="0">
                  <a:solidFill>
                    <a:schemeClr val="bg2">
                      <a:lumMod val="10000"/>
                    </a:schemeClr>
                  </a:solidFill>
                  <a:highlight>
                    <a:srgbClr val="D9EAD3"/>
                  </a:highlight>
                  <a:latin typeface="Droid Sans Mono" panose="020B0609030804020204" pitchFamily="49" charset="0"/>
                  <a:ea typeface="Droid Sans Mono" panose="020B0609030804020204" pitchFamily="49" charset="0"/>
                  <a:cs typeface="Droid Sans Mono" panose="020B0609030804020204" pitchFamily="49" charset="0"/>
                </a:rPr>
                <a:t>main_footer(lstg) &lt;- c("A footnote")</a:t>
              </a:r>
            </a:p>
            <a:p>
              <a:pPr marL="92075" indent="-4763">
                <a:lnSpc>
                  <a:spcPct val="150000"/>
                </a:lnSpc>
                <a:spcBef>
                  <a:spcPts val="600"/>
                </a:spcBef>
                <a:defRPr b="0">
                  <a:solidFill>
                    <a:srgbClr val="000000"/>
                  </a:solidFill>
                </a:defRPr>
              </a:pPr>
              <a:r>
                <a:rPr lang="en-CA" sz="1100" dirty="0">
                  <a:solidFill>
                    <a:schemeClr val="bg2">
                      <a:lumMod val="10000"/>
                    </a:schemeClr>
                  </a:solidFill>
                  <a:highlight>
                    <a:srgbClr val="F8DFAE"/>
                  </a:highlight>
                  <a:latin typeface="Droid Sans Mono" panose="020B0609030804020204" pitchFamily="49" charset="0"/>
                  <a:ea typeface="Droid Sans Mono" panose="020B0609030804020204" pitchFamily="49" charset="0"/>
                  <a:cs typeface="Droid Sans Mono" panose="020B0609030804020204" pitchFamily="49" charset="0"/>
                </a:rPr>
                <a:t>prov_footer(lstg) &lt;- c("A provenance footer")</a:t>
              </a:r>
            </a:p>
          </p:txBody>
        </p:sp>
        <p:sp>
          <p:nvSpPr>
            <p:cNvPr id="2" name="Each cheatsheet should be licensed under the creative commons license.…">
              <a:extLst>
                <a:ext uri="{FF2B5EF4-FFF2-40B4-BE49-F238E27FC236}">
                  <a16:creationId xmlns:a16="http://schemas.microsoft.com/office/drawing/2014/main" id="{3E3DFEB5-08A0-9279-D705-B840907B50B0}"/>
                </a:ext>
              </a:extLst>
            </p:cNvPr>
            <p:cNvSpPr txBox="1"/>
            <p:nvPr/>
          </p:nvSpPr>
          <p:spPr>
            <a:xfrm>
              <a:off x="10120521" y="7265303"/>
              <a:ext cx="3026945" cy="2475673"/>
            </a:xfrm>
            <a:prstGeom prst="rect">
              <a:avLst/>
            </a:prstGeom>
            <a:solidFill>
              <a:schemeClr val="bg1"/>
            </a:solidFill>
            <a:ln w="12700">
              <a:solidFill>
                <a:srgbClr val="5B8DFE"/>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Autofit/>
            </a:bodyPr>
            <a:lstStyle/>
            <a:p>
              <a:pPr marL="92075" indent="-4763">
                <a:spcBef>
                  <a:spcPts val="0"/>
                </a:spcBef>
                <a:defRPr b="0">
                  <a:solidFill>
                    <a:srgbClr val="000000"/>
                  </a:solidFill>
                </a:defRPr>
              </a:pPr>
              <a:r>
                <a:rPr lang="en-US" sz="900" b="0" dirty="0">
                  <a:highlight>
                    <a:srgbClr val="F4CCCC"/>
                  </a:highlight>
                  <a:latin typeface="Droid Sans Mono" panose="020B0609030804020204" pitchFamily="49" charset="0"/>
                  <a:ea typeface="Droid Sans Mono" panose="020B0609030804020204" pitchFamily="49" charset="0"/>
                  <a:cs typeface="Droid Sans Mono" panose="020B0609030804020204" pitchFamily="49" charset="0"/>
                </a:rPr>
                <a:t>My Title</a:t>
              </a:r>
            </a:p>
            <a:p>
              <a:pPr marL="92075" indent="-4763">
                <a:spcBef>
                  <a:spcPts val="0"/>
                </a:spcBef>
                <a:defRPr b="0">
                  <a:solidFill>
                    <a:srgbClr val="000000"/>
                  </a:solidFill>
                </a:defRPr>
              </a:pPr>
              <a:r>
                <a:rPr lang="en-US" sz="900" b="0" dirty="0">
                  <a:highlight>
                    <a:srgbClr val="CFE2F3"/>
                  </a:highlight>
                  <a:latin typeface="Droid Sans Mono" panose="020B0609030804020204" pitchFamily="49" charset="0"/>
                  <a:ea typeface="Droid Sans Mono" panose="020B0609030804020204" pitchFamily="49" charset="0"/>
                  <a:cs typeface="Droid Sans Mono" panose="020B0609030804020204" pitchFamily="49" charset="0"/>
                </a:rPr>
                <a:t>A subtitle</a:t>
              </a:r>
            </a:p>
            <a:p>
              <a:pPr marL="92075" indent="-4763">
                <a:spcBef>
                  <a:spcPts val="0"/>
                </a:spcBef>
                <a:defRPr b="0">
                  <a:solidFill>
                    <a:srgbClr val="000000"/>
                  </a:solidFill>
                </a:defRPr>
              </a:pPr>
              <a:endParaRPr lang="en-US" sz="300" b="0" dirty="0">
                <a:latin typeface="Droid Sans Mono" panose="020B0609030804020204" pitchFamily="49" charset="0"/>
                <a:ea typeface="Droid Sans Mono" panose="020B0609030804020204" pitchFamily="49" charset="0"/>
                <a:cs typeface="Droid Sans Mono" panose="020B0609030804020204" pitchFamily="49" charset="0"/>
              </a:endParaRPr>
            </a:p>
            <a:p>
              <a:pPr marL="92075" indent="-4763">
                <a:spcBef>
                  <a:spcPts val="0"/>
                </a:spcBef>
                <a:defRPr b="0">
                  <a:solidFill>
                    <a:srgbClr val="000000"/>
                  </a:solidFill>
                </a:defRPr>
              </a:pPr>
              <a:r>
                <a:rPr lang="en-US" sz="900" b="0" dirty="0">
                  <a:latin typeface="Droid Sans Mono" panose="020B0609030804020204" pitchFamily="49" charset="0"/>
                  <a:ea typeface="Droid Sans Mono" panose="020B0609030804020204" pitchFamily="49" charset="0"/>
                  <a:cs typeface="Droid Sans Mono" panose="020B0609030804020204" pitchFamily="49" charset="0"/>
                </a:rPr>
                <a:t>—————————————————————————————————————————</a:t>
              </a:r>
            </a:p>
            <a:p>
              <a:pPr marL="92075" indent="-4763">
                <a:spcBef>
                  <a:spcPts val="0"/>
                </a:spcBef>
                <a:defRPr b="0">
                  <a:solidFill>
                    <a:srgbClr val="000000"/>
                  </a:solidFill>
                </a:defRPr>
              </a:pPr>
              <a:r>
                <a:rPr lang="en-US" sz="900" b="0" dirty="0">
                  <a:latin typeface="Droid Sans Mono" panose="020B0609030804020204" pitchFamily="49" charset="0"/>
                  <a:ea typeface="Droid Sans Mono" panose="020B0609030804020204" pitchFamily="49" charset="0"/>
                  <a:cs typeface="Droid Sans Mono" panose="020B0609030804020204" pitchFamily="49" charset="0"/>
                </a:rPr>
                <a:t>        Stratif.   Stratif.         Bmrkr</a:t>
              </a:r>
            </a:p>
            <a:p>
              <a:pPr marL="92075" indent="-4763">
                <a:spcBef>
                  <a:spcPts val="0"/>
                </a:spcBef>
                <a:defRPr b="0">
                  <a:solidFill>
                    <a:srgbClr val="000000"/>
                  </a:solidFill>
                </a:defRPr>
              </a:pPr>
              <a:r>
                <a:rPr lang="en-US" sz="900" b="0" dirty="0">
                  <a:latin typeface="Droid Sans Mono" panose="020B0609030804020204" pitchFamily="49" charset="0"/>
                  <a:ea typeface="Droid Sans Mono" panose="020B0609030804020204" pitchFamily="49" charset="0"/>
                  <a:cs typeface="Droid Sans Mono" panose="020B0609030804020204" pitchFamily="49" charset="0"/>
                </a:rPr>
                <a:t> Arm    Factor 1   Factor 2   Age   Lvl 2</a:t>
              </a:r>
            </a:p>
            <a:p>
              <a:pPr marL="92075" indent="-4763">
                <a:spcBef>
                  <a:spcPts val="0"/>
                </a:spcBef>
                <a:defRPr b="0">
                  <a:solidFill>
                    <a:srgbClr val="000000"/>
                  </a:solidFill>
                </a:defRPr>
              </a:pPr>
              <a:r>
                <a:rPr lang="en-US" sz="900" b="0" dirty="0">
                  <a:latin typeface="Droid Sans Mono" panose="020B0609030804020204" pitchFamily="49" charset="0"/>
                  <a:ea typeface="Droid Sans Mono" panose="020B0609030804020204" pitchFamily="49" charset="0"/>
                  <a:cs typeface="Droid Sans Mono" panose="020B0609030804020204" pitchFamily="49" charset="0"/>
                </a:rPr>
                <a:t>—————————————————————————————————————————</a:t>
              </a:r>
            </a:p>
            <a:p>
              <a:pPr marL="92075" indent="-4763">
                <a:spcBef>
                  <a:spcPts val="0"/>
                </a:spcBef>
                <a:defRPr b="0">
                  <a:solidFill>
                    <a:srgbClr val="000000"/>
                  </a:solidFill>
                </a:defRPr>
              </a:pPr>
              <a:r>
                <a:rPr lang="en-US" sz="900" b="0" dirty="0">
                  <a:latin typeface="Droid Sans Mono" panose="020B0609030804020204" pitchFamily="49" charset="0"/>
                  <a:ea typeface="Droid Sans Mono" panose="020B0609030804020204" pitchFamily="49" charset="0"/>
                  <a:cs typeface="Droid Sans Mono" panose="020B0609030804020204" pitchFamily="49" charset="0"/>
                </a:rPr>
                <a:t>ARM X      B          X       27     NA  </a:t>
              </a:r>
            </a:p>
            <a:p>
              <a:pPr marL="92075" indent="-4763">
                <a:spcBef>
                  <a:spcPts val="0"/>
                </a:spcBef>
                <a:defRPr b="0">
                  <a:solidFill>
                    <a:srgbClr val="000000"/>
                  </a:solidFill>
                </a:defRPr>
              </a:pPr>
              <a:r>
                <a:rPr lang="en-US" sz="900" b="0" dirty="0">
                  <a:latin typeface="Droid Sans Mono" panose="020B0609030804020204" pitchFamily="49" charset="0"/>
                  <a:ea typeface="Droid Sans Mono" panose="020B0609030804020204" pitchFamily="49" charset="0"/>
                  <a:cs typeface="Droid Sans Mono" panose="020B0609030804020204" pitchFamily="49" charset="0"/>
                </a:rPr>
                <a:t>                      X       43     LOW </a:t>
              </a:r>
            </a:p>
            <a:p>
              <a:pPr marL="92075" indent="-4763">
                <a:spcBef>
                  <a:spcPts val="0"/>
                </a:spcBef>
                <a:defRPr b="0">
                  <a:solidFill>
                    <a:srgbClr val="000000"/>
                  </a:solidFill>
                </a:defRPr>
              </a:pPr>
              <a:r>
                <a:rPr lang="en-US" sz="900" b="0" dirty="0">
                  <a:latin typeface="Droid Sans Mono" panose="020B0609030804020204" pitchFamily="49" charset="0"/>
                  <a:ea typeface="Droid Sans Mono" panose="020B0609030804020204" pitchFamily="49" charset="0"/>
                  <a:cs typeface="Droid Sans Mono" panose="020B0609030804020204" pitchFamily="49" charset="0"/>
                </a:rPr>
                <a:t>ARM Y      A          Y       34    HIGH </a:t>
              </a:r>
            </a:p>
            <a:p>
              <a:pPr marL="92075" indent="-4763">
                <a:spcBef>
                  <a:spcPts val="0"/>
                </a:spcBef>
                <a:defRPr b="0">
                  <a:solidFill>
                    <a:srgbClr val="000000"/>
                  </a:solidFill>
                </a:defRPr>
              </a:pPr>
              <a:r>
                <a:rPr lang="en-US" sz="900" b="0" dirty="0">
                  <a:latin typeface="Droid Sans Mono" panose="020B0609030804020204" pitchFamily="49" charset="0"/>
                  <a:ea typeface="Droid Sans Mono" panose="020B0609030804020204" pitchFamily="49" charset="0"/>
                  <a:cs typeface="Droid Sans Mono" panose="020B0609030804020204" pitchFamily="49" charset="0"/>
                </a:rPr>
                <a:t>                      Y       50     LOW </a:t>
              </a:r>
            </a:p>
            <a:p>
              <a:pPr marL="92075" indent="-4763">
                <a:spcBef>
                  <a:spcPts val="0"/>
                </a:spcBef>
                <a:defRPr b="0">
                  <a:solidFill>
                    <a:srgbClr val="000000"/>
                  </a:solidFill>
                </a:defRPr>
              </a:pPr>
              <a:r>
                <a:rPr lang="en-US" sz="900" b="0" dirty="0">
                  <a:latin typeface="Droid Sans Mono" panose="020B0609030804020204" pitchFamily="49" charset="0"/>
                  <a:ea typeface="Droid Sans Mono" panose="020B0609030804020204" pitchFamily="49" charset="0"/>
                  <a:cs typeface="Droid Sans Mono" panose="020B0609030804020204" pitchFamily="49" charset="0"/>
                </a:rPr>
                <a:t>           B          Y       42    HIGH </a:t>
              </a:r>
            </a:p>
            <a:p>
              <a:pPr marL="92075" indent="-4763">
                <a:spcBef>
                  <a:spcPts val="0"/>
                </a:spcBef>
                <a:defRPr b="0">
                  <a:solidFill>
                    <a:srgbClr val="000000"/>
                  </a:solidFill>
                </a:defRPr>
              </a:pPr>
              <a:r>
                <a:rPr lang="en-US" sz="900" b="0" dirty="0">
                  <a:latin typeface="Droid Sans Mono" panose="020B0609030804020204" pitchFamily="49" charset="0"/>
                  <a:ea typeface="Droid Sans Mono" panose="020B0609030804020204" pitchFamily="49" charset="0"/>
                  <a:cs typeface="Droid Sans Mono" panose="020B0609030804020204" pitchFamily="49" charset="0"/>
                </a:rPr>
                <a:t>                      X       NA     LOW </a:t>
              </a:r>
            </a:p>
            <a:p>
              <a:pPr marL="92075" indent="-4763">
                <a:spcBef>
                  <a:spcPts val="0"/>
                </a:spcBef>
                <a:defRPr b="0">
                  <a:solidFill>
                    <a:srgbClr val="000000"/>
                  </a:solidFill>
                </a:defRPr>
              </a:pPr>
              <a:r>
                <a:rPr lang="en-US" sz="900" b="0" dirty="0">
                  <a:latin typeface="Droid Sans Mono" panose="020B0609030804020204" pitchFamily="49" charset="0"/>
                  <a:ea typeface="Droid Sans Mono" panose="020B0609030804020204" pitchFamily="49" charset="0"/>
                  <a:cs typeface="Droid Sans Mono" panose="020B0609030804020204" pitchFamily="49" charset="0"/>
                </a:rPr>
                <a:t>                      Y       26     LOW </a:t>
              </a:r>
            </a:p>
            <a:p>
              <a:pPr marL="92075" indent="-4763">
                <a:spcBef>
                  <a:spcPts val="0"/>
                </a:spcBef>
                <a:defRPr b="0">
                  <a:solidFill>
                    <a:srgbClr val="000000"/>
                  </a:solidFill>
                </a:defRPr>
              </a:pPr>
              <a:r>
                <a:rPr lang="en-US" sz="900" b="0" dirty="0">
                  <a:latin typeface="Droid Sans Mono" panose="020B0609030804020204" pitchFamily="49" charset="0"/>
                  <a:ea typeface="Droid Sans Mono" panose="020B0609030804020204" pitchFamily="49" charset="0"/>
                  <a:cs typeface="Droid Sans Mono" panose="020B0609030804020204" pitchFamily="49" charset="0"/>
                </a:rPr>
                <a:t>—————————————————————————————————————————</a:t>
              </a:r>
            </a:p>
            <a:p>
              <a:pPr marL="92075" indent="-4763">
                <a:spcBef>
                  <a:spcPts val="0"/>
                </a:spcBef>
                <a:defRPr b="0">
                  <a:solidFill>
                    <a:srgbClr val="000000"/>
                  </a:solidFill>
                </a:defRPr>
              </a:pPr>
              <a:endParaRPr lang="en-US" sz="500" b="0" dirty="0">
                <a:latin typeface="Droid Sans Mono" panose="020B0609030804020204" pitchFamily="49" charset="0"/>
                <a:ea typeface="Droid Sans Mono" panose="020B0609030804020204" pitchFamily="49" charset="0"/>
                <a:cs typeface="Droid Sans Mono" panose="020B0609030804020204" pitchFamily="49" charset="0"/>
              </a:endParaRPr>
            </a:p>
            <a:p>
              <a:pPr marL="92075" indent="-4763">
                <a:spcBef>
                  <a:spcPts val="0"/>
                </a:spcBef>
                <a:defRPr b="0">
                  <a:solidFill>
                    <a:srgbClr val="000000"/>
                  </a:solidFill>
                </a:defRPr>
              </a:pPr>
              <a:r>
                <a:rPr lang="en-US" sz="900" b="0" dirty="0">
                  <a:highlight>
                    <a:srgbClr val="D9EAD3"/>
                  </a:highlight>
                  <a:latin typeface="Droid Sans Mono" panose="020B0609030804020204" pitchFamily="49" charset="0"/>
                  <a:ea typeface="Droid Sans Mono" panose="020B0609030804020204" pitchFamily="49" charset="0"/>
                  <a:cs typeface="Droid Sans Mono" panose="020B0609030804020204" pitchFamily="49" charset="0"/>
                </a:rPr>
                <a:t>A footnote</a:t>
              </a:r>
            </a:p>
            <a:p>
              <a:pPr marL="92075" indent="-4763">
                <a:spcBef>
                  <a:spcPts val="0"/>
                </a:spcBef>
                <a:defRPr b="0">
                  <a:solidFill>
                    <a:srgbClr val="000000"/>
                  </a:solidFill>
                </a:defRPr>
              </a:pPr>
              <a:endParaRPr lang="en-US" sz="500" b="0" dirty="0">
                <a:latin typeface="Droid Sans Mono" panose="020B0609030804020204" pitchFamily="49" charset="0"/>
                <a:ea typeface="Droid Sans Mono" panose="020B0609030804020204" pitchFamily="49" charset="0"/>
                <a:cs typeface="Droid Sans Mono" panose="020B0609030804020204" pitchFamily="49" charset="0"/>
              </a:endParaRPr>
            </a:p>
            <a:p>
              <a:pPr marL="92075" indent="-4763">
                <a:spcBef>
                  <a:spcPts val="0"/>
                </a:spcBef>
                <a:defRPr b="0">
                  <a:solidFill>
                    <a:srgbClr val="000000"/>
                  </a:solidFill>
                </a:defRPr>
              </a:pPr>
              <a:r>
                <a:rPr lang="en-US" sz="900" b="0" dirty="0">
                  <a:highlight>
                    <a:srgbClr val="F8DFAE"/>
                  </a:highlight>
                  <a:latin typeface="Droid Sans Mono" panose="020B0609030804020204" pitchFamily="49" charset="0"/>
                  <a:ea typeface="Droid Sans Mono" panose="020B0609030804020204" pitchFamily="49" charset="0"/>
                  <a:cs typeface="Droid Sans Mono" panose="020B0609030804020204" pitchFamily="49" charset="0"/>
                </a:rPr>
                <a:t>A provenance footer</a:t>
              </a:r>
            </a:p>
          </p:txBody>
        </p:sp>
        <p:cxnSp>
          <p:nvCxnSpPr>
            <p:cNvPr id="7" name="Connector: Elbow 6">
              <a:extLst>
                <a:ext uri="{FF2B5EF4-FFF2-40B4-BE49-F238E27FC236}">
                  <a16:creationId xmlns:a16="http://schemas.microsoft.com/office/drawing/2014/main" id="{F0C02FC9-5840-FF0C-7F52-1F3D7A6D49C2}"/>
                </a:ext>
              </a:extLst>
            </p:cNvPr>
            <p:cNvCxnSpPr>
              <a:cxnSpLocks/>
            </p:cNvCxnSpPr>
            <p:nvPr/>
          </p:nvCxnSpPr>
          <p:spPr>
            <a:xfrm flipV="1">
              <a:off x="3385963" y="7515778"/>
              <a:ext cx="6828011" cy="752381"/>
            </a:xfrm>
            <a:prstGeom prst="bentConnector3">
              <a:avLst>
                <a:gd name="adj1" fmla="val 50000"/>
              </a:avLst>
            </a:prstGeom>
            <a:noFill/>
            <a:ln w="25400" cap="flat">
              <a:solidFill>
                <a:srgbClr val="CFE2F3"/>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4" name="Connector: Elbow 23">
              <a:extLst>
                <a:ext uri="{FF2B5EF4-FFF2-40B4-BE49-F238E27FC236}">
                  <a16:creationId xmlns:a16="http://schemas.microsoft.com/office/drawing/2014/main" id="{3A389BF8-C011-B39D-EF4A-C96B6AE08B9D}"/>
                </a:ext>
              </a:extLst>
            </p:cNvPr>
            <p:cNvCxnSpPr>
              <a:cxnSpLocks/>
            </p:cNvCxnSpPr>
            <p:nvPr/>
          </p:nvCxnSpPr>
          <p:spPr>
            <a:xfrm>
              <a:off x="3558373" y="8604123"/>
              <a:ext cx="6650602" cy="817081"/>
            </a:xfrm>
            <a:prstGeom prst="bentConnector3">
              <a:avLst>
                <a:gd name="adj1" fmla="val 62794"/>
              </a:avLst>
            </a:prstGeom>
            <a:noFill/>
            <a:ln w="25400" cap="flat">
              <a:solidFill>
                <a:srgbClr val="D9EAD3"/>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5" name="Connector: Elbow 44">
              <a:extLst>
                <a:ext uri="{FF2B5EF4-FFF2-40B4-BE49-F238E27FC236}">
                  <a16:creationId xmlns:a16="http://schemas.microsoft.com/office/drawing/2014/main" id="{EA068ABE-083D-4283-621C-E5B98DE03DF6}"/>
                </a:ext>
              </a:extLst>
            </p:cNvPr>
            <p:cNvCxnSpPr>
              <a:cxnSpLocks/>
            </p:cNvCxnSpPr>
            <p:nvPr/>
          </p:nvCxnSpPr>
          <p:spPr>
            <a:xfrm>
              <a:off x="4309098" y="8926840"/>
              <a:ext cx="5899877" cy="704070"/>
            </a:xfrm>
            <a:prstGeom prst="bentConnector3">
              <a:avLst>
                <a:gd name="adj1" fmla="val 51830"/>
              </a:avLst>
            </a:prstGeom>
            <a:noFill/>
            <a:ln w="25400" cap="flat">
              <a:solidFill>
                <a:srgbClr val="F8DFAE"/>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1" name="TF - TABLE OUTPUT">
              <a:extLst>
                <a:ext uri="{FF2B5EF4-FFF2-40B4-BE49-F238E27FC236}">
                  <a16:creationId xmlns:a16="http://schemas.microsoft.com/office/drawing/2014/main" id="{943AA165-D082-E06B-5C3C-E1DC5996AAE5}"/>
                </a:ext>
              </a:extLst>
            </p:cNvPr>
            <p:cNvSpPr txBox="1"/>
            <p:nvPr/>
          </p:nvSpPr>
          <p:spPr>
            <a:xfrm>
              <a:off x="8643938" y="7292905"/>
              <a:ext cx="1334538" cy="2103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anchor="ctr">
              <a:spAutoFit/>
            </a:bodyPr>
            <a:lstStyle/>
            <a:p>
              <a:pPr lvl="1" indent="0"/>
              <a:r>
                <a:rPr lang="en-CA" dirty="0"/>
                <a:t>LISTING OUTPUT</a:t>
              </a:r>
              <a:endParaRPr dirty="0"/>
            </a:p>
          </p:txBody>
        </p:sp>
        <p:sp>
          <p:nvSpPr>
            <p:cNvPr id="10" name="TF - CODE">
              <a:extLst>
                <a:ext uri="{FF2B5EF4-FFF2-40B4-BE49-F238E27FC236}">
                  <a16:creationId xmlns:a16="http://schemas.microsoft.com/office/drawing/2014/main" id="{F090FF52-761B-D0C4-74B5-80562DAE5A17}"/>
                </a:ext>
              </a:extLst>
            </p:cNvPr>
            <p:cNvSpPr txBox="1"/>
            <p:nvPr/>
          </p:nvSpPr>
          <p:spPr>
            <a:xfrm>
              <a:off x="478410" y="7427618"/>
              <a:ext cx="432817" cy="2103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anchor="ctr">
              <a:spAutoFit/>
            </a:bodyPr>
            <a:lstStyle/>
            <a:p>
              <a:pPr lvl="1" indent="0"/>
              <a:r>
                <a:rPr lang="en-CA" dirty="0"/>
                <a:t>CODE</a:t>
              </a:r>
              <a:endParaRPr dirty="0"/>
            </a:p>
          </p:txBody>
        </p:sp>
        <p:sp>
          <p:nvSpPr>
            <p:cNvPr id="16" name="SF - more info">
              <a:extLst>
                <a:ext uri="{FF2B5EF4-FFF2-40B4-BE49-F238E27FC236}">
                  <a16:creationId xmlns:a16="http://schemas.microsoft.com/office/drawing/2014/main" id="{105D9551-DE29-3740-4D84-D127DD4BFDA6}"/>
                </a:ext>
              </a:extLst>
            </p:cNvPr>
            <p:cNvSpPr txBox="1"/>
            <p:nvPr/>
          </p:nvSpPr>
          <p:spPr>
            <a:xfrm>
              <a:off x="380101" y="9299383"/>
              <a:ext cx="6185502" cy="4601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p>
              <a:pPr>
                <a:lnSpc>
                  <a:spcPct val="90000"/>
                </a:lnSpc>
                <a:spcBef>
                  <a:spcPts val="0"/>
                </a:spcBef>
                <a:buClr>
                  <a:schemeClr val="accent4">
                    <a:hueOff val="384618"/>
                    <a:satOff val="3869"/>
                    <a:lumOff val="5802"/>
                  </a:schemeClr>
                </a:buClr>
                <a:defRPr b="0">
                  <a:solidFill>
                    <a:srgbClr val="000000"/>
                  </a:solidFill>
                </a:defRPr>
              </a:pPr>
              <a:r>
                <a:rPr lang="en-CA" sz="1400" dirty="0">
                  <a:latin typeface="+mj-lt"/>
                </a:rPr>
                <a:t>For more information see the </a:t>
              </a:r>
              <a:r>
                <a:rPr lang="en-US" sz="1400" dirty="0">
                  <a:latin typeface="+mj-lt"/>
                  <a:hlinkClick r:id="rId9"/>
                </a:rPr>
                <a:t>Titles and Footers section</a:t>
              </a:r>
              <a:r>
                <a:rPr lang="en-US" sz="1400" dirty="0">
                  <a:latin typeface="+mj-lt"/>
                </a:rPr>
                <a:t> of the Introduction vignette, for information on adding referential footnotes see the </a:t>
              </a:r>
              <a:r>
                <a:rPr lang="en-US" sz="1400" dirty="0">
                  <a:latin typeface="+mj-lt"/>
                  <a:hlinkClick r:id="rId10"/>
                </a:rPr>
                <a:t>Referential Footnotes vignette</a:t>
              </a:r>
              <a:endParaRPr sz="1400" dirty="0">
                <a:latin typeface="+mj-lt"/>
              </a:endParaRPr>
            </a:p>
          </p:txBody>
        </p:sp>
        <p:cxnSp>
          <p:nvCxnSpPr>
            <p:cNvPr id="58" name="Connector: Elbow 57">
              <a:extLst>
                <a:ext uri="{FF2B5EF4-FFF2-40B4-BE49-F238E27FC236}">
                  <a16:creationId xmlns:a16="http://schemas.microsoft.com/office/drawing/2014/main" id="{6352B431-498A-A0DF-6501-F4E200219C2A}"/>
                </a:ext>
              </a:extLst>
            </p:cNvPr>
            <p:cNvCxnSpPr>
              <a:cxnSpLocks/>
            </p:cNvCxnSpPr>
            <p:nvPr/>
          </p:nvCxnSpPr>
          <p:spPr>
            <a:xfrm flipV="1">
              <a:off x="3049328" y="7379984"/>
              <a:ext cx="7159647" cy="559780"/>
            </a:xfrm>
            <a:prstGeom prst="bentConnector3">
              <a:avLst>
                <a:gd name="adj1" fmla="val 96785"/>
              </a:avLst>
            </a:prstGeom>
            <a:noFill/>
            <a:ln w="25400" cap="flat">
              <a:solidFill>
                <a:srgbClr val="F4CCCC"/>
              </a:solidFill>
              <a:prstDash val="solid"/>
              <a:miter lim="400000"/>
              <a:tailEnd type="triangle"/>
            </a:ln>
            <a:effectLst/>
            <a:sp3d/>
          </p:spPr>
          <p:style>
            <a:lnRef idx="0">
              <a:scrgbClr r="0" g="0" b="0"/>
            </a:lnRef>
            <a:fillRef idx="0">
              <a:scrgbClr r="0" g="0" b="0"/>
            </a:fillRef>
            <a:effectRef idx="0">
              <a:scrgbClr r="0" g="0" b="0"/>
            </a:effectRef>
            <a:fontRef idx="none"/>
          </p:style>
        </p:cxnSp>
      </p:grpSp>
      <p:grpSp>
        <p:nvGrpSpPr>
          <p:cNvPr id="144" name="Section - Basics">
            <a:extLst>
              <a:ext uri="{FF2B5EF4-FFF2-40B4-BE49-F238E27FC236}">
                <a16:creationId xmlns:a16="http://schemas.microsoft.com/office/drawing/2014/main" id="{9E01D98B-34CD-946B-7C0C-13A22B60402A}"/>
              </a:ext>
            </a:extLst>
          </p:cNvPr>
          <p:cNvGrpSpPr/>
          <p:nvPr/>
        </p:nvGrpSpPr>
        <p:grpSpPr>
          <a:xfrm>
            <a:off x="279330" y="1122417"/>
            <a:ext cx="7392426" cy="5400000"/>
            <a:chOff x="279330" y="1122417"/>
            <a:chExt cx="7392426" cy="5400000"/>
          </a:xfrm>
        </p:grpSpPr>
        <p:sp>
          <p:nvSpPr>
            <p:cNvPr id="34" name="Rectangle 33">
              <a:extLst>
                <a:ext uri="{FF2B5EF4-FFF2-40B4-BE49-F238E27FC236}">
                  <a16:creationId xmlns:a16="http://schemas.microsoft.com/office/drawing/2014/main" id="{A02C7E35-175A-B27E-B750-A45E3610E098}"/>
                </a:ext>
              </a:extLst>
            </p:cNvPr>
            <p:cNvSpPr/>
            <p:nvPr/>
          </p:nvSpPr>
          <p:spPr>
            <a:xfrm>
              <a:off x="279330" y="1122417"/>
              <a:ext cx="7392426" cy="5400000"/>
            </a:xfrm>
            <a:prstGeom prst="rect">
              <a:avLst/>
            </a:prstGeom>
            <a:solidFill>
              <a:srgbClr val="CFE2F3">
                <a:alpha val="50000"/>
              </a:srgbClr>
            </a:solidFill>
            <a:ln w="28575" cap="flat">
              <a:solidFill>
                <a:srgbClr val="5B8DFE"/>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CA"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149" name="Basics"/>
            <p:cNvSpPr txBox="1"/>
            <p:nvPr/>
          </p:nvSpPr>
          <p:spPr>
            <a:xfrm>
              <a:off x="405838" y="1265354"/>
              <a:ext cx="1969781" cy="2842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dirty="0">
                  <a:solidFill>
                    <a:schemeClr val="tx2">
                      <a:lumMod val="75000"/>
                    </a:schemeClr>
                  </a:solidFill>
                </a:rPr>
                <a:t>Basics</a:t>
              </a:r>
            </a:p>
          </p:txBody>
        </p:sp>
        <p:sp>
          <p:nvSpPr>
            <p:cNvPr id="41" name="Line">
              <a:extLst>
                <a:ext uri="{FF2B5EF4-FFF2-40B4-BE49-F238E27FC236}">
                  <a16:creationId xmlns:a16="http://schemas.microsoft.com/office/drawing/2014/main" id="{CD106EF0-2945-F29F-813C-88D6477C4CA8}"/>
                </a:ext>
              </a:extLst>
            </p:cNvPr>
            <p:cNvSpPr/>
            <p:nvPr/>
          </p:nvSpPr>
          <p:spPr>
            <a:xfrm>
              <a:off x="386328" y="1577640"/>
              <a:ext cx="7173350" cy="0"/>
            </a:xfrm>
            <a:prstGeom prst="line">
              <a:avLst/>
            </a:prstGeom>
            <a:ln w="19050">
              <a:solidFill>
                <a:schemeClr val="tx2">
                  <a:lumMod val="75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dirty="0"/>
            </a:p>
          </p:txBody>
        </p:sp>
        <p:sp>
          <p:nvSpPr>
            <p:cNvPr id="3" name="Basics - Table Output">
              <a:extLst>
                <a:ext uri="{FF2B5EF4-FFF2-40B4-BE49-F238E27FC236}">
                  <a16:creationId xmlns:a16="http://schemas.microsoft.com/office/drawing/2014/main" id="{BFF954AB-9953-1ACC-393A-0A788D1C608E}"/>
                </a:ext>
              </a:extLst>
            </p:cNvPr>
            <p:cNvSpPr txBox="1"/>
            <p:nvPr/>
          </p:nvSpPr>
          <p:spPr>
            <a:xfrm>
              <a:off x="3623435" y="2831752"/>
              <a:ext cx="3832900" cy="2426043"/>
            </a:xfrm>
            <a:prstGeom prst="rect">
              <a:avLst/>
            </a:prstGeom>
            <a:solidFill>
              <a:schemeClr val="bg1"/>
            </a:solidFill>
            <a:ln w="12700">
              <a:solidFill>
                <a:srgbClr val="5B8DFE"/>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92075" indent="-6350">
                <a:spcBef>
                  <a:spcPts val="0"/>
                </a:spcBef>
                <a:defRPr sz="1000" b="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defRPr>
              </a:lvl1pPr>
            </a:lstStyle>
            <a:p>
              <a:pPr marL="85725" indent="95250"/>
              <a:r>
                <a:rPr lang="en-US" sz="1100" dirty="0"/>
                <a:t>        Stratif.   Stratif.         Bmrkr</a:t>
              </a:r>
            </a:p>
            <a:p>
              <a:pPr marL="85725" indent="95250"/>
              <a:r>
                <a:rPr lang="en-US" sz="1100" dirty="0"/>
                <a:t> Arm    Factor 1   Factor 2   Age   Lvl 2</a:t>
              </a:r>
            </a:p>
            <a:p>
              <a:pPr marL="85725" indent="95250"/>
              <a:r>
                <a:rPr lang="en-US" sz="1100" dirty="0"/>
                <a:t>—————————————————————————————————————————</a:t>
              </a:r>
            </a:p>
            <a:p>
              <a:pPr marL="85725" indent="95250"/>
              <a:r>
                <a:rPr lang="en-US" sz="1100" dirty="0"/>
                <a:t>ARM X      B          X       27     NA  </a:t>
              </a:r>
            </a:p>
            <a:p>
              <a:pPr marL="85725" indent="95250"/>
              <a:r>
                <a:rPr lang="en-US" sz="1100" dirty="0"/>
                <a:t>                      X       43     LOW </a:t>
              </a:r>
            </a:p>
            <a:p>
              <a:pPr marL="85725" indent="95250"/>
              <a:r>
                <a:rPr lang="en-US" sz="1100" dirty="0"/>
                <a:t>                      X       25     NA  </a:t>
              </a:r>
            </a:p>
            <a:p>
              <a:pPr marL="85725" indent="95250"/>
              <a:r>
                <a:rPr lang="en-US" sz="1100" dirty="0"/>
                <a:t>ARM Y      A          Y       34    HIGH </a:t>
              </a:r>
            </a:p>
            <a:p>
              <a:pPr marL="85725" indent="95250"/>
              <a:r>
                <a:rPr lang="en-US" sz="1100" dirty="0"/>
                <a:t>                      Y       50     LOW </a:t>
              </a:r>
            </a:p>
            <a:p>
              <a:pPr marL="85725" indent="95250"/>
              <a:r>
                <a:rPr lang="en-US" sz="1100" dirty="0"/>
                <a:t>                      Y       NA     LOW </a:t>
              </a:r>
            </a:p>
            <a:p>
              <a:pPr marL="85725" indent="95250"/>
              <a:r>
                <a:rPr lang="en-US" sz="1100" dirty="0"/>
                <a:t>           B          Y       42    HIGH </a:t>
              </a:r>
            </a:p>
            <a:p>
              <a:pPr marL="85725" indent="95250"/>
              <a:r>
                <a:rPr lang="en-US" sz="1100" dirty="0"/>
                <a:t>                      X       NA     LOW </a:t>
              </a:r>
            </a:p>
            <a:p>
              <a:pPr marL="85725" indent="95250"/>
              <a:r>
                <a:rPr lang="en-US" sz="1100" dirty="0"/>
                <a:t>                      Y       26     LOW </a:t>
              </a:r>
            </a:p>
            <a:p>
              <a:pPr marL="85725" indent="95250"/>
              <a:r>
                <a:rPr lang="en-US" sz="1100" dirty="0"/>
                <a:t>           NA         Y       32    HIGH</a:t>
              </a:r>
            </a:p>
          </p:txBody>
        </p:sp>
        <p:sp>
          <p:nvSpPr>
            <p:cNvPr id="5" name="Basics - TABLE OUTPUT">
              <a:extLst>
                <a:ext uri="{FF2B5EF4-FFF2-40B4-BE49-F238E27FC236}">
                  <a16:creationId xmlns:a16="http://schemas.microsoft.com/office/drawing/2014/main" id="{7AE1A845-0793-BAC5-0F08-1BF89A25D0A2}"/>
                </a:ext>
              </a:extLst>
            </p:cNvPr>
            <p:cNvSpPr txBox="1"/>
            <p:nvPr/>
          </p:nvSpPr>
          <p:spPr>
            <a:xfrm>
              <a:off x="3631527" y="2535776"/>
              <a:ext cx="2584195" cy="2103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r>
                <a:rPr lang="en-CA" dirty="0"/>
                <a:t>LISTING OUTPUT</a:t>
              </a:r>
              <a:endParaRPr dirty="0"/>
            </a:p>
          </p:txBody>
        </p:sp>
        <p:sp>
          <p:nvSpPr>
            <p:cNvPr id="142" name="Basics - Code">
              <a:extLst>
                <a:ext uri="{FF2B5EF4-FFF2-40B4-BE49-F238E27FC236}">
                  <a16:creationId xmlns:a16="http://schemas.microsoft.com/office/drawing/2014/main" id="{83827613-2A85-35FF-1467-E8DB186F104F}"/>
                </a:ext>
              </a:extLst>
            </p:cNvPr>
            <p:cNvSpPr txBox="1"/>
            <p:nvPr/>
          </p:nvSpPr>
          <p:spPr>
            <a:xfrm>
              <a:off x="486031" y="2832407"/>
              <a:ext cx="2930703" cy="1958667"/>
            </a:xfrm>
            <a:prstGeom prst="rect">
              <a:avLst/>
            </a:prstGeom>
            <a:solidFill>
              <a:schemeClr val="bg1"/>
            </a:solidFill>
            <a:ln w="12700">
              <a:solidFill>
                <a:srgbClr val="5B8DFE"/>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p>
              <a:pPr marL="85725">
                <a:lnSpc>
                  <a:spcPct val="150000"/>
                </a:lnSpc>
                <a:spcBef>
                  <a:spcPts val="0"/>
                </a:spcBef>
                <a:defRPr b="0">
                  <a:solidFill>
                    <a:srgbClr val="000000"/>
                  </a:solidFill>
                </a:defRPr>
              </a:pPr>
              <a:r>
                <a:rPr lang="en-US" sz="11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lstg_a &lt;- as_listing(</a:t>
              </a:r>
            </a:p>
            <a:p>
              <a:pPr marL="85725">
                <a:lnSpc>
                  <a:spcPct val="150000"/>
                </a:lnSpc>
                <a:spcBef>
                  <a:spcPts val="0"/>
                </a:spcBef>
                <a:defRPr b="0">
                  <a:solidFill>
                    <a:srgbClr val="000000"/>
                  </a:solidFill>
                </a:defRPr>
              </a:pPr>
              <a:r>
                <a:rPr lang="en-US" sz="11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head(adsl, 10),</a:t>
              </a:r>
            </a:p>
            <a:p>
              <a:pPr marL="85725">
                <a:lnSpc>
                  <a:spcPct val="150000"/>
                </a:lnSpc>
                <a:spcBef>
                  <a:spcPts val="0"/>
                </a:spcBef>
                <a:defRPr b="0">
                  <a:solidFill>
                    <a:srgbClr val="000000"/>
                  </a:solidFill>
                </a:defRPr>
              </a:pPr>
              <a:r>
                <a:rPr lang="en-US" sz="11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key_cols = c("ARM", "STRATA1"),</a:t>
              </a:r>
            </a:p>
            <a:p>
              <a:pPr marL="85725">
                <a:lnSpc>
                  <a:spcPct val="150000"/>
                </a:lnSpc>
                <a:spcBef>
                  <a:spcPts val="0"/>
                </a:spcBef>
                <a:defRPr b="0">
                  <a:solidFill>
                    <a:srgbClr val="000000"/>
                  </a:solidFill>
                </a:defRPr>
              </a:pPr>
              <a:r>
                <a:rPr lang="en-US" sz="11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disp_cols = c(</a:t>
              </a:r>
            </a:p>
            <a:p>
              <a:pPr marL="85725">
                <a:lnSpc>
                  <a:spcPct val="150000"/>
                </a:lnSpc>
                <a:spcBef>
                  <a:spcPts val="0"/>
                </a:spcBef>
                <a:defRPr b="0">
                  <a:solidFill>
                    <a:srgbClr val="000000"/>
                  </a:solidFill>
                </a:defRPr>
              </a:pPr>
              <a:r>
                <a:rPr lang="en-US" sz="11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"STRATA2", "AGE", "BMRKR2"</a:t>
              </a:r>
            </a:p>
            <a:p>
              <a:pPr marL="85725">
                <a:lnSpc>
                  <a:spcPct val="150000"/>
                </a:lnSpc>
                <a:spcBef>
                  <a:spcPts val="0"/>
                </a:spcBef>
                <a:defRPr b="0">
                  <a:solidFill>
                    <a:srgbClr val="000000"/>
                  </a:solidFill>
                </a:defRPr>
              </a:pPr>
              <a:r>
                <a:rPr lang="en-US" sz="11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a:t>
              </a:r>
            </a:p>
            <a:p>
              <a:pPr marL="85725">
                <a:lnSpc>
                  <a:spcPct val="150000"/>
                </a:lnSpc>
                <a:spcBef>
                  <a:spcPts val="0"/>
                </a:spcBef>
                <a:defRPr b="0">
                  <a:solidFill>
                    <a:srgbClr val="000000"/>
                  </a:solidFill>
                </a:defRPr>
              </a:pPr>
              <a:r>
                <a:rPr lang="en-US" sz="11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a:t>
              </a:r>
            </a:p>
          </p:txBody>
        </p:sp>
        <p:sp>
          <p:nvSpPr>
            <p:cNvPr id="143" name="Basics - CODE">
              <a:extLst>
                <a:ext uri="{FF2B5EF4-FFF2-40B4-BE49-F238E27FC236}">
                  <a16:creationId xmlns:a16="http://schemas.microsoft.com/office/drawing/2014/main" id="{522AD639-54BA-95A4-0BFD-2CB0114AA424}"/>
                </a:ext>
              </a:extLst>
            </p:cNvPr>
            <p:cNvSpPr txBox="1"/>
            <p:nvPr/>
          </p:nvSpPr>
          <p:spPr>
            <a:xfrm>
              <a:off x="499869" y="2541887"/>
              <a:ext cx="890858" cy="2103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r>
                <a:rPr lang="en-CA" dirty="0"/>
                <a:t>CODE</a:t>
              </a:r>
              <a:endParaRPr dirty="0"/>
            </a:p>
          </p:txBody>
        </p:sp>
        <p:sp>
          <p:nvSpPr>
            <p:cNvPr id="9" name="ST - Text">
              <a:extLst>
                <a:ext uri="{FF2B5EF4-FFF2-40B4-BE49-F238E27FC236}">
                  <a16:creationId xmlns:a16="http://schemas.microsoft.com/office/drawing/2014/main" id="{9DBF0C2A-6504-ABDD-F17E-B6E117116298}"/>
                </a:ext>
              </a:extLst>
            </p:cNvPr>
            <p:cNvSpPr txBox="1"/>
            <p:nvPr/>
          </p:nvSpPr>
          <p:spPr>
            <a:xfrm>
              <a:off x="445183" y="1696289"/>
              <a:ext cx="7108143" cy="624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Autofit/>
            </a:bodyPr>
            <a:lstStyle/>
            <a:p>
              <a:pPr>
                <a:lnSpc>
                  <a:spcPct val="90000"/>
                </a:lnSpc>
                <a:spcBef>
                  <a:spcPts val="0"/>
                </a:spcBef>
                <a:buClr>
                  <a:srgbClr val="000000"/>
                </a:buClr>
                <a:buSzPct val="100000"/>
                <a:defRPr b="0">
                  <a:solidFill>
                    <a:srgbClr val="000000"/>
                  </a:solidFill>
                </a:defRPr>
              </a:pPr>
              <a:r>
                <a:rPr lang="en-CA" sz="1400" dirty="0">
                  <a:latin typeface="+mn-lt"/>
                </a:rPr>
                <a:t>The </a:t>
              </a:r>
              <a:r>
                <a:rPr lang="en-CA" sz="1400" dirty="0">
                  <a:latin typeface="Source Sans Pro Semibold" panose="020B0603030403020204" pitchFamily="34" charset="0"/>
                  <a:ea typeface="Source Sans Pro Semibold" panose="020B0603030403020204" pitchFamily="34" charset="0"/>
                </a:rPr>
                <a:t>rlistings</a:t>
              </a:r>
              <a:r>
                <a:rPr lang="en-CA" sz="1400" dirty="0">
                  <a:latin typeface="+mn-lt"/>
                </a:rPr>
                <a:t> R package is designed to create and display simple listings with R.</a:t>
              </a:r>
            </a:p>
            <a:p>
              <a:pPr>
                <a:lnSpc>
                  <a:spcPct val="90000"/>
                </a:lnSpc>
                <a:spcBef>
                  <a:spcPts val="0"/>
                </a:spcBef>
                <a:buClr>
                  <a:srgbClr val="000000"/>
                </a:buClr>
                <a:buSzPct val="100000"/>
                <a:defRPr b="0">
                  <a:solidFill>
                    <a:srgbClr val="000000"/>
                  </a:solidFill>
                </a:defRPr>
              </a:pPr>
              <a:endParaRPr lang="en-CA" sz="600" dirty="0">
                <a:latin typeface="+mn-lt"/>
              </a:endParaRPr>
            </a:p>
            <a:p>
              <a:pPr>
                <a:lnSpc>
                  <a:spcPct val="90000"/>
                </a:lnSpc>
                <a:spcBef>
                  <a:spcPts val="0"/>
                </a:spcBef>
                <a:buClr>
                  <a:srgbClr val="000000"/>
                </a:buClr>
                <a:buSzPct val="100000"/>
                <a:defRPr b="0">
                  <a:solidFill>
                    <a:srgbClr val="000000"/>
                  </a:solidFill>
                </a:defRPr>
              </a:pPr>
              <a:r>
                <a:rPr lang="en-CA" sz="1400" dirty="0">
                  <a:latin typeface="+mn-lt"/>
                </a:rPr>
                <a:t>Every listing is constructed from a data frame using the </a:t>
              </a:r>
              <a:r>
                <a:rPr lang="en-CA" sz="1400" dirty="0">
                  <a:latin typeface="Source Sans Pro Semibold" panose="020B0603030403020204" pitchFamily="34" charset="0"/>
                  <a:ea typeface="Source Sans Pro Semibold" panose="020B0603030403020204" pitchFamily="34" charset="0"/>
                </a:rPr>
                <a:t>as_listing</a:t>
              </a:r>
              <a:r>
                <a:rPr lang="en-CA" sz="1400" b="0" dirty="0">
                  <a:solidFill>
                    <a:srgbClr val="000000"/>
                  </a:solidFill>
                  <a:latin typeface="+mn-lt"/>
                </a:rPr>
                <a:t> function</a:t>
              </a:r>
              <a:r>
                <a:rPr lang="en-CA" sz="1400" dirty="0">
                  <a:latin typeface="+mn-lt"/>
                </a:rPr>
                <a:t>. Listings are returned as  </a:t>
              </a:r>
              <a:r>
                <a:rPr lang="en-CA" sz="1400" dirty="0">
                  <a:latin typeface="Source Sans Pro Semibold" panose="020B0603030403020204" pitchFamily="34" charset="0"/>
                  <a:ea typeface="Source Sans Pro Semibold" panose="020B0603030403020204" pitchFamily="34" charset="0"/>
                </a:rPr>
                <a:t>listing_df </a:t>
              </a:r>
              <a:r>
                <a:rPr lang="en-CA" sz="1400" dirty="0">
                  <a:latin typeface="+mn-lt"/>
                </a:rPr>
                <a:t>objects, which inherit from the data frame class.</a:t>
              </a:r>
            </a:p>
          </p:txBody>
        </p:sp>
        <p:sp>
          <p:nvSpPr>
            <p:cNvPr id="14" name="Line">
              <a:extLst>
                <a:ext uri="{FF2B5EF4-FFF2-40B4-BE49-F238E27FC236}">
                  <a16:creationId xmlns:a16="http://schemas.microsoft.com/office/drawing/2014/main" id="{CFCA4D05-7610-BDFB-BFA6-997FCC717431}"/>
                </a:ext>
              </a:extLst>
            </p:cNvPr>
            <p:cNvSpPr/>
            <p:nvPr/>
          </p:nvSpPr>
          <p:spPr>
            <a:xfrm>
              <a:off x="389921" y="2431716"/>
              <a:ext cx="7150706" cy="0"/>
            </a:xfrm>
            <a:prstGeom prst="line">
              <a:avLst/>
            </a:prstGeom>
            <a:ln w="19050">
              <a:solidFill>
                <a:schemeClr val="tx2">
                  <a:lumMod val="75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dirty="0"/>
            </a:p>
          </p:txBody>
        </p:sp>
      </p:grpSp>
      <p:sp>
        <p:nvSpPr>
          <p:cNvPr id="151" name="Cheatsheet Title"/>
          <p:cNvSpPr txBox="1">
            <a:spLocks noGrp="1"/>
          </p:cNvSpPr>
          <p:nvPr>
            <p:ph type="title"/>
          </p:nvPr>
        </p:nvSpPr>
        <p:spPr>
          <a:xfrm>
            <a:off x="275721" y="361177"/>
            <a:ext cx="11887704" cy="624132"/>
          </a:xfrm>
          <a:prstGeom prst="rect">
            <a:avLst/>
          </a:prstGeom>
        </p:spPr>
        <p:txBody>
          <a:bodyPr lIns="0" tIns="0" rIns="0" bIns="0" anchor="t">
            <a:normAutofit/>
          </a:bodyPr>
          <a:lstStyle/>
          <a:p>
            <a:r>
              <a:rPr lang="en-CA" dirty="0">
                <a:solidFill>
                  <a:schemeClr val="tx2">
                    <a:lumMod val="75000"/>
                  </a:schemeClr>
                </a:solidFill>
              </a:rPr>
              <a:t>rlistings - Listings with R </a:t>
            </a:r>
            <a:r>
              <a:rPr dirty="0">
                <a:solidFill>
                  <a:schemeClr val="tx2">
                    <a:lumMod val="75000"/>
                  </a:schemeClr>
                </a:solidFill>
              </a:rPr>
              <a:t>: : </a:t>
            </a:r>
            <a:r>
              <a:rPr sz="3300" dirty="0">
                <a:solidFill>
                  <a:schemeClr val="tx2">
                    <a:lumMod val="75000"/>
                  </a:schemeClr>
                </a:solidFill>
                <a:latin typeface="Source Sans Pro Semibold"/>
                <a:ea typeface="Source Sans Pro Semibold"/>
                <a:cs typeface="Source Sans Pro Semibold"/>
                <a:sym typeface="Source Sans Pro Semibold"/>
              </a:rPr>
              <a:t>CHEAT SHEET</a:t>
            </a:r>
            <a:r>
              <a:rPr dirty="0">
                <a:solidFill>
                  <a:schemeClr val="tx2">
                    <a:lumMod val="75000"/>
                  </a:schemeClr>
                </a:solidFill>
              </a:rPr>
              <a:t> </a:t>
            </a:r>
          </a:p>
        </p:txBody>
      </p:sp>
      <p:pic>
        <p:nvPicPr>
          <p:cNvPr id="20" name="Logo" descr="A bird with a bird head&#10;&#10;Description automatically generated with medium confidence">
            <a:extLst>
              <a:ext uri="{FF2B5EF4-FFF2-40B4-BE49-F238E27FC236}">
                <a16:creationId xmlns:a16="http://schemas.microsoft.com/office/drawing/2014/main" id="{72A22E02-6ACB-0CE7-868F-6252668A87E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2466134" y="95280"/>
            <a:ext cx="1384765" cy="1600102"/>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9" name="Page Layout">
            <a:extLst>
              <a:ext uri="{FF2B5EF4-FFF2-40B4-BE49-F238E27FC236}">
                <a16:creationId xmlns:a16="http://schemas.microsoft.com/office/drawing/2014/main" id="{652BB578-0810-D031-8DE8-F792D9EDB93F}"/>
              </a:ext>
            </a:extLst>
          </p:cNvPr>
          <p:cNvGrpSpPr/>
          <p:nvPr/>
        </p:nvGrpSpPr>
        <p:grpSpPr>
          <a:xfrm>
            <a:off x="198147" y="-676903"/>
            <a:ext cx="13774776" cy="11358951"/>
            <a:chOff x="198147" y="-676903"/>
            <a:chExt cx="13774776" cy="11358951"/>
          </a:xfrm>
        </p:grpSpPr>
        <p:pic>
          <p:nvPicPr>
            <p:cNvPr id="9" name="Cheatsheet Background" descr="Image">
              <a:extLst>
                <a:ext uri="{FF2B5EF4-FFF2-40B4-BE49-F238E27FC236}">
                  <a16:creationId xmlns:a16="http://schemas.microsoft.com/office/drawing/2014/main" id="{B9E272B1-DFDC-EDEC-439B-A7FBA1EBC994}"/>
                </a:ext>
              </a:extLst>
            </p:cNvPr>
            <p:cNvPicPr>
              <a:picLocks noChangeAspect="1"/>
            </p:cNvPicPr>
            <p:nvPr/>
          </p:nvPicPr>
          <p:blipFill rotWithShape="1">
            <a:blip r:embed="rId2"/>
            <a:srcRect b="28962"/>
            <a:stretch/>
          </p:blipFill>
          <p:spPr>
            <a:xfrm>
              <a:off x="8369105" y="-676903"/>
              <a:ext cx="5603818" cy="2126123"/>
            </a:xfrm>
            <a:prstGeom prst="rect">
              <a:avLst/>
            </a:prstGeom>
            <a:ln w="12700" cap="flat">
              <a:noFill/>
              <a:miter lim="400000"/>
            </a:ln>
            <a:effectLst/>
          </p:spPr>
        </p:pic>
        <p:sp>
          <p:nvSpPr>
            <p:cNvPr id="38" name="White Background">
              <a:extLst>
                <a:ext uri="{FF2B5EF4-FFF2-40B4-BE49-F238E27FC236}">
                  <a16:creationId xmlns:a16="http://schemas.microsoft.com/office/drawing/2014/main" id="{CB2465F4-8549-4F9F-569C-AC220CE2CE84}"/>
                </a:ext>
              </a:extLst>
            </p:cNvPr>
            <p:cNvSpPr/>
            <p:nvPr/>
          </p:nvSpPr>
          <p:spPr>
            <a:xfrm>
              <a:off x="10425674" y="604458"/>
              <a:ext cx="3249827" cy="844759"/>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CA" sz="1200" b="0" i="0" u="none" strike="noStrike" cap="none" spc="0" normalizeH="0" baseline="0">
                <a:ln>
                  <a:noFill/>
                </a:ln>
                <a:solidFill>
                  <a:srgbClr val="000000"/>
                </a:solidFill>
                <a:effectLst/>
                <a:uFillTx/>
                <a:latin typeface="Source Sans Pro"/>
                <a:ea typeface="Source Sans Pro"/>
                <a:cs typeface="Source Sans Pro"/>
                <a:sym typeface="Source Sans Pro"/>
              </a:endParaRPr>
            </a:p>
          </p:txBody>
        </p:sp>
        <p:sp>
          <p:nvSpPr>
            <p:cNvPr id="10" name="Cheatsheet Footer Line">
              <a:extLst>
                <a:ext uri="{FF2B5EF4-FFF2-40B4-BE49-F238E27FC236}">
                  <a16:creationId xmlns:a16="http://schemas.microsoft.com/office/drawing/2014/main" id="{539FE917-29DB-25EF-9708-3EF13B0F7FAB}"/>
                </a:ext>
              </a:extLst>
            </p:cNvPr>
            <p:cNvSpPr/>
            <p:nvPr/>
          </p:nvSpPr>
          <p:spPr>
            <a:xfrm>
              <a:off x="1021080" y="10337514"/>
              <a:ext cx="12654421" cy="0"/>
            </a:xfrm>
            <a:prstGeom prst="line">
              <a:avLst/>
            </a:prstGeom>
            <a:ln w="12700">
              <a:solidFill>
                <a:srgbClr val="E4E4E3"/>
              </a:solidFill>
              <a:miter lim="400000"/>
            </a:ln>
          </p:spPr>
          <p:txBody>
            <a:bodyPr lIns="54570" tIns="54570" rIns="54570" bIns="54570" anchor="ctr">
              <a:noAutofit/>
            </a:bodyPr>
            <a:lstStyle/>
            <a:p>
              <a:pPr>
                <a:lnSpc>
                  <a:spcPct val="80000"/>
                </a:lnSpc>
                <a:spcBef>
                  <a:spcPts val="600"/>
                </a:spcBef>
                <a:defRPr b="0">
                  <a:solidFill>
                    <a:srgbClr val="000000"/>
                  </a:solidFill>
                </a:defRPr>
              </a:pPr>
              <a:endParaRPr dirty="0"/>
            </a:p>
          </p:txBody>
        </p:sp>
        <p:sp>
          <p:nvSpPr>
            <p:cNvPr id="13" name="Cheatsheet Footer">
              <a:extLst>
                <a:ext uri="{FF2B5EF4-FFF2-40B4-BE49-F238E27FC236}">
                  <a16:creationId xmlns:a16="http://schemas.microsoft.com/office/drawing/2014/main" id="{7D3A1103-6CE4-FD6F-7B25-0DEE68FC06EC}"/>
                </a:ext>
              </a:extLst>
            </p:cNvPr>
            <p:cNvSpPr txBox="1"/>
            <p:nvPr/>
          </p:nvSpPr>
          <p:spPr>
            <a:xfrm>
              <a:off x="2353572" y="10347903"/>
              <a:ext cx="11322666" cy="2348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Autofit/>
            </a:bodyPr>
            <a:lstStyle/>
            <a:p>
              <a:pPr algn="r">
                <a:lnSpc>
                  <a:spcPct val="90000"/>
                </a:lnSpc>
                <a:spcBef>
                  <a:spcPts val="0"/>
                </a:spcBef>
                <a:defRPr sz="900" b="0">
                  <a:solidFill>
                    <a:srgbClr val="000000"/>
                  </a:solidFill>
                </a:defRPr>
              </a:pPr>
              <a:r>
                <a:rPr lang="en-US" dirty="0">
                  <a:hlinkClick r:id="rId3"/>
                </a:rPr>
                <a:t>CC BY SA</a:t>
              </a:r>
              <a:r>
                <a:rPr lang="en-US" dirty="0"/>
                <a:t> NEST Team •  </a:t>
              </a:r>
              <a:r>
                <a:rPr lang="en-US" dirty="0">
                  <a:hlinkClick r:id="rId4"/>
                </a:rPr>
                <a:t>Contact Us</a:t>
              </a:r>
              <a:r>
                <a:rPr lang="en-US" dirty="0"/>
                <a:t>  •  Learn more at the </a:t>
              </a:r>
              <a:r>
                <a:rPr lang="en-US" dirty="0">
                  <a:hlinkClick r:id="rId5"/>
                </a:rPr>
                <a:t>rlistings website</a:t>
              </a:r>
              <a:r>
                <a:rPr lang="en-US" dirty="0"/>
                <a:t> •  Visit the </a:t>
              </a:r>
              <a:r>
                <a:rPr lang="en-US" dirty="0">
                  <a:hlinkClick r:id="rId6"/>
                </a:rPr>
                <a:t>rlistings GitHub repository</a:t>
              </a:r>
              <a:r>
                <a:rPr lang="en-US" dirty="0"/>
                <a:t> •  package version  0.2.7 •  Updated: 2024-03</a:t>
              </a:r>
            </a:p>
          </p:txBody>
        </p:sp>
        <p:pic>
          <p:nvPicPr>
            <p:cNvPr id="152" name="Logo - NEST" descr="A logo of a company&#10;&#10;Description automatically generated">
              <a:hlinkClick r:id="rId7"/>
              <a:extLst>
                <a:ext uri="{FF2B5EF4-FFF2-40B4-BE49-F238E27FC236}">
                  <a16:creationId xmlns:a16="http://schemas.microsoft.com/office/drawing/2014/main" id="{99764F52-1E12-E246-9738-FB7D458EB57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8147" y="9998367"/>
              <a:ext cx="592584" cy="683681"/>
            </a:xfrm>
            <a:prstGeom prst="rect">
              <a:avLst/>
            </a:prstGeom>
          </p:spPr>
        </p:pic>
      </p:grpSp>
      <p:grpSp>
        <p:nvGrpSpPr>
          <p:cNvPr id="175" name="Section - Rendering">
            <a:extLst>
              <a:ext uri="{FF2B5EF4-FFF2-40B4-BE49-F238E27FC236}">
                <a16:creationId xmlns:a16="http://schemas.microsoft.com/office/drawing/2014/main" id="{369DFD27-BD13-120A-5031-8D28FAEF7164}"/>
              </a:ext>
            </a:extLst>
          </p:cNvPr>
          <p:cNvGrpSpPr/>
          <p:nvPr/>
        </p:nvGrpSpPr>
        <p:grpSpPr>
          <a:xfrm>
            <a:off x="10917144" y="600273"/>
            <a:ext cx="2775622" cy="9199333"/>
            <a:chOff x="10917144" y="615513"/>
            <a:chExt cx="2775622" cy="9199333"/>
          </a:xfrm>
        </p:grpSpPr>
        <p:sp>
          <p:nvSpPr>
            <p:cNvPr id="32" name="Rectangle 31">
              <a:extLst>
                <a:ext uri="{FF2B5EF4-FFF2-40B4-BE49-F238E27FC236}">
                  <a16:creationId xmlns:a16="http://schemas.microsoft.com/office/drawing/2014/main" id="{E1C206D7-6D11-092B-2C64-943EED8E6311}"/>
                </a:ext>
              </a:extLst>
            </p:cNvPr>
            <p:cNvSpPr/>
            <p:nvPr/>
          </p:nvSpPr>
          <p:spPr>
            <a:xfrm>
              <a:off x="10917144" y="615513"/>
              <a:ext cx="2775622" cy="9199333"/>
            </a:xfrm>
            <a:prstGeom prst="rect">
              <a:avLst/>
            </a:prstGeom>
            <a:solidFill>
              <a:srgbClr val="CFE2F3">
                <a:alpha val="50000"/>
              </a:srgbClr>
            </a:solidFill>
            <a:ln w="28575" cap="flat">
              <a:solidFill>
                <a:srgbClr val="5B8DFE"/>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no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CA"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3" name="Basics">
              <a:extLst>
                <a:ext uri="{FF2B5EF4-FFF2-40B4-BE49-F238E27FC236}">
                  <a16:creationId xmlns:a16="http://schemas.microsoft.com/office/drawing/2014/main" id="{5A701AD9-9A00-718C-D2C6-9291AAD40C9E}"/>
                </a:ext>
              </a:extLst>
            </p:cNvPr>
            <p:cNvSpPr txBox="1"/>
            <p:nvPr/>
          </p:nvSpPr>
          <p:spPr>
            <a:xfrm>
              <a:off x="10995959" y="738285"/>
              <a:ext cx="1424641" cy="3399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noAutofit/>
            </a:bodyPr>
            <a:lstStyle/>
            <a:p>
              <a:pPr lvl="1" indent="0">
                <a:lnSpc>
                  <a:spcPct val="80000"/>
                </a:lnSpc>
                <a:spcBef>
                  <a:spcPts val="0"/>
                </a:spcBef>
                <a:defRPr sz="2500" b="0">
                  <a:solidFill>
                    <a:srgbClr val="628DB5"/>
                  </a:solidFill>
                </a:defRPr>
              </a:pPr>
              <a:r>
                <a:rPr lang="en-CA" dirty="0">
                  <a:solidFill>
                    <a:schemeClr val="tx2">
                      <a:lumMod val="75000"/>
                    </a:schemeClr>
                  </a:solidFill>
                </a:rPr>
                <a:t>Rendering</a:t>
              </a:r>
              <a:endParaRPr dirty="0">
                <a:solidFill>
                  <a:schemeClr val="tx2">
                    <a:lumMod val="75000"/>
                  </a:schemeClr>
                </a:solidFill>
              </a:endParaRPr>
            </a:p>
          </p:txBody>
        </p:sp>
        <p:sp>
          <p:nvSpPr>
            <p:cNvPr id="31" name="Line">
              <a:extLst>
                <a:ext uri="{FF2B5EF4-FFF2-40B4-BE49-F238E27FC236}">
                  <a16:creationId xmlns:a16="http://schemas.microsoft.com/office/drawing/2014/main" id="{F73350CC-B10A-9D0A-FA02-FF6B589B1272}"/>
                </a:ext>
              </a:extLst>
            </p:cNvPr>
            <p:cNvSpPr/>
            <p:nvPr/>
          </p:nvSpPr>
          <p:spPr>
            <a:xfrm>
              <a:off x="11009320" y="1075756"/>
              <a:ext cx="2592239" cy="0"/>
            </a:xfrm>
            <a:prstGeom prst="line">
              <a:avLst/>
            </a:prstGeom>
            <a:ln w="19050">
              <a:solidFill>
                <a:schemeClr val="tx2">
                  <a:lumMod val="75000"/>
                </a:schemeClr>
              </a:solidFill>
              <a:custDash>
                <a:ds d="100000" sp="200000"/>
              </a:custDash>
            </a:ln>
          </p:spPr>
          <p:txBody>
            <a:bodyPr lIns="54570" tIns="54570" rIns="54570" bIns="54570" anchor="ctr">
              <a:noAutofit/>
            </a:bodyPr>
            <a:lstStyle/>
            <a:p>
              <a:pPr>
                <a:lnSpc>
                  <a:spcPct val="80000"/>
                </a:lnSpc>
                <a:spcBef>
                  <a:spcPts val="600"/>
                </a:spcBef>
                <a:defRPr b="0">
                  <a:solidFill>
                    <a:srgbClr val="000000"/>
                  </a:solidFill>
                </a:defRPr>
              </a:pPr>
              <a:endParaRPr dirty="0"/>
            </a:p>
          </p:txBody>
        </p:sp>
        <p:sp>
          <p:nvSpPr>
            <p:cNvPr id="456" name="export">
              <a:extLst>
                <a:ext uri="{FF2B5EF4-FFF2-40B4-BE49-F238E27FC236}">
                  <a16:creationId xmlns:a16="http://schemas.microsoft.com/office/drawing/2014/main" id="{39411D1C-EEB2-DF3C-B5CD-94DC8CE943CF}"/>
                </a:ext>
              </a:extLst>
            </p:cNvPr>
            <p:cNvSpPr txBox="1"/>
            <p:nvPr/>
          </p:nvSpPr>
          <p:spPr>
            <a:xfrm>
              <a:off x="11006948" y="8080111"/>
              <a:ext cx="2579764" cy="14354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anchor="t">
              <a:noAutofit/>
            </a:bodyPr>
            <a:lstStyle/>
            <a:p>
              <a:pPr>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r>
                <a:rPr lang="en-CA" sz="1400" dirty="0">
                  <a:latin typeface="Source Sans Pro Semibold" panose="020B0603030403020204" pitchFamily="34" charset="0"/>
                  <a:ea typeface="Source Sans Pro Semibold" panose="020B0603030403020204" pitchFamily="34" charset="0"/>
                  <a:sym typeface="Source Sans Pro"/>
                </a:rPr>
                <a:t>export_as_pdf(lstg, "lstg.pdf")</a:t>
              </a:r>
            </a:p>
            <a:p>
              <a:pPr>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CA" sz="1400" dirty="0">
                <a:latin typeface="Source Sans Pro Semibold" panose="020B0603030403020204" pitchFamily="34" charset="0"/>
                <a:ea typeface="Source Sans Pro Semibold" panose="020B0603030403020204" pitchFamily="34" charset="0"/>
              </a:endParaRPr>
            </a:p>
            <a:p>
              <a:pPr>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r>
                <a:rPr lang="en-CA" sz="1400" dirty="0">
                  <a:latin typeface="Source Sans Pro Semibold" panose="020B0603030403020204" pitchFamily="34" charset="0"/>
                  <a:ea typeface="Source Sans Pro Semibold" panose="020B0603030403020204" pitchFamily="34" charset="0"/>
                </a:rPr>
                <a:t>export_as_rtf(lstg, "lstg.rtf")</a:t>
              </a:r>
            </a:p>
            <a:p>
              <a:pPr>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CA" sz="1400" dirty="0">
                <a:latin typeface="Source Sans Pro Semibold" panose="020B0603030403020204" pitchFamily="34" charset="0"/>
                <a:ea typeface="Source Sans Pro Semibold" panose="020B0603030403020204" pitchFamily="34" charset="0"/>
              </a:endParaRPr>
            </a:p>
            <a:p>
              <a:pPr>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r>
                <a:rPr lang="en-CA" sz="1400" dirty="0">
                  <a:latin typeface="Source Sans Pro Semibold" panose="020B0603030403020204" pitchFamily="34" charset="0"/>
                  <a:ea typeface="Source Sans Pro Semibold" panose="020B0603030403020204" pitchFamily="34" charset="0"/>
                </a:rPr>
                <a:t>export_as_txt(lstg, "lstg.txt")</a:t>
              </a:r>
              <a:endParaRPr lang="en-CA" sz="1400" dirty="0">
                <a:latin typeface="Source Sans Pro Semibold" panose="020B0603030403020204" pitchFamily="34" charset="0"/>
                <a:ea typeface="Source Sans Pro Semibold" panose="020B0603030403020204" pitchFamily="34" charset="0"/>
                <a:sym typeface="Source Sans Pro"/>
              </a:endParaRPr>
            </a:p>
          </p:txBody>
        </p:sp>
        <p:grpSp>
          <p:nvGrpSpPr>
            <p:cNvPr id="507" name="export logos">
              <a:extLst>
                <a:ext uri="{FF2B5EF4-FFF2-40B4-BE49-F238E27FC236}">
                  <a16:creationId xmlns:a16="http://schemas.microsoft.com/office/drawing/2014/main" id="{B02F5E0A-2590-0290-60BD-D5231DF9D5A2}"/>
                </a:ext>
              </a:extLst>
            </p:cNvPr>
            <p:cNvGrpSpPr/>
            <p:nvPr/>
          </p:nvGrpSpPr>
          <p:grpSpPr>
            <a:xfrm>
              <a:off x="11704569" y="7326126"/>
              <a:ext cx="1124768" cy="413126"/>
              <a:chOff x="11945760" y="6878753"/>
              <a:chExt cx="981524" cy="413244"/>
            </a:xfrm>
          </p:grpSpPr>
          <p:pic>
            <p:nvPicPr>
              <p:cNvPr id="502" name="pdf" descr="A red and white sign with a black text&#10;&#10;Description automatically generated">
                <a:extLst>
                  <a:ext uri="{FF2B5EF4-FFF2-40B4-BE49-F238E27FC236}">
                    <a16:creationId xmlns:a16="http://schemas.microsoft.com/office/drawing/2014/main" id="{5F336BC5-D8AE-4AA8-8594-6672A9AF194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945760" y="6892548"/>
                <a:ext cx="302112" cy="399449"/>
              </a:xfrm>
              <a:prstGeom prst="rect">
                <a:avLst/>
              </a:prstGeom>
            </p:spPr>
          </p:pic>
          <p:pic>
            <p:nvPicPr>
              <p:cNvPr id="506" name="rtf" descr="A black and white symbol with text&#10;&#10;Description automatically generated">
                <a:extLst>
                  <a:ext uri="{FF2B5EF4-FFF2-40B4-BE49-F238E27FC236}">
                    <a16:creationId xmlns:a16="http://schemas.microsoft.com/office/drawing/2014/main" id="{8E9F2014-0562-4805-58B5-58D9995ECEB0}"/>
                  </a:ext>
                </a:extLst>
              </p:cNvPr>
              <p:cNvPicPr>
                <a:picLocks noChangeAspect="1"/>
              </p:cNvPicPr>
              <p:nvPr/>
            </p:nvPicPr>
            <p:blipFill rotWithShape="1">
              <a:blip r:embed="rId10" cstate="print">
                <a:extLst>
                  <a:ext uri="{BEBA8EAE-BF5A-486C-A8C5-ECC9F3942E4B}">
                    <a14:imgProps xmlns:a14="http://schemas.microsoft.com/office/drawing/2010/main">
                      <a14:imgLayer r:embed="rId11">
                        <a14:imgEffect>
                          <a14:backgroundRemoval t="6442" b="90491" l="9883" r="89950">
                            <a14:foregroundMark x1="18258" y1="7209" x2="54271" y2="6442"/>
                            <a14:foregroundMark x1="54271" y1="6442" x2="47236" y2="13650"/>
                            <a14:foregroundMark x1="47236" y1="13650" x2="25461" y2="26534"/>
                            <a14:foregroundMark x1="25461" y1="26534" x2="45896" y2="34663"/>
                            <a14:foregroundMark x1="45896" y1="34663" x2="38861" y2="53067"/>
                            <a14:foregroundMark x1="38861" y1="53067" x2="56616" y2="60890"/>
                            <a14:foregroundMark x1="56616" y1="60890" x2="37688" y2="69325"/>
                            <a14:foregroundMark x1="37688" y1="69325" x2="47739" y2="79448"/>
                            <a14:foregroundMark x1="47739" y1="79448" x2="66834" y2="69479"/>
                            <a14:foregroundMark x1="66834" y1="69479" x2="72864" y2="77914"/>
                            <a14:foregroundMark x1="72864" y1="77914" x2="73702" y2="74540"/>
                            <a14:foregroundMark x1="49246" y1="39110" x2="64824" y2="54141"/>
                            <a14:foregroundMark x1="64824" y1="54141" x2="45561" y2="50613"/>
                            <a14:foregroundMark x1="45561" y1="50613" x2="35846" y2="40798"/>
                            <a14:foregroundMark x1="35846" y1="40798" x2="25126" y2="19939"/>
                            <a14:foregroundMark x1="25126" y1="19939" x2="35176" y2="10123"/>
                            <a14:foregroundMark x1="35176" y1="10123" x2="59296" y2="15184"/>
                            <a14:foregroundMark x1="23953" y1="15644" x2="27471" y2="27761"/>
                            <a14:foregroundMark x1="27471" y1="27761" x2="26968" y2="44172"/>
                            <a14:foregroundMark x1="26968" y1="44172" x2="41206" y2="56748"/>
                            <a14:foregroundMark x1="41206" y1="56748" x2="34338" y2="80061"/>
                            <a14:foregroundMark x1="34338" y1="80061" x2="46566" y2="73620"/>
                            <a14:foregroundMark x1="46566" y1="73620" x2="58626" y2="78528"/>
                            <a14:foregroundMark x1="58626" y1="78528" x2="64657" y2="75920"/>
                            <a14:foregroundMark x1="53434" y1="74847" x2="58124" y2="67025"/>
                            <a14:foregroundMark x1="52596" y1="74540" x2="54774" y2="72239"/>
                            <a14:foregroundMark x1="45729" y1="70859" x2="34841" y2="74693"/>
                            <a14:foregroundMark x1="34841" y1="74693" x2="54941" y2="76380"/>
                            <a14:foregroundMark x1="54941" y1="76380" x2="59799" y2="56442"/>
                            <a14:foregroundMark x1="59799" y1="56442" x2="68509" y2="46933"/>
                            <a14:foregroundMark x1="68509" y1="46933" x2="72027" y2="35736"/>
                            <a14:foregroundMark x1="72027" y1="35736" x2="67337" y2="53374"/>
                            <a14:foregroundMark x1="67337" y1="53374" x2="31323" y2="54141"/>
                            <a14:foregroundMark x1="31323" y1="54141" x2="25963" y2="44018"/>
                            <a14:foregroundMark x1="25963" y1="44018" x2="42379" y2="44325"/>
                            <a14:foregroundMark x1="42379" y1="44325" x2="48744" y2="35276"/>
                            <a14:foregroundMark x1="48744" y1="35276" x2="51759" y2="23620"/>
                            <a14:foregroundMark x1="51759" y1="23620" x2="54439" y2="47546"/>
                            <a14:foregroundMark x1="54439" y1="47546" x2="59296" y2="51227"/>
                            <a14:foregroundMark x1="57119" y1="28374" x2="58124" y2="38804"/>
                            <a14:foregroundMark x1="58124" y1="38804" x2="55444" y2="30061"/>
                            <a14:foregroundMark x1="55444" y1="23313" x2="45226" y2="26227"/>
                            <a14:foregroundMark x1="45226" y1="26227" x2="39028" y2="21319"/>
                            <a14:foregroundMark x1="21441" y1="45399" x2="28141" y2="53834"/>
                            <a14:foregroundMark x1="28141" y1="53834" x2="37353" y2="58436"/>
                            <a14:foregroundMark x1="37353" y1="58436" x2="38023" y2="61043"/>
                            <a14:foregroundMark x1="30151" y1="69018" x2="29816" y2="79908"/>
                            <a14:foregroundMark x1="29816" y1="79908" x2="40871" y2="79755"/>
                            <a14:foregroundMark x1="40871" y1="79755" x2="42211" y2="82362"/>
                            <a14:foregroundMark x1="63484" y1="57055" x2="62479" y2="40031"/>
                            <a14:foregroundMark x1="62479" y1="40031" x2="65829" y2="54601"/>
                            <a14:foregroundMark x1="65829" y1="54601" x2="63819" y2="32669"/>
                            <a14:foregroundMark x1="63819" y1="32669" x2="71692" y2="53528"/>
                            <a14:foregroundMark x1="71692" y1="53528" x2="70017" y2="34663"/>
                            <a14:foregroundMark x1="70017" y1="34663" x2="76884" y2="52914"/>
                            <a14:foregroundMark x1="76884" y1="52914" x2="77052" y2="36043"/>
                            <a14:foregroundMark x1="77052" y1="36043" x2="74204" y2="33589"/>
                            <a14:foregroundMark x1="63652" y1="60583" x2="73869" y2="57362"/>
                            <a14:foregroundMark x1="73869" y1="57362" x2="74037" y2="64571"/>
                            <a14:foregroundMark x1="19653" y1="90472" x2="21273" y2="90337"/>
                            <a14:backgroundMark x1="17755" y1="93865" x2="19263" y2="91411"/>
                          </a14:backgroundRemoval>
                        </a14:imgEffect>
                      </a14:imgLayer>
                    </a14:imgProps>
                  </a:ext>
                  <a:ext uri="{28A0092B-C50C-407E-A947-70E740481C1C}">
                    <a14:useLocalDpi xmlns:a14="http://schemas.microsoft.com/office/drawing/2010/main" val="0"/>
                  </a:ext>
                </a:extLst>
              </a:blip>
              <a:srcRect l="14179" t="4433" r="14821" b="8869"/>
              <a:stretch/>
            </p:blipFill>
            <p:spPr>
              <a:xfrm>
                <a:off x="12625172" y="6878753"/>
                <a:ext cx="302112" cy="402898"/>
              </a:xfrm>
              <a:prstGeom prst="rect">
                <a:avLst/>
              </a:prstGeom>
            </p:spPr>
          </p:pic>
        </p:grpSp>
        <p:sp>
          <p:nvSpPr>
            <p:cNvPr id="459" name="paginate">
              <a:extLst>
                <a:ext uri="{FF2B5EF4-FFF2-40B4-BE49-F238E27FC236}">
                  <a16:creationId xmlns:a16="http://schemas.microsoft.com/office/drawing/2014/main" id="{25AEC8C4-C545-0CA0-2705-1D3A7332C870}"/>
                </a:ext>
              </a:extLst>
            </p:cNvPr>
            <p:cNvSpPr txBox="1"/>
            <p:nvPr/>
          </p:nvSpPr>
          <p:spPr>
            <a:xfrm>
              <a:off x="11013318" y="3451661"/>
              <a:ext cx="2257906" cy="19189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t">
              <a:noAutofit/>
            </a:bodyPr>
            <a:lstStyle/>
            <a:p>
              <a:pPr>
                <a:lnSpc>
                  <a:spcPct val="90000"/>
                </a:lnSpc>
                <a:spcBef>
                  <a:spcPts val="300"/>
                </a:spcBef>
                <a:buClr>
                  <a:schemeClr val="accent4">
                    <a:hueOff val="384618"/>
                    <a:satOff val="3869"/>
                    <a:lumOff val="5802"/>
                  </a:schemeClr>
                </a:buClr>
                <a:defRPr b="0">
                  <a:solidFill>
                    <a:srgbClr val="000000"/>
                  </a:solidFill>
                </a:defRPr>
              </a:pPr>
              <a:r>
                <a:rPr lang="en-CA" sz="1400" dirty="0">
                  <a:latin typeface="Source Sans Pro Semibold" panose="020B0603030403020204" pitchFamily="34" charset="0"/>
                  <a:ea typeface="Source Sans Pro Semibold" panose="020B0603030403020204" pitchFamily="34" charset="0"/>
                </a:rPr>
                <a:t>paginate_listing(</a:t>
              </a:r>
            </a:p>
            <a:p>
              <a:pPr>
                <a:lnSpc>
                  <a:spcPct val="90000"/>
                </a:lnSpc>
                <a:spcBef>
                  <a:spcPts val="300"/>
                </a:spcBef>
                <a:buClr>
                  <a:schemeClr val="accent4">
                    <a:hueOff val="384618"/>
                    <a:satOff val="3869"/>
                    <a:lumOff val="5802"/>
                  </a:schemeClr>
                </a:buClr>
                <a:defRPr b="0">
                  <a:solidFill>
                    <a:srgbClr val="000000"/>
                  </a:solidFill>
                </a:defRPr>
              </a:pPr>
              <a:r>
                <a:rPr lang="en-CA" sz="1400" dirty="0">
                  <a:latin typeface="Source Sans Pro Semibold" panose="020B0603030403020204" pitchFamily="34" charset="0"/>
                  <a:ea typeface="Source Sans Pro Semibold" panose="020B0603030403020204" pitchFamily="34" charset="0"/>
                </a:rPr>
                <a:t>     lsting,</a:t>
              </a:r>
            </a:p>
            <a:p>
              <a:pPr>
                <a:lnSpc>
                  <a:spcPct val="90000"/>
                </a:lnSpc>
                <a:spcBef>
                  <a:spcPts val="300"/>
                </a:spcBef>
                <a:buClr>
                  <a:schemeClr val="accent4">
                    <a:hueOff val="384618"/>
                    <a:satOff val="3869"/>
                    <a:lumOff val="5802"/>
                  </a:schemeClr>
                </a:buClr>
                <a:defRPr b="0">
                  <a:solidFill>
                    <a:srgbClr val="000000"/>
                  </a:solidFill>
                </a:defRPr>
              </a:pPr>
              <a:r>
                <a:rPr lang="en-CA" sz="1400" dirty="0">
                  <a:latin typeface="Source Sans Pro Semibold" panose="020B0603030403020204" pitchFamily="34" charset="0"/>
                  <a:ea typeface="Source Sans Pro Semibold" panose="020B0603030403020204" pitchFamily="34" charset="0"/>
                </a:rPr>
                <a:t>     page_type = "letter",</a:t>
              </a:r>
            </a:p>
            <a:p>
              <a:pPr>
                <a:lnSpc>
                  <a:spcPct val="90000"/>
                </a:lnSpc>
                <a:spcBef>
                  <a:spcPts val="300"/>
                </a:spcBef>
                <a:buClr>
                  <a:schemeClr val="accent4">
                    <a:hueOff val="384618"/>
                    <a:satOff val="3869"/>
                    <a:lumOff val="5802"/>
                  </a:schemeClr>
                </a:buClr>
                <a:defRPr b="0">
                  <a:solidFill>
                    <a:srgbClr val="000000"/>
                  </a:solidFill>
                </a:defRPr>
              </a:pPr>
              <a:r>
                <a:rPr lang="en-CA" sz="1400" dirty="0">
                  <a:latin typeface="Source Sans Pro Semibold" panose="020B0603030403020204" pitchFamily="34" charset="0"/>
                  <a:ea typeface="Source Sans Pro Semibold" panose="020B0603030403020204" pitchFamily="34" charset="0"/>
                </a:rPr>
                <a:t>     font_family =  "Courier",</a:t>
              </a:r>
            </a:p>
            <a:p>
              <a:pPr>
                <a:lnSpc>
                  <a:spcPct val="90000"/>
                </a:lnSpc>
                <a:spcBef>
                  <a:spcPts val="300"/>
                </a:spcBef>
                <a:buClr>
                  <a:schemeClr val="accent4">
                    <a:hueOff val="384618"/>
                    <a:satOff val="3869"/>
                    <a:lumOff val="5802"/>
                  </a:schemeClr>
                </a:buClr>
                <a:defRPr b="0">
                  <a:solidFill>
                    <a:srgbClr val="000000"/>
                  </a:solidFill>
                </a:defRPr>
              </a:pPr>
              <a:r>
                <a:rPr lang="en-CA" sz="1400" dirty="0">
                  <a:latin typeface="Source Sans Pro Semibold" panose="020B0603030403020204" pitchFamily="34" charset="0"/>
                  <a:ea typeface="Source Sans Pro Semibold" panose="020B0603030403020204" pitchFamily="34" charset="0"/>
                </a:rPr>
                <a:t>     font_size = 8,</a:t>
              </a:r>
            </a:p>
            <a:p>
              <a:pPr>
                <a:lnSpc>
                  <a:spcPct val="90000"/>
                </a:lnSpc>
                <a:spcBef>
                  <a:spcPts val="300"/>
                </a:spcBef>
                <a:buClr>
                  <a:schemeClr val="accent4">
                    <a:hueOff val="384618"/>
                    <a:satOff val="3869"/>
                    <a:lumOff val="5802"/>
                  </a:schemeClr>
                </a:buClr>
                <a:defRPr b="0">
                  <a:solidFill>
                    <a:srgbClr val="000000"/>
                  </a:solidFill>
                </a:defRPr>
              </a:pPr>
              <a:r>
                <a:rPr lang="en-CA" sz="1400" dirty="0">
                  <a:latin typeface="Source Sans Pro Semibold" panose="020B0603030403020204" pitchFamily="34" charset="0"/>
                  <a:ea typeface="Source Sans Pro Semibold" panose="020B0603030403020204" pitchFamily="34" charset="0"/>
                </a:rPr>
                <a:t>     landscape = FALSE ,</a:t>
              </a:r>
            </a:p>
            <a:p>
              <a:pPr>
                <a:lnSpc>
                  <a:spcPct val="90000"/>
                </a:lnSpc>
                <a:spcBef>
                  <a:spcPts val="300"/>
                </a:spcBef>
                <a:buClr>
                  <a:schemeClr val="accent4">
                    <a:hueOff val="384618"/>
                    <a:satOff val="3869"/>
                    <a:lumOff val="5802"/>
                  </a:schemeClr>
                </a:buClr>
                <a:defRPr b="0">
                  <a:solidFill>
                    <a:srgbClr val="000000"/>
                  </a:solidFill>
                </a:defRPr>
              </a:pPr>
              <a:r>
                <a:rPr lang="en-CA" sz="1400" dirty="0">
                  <a:latin typeface="Source Sans Pro Semibold" panose="020B0603030403020204" pitchFamily="34" charset="0"/>
                  <a:ea typeface="Source Sans Pro Semibold" panose="020B0603030403020204" pitchFamily="34" charset="0"/>
                </a:rPr>
                <a:t>     verbose = FALSE    </a:t>
              </a:r>
            </a:p>
            <a:p>
              <a:pPr>
                <a:lnSpc>
                  <a:spcPct val="90000"/>
                </a:lnSpc>
                <a:spcBef>
                  <a:spcPts val="300"/>
                </a:spcBef>
                <a:buClr>
                  <a:schemeClr val="accent4">
                    <a:hueOff val="384618"/>
                    <a:satOff val="3869"/>
                    <a:lumOff val="5802"/>
                  </a:schemeClr>
                </a:buClr>
                <a:defRPr b="0">
                  <a:solidFill>
                    <a:srgbClr val="000000"/>
                  </a:solidFill>
                </a:defRPr>
              </a:pPr>
              <a:r>
                <a:rPr lang="en-CA" sz="1400" dirty="0">
                  <a:latin typeface="Source Sans Pro Semibold" panose="020B0603030403020204" pitchFamily="34" charset="0"/>
                  <a:ea typeface="Source Sans Pro Semibold" panose="020B0603030403020204" pitchFamily="34" charset="0"/>
                </a:rPr>
                <a:t>)</a:t>
              </a:r>
            </a:p>
          </p:txBody>
        </p:sp>
        <p:sp>
          <p:nvSpPr>
            <p:cNvPr id="460" name="EXPORT">
              <a:extLst>
                <a:ext uri="{FF2B5EF4-FFF2-40B4-BE49-F238E27FC236}">
                  <a16:creationId xmlns:a16="http://schemas.microsoft.com/office/drawing/2014/main" id="{86065999-F344-E395-6CCA-7FBB74F7D8E3}"/>
                </a:ext>
              </a:extLst>
            </p:cNvPr>
            <p:cNvSpPr txBox="1"/>
            <p:nvPr/>
          </p:nvSpPr>
          <p:spPr>
            <a:xfrm>
              <a:off x="11036545" y="6751999"/>
              <a:ext cx="567482" cy="2410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noAutofit/>
            </a:bodyPr>
            <a:lstStyle/>
            <a:p>
              <a:pPr lvl="1" indent="0"/>
              <a:r>
                <a:rPr lang="en-CA" sz="1400" dirty="0"/>
                <a:t>EXPORT</a:t>
              </a:r>
              <a:endParaRPr sz="1400" dirty="0"/>
            </a:p>
          </p:txBody>
        </p:sp>
        <p:sp>
          <p:nvSpPr>
            <p:cNvPr id="461" name="PAGINATION">
              <a:extLst>
                <a:ext uri="{FF2B5EF4-FFF2-40B4-BE49-F238E27FC236}">
                  <a16:creationId xmlns:a16="http://schemas.microsoft.com/office/drawing/2014/main" id="{5BED2C87-A94A-E284-AED1-D7A4A432E88C}"/>
                </a:ext>
              </a:extLst>
            </p:cNvPr>
            <p:cNvSpPr txBox="1"/>
            <p:nvPr/>
          </p:nvSpPr>
          <p:spPr>
            <a:xfrm>
              <a:off x="11036545" y="3065496"/>
              <a:ext cx="868957" cy="2410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noAutofit/>
            </a:bodyPr>
            <a:lstStyle/>
            <a:p>
              <a:pPr lvl="1" indent="0"/>
              <a:r>
                <a:rPr lang="en-CA" sz="1400" dirty="0"/>
                <a:t>PAGINATION</a:t>
              </a:r>
              <a:endParaRPr sz="1400" dirty="0"/>
            </a:p>
          </p:txBody>
        </p:sp>
        <p:sp>
          <p:nvSpPr>
            <p:cNvPr id="11" name="rendering text">
              <a:extLst>
                <a:ext uri="{FF2B5EF4-FFF2-40B4-BE49-F238E27FC236}">
                  <a16:creationId xmlns:a16="http://schemas.microsoft.com/office/drawing/2014/main" id="{3A2149DB-2D5B-F729-D7CA-1BC680753938}"/>
                </a:ext>
              </a:extLst>
            </p:cNvPr>
            <p:cNvSpPr txBox="1"/>
            <p:nvPr/>
          </p:nvSpPr>
          <p:spPr>
            <a:xfrm>
              <a:off x="10995961" y="1079643"/>
              <a:ext cx="2568282" cy="18210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Autofit/>
            </a:bodyPr>
            <a:lstStyle/>
            <a:p>
              <a:pPr>
                <a:spcBef>
                  <a:spcPts val="600"/>
                </a:spcBef>
                <a:buClr>
                  <a:schemeClr val="accent4">
                    <a:hueOff val="384618"/>
                    <a:satOff val="3869"/>
                    <a:lumOff val="5802"/>
                  </a:schemeClr>
                </a:buClr>
                <a:defRPr b="0">
                  <a:solidFill>
                    <a:srgbClr val="000000"/>
                  </a:solidFill>
                </a:defRPr>
              </a:pPr>
              <a:r>
                <a:rPr lang="en-CA" sz="1400" dirty="0">
                  <a:latin typeface="Source Sans Pro Semibold" panose="020B0603030403020204" pitchFamily="34" charset="0"/>
                  <a:ea typeface="Source Sans Pro Semibold" panose="020B0603030403020204" pitchFamily="34" charset="0"/>
                </a:rPr>
                <a:t>rlistings</a:t>
              </a:r>
              <a:r>
                <a:rPr lang="en-CA" sz="1400" dirty="0">
                  <a:latin typeface="+mn-lt"/>
                </a:rPr>
                <a:t> returns listings as listing data frames, with a custom print method for these </a:t>
              </a:r>
              <a:r>
                <a:rPr lang="en-CA" sz="1400" dirty="0">
                  <a:latin typeface="Source Sans Pro Semibold" panose="020B0603030403020204" pitchFamily="34" charset="0"/>
                  <a:ea typeface="Source Sans Pro Semibold" panose="020B0603030403020204" pitchFamily="34" charset="0"/>
                </a:rPr>
                <a:t>listing_df </a:t>
              </a:r>
              <a:r>
                <a:rPr lang="en-CA" sz="1400" dirty="0">
                  <a:latin typeface="+mn-lt"/>
                </a:rPr>
                <a:t>objects. </a:t>
              </a:r>
              <a:r>
                <a:rPr lang="en-CA" sz="1400" dirty="0">
                  <a:latin typeface="Source Sans Pro Semibold" panose="020B0603030403020204" pitchFamily="34" charset="0"/>
                  <a:ea typeface="Source Sans Pro Semibold" panose="020B0603030403020204" pitchFamily="34" charset="0"/>
                </a:rPr>
                <a:t>rlisting</a:t>
              </a:r>
              <a:r>
                <a:rPr lang="en-CA" sz="1400" dirty="0">
                  <a:latin typeface="+mn-lt"/>
                </a:rPr>
                <a:t> objects can also be paginated, converted to different output types in the console, and exported to various file types.</a:t>
              </a:r>
            </a:p>
          </p:txBody>
        </p:sp>
        <p:sp>
          <p:nvSpPr>
            <p:cNvPr id="34" name="Line">
              <a:extLst>
                <a:ext uri="{FF2B5EF4-FFF2-40B4-BE49-F238E27FC236}">
                  <a16:creationId xmlns:a16="http://schemas.microsoft.com/office/drawing/2014/main" id="{1BEFCDD0-9E2E-A9FC-4CAD-344AD91E6DAE}"/>
                </a:ext>
              </a:extLst>
            </p:cNvPr>
            <p:cNvSpPr/>
            <p:nvPr/>
          </p:nvSpPr>
          <p:spPr>
            <a:xfrm>
              <a:off x="11015011" y="2919722"/>
              <a:ext cx="2592238" cy="0"/>
            </a:xfrm>
            <a:prstGeom prst="line">
              <a:avLst/>
            </a:prstGeom>
            <a:ln w="19050">
              <a:solidFill>
                <a:schemeClr val="tx2">
                  <a:lumMod val="75000"/>
                </a:schemeClr>
              </a:solidFill>
              <a:custDash>
                <a:ds d="100000" sp="200000"/>
              </a:custDash>
            </a:ln>
          </p:spPr>
          <p:txBody>
            <a:bodyPr lIns="54570" tIns="54570" rIns="54570" bIns="54570" anchor="ctr">
              <a:noAutofit/>
            </a:bodyPr>
            <a:lstStyle/>
            <a:p>
              <a:pPr>
                <a:lnSpc>
                  <a:spcPct val="80000"/>
                </a:lnSpc>
                <a:spcBef>
                  <a:spcPts val="600"/>
                </a:spcBef>
                <a:defRPr b="0">
                  <a:solidFill>
                    <a:srgbClr val="000000"/>
                  </a:solidFill>
                </a:defRPr>
              </a:pPr>
              <a:endParaRPr dirty="0"/>
            </a:p>
          </p:txBody>
        </p:sp>
        <p:sp>
          <p:nvSpPr>
            <p:cNvPr id="35" name="Line">
              <a:extLst>
                <a:ext uri="{FF2B5EF4-FFF2-40B4-BE49-F238E27FC236}">
                  <a16:creationId xmlns:a16="http://schemas.microsoft.com/office/drawing/2014/main" id="{428E0CDC-0BD2-EDC0-3556-E3BA68F597C2}"/>
                </a:ext>
              </a:extLst>
            </p:cNvPr>
            <p:cNvSpPr/>
            <p:nvPr/>
          </p:nvSpPr>
          <p:spPr>
            <a:xfrm>
              <a:off x="11015011" y="6578516"/>
              <a:ext cx="2592238" cy="0"/>
            </a:xfrm>
            <a:prstGeom prst="line">
              <a:avLst/>
            </a:prstGeom>
            <a:ln w="19050">
              <a:solidFill>
                <a:schemeClr val="tx2">
                  <a:lumMod val="75000"/>
                </a:schemeClr>
              </a:solidFill>
              <a:custDash>
                <a:ds d="100000" sp="200000"/>
              </a:custDash>
            </a:ln>
          </p:spPr>
          <p:txBody>
            <a:bodyPr lIns="54570" tIns="54570" rIns="54570" bIns="54570" anchor="ctr">
              <a:noAutofit/>
            </a:bodyPr>
            <a:lstStyle/>
            <a:p>
              <a:pPr>
                <a:lnSpc>
                  <a:spcPct val="80000"/>
                </a:lnSpc>
                <a:spcBef>
                  <a:spcPts val="600"/>
                </a:spcBef>
                <a:defRPr b="0">
                  <a:solidFill>
                    <a:srgbClr val="000000"/>
                  </a:solidFill>
                </a:defRPr>
              </a:pPr>
              <a:endParaRPr dirty="0"/>
            </a:p>
          </p:txBody>
        </p:sp>
        <p:sp>
          <p:nvSpPr>
            <p:cNvPr id="477" name="SF - more info">
              <a:extLst>
                <a:ext uri="{FF2B5EF4-FFF2-40B4-BE49-F238E27FC236}">
                  <a16:creationId xmlns:a16="http://schemas.microsoft.com/office/drawing/2014/main" id="{3FDECB52-77DE-162E-379B-F2BF10CC64FE}"/>
                </a:ext>
              </a:extLst>
            </p:cNvPr>
            <p:cNvSpPr txBox="1"/>
            <p:nvPr/>
          </p:nvSpPr>
          <p:spPr>
            <a:xfrm>
              <a:off x="11056096" y="5539809"/>
              <a:ext cx="2508147" cy="9129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p>
              <a:pPr>
                <a:spcBef>
                  <a:spcPts val="0"/>
                </a:spcBef>
                <a:buClr>
                  <a:schemeClr val="accent4">
                    <a:hueOff val="384618"/>
                    <a:satOff val="3869"/>
                    <a:lumOff val="5802"/>
                  </a:schemeClr>
                </a:buClr>
                <a:defRPr b="0">
                  <a:solidFill>
                    <a:srgbClr val="000000"/>
                  </a:solidFill>
                </a:defRPr>
              </a:pPr>
              <a:r>
                <a:rPr lang="en-CA" sz="1400" dirty="0">
                  <a:latin typeface="+mj-lt"/>
                </a:rPr>
                <a:t>For more information on listing pagination and additional customization options, see the </a:t>
              </a:r>
              <a:r>
                <a:rPr lang="en-CA" sz="1400" dirty="0">
                  <a:latin typeface="+mj-lt"/>
                  <a:hlinkClick r:id="rId12"/>
                </a:rPr>
                <a:t>Pagination vignette</a:t>
              </a:r>
              <a:endParaRPr sz="1400" dirty="0">
                <a:latin typeface="+mj-lt"/>
              </a:endParaRPr>
            </a:p>
          </p:txBody>
        </p:sp>
      </p:grpSp>
      <p:grpSp>
        <p:nvGrpSpPr>
          <p:cNvPr id="173" name="Section - Column Formatting">
            <a:extLst>
              <a:ext uri="{FF2B5EF4-FFF2-40B4-BE49-F238E27FC236}">
                <a16:creationId xmlns:a16="http://schemas.microsoft.com/office/drawing/2014/main" id="{2FE458EC-977F-FEBE-13AF-6DCA38CAD29E}"/>
              </a:ext>
            </a:extLst>
          </p:cNvPr>
          <p:cNvGrpSpPr/>
          <p:nvPr/>
        </p:nvGrpSpPr>
        <p:grpSpPr>
          <a:xfrm>
            <a:off x="277353" y="3898806"/>
            <a:ext cx="10337672" cy="5916040"/>
            <a:chOff x="277353" y="3898806"/>
            <a:chExt cx="10337672" cy="5916040"/>
          </a:xfrm>
        </p:grpSpPr>
        <p:sp>
          <p:nvSpPr>
            <p:cNvPr id="21" name="Rectangle 20">
              <a:extLst>
                <a:ext uri="{FF2B5EF4-FFF2-40B4-BE49-F238E27FC236}">
                  <a16:creationId xmlns:a16="http://schemas.microsoft.com/office/drawing/2014/main" id="{BF721F3E-8AF5-8460-5240-0383737FC392}"/>
                </a:ext>
              </a:extLst>
            </p:cNvPr>
            <p:cNvSpPr/>
            <p:nvPr/>
          </p:nvSpPr>
          <p:spPr>
            <a:xfrm>
              <a:off x="277353" y="3898806"/>
              <a:ext cx="10337672" cy="5892834"/>
            </a:xfrm>
            <a:prstGeom prst="rect">
              <a:avLst/>
            </a:prstGeom>
            <a:solidFill>
              <a:srgbClr val="CFE2F3">
                <a:alpha val="50000"/>
              </a:srgbClr>
            </a:solidFill>
            <a:ln w="28575" cap="flat">
              <a:solidFill>
                <a:srgbClr val="5B8DFE"/>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no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CA"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22" name="Basics">
              <a:extLst>
                <a:ext uri="{FF2B5EF4-FFF2-40B4-BE49-F238E27FC236}">
                  <a16:creationId xmlns:a16="http://schemas.microsoft.com/office/drawing/2014/main" id="{4BB1C061-C8D1-600F-C94B-987F02252B03}"/>
                </a:ext>
              </a:extLst>
            </p:cNvPr>
            <p:cNvSpPr txBox="1"/>
            <p:nvPr/>
          </p:nvSpPr>
          <p:spPr>
            <a:xfrm>
              <a:off x="353534" y="3930817"/>
              <a:ext cx="2659632" cy="5021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noAutofit/>
            </a:bodyPr>
            <a:lstStyle/>
            <a:p>
              <a:pPr lvl="1" indent="0">
                <a:lnSpc>
                  <a:spcPct val="80000"/>
                </a:lnSpc>
                <a:spcBef>
                  <a:spcPts val="0"/>
                </a:spcBef>
                <a:defRPr sz="2500" b="0">
                  <a:solidFill>
                    <a:srgbClr val="628DB5"/>
                  </a:solidFill>
                </a:defRPr>
              </a:pPr>
              <a:r>
                <a:rPr lang="en-CA" dirty="0">
                  <a:solidFill>
                    <a:schemeClr val="tx2">
                      <a:lumMod val="75000"/>
                    </a:schemeClr>
                  </a:solidFill>
                </a:rPr>
                <a:t>Column Formatting</a:t>
              </a:r>
              <a:endParaRPr dirty="0">
                <a:solidFill>
                  <a:schemeClr val="tx2">
                    <a:lumMod val="75000"/>
                  </a:schemeClr>
                </a:solidFill>
              </a:endParaRPr>
            </a:p>
          </p:txBody>
        </p:sp>
        <p:sp>
          <p:nvSpPr>
            <p:cNvPr id="39" name="SF - more info">
              <a:extLst>
                <a:ext uri="{FF2B5EF4-FFF2-40B4-BE49-F238E27FC236}">
                  <a16:creationId xmlns:a16="http://schemas.microsoft.com/office/drawing/2014/main" id="{1703EEBE-BCA6-A563-F01B-7E43F36505AF}"/>
                </a:ext>
              </a:extLst>
            </p:cNvPr>
            <p:cNvSpPr txBox="1"/>
            <p:nvPr/>
          </p:nvSpPr>
          <p:spPr>
            <a:xfrm>
              <a:off x="363190" y="9535565"/>
              <a:ext cx="5503011" cy="2792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p>
              <a:pPr>
                <a:lnSpc>
                  <a:spcPct val="90000"/>
                </a:lnSpc>
                <a:spcBef>
                  <a:spcPts val="0"/>
                </a:spcBef>
                <a:buClr>
                  <a:schemeClr val="accent4">
                    <a:hueOff val="384618"/>
                    <a:satOff val="3869"/>
                    <a:lumOff val="5802"/>
                  </a:schemeClr>
                </a:buClr>
                <a:defRPr b="0">
                  <a:solidFill>
                    <a:srgbClr val="000000"/>
                  </a:solidFill>
                </a:defRPr>
              </a:pPr>
              <a:r>
                <a:rPr lang="en-CA" sz="1400" dirty="0">
                  <a:latin typeface="+mj-lt"/>
                </a:rPr>
                <a:t>For information on column formatting, </a:t>
              </a:r>
              <a:r>
                <a:rPr lang="en-CA" sz="1400" b="0" dirty="0">
                  <a:latin typeface="+mj-lt"/>
                </a:rPr>
                <a:t>see the </a:t>
              </a:r>
              <a:r>
                <a:rPr lang="en-CA" sz="1400" b="0" dirty="0">
                  <a:latin typeface="+mj-lt"/>
                  <a:hlinkClick r:id="rId13"/>
                </a:rPr>
                <a:t>Column Formatting vignette</a:t>
              </a:r>
              <a:r>
                <a:rPr lang="en-CA" sz="1400" dirty="0">
                  <a:latin typeface="+mj-lt"/>
                </a:rPr>
                <a:t> </a:t>
              </a:r>
            </a:p>
            <a:p>
              <a:pPr>
                <a:lnSpc>
                  <a:spcPct val="90000"/>
                </a:lnSpc>
                <a:spcBef>
                  <a:spcPts val="0"/>
                </a:spcBef>
                <a:buClr>
                  <a:schemeClr val="accent4">
                    <a:hueOff val="384618"/>
                    <a:satOff val="3869"/>
                    <a:lumOff val="5802"/>
                  </a:schemeClr>
                </a:buClr>
                <a:defRPr b="0">
                  <a:solidFill>
                    <a:srgbClr val="000000"/>
                  </a:solidFill>
                </a:defRPr>
              </a:pPr>
              <a:endParaRPr sz="1400" dirty="0">
                <a:latin typeface="+mj-lt"/>
              </a:endParaRPr>
            </a:p>
          </p:txBody>
        </p:sp>
        <p:sp>
          <p:nvSpPr>
            <p:cNvPr id="43" name="SF - Code">
              <a:extLst>
                <a:ext uri="{FF2B5EF4-FFF2-40B4-BE49-F238E27FC236}">
                  <a16:creationId xmlns:a16="http://schemas.microsoft.com/office/drawing/2014/main" id="{106F497C-008C-8BCA-C813-4C14CE280EF7}"/>
                </a:ext>
              </a:extLst>
            </p:cNvPr>
            <p:cNvSpPr txBox="1"/>
            <p:nvPr/>
          </p:nvSpPr>
          <p:spPr>
            <a:xfrm>
              <a:off x="6370747" y="5442041"/>
              <a:ext cx="4131127" cy="2014832"/>
            </a:xfrm>
            <a:prstGeom prst="rect">
              <a:avLst/>
            </a:prstGeom>
            <a:solidFill>
              <a:schemeClr val="bg1"/>
            </a:solidFill>
            <a:ln w="12700">
              <a:solidFill>
                <a:srgbClr val="5B8DFE"/>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fontScale="62500" lnSpcReduction="20000"/>
            </a:bodyPr>
            <a:lstStyle/>
            <a:p>
              <a:pPr marL="85725" rtl="0">
                <a:spcBef>
                  <a:spcPts val="0"/>
                </a:spcBef>
                <a:spcAft>
                  <a:spcPts val="0"/>
                </a:spcAft>
              </a:pPr>
              <a:r>
                <a:rPr lang="en-CA" sz="1800" b="0" i="0" u="none" strike="noStrike" dirty="0">
                  <a:solidFill>
                    <a:srgbClr val="111111"/>
                  </a:solidFill>
                  <a:effectLst/>
                  <a:latin typeface="Droid Sans Mono" panose="020B0609030804020204" pitchFamily="49" charset="0"/>
                  <a:ea typeface="Droid Sans Mono" panose="020B0609030804020204" pitchFamily="49" charset="0"/>
                  <a:cs typeface="Droid Sans Mono" panose="020B0609030804020204" pitchFamily="49" charset="0"/>
                </a:rPr>
                <a:t>col_fmt &lt;- list(</a:t>
              </a:r>
              <a:endParaRPr lang="en-CA" sz="1200" b="0" dirty="0">
                <a:effectLst/>
                <a:latin typeface="Droid Sans Mono" panose="020B0609030804020204" pitchFamily="49" charset="0"/>
                <a:ea typeface="Droid Sans Mono" panose="020B0609030804020204" pitchFamily="49" charset="0"/>
                <a:cs typeface="Droid Sans Mono" panose="020B0609030804020204" pitchFamily="49" charset="0"/>
              </a:endParaRPr>
            </a:p>
            <a:p>
              <a:pPr marL="85725" rtl="0">
                <a:spcBef>
                  <a:spcPts val="0"/>
                </a:spcBef>
                <a:spcAft>
                  <a:spcPts val="0"/>
                </a:spcAft>
              </a:pPr>
              <a:r>
                <a:rPr lang="en-CA" sz="1800" b="0" i="0" u="none" strike="noStrike" dirty="0">
                  <a:solidFill>
                    <a:srgbClr val="111111"/>
                  </a:solidFill>
                  <a:effectLst/>
                  <a:latin typeface="Droid Sans Mono" panose="020B0609030804020204" pitchFamily="49" charset="0"/>
                  <a:ea typeface="Droid Sans Mono" panose="020B0609030804020204" pitchFamily="49" charset="0"/>
                  <a:cs typeface="Droid Sans Mono" panose="020B0609030804020204" pitchFamily="49" charset="0"/>
                </a:rPr>
                <a:t>  </a:t>
              </a:r>
              <a:r>
                <a:rPr lang="en-CA" sz="1800" b="0" i="0" u="none" strike="noStrike" dirty="0">
                  <a:solidFill>
                    <a:srgbClr val="111111"/>
                  </a:solidFill>
                  <a:effectLst/>
                  <a:highlight>
                    <a:srgbClr val="F8DFAE"/>
                  </a:highlight>
                  <a:latin typeface="Droid Sans Mono" panose="020B0609030804020204" pitchFamily="49" charset="0"/>
                  <a:ea typeface="Droid Sans Mono" panose="020B0609030804020204" pitchFamily="49" charset="0"/>
                  <a:cs typeface="Droid Sans Mono" panose="020B0609030804020204" pitchFamily="49" charset="0"/>
                </a:rPr>
                <a:t>BMRKR2 = fmt_config(</a:t>
              </a:r>
              <a:endParaRPr lang="en-CA" sz="1200" b="0" dirty="0">
                <a:effectLst/>
                <a:highlight>
                  <a:srgbClr val="F8DFAE"/>
                </a:highlight>
                <a:latin typeface="Droid Sans Mono" panose="020B0609030804020204" pitchFamily="49" charset="0"/>
                <a:ea typeface="Droid Sans Mono" panose="020B0609030804020204" pitchFamily="49" charset="0"/>
                <a:cs typeface="Droid Sans Mono" panose="020B0609030804020204" pitchFamily="49" charset="0"/>
              </a:endParaRPr>
            </a:p>
            <a:p>
              <a:pPr marL="85725" rtl="0">
                <a:spcBef>
                  <a:spcPts val="0"/>
                </a:spcBef>
                <a:spcAft>
                  <a:spcPts val="0"/>
                </a:spcAft>
              </a:pPr>
              <a:r>
                <a:rPr lang="en-CA" sz="1800" b="0" i="0" u="none" strike="noStrike" dirty="0">
                  <a:solidFill>
                    <a:srgbClr val="111111"/>
                  </a:solidFill>
                  <a:effectLst/>
                  <a:latin typeface="Droid Sans Mono" panose="020B0609030804020204" pitchFamily="49" charset="0"/>
                  <a:ea typeface="Droid Sans Mono" panose="020B0609030804020204" pitchFamily="49" charset="0"/>
                  <a:cs typeface="Droid Sans Mono" panose="020B0609030804020204" pitchFamily="49" charset="0"/>
                </a:rPr>
                <a:t>    </a:t>
              </a:r>
              <a:r>
                <a:rPr lang="en-CA" sz="1800" b="0" i="0" u="none" strike="noStrike" dirty="0">
                  <a:solidFill>
                    <a:srgbClr val="111111"/>
                  </a:solidFill>
                  <a:effectLst/>
                  <a:highlight>
                    <a:srgbClr val="F8DFAE"/>
                  </a:highlight>
                  <a:latin typeface="Droid Sans Mono" panose="020B0609030804020204" pitchFamily="49" charset="0"/>
                  <a:ea typeface="Droid Sans Mono" panose="020B0609030804020204" pitchFamily="49" charset="0"/>
                  <a:cs typeface="Droid Sans Mono" panose="020B0609030804020204" pitchFamily="49" charset="0"/>
                </a:rPr>
                <a:t>format = function(x, ...) paste("Lvl:", x),</a:t>
              </a:r>
              <a:r>
                <a:rPr lang="en-CA" sz="1800" b="0" i="0" u="none" strike="noStrike" dirty="0">
                  <a:solidFill>
                    <a:srgbClr val="111111"/>
                  </a:solidFill>
                  <a:effectLst/>
                  <a:latin typeface="Droid Sans Mono" panose="020B0609030804020204" pitchFamily="49" charset="0"/>
                  <a:ea typeface="Droid Sans Mono" panose="020B0609030804020204" pitchFamily="49" charset="0"/>
                  <a:cs typeface="Droid Sans Mono" panose="020B0609030804020204" pitchFamily="49" charset="0"/>
                </a:rPr>
                <a:t> </a:t>
              </a:r>
              <a:endParaRPr lang="en-CA" sz="1200" b="0" dirty="0">
                <a:effectLst/>
                <a:latin typeface="Droid Sans Mono" panose="020B0609030804020204" pitchFamily="49" charset="0"/>
                <a:ea typeface="Droid Sans Mono" panose="020B0609030804020204" pitchFamily="49" charset="0"/>
                <a:cs typeface="Droid Sans Mono" panose="020B0609030804020204" pitchFamily="49" charset="0"/>
              </a:endParaRPr>
            </a:p>
            <a:p>
              <a:pPr marL="85725" rtl="0">
                <a:spcBef>
                  <a:spcPts val="0"/>
                </a:spcBef>
                <a:spcAft>
                  <a:spcPts val="0"/>
                </a:spcAft>
              </a:pPr>
              <a:r>
                <a:rPr lang="en-CA" sz="1800" b="0" i="0" u="none" strike="noStrike" dirty="0">
                  <a:solidFill>
                    <a:srgbClr val="111111"/>
                  </a:solidFill>
                  <a:effectLst/>
                  <a:latin typeface="Droid Sans Mono" panose="020B0609030804020204" pitchFamily="49" charset="0"/>
                  <a:ea typeface="Droid Sans Mono" panose="020B0609030804020204" pitchFamily="49" charset="0"/>
                  <a:cs typeface="Droid Sans Mono" panose="020B0609030804020204" pitchFamily="49" charset="0"/>
                </a:rPr>
                <a:t>    </a:t>
              </a:r>
              <a:r>
                <a:rPr lang="en-CA" sz="1800" b="0" i="0" u="none" strike="noStrike" dirty="0">
                  <a:solidFill>
                    <a:srgbClr val="111111"/>
                  </a:solidFill>
                  <a:effectLst/>
                  <a:highlight>
                    <a:srgbClr val="F8DFAE"/>
                  </a:highlight>
                  <a:latin typeface="Droid Sans Mono" panose="020B0609030804020204" pitchFamily="49" charset="0"/>
                  <a:ea typeface="Droid Sans Mono" panose="020B0609030804020204" pitchFamily="49" charset="0"/>
                  <a:cs typeface="Droid Sans Mono" panose="020B0609030804020204" pitchFamily="49" charset="0"/>
                </a:rPr>
                <a:t>na_str = "MISSING",</a:t>
              </a:r>
              <a:r>
                <a:rPr lang="en-CA" sz="1800" b="0" i="0" u="none" strike="noStrike" dirty="0">
                  <a:solidFill>
                    <a:srgbClr val="111111"/>
                  </a:solidFill>
                  <a:effectLst/>
                  <a:latin typeface="Droid Sans Mono" panose="020B0609030804020204" pitchFamily="49" charset="0"/>
                  <a:ea typeface="Droid Sans Mono" panose="020B0609030804020204" pitchFamily="49" charset="0"/>
                  <a:cs typeface="Droid Sans Mono" panose="020B0609030804020204" pitchFamily="49" charset="0"/>
                </a:rPr>
                <a:t> </a:t>
              </a:r>
              <a:endParaRPr lang="en-CA" sz="1200" b="0" dirty="0">
                <a:effectLst/>
                <a:latin typeface="Droid Sans Mono" panose="020B0609030804020204" pitchFamily="49" charset="0"/>
                <a:ea typeface="Droid Sans Mono" panose="020B0609030804020204" pitchFamily="49" charset="0"/>
                <a:cs typeface="Droid Sans Mono" panose="020B0609030804020204" pitchFamily="49" charset="0"/>
              </a:endParaRPr>
            </a:p>
            <a:p>
              <a:pPr marL="85725" rtl="0">
                <a:spcBef>
                  <a:spcPts val="0"/>
                </a:spcBef>
                <a:spcAft>
                  <a:spcPts val="0"/>
                </a:spcAft>
              </a:pPr>
              <a:r>
                <a:rPr lang="en-CA" sz="1800" b="0" i="0" u="none" strike="noStrike" dirty="0">
                  <a:solidFill>
                    <a:srgbClr val="111111"/>
                  </a:solidFill>
                  <a:effectLst/>
                  <a:latin typeface="Droid Sans Mono" panose="020B0609030804020204" pitchFamily="49" charset="0"/>
                  <a:ea typeface="Droid Sans Mono" panose="020B0609030804020204" pitchFamily="49" charset="0"/>
                  <a:cs typeface="Droid Sans Mono" panose="020B0609030804020204" pitchFamily="49" charset="0"/>
                </a:rPr>
                <a:t>    </a:t>
              </a:r>
              <a:r>
                <a:rPr lang="en-CA" sz="1800" b="0" i="0" u="none" strike="noStrike" dirty="0">
                  <a:solidFill>
                    <a:srgbClr val="111111"/>
                  </a:solidFill>
                  <a:effectLst/>
                  <a:highlight>
                    <a:srgbClr val="F8DFAE"/>
                  </a:highlight>
                  <a:latin typeface="Droid Sans Mono" panose="020B0609030804020204" pitchFamily="49" charset="0"/>
                  <a:ea typeface="Droid Sans Mono" panose="020B0609030804020204" pitchFamily="49" charset="0"/>
                  <a:cs typeface="Droid Sans Mono" panose="020B0609030804020204" pitchFamily="49" charset="0"/>
                </a:rPr>
                <a:t>align = "right"</a:t>
              </a:r>
              <a:endParaRPr lang="en-CA" sz="1200" b="0" dirty="0">
                <a:effectLst/>
                <a:highlight>
                  <a:srgbClr val="F8DFAE"/>
                </a:highlight>
                <a:latin typeface="Droid Sans Mono" panose="020B0609030804020204" pitchFamily="49" charset="0"/>
                <a:ea typeface="Droid Sans Mono" panose="020B0609030804020204" pitchFamily="49" charset="0"/>
                <a:cs typeface="Droid Sans Mono" panose="020B0609030804020204" pitchFamily="49" charset="0"/>
              </a:endParaRPr>
            </a:p>
            <a:p>
              <a:pPr marL="85725" rtl="0">
                <a:spcBef>
                  <a:spcPts val="0"/>
                </a:spcBef>
                <a:spcAft>
                  <a:spcPts val="0"/>
                </a:spcAft>
              </a:pPr>
              <a:r>
                <a:rPr lang="en-CA" sz="1800" b="0" i="0" u="none" strike="noStrike" dirty="0">
                  <a:solidFill>
                    <a:srgbClr val="111111"/>
                  </a:solidFill>
                  <a:effectLst/>
                  <a:latin typeface="Droid Sans Mono" panose="020B0609030804020204" pitchFamily="49" charset="0"/>
                  <a:ea typeface="Droid Sans Mono" panose="020B0609030804020204" pitchFamily="49" charset="0"/>
                  <a:cs typeface="Droid Sans Mono" panose="020B0609030804020204" pitchFamily="49" charset="0"/>
                </a:rPr>
                <a:t>  </a:t>
              </a:r>
              <a:r>
                <a:rPr lang="en-CA" sz="1800" b="0" i="0" u="none" strike="noStrike" dirty="0">
                  <a:solidFill>
                    <a:srgbClr val="111111"/>
                  </a:solidFill>
                  <a:effectLst/>
                  <a:highlight>
                    <a:srgbClr val="F8DFAE"/>
                  </a:highlight>
                  <a:latin typeface="Droid Sans Mono" panose="020B0609030804020204" pitchFamily="49" charset="0"/>
                  <a:ea typeface="Droid Sans Mono" panose="020B0609030804020204" pitchFamily="49" charset="0"/>
                  <a:cs typeface="Droid Sans Mono" panose="020B0609030804020204" pitchFamily="49" charset="0"/>
                </a:rPr>
                <a:t>)</a:t>
              </a:r>
              <a:endParaRPr lang="en-CA" sz="1200" b="0" dirty="0">
                <a:effectLst/>
                <a:highlight>
                  <a:srgbClr val="F8DFAE"/>
                </a:highlight>
                <a:latin typeface="Droid Sans Mono" panose="020B0609030804020204" pitchFamily="49" charset="0"/>
                <a:ea typeface="Droid Sans Mono" panose="020B0609030804020204" pitchFamily="49" charset="0"/>
                <a:cs typeface="Droid Sans Mono" panose="020B0609030804020204" pitchFamily="49" charset="0"/>
              </a:endParaRPr>
            </a:p>
            <a:p>
              <a:pPr marL="85725" rtl="0">
                <a:spcBef>
                  <a:spcPts val="0"/>
                </a:spcBef>
                <a:spcAft>
                  <a:spcPts val="0"/>
                </a:spcAft>
              </a:pPr>
              <a:r>
                <a:rPr lang="en-CA" sz="1800" b="0" i="0" u="none" strike="noStrike" dirty="0">
                  <a:solidFill>
                    <a:srgbClr val="111111"/>
                  </a:solidFill>
                  <a:effectLst/>
                  <a:latin typeface="Droid Sans Mono" panose="020B0609030804020204" pitchFamily="49" charset="0"/>
                  <a:ea typeface="Droid Sans Mono" panose="020B0609030804020204" pitchFamily="49" charset="0"/>
                  <a:cs typeface="Droid Sans Mono" panose="020B0609030804020204" pitchFamily="49" charset="0"/>
                </a:rPr>
                <a:t>)</a:t>
              </a:r>
              <a:endParaRPr lang="en-CA" sz="1200" b="0" dirty="0">
                <a:effectLst/>
                <a:latin typeface="Droid Sans Mono" panose="020B0609030804020204" pitchFamily="49" charset="0"/>
                <a:ea typeface="Droid Sans Mono" panose="020B0609030804020204" pitchFamily="49" charset="0"/>
                <a:cs typeface="Droid Sans Mono" panose="020B0609030804020204" pitchFamily="49" charset="0"/>
              </a:endParaRPr>
            </a:p>
            <a:p>
              <a:pPr marL="85725" rtl="0">
                <a:spcBef>
                  <a:spcPts val="0"/>
                </a:spcBef>
                <a:spcAft>
                  <a:spcPts val="0"/>
                </a:spcAft>
              </a:pPr>
              <a:br>
                <a:rPr lang="en-CA" sz="1200" b="0" dirty="0">
                  <a:effectLst/>
                  <a:latin typeface="Droid Sans Mono" panose="020B0609030804020204" pitchFamily="49" charset="0"/>
                  <a:ea typeface="Droid Sans Mono" panose="020B0609030804020204" pitchFamily="49" charset="0"/>
                  <a:cs typeface="Droid Sans Mono" panose="020B0609030804020204" pitchFamily="49" charset="0"/>
                </a:rPr>
              </a:br>
              <a:r>
                <a:rPr lang="en-CA" sz="1800" b="0" i="0" u="none" strike="noStrike" dirty="0">
                  <a:solidFill>
                    <a:srgbClr val="111111"/>
                  </a:solidFill>
                  <a:effectLst/>
                  <a:latin typeface="Droid Sans Mono" panose="020B0609030804020204" pitchFamily="49" charset="0"/>
                  <a:ea typeface="Droid Sans Mono" panose="020B0609030804020204" pitchFamily="49" charset="0"/>
                  <a:cs typeface="Droid Sans Mono" panose="020B0609030804020204" pitchFamily="49" charset="0"/>
                </a:rPr>
                <a:t>lstg &lt;- as_listing(</a:t>
              </a:r>
              <a:endParaRPr lang="en-CA" sz="1200" b="0" dirty="0">
                <a:effectLst/>
                <a:latin typeface="Droid Sans Mono" panose="020B0609030804020204" pitchFamily="49" charset="0"/>
                <a:ea typeface="Droid Sans Mono" panose="020B0609030804020204" pitchFamily="49" charset="0"/>
                <a:cs typeface="Droid Sans Mono" panose="020B0609030804020204" pitchFamily="49" charset="0"/>
              </a:endParaRPr>
            </a:p>
            <a:p>
              <a:pPr marL="85725" rtl="0">
                <a:spcBef>
                  <a:spcPts val="0"/>
                </a:spcBef>
                <a:spcAft>
                  <a:spcPts val="0"/>
                </a:spcAft>
              </a:pPr>
              <a:r>
                <a:rPr lang="en-CA" sz="1800" b="0" i="0" u="none" strike="noStrike" dirty="0">
                  <a:solidFill>
                    <a:srgbClr val="111111"/>
                  </a:solidFill>
                  <a:effectLst/>
                  <a:latin typeface="Droid Sans Mono" panose="020B0609030804020204" pitchFamily="49" charset="0"/>
                  <a:ea typeface="Droid Sans Mono" panose="020B0609030804020204" pitchFamily="49" charset="0"/>
                  <a:cs typeface="Droid Sans Mono" panose="020B0609030804020204" pitchFamily="49" charset="0"/>
                </a:rPr>
                <a:t>  adsl_missing,</a:t>
              </a:r>
              <a:endParaRPr lang="en-CA" sz="1200" b="0" dirty="0">
                <a:effectLst/>
                <a:latin typeface="Droid Sans Mono" panose="020B0609030804020204" pitchFamily="49" charset="0"/>
                <a:ea typeface="Droid Sans Mono" panose="020B0609030804020204" pitchFamily="49" charset="0"/>
                <a:cs typeface="Droid Sans Mono" panose="020B0609030804020204" pitchFamily="49" charset="0"/>
              </a:endParaRPr>
            </a:p>
            <a:p>
              <a:pPr marL="85725" rtl="0">
                <a:spcBef>
                  <a:spcPts val="0"/>
                </a:spcBef>
                <a:spcAft>
                  <a:spcPts val="0"/>
                </a:spcAft>
              </a:pPr>
              <a:r>
                <a:rPr lang="en-CA" sz="1800" b="0" i="0" u="none" strike="noStrike" dirty="0">
                  <a:solidFill>
                    <a:srgbClr val="111111"/>
                  </a:solidFill>
                  <a:effectLst/>
                  <a:latin typeface="Droid Sans Mono" panose="020B0609030804020204" pitchFamily="49" charset="0"/>
                  <a:ea typeface="Droid Sans Mono" panose="020B0609030804020204" pitchFamily="49" charset="0"/>
                  <a:cs typeface="Droid Sans Mono" panose="020B0609030804020204" pitchFamily="49" charset="0"/>
                </a:rPr>
                <a:t>  key_cols = c("ARM", "STRATA1"),</a:t>
              </a:r>
              <a:endParaRPr lang="en-CA" sz="1200" b="0" dirty="0">
                <a:effectLst/>
                <a:latin typeface="Droid Sans Mono" panose="020B0609030804020204" pitchFamily="49" charset="0"/>
                <a:ea typeface="Droid Sans Mono" panose="020B0609030804020204" pitchFamily="49" charset="0"/>
                <a:cs typeface="Droid Sans Mono" panose="020B0609030804020204" pitchFamily="49" charset="0"/>
              </a:endParaRPr>
            </a:p>
            <a:p>
              <a:pPr marL="85725" rtl="0">
                <a:spcBef>
                  <a:spcPts val="0"/>
                </a:spcBef>
                <a:spcAft>
                  <a:spcPts val="0"/>
                </a:spcAft>
              </a:pPr>
              <a:r>
                <a:rPr lang="en-CA" sz="1800" b="0" i="0" u="none" strike="noStrike" dirty="0">
                  <a:solidFill>
                    <a:srgbClr val="111111"/>
                  </a:solidFill>
                  <a:effectLst/>
                  <a:latin typeface="Droid Sans Mono" panose="020B0609030804020204" pitchFamily="49" charset="0"/>
                  <a:ea typeface="Droid Sans Mono" panose="020B0609030804020204" pitchFamily="49" charset="0"/>
                  <a:cs typeface="Droid Sans Mono" panose="020B0609030804020204" pitchFamily="49" charset="0"/>
                </a:rPr>
                <a:t>  disp_cols = c("AGE", "BMRKR2"),</a:t>
              </a:r>
              <a:endParaRPr lang="en-CA" sz="1200" b="0" dirty="0">
                <a:effectLst/>
                <a:latin typeface="Droid Sans Mono" panose="020B0609030804020204" pitchFamily="49" charset="0"/>
                <a:ea typeface="Droid Sans Mono" panose="020B0609030804020204" pitchFamily="49" charset="0"/>
                <a:cs typeface="Droid Sans Mono" panose="020B0609030804020204" pitchFamily="49" charset="0"/>
              </a:endParaRPr>
            </a:p>
            <a:p>
              <a:pPr marL="85725" rtl="0">
                <a:spcBef>
                  <a:spcPts val="0"/>
                </a:spcBef>
                <a:spcAft>
                  <a:spcPts val="0"/>
                </a:spcAft>
              </a:pPr>
              <a:r>
                <a:rPr lang="en-CA" sz="1800" b="0" i="0" u="none" strike="noStrike" dirty="0">
                  <a:solidFill>
                    <a:srgbClr val="111111"/>
                  </a:solidFill>
                  <a:effectLst/>
                  <a:latin typeface="Droid Sans Mono" panose="020B0609030804020204" pitchFamily="49" charset="0"/>
                  <a:ea typeface="Droid Sans Mono" panose="020B0609030804020204" pitchFamily="49" charset="0"/>
                  <a:cs typeface="Droid Sans Mono" panose="020B0609030804020204" pitchFamily="49" charset="0"/>
                </a:rPr>
                <a:t>  col_formatting = col_fmt</a:t>
              </a:r>
              <a:endParaRPr lang="en-CA" sz="1200" b="0" dirty="0">
                <a:effectLst/>
                <a:latin typeface="Droid Sans Mono" panose="020B0609030804020204" pitchFamily="49" charset="0"/>
                <a:ea typeface="Droid Sans Mono" panose="020B0609030804020204" pitchFamily="49" charset="0"/>
                <a:cs typeface="Droid Sans Mono" panose="020B0609030804020204" pitchFamily="49" charset="0"/>
              </a:endParaRPr>
            </a:p>
            <a:p>
              <a:pPr marL="85725" rtl="0">
                <a:spcBef>
                  <a:spcPts val="0"/>
                </a:spcBef>
                <a:spcAft>
                  <a:spcPts val="0"/>
                </a:spcAft>
              </a:pPr>
              <a:r>
                <a:rPr lang="en-CA" sz="1800" b="0" i="0" u="none" strike="noStrike" dirty="0">
                  <a:solidFill>
                    <a:srgbClr val="111111"/>
                  </a:solidFill>
                  <a:effectLst/>
                  <a:latin typeface="Droid Sans Mono" panose="020B0609030804020204" pitchFamily="49" charset="0"/>
                  <a:ea typeface="Droid Sans Mono" panose="020B0609030804020204" pitchFamily="49" charset="0"/>
                  <a:cs typeface="Droid Sans Mono" panose="020B0609030804020204" pitchFamily="49" charset="0"/>
                </a:rPr>
                <a:t>)</a:t>
              </a:r>
              <a:endParaRPr lang="en-US" sz="10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endParaRPr>
            </a:p>
          </p:txBody>
        </p:sp>
        <p:sp>
          <p:nvSpPr>
            <p:cNvPr id="44" name="SF - Output">
              <a:extLst>
                <a:ext uri="{FF2B5EF4-FFF2-40B4-BE49-F238E27FC236}">
                  <a16:creationId xmlns:a16="http://schemas.microsoft.com/office/drawing/2014/main" id="{DB1E2B7E-9FC2-C49A-2BE4-E8961377E7DD}"/>
                </a:ext>
              </a:extLst>
            </p:cNvPr>
            <p:cNvSpPr txBox="1"/>
            <p:nvPr/>
          </p:nvSpPr>
          <p:spPr>
            <a:xfrm>
              <a:off x="6546020" y="7559514"/>
              <a:ext cx="3780580" cy="1870238"/>
            </a:xfrm>
            <a:prstGeom prst="rect">
              <a:avLst/>
            </a:prstGeom>
            <a:solidFill>
              <a:schemeClr val="bg1"/>
            </a:solidFill>
            <a:ln w="12700">
              <a:solidFill>
                <a:srgbClr val="5B8DFE"/>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p>
              <a:pPr marL="92075">
                <a:lnSpc>
                  <a:spcPct val="90000"/>
                </a:lnSpc>
                <a:spcBef>
                  <a:spcPts val="0"/>
                </a:spcBef>
                <a:defRPr b="0">
                  <a:solidFill>
                    <a:srgbClr val="000000"/>
                  </a:solidFill>
                </a:defRPr>
              </a:pPr>
              <a:r>
                <a:rPr lang="en-US" sz="10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Stratif.   Stratif.            </a:t>
              </a:r>
              <a:r>
                <a:rPr lang="en-US" sz="1000" dirty="0">
                  <a:solidFill>
                    <a:schemeClr val="bg2">
                      <a:lumMod val="10000"/>
                    </a:schemeClr>
                  </a:solidFill>
                  <a:highlight>
                    <a:srgbClr val="F8DFAE"/>
                  </a:highlight>
                  <a:latin typeface="Droid Sans Mono" panose="020B0609030804020204" pitchFamily="49" charset="0"/>
                  <a:ea typeface="Droid Sans Mono" panose="020B0609030804020204" pitchFamily="49" charset="0"/>
                  <a:cs typeface="Droid Sans Mono" panose="020B0609030804020204" pitchFamily="49" charset="0"/>
                </a:rPr>
                <a:t>Bmrkr</a:t>
              </a:r>
              <a:r>
                <a:rPr lang="en-US" sz="10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a:t>
              </a:r>
            </a:p>
            <a:p>
              <a:pPr marL="92075">
                <a:lnSpc>
                  <a:spcPct val="90000"/>
                </a:lnSpc>
                <a:spcBef>
                  <a:spcPts val="0"/>
                </a:spcBef>
                <a:defRPr b="0">
                  <a:solidFill>
                    <a:srgbClr val="000000"/>
                  </a:solidFill>
                </a:defRPr>
              </a:pPr>
              <a:r>
                <a:rPr lang="en-US" sz="10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Arm    Factor 1   Factor 2   Age      </a:t>
              </a:r>
              <a:r>
                <a:rPr lang="en-US" sz="1000" dirty="0">
                  <a:solidFill>
                    <a:schemeClr val="bg2">
                      <a:lumMod val="10000"/>
                    </a:schemeClr>
                  </a:solidFill>
                  <a:highlight>
                    <a:srgbClr val="F8DFAE"/>
                  </a:highlight>
                  <a:latin typeface="Droid Sans Mono" panose="020B0609030804020204" pitchFamily="49" charset="0"/>
                  <a:ea typeface="Droid Sans Mono" panose="020B0609030804020204" pitchFamily="49" charset="0"/>
                  <a:cs typeface="Droid Sans Mono" panose="020B0609030804020204" pitchFamily="49" charset="0"/>
                </a:rPr>
                <a:t>Lvl 2</a:t>
              </a:r>
              <a:r>
                <a:rPr lang="en-US" sz="10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a:t>
              </a:r>
            </a:p>
            <a:p>
              <a:pPr marL="92075">
                <a:lnSpc>
                  <a:spcPct val="90000"/>
                </a:lnSpc>
                <a:spcBef>
                  <a:spcPts val="0"/>
                </a:spcBef>
                <a:defRPr b="0">
                  <a:solidFill>
                    <a:srgbClr val="000000"/>
                  </a:solidFill>
                </a:defRPr>
              </a:pPr>
              <a:r>
                <a:rPr lang="en-US" sz="10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a:t>
              </a:r>
            </a:p>
            <a:p>
              <a:pPr marL="92075">
                <a:lnSpc>
                  <a:spcPct val="90000"/>
                </a:lnSpc>
                <a:spcBef>
                  <a:spcPts val="0"/>
                </a:spcBef>
                <a:defRPr b="0">
                  <a:solidFill>
                    <a:srgbClr val="000000"/>
                  </a:solidFill>
                </a:defRPr>
              </a:pPr>
              <a:r>
                <a:rPr lang="en-US" sz="10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ARM X      B          X       27        MISSING</a:t>
              </a:r>
            </a:p>
            <a:p>
              <a:pPr marL="92075">
                <a:lnSpc>
                  <a:spcPct val="90000"/>
                </a:lnSpc>
                <a:spcBef>
                  <a:spcPts val="0"/>
                </a:spcBef>
                <a:defRPr b="0">
                  <a:solidFill>
                    <a:srgbClr val="000000"/>
                  </a:solidFill>
                </a:defRPr>
              </a:pPr>
              <a:r>
                <a:rPr lang="en-US" sz="10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X       43     Level: LOW</a:t>
              </a:r>
            </a:p>
            <a:p>
              <a:pPr marL="92075">
                <a:lnSpc>
                  <a:spcPct val="90000"/>
                </a:lnSpc>
                <a:spcBef>
                  <a:spcPts val="0"/>
                </a:spcBef>
                <a:defRPr b="0">
                  <a:solidFill>
                    <a:srgbClr val="000000"/>
                  </a:solidFill>
                </a:defRPr>
              </a:pPr>
              <a:r>
                <a:rPr lang="en-US" sz="10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X       25        MISSING</a:t>
              </a:r>
            </a:p>
            <a:p>
              <a:pPr marL="92075">
                <a:lnSpc>
                  <a:spcPct val="90000"/>
                </a:lnSpc>
                <a:spcBef>
                  <a:spcPts val="0"/>
                </a:spcBef>
                <a:defRPr b="0">
                  <a:solidFill>
                    <a:srgbClr val="000000"/>
                  </a:solidFill>
                </a:defRPr>
              </a:pPr>
              <a:r>
                <a:rPr lang="en-US" sz="10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ARM Y      A          Y       34    Level: HIGH</a:t>
              </a:r>
            </a:p>
            <a:p>
              <a:pPr marL="92075">
                <a:lnSpc>
                  <a:spcPct val="90000"/>
                </a:lnSpc>
                <a:spcBef>
                  <a:spcPts val="0"/>
                </a:spcBef>
                <a:defRPr b="0">
                  <a:solidFill>
                    <a:srgbClr val="000000"/>
                  </a:solidFill>
                </a:defRPr>
              </a:pPr>
              <a:r>
                <a:rPr lang="en-US" sz="10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Y       50     Level: LOW</a:t>
              </a:r>
            </a:p>
            <a:p>
              <a:pPr marL="92075">
                <a:lnSpc>
                  <a:spcPct val="90000"/>
                </a:lnSpc>
                <a:spcBef>
                  <a:spcPts val="0"/>
                </a:spcBef>
                <a:defRPr b="0">
                  <a:solidFill>
                    <a:srgbClr val="000000"/>
                  </a:solidFill>
                </a:defRPr>
              </a:pPr>
              <a:r>
                <a:rPr lang="en-US" sz="10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Y       NA     Level: LOW</a:t>
              </a:r>
            </a:p>
            <a:p>
              <a:pPr marL="92075">
                <a:lnSpc>
                  <a:spcPct val="90000"/>
                </a:lnSpc>
                <a:spcBef>
                  <a:spcPts val="0"/>
                </a:spcBef>
                <a:defRPr b="0">
                  <a:solidFill>
                    <a:srgbClr val="000000"/>
                  </a:solidFill>
                </a:defRPr>
              </a:pPr>
              <a:r>
                <a:rPr lang="en-US" sz="10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B          Y       42    Level: HIGH</a:t>
              </a:r>
            </a:p>
            <a:p>
              <a:pPr marL="92075">
                <a:lnSpc>
                  <a:spcPct val="90000"/>
                </a:lnSpc>
                <a:spcBef>
                  <a:spcPts val="0"/>
                </a:spcBef>
                <a:defRPr b="0">
                  <a:solidFill>
                    <a:srgbClr val="000000"/>
                  </a:solidFill>
                </a:defRPr>
              </a:pPr>
              <a:r>
                <a:rPr lang="en-US" sz="10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X       NA     Level: LOW</a:t>
              </a:r>
            </a:p>
            <a:p>
              <a:pPr marL="92075">
                <a:lnSpc>
                  <a:spcPct val="90000"/>
                </a:lnSpc>
                <a:spcBef>
                  <a:spcPts val="0"/>
                </a:spcBef>
                <a:defRPr b="0">
                  <a:solidFill>
                    <a:srgbClr val="000000"/>
                  </a:solidFill>
                </a:defRPr>
              </a:pPr>
              <a:r>
                <a:rPr lang="en-US" sz="10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Y       26     Level: LOW</a:t>
              </a:r>
            </a:p>
            <a:p>
              <a:pPr marL="92075">
                <a:lnSpc>
                  <a:spcPct val="90000"/>
                </a:lnSpc>
                <a:spcBef>
                  <a:spcPts val="0"/>
                </a:spcBef>
                <a:defRPr b="0">
                  <a:solidFill>
                    <a:srgbClr val="000000"/>
                  </a:solidFill>
                </a:defRPr>
              </a:pPr>
              <a:r>
                <a:rPr lang="en-US" sz="10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NA         Y       32    Level: HIGH</a:t>
              </a:r>
              <a:endParaRPr lang="en-US" sz="10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endParaRPr>
            </a:p>
          </p:txBody>
        </p:sp>
        <p:sp>
          <p:nvSpPr>
            <p:cNvPr id="49" name="Line">
              <a:extLst>
                <a:ext uri="{FF2B5EF4-FFF2-40B4-BE49-F238E27FC236}">
                  <a16:creationId xmlns:a16="http://schemas.microsoft.com/office/drawing/2014/main" id="{0AB733BE-23D7-B525-792D-B9215695326E}"/>
                </a:ext>
              </a:extLst>
            </p:cNvPr>
            <p:cNvSpPr/>
            <p:nvPr/>
          </p:nvSpPr>
          <p:spPr>
            <a:xfrm flipV="1">
              <a:off x="5797453" y="5053677"/>
              <a:ext cx="0" cy="4376073"/>
            </a:xfrm>
            <a:prstGeom prst="line">
              <a:avLst/>
            </a:prstGeom>
            <a:ln w="19050">
              <a:solidFill>
                <a:schemeClr val="tx2">
                  <a:lumMod val="75000"/>
                </a:schemeClr>
              </a:solidFill>
              <a:custDash>
                <a:ds d="100000" sp="200000"/>
              </a:custDash>
            </a:ln>
          </p:spPr>
          <p:txBody>
            <a:bodyPr lIns="54570" tIns="54570" rIns="54570" bIns="54570" anchor="ctr">
              <a:noAutofit/>
            </a:bodyPr>
            <a:lstStyle/>
            <a:p>
              <a:pPr>
                <a:lnSpc>
                  <a:spcPct val="80000"/>
                </a:lnSpc>
                <a:spcBef>
                  <a:spcPts val="600"/>
                </a:spcBef>
                <a:defRPr b="0">
                  <a:solidFill>
                    <a:srgbClr val="000000"/>
                  </a:solidFill>
                </a:defRPr>
              </a:pPr>
              <a:endParaRPr dirty="0"/>
            </a:p>
          </p:txBody>
        </p:sp>
        <p:sp>
          <p:nvSpPr>
            <p:cNvPr id="50" name="SF text">
              <a:extLst>
                <a:ext uri="{FF2B5EF4-FFF2-40B4-BE49-F238E27FC236}">
                  <a16:creationId xmlns:a16="http://schemas.microsoft.com/office/drawing/2014/main" id="{2DE97AF4-B911-1D66-1439-8151BA19E4A1}"/>
                </a:ext>
              </a:extLst>
            </p:cNvPr>
            <p:cNvSpPr txBox="1"/>
            <p:nvPr/>
          </p:nvSpPr>
          <p:spPr>
            <a:xfrm>
              <a:off x="339546" y="4377355"/>
              <a:ext cx="10166146" cy="6642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Autofit/>
            </a:bodyPr>
            <a:lstStyle/>
            <a:p>
              <a:pPr>
                <a:lnSpc>
                  <a:spcPct val="90000"/>
                </a:lnSpc>
                <a:spcBef>
                  <a:spcPts val="300"/>
                </a:spcBef>
                <a:buClr>
                  <a:schemeClr val="accent4">
                    <a:hueOff val="384618"/>
                    <a:satOff val="3869"/>
                    <a:lumOff val="5802"/>
                  </a:schemeClr>
                </a:buClr>
                <a:defRPr b="0">
                  <a:solidFill>
                    <a:srgbClr val="000000"/>
                  </a:solidFill>
                </a:defRPr>
              </a:pPr>
              <a:r>
                <a:rPr lang="en-CA" sz="1400" dirty="0">
                  <a:latin typeface="+mn-lt"/>
                </a:rPr>
                <a:t>Formatting configurations can be specified for listings to specify the format, NA replacement string, and alignment to use for listing columns. Default formatting configurations can be set using the </a:t>
              </a:r>
              <a:r>
                <a:rPr lang="en-CA" sz="1400" dirty="0">
                  <a:latin typeface="Source Sans Pro Semibold" panose="020B0603030403020204" pitchFamily="34" charset="0"/>
                  <a:ea typeface="Source Sans Pro Semibold" panose="020B0603030403020204" pitchFamily="34" charset="0"/>
                </a:rPr>
                <a:t>default_formatting</a:t>
              </a:r>
              <a:r>
                <a:rPr lang="en-CA" sz="1400" dirty="0">
                  <a:latin typeface="+mn-lt"/>
                </a:rPr>
                <a:t> parameter for the overall listing, as well as by column data type. In addition, column-specific formatting configurations can also be set using the </a:t>
              </a:r>
              <a:r>
                <a:rPr lang="en-CA" sz="1400" dirty="0">
                  <a:latin typeface="Source Sans Pro Semibold" panose="020B0603030403020204" pitchFamily="34" charset="0"/>
                  <a:ea typeface="Source Sans Pro Semibold" panose="020B0603030403020204" pitchFamily="34" charset="0"/>
                </a:rPr>
                <a:t>col_formatting</a:t>
              </a:r>
              <a:r>
                <a:rPr lang="en-CA" sz="1400" dirty="0">
                  <a:latin typeface="+mn-lt"/>
                </a:rPr>
                <a:t> parameter. </a:t>
              </a:r>
            </a:p>
          </p:txBody>
        </p:sp>
        <p:sp>
          <p:nvSpPr>
            <p:cNvPr id="458" name="SF - CODE">
              <a:extLst>
                <a:ext uri="{FF2B5EF4-FFF2-40B4-BE49-F238E27FC236}">
                  <a16:creationId xmlns:a16="http://schemas.microsoft.com/office/drawing/2014/main" id="{B2AE8702-9C6A-EA4B-E866-0E75D4F50C5F}"/>
                </a:ext>
              </a:extLst>
            </p:cNvPr>
            <p:cNvSpPr txBox="1"/>
            <p:nvPr/>
          </p:nvSpPr>
          <p:spPr>
            <a:xfrm>
              <a:off x="387886" y="5137788"/>
              <a:ext cx="1577355" cy="2103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r>
                <a:rPr lang="en-CA" dirty="0"/>
                <a:t>DEFAULT FORMATTING</a:t>
              </a:r>
              <a:endParaRPr dirty="0"/>
            </a:p>
          </p:txBody>
        </p:sp>
        <p:sp>
          <p:nvSpPr>
            <p:cNvPr id="20" name="Line">
              <a:extLst>
                <a:ext uri="{FF2B5EF4-FFF2-40B4-BE49-F238E27FC236}">
                  <a16:creationId xmlns:a16="http://schemas.microsoft.com/office/drawing/2014/main" id="{AA7688AB-C91D-F2AF-BC64-D6627F8E2878}"/>
                </a:ext>
              </a:extLst>
            </p:cNvPr>
            <p:cNvSpPr/>
            <p:nvPr/>
          </p:nvSpPr>
          <p:spPr>
            <a:xfrm>
              <a:off x="367675" y="4351879"/>
              <a:ext cx="10166147" cy="0"/>
            </a:xfrm>
            <a:prstGeom prst="line">
              <a:avLst/>
            </a:prstGeom>
            <a:ln w="19050">
              <a:solidFill>
                <a:schemeClr val="tx2">
                  <a:lumMod val="75000"/>
                </a:schemeClr>
              </a:solidFill>
              <a:custDash>
                <a:ds d="100000" sp="200000"/>
              </a:custDash>
            </a:ln>
          </p:spPr>
          <p:txBody>
            <a:bodyPr lIns="54570" tIns="54570" rIns="54570" bIns="54570" anchor="ctr">
              <a:noAutofit/>
            </a:bodyPr>
            <a:lstStyle/>
            <a:p>
              <a:pPr>
                <a:lnSpc>
                  <a:spcPct val="80000"/>
                </a:lnSpc>
                <a:spcBef>
                  <a:spcPts val="600"/>
                </a:spcBef>
                <a:defRPr b="0">
                  <a:solidFill>
                    <a:srgbClr val="000000"/>
                  </a:solidFill>
                </a:defRPr>
              </a:pPr>
              <a:endParaRPr dirty="0"/>
            </a:p>
          </p:txBody>
        </p:sp>
        <p:sp>
          <p:nvSpPr>
            <p:cNvPr id="157" name="Line">
              <a:extLst>
                <a:ext uri="{FF2B5EF4-FFF2-40B4-BE49-F238E27FC236}">
                  <a16:creationId xmlns:a16="http://schemas.microsoft.com/office/drawing/2014/main" id="{5F9009F1-1B5D-A9AF-CBF8-2EA034BA2624}"/>
                </a:ext>
              </a:extLst>
            </p:cNvPr>
            <p:cNvSpPr/>
            <p:nvPr/>
          </p:nvSpPr>
          <p:spPr>
            <a:xfrm>
              <a:off x="358150" y="5075779"/>
              <a:ext cx="10166147" cy="0"/>
            </a:xfrm>
            <a:prstGeom prst="line">
              <a:avLst/>
            </a:prstGeom>
            <a:ln w="19050">
              <a:solidFill>
                <a:schemeClr val="tx2">
                  <a:lumMod val="75000"/>
                </a:schemeClr>
              </a:solidFill>
              <a:custDash>
                <a:ds d="100000" sp="200000"/>
              </a:custDash>
            </a:ln>
          </p:spPr>
          <p:txBody>
            <a:bodyPr lIns="54570" tIns="54570" rIns="54570" bIns="54570" anchor="ctr">
              <a:noAutofit/>
            </a:bodyPr>
            <a:lstStyle/>
            <a:p>
              <a:pPr>
                <a:lnSpc>
                  <a:spcPct val="80000"/>
                </a:lnSpc>
                <a:spcBef>
                  <a:spcPts val="600"/>
                </a:spcBef>
                <a:defRPr b="0">
                  <a:solidFill>
                    <a:srgbClr val="000000"/>
                  </a:solidFill>
                </a:defRPr>
              </a:pPr>
              <a:endParaRPr dirty="0"/>
            </a:p>
          </p:txBody>
        </p:sp>
        <p:sp>
          <p:nvSpPr>
            <p:cNvPr id="156" name="SF - CODE">
              <a:extLst>
                <a:ext uri="{FF2B5EF4-FFF2-40B4-BE49-F238E27FC236}">
                  <a16:creationId xmlns:a16="http://schemas.microsoft.com/office/drawing/2014/main" id="{6DFC4F71-A974-34C3-A216-C59BD9140A18}"/>
                </a:ext>
              </a:extLst>
            </p:cNvPr>
            <p:cNvSpPr txBox="1"/>
            <p:nvPr/>
          </p:nvSpPr>
          <p:spPr>
            <a:xfrm>
              <a:off x="5886685" y="5128519"/>
              <a:ext cx="1556516" cy="2103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r>
                <a:rPr lang="en-CA" dirty="0"/>
                <a:t>COLUMN FORMATTING</a:t>
              </a:r>
              <a:endParaRPr dirty="0"/>
            </a:p>
          </p:txBody>
        </p:sp>
        <p:sp>
          <p:nvSpPr>
            <p:cNvPr id="158" name="SF - Code">
              <a:extLst>
                <a:ext uri="{FF2B5EF4-FFF2-40B4-BE49-F238E27FC236}">
                  <a16:creationId xmlns:a16="http://schemas.microsoft.com/office/drawing/2014/main" id="{290C89CE-D1B3-6C30-52BB-D118D5C38420}"/>
                </a:ext>
              </a:extLst>
            </p:cNvPr>
            <p:cNvSpPr txBox="1"/>
            <p:nvPr/>
          </p:nvSpPr>
          <p:spPr>
            <a:xfrm>
              <a:off x="881636" y="5440563"/>
              <a:ext cx="4791692" cy="2016312"/>
            </a:xfrm>
            <a:prstGeom prst="rect">
              <a:avLst/>
            </a:prstGeom>
            <a:solidFill>
              <a:schemeClr val="bg1"/>
            </a:solidFill>
            <a:ln w="12700">
              <a:solidFill>
                <a:srgbClr val="5B8DFE"/>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lnSpcReduction="10000"/>
            </a:bodyPr>
            <a:lstStyle/>
            <a:p>
              <a:pPr marL="85725" rtl="0">
                <a:spcBef>
                  <a:spcPts val="0"/>
                </a:spcBef>
                <a:spcAft>
                  <a:spcPts val="0"/>
                </a:spcAft>
              </a:pPr>
              <a:r>
                <a:rPr lang="en-CA" sz="1100" b="0" i="0" u="none" strike="noStrike" dirty="0">
                  <a:solidFill>
                    <a:srgbClr val="111111"/>
                  </a:solidFill>
                  <a:effectLst/>
                  <a:latin typeface="Droid Sans Mono" panose="020B0609030804020204" pitchFamily="49" charset="0"/>
                  <a:ea typeface="Droid Sans Mono" panose="020B0609030804020204" pitchFamily="49" charset="0"/>
                  <a:cs typeface="Droid Sans Mono" panose="020B0609030804020204" pitchFamily="49" charset="0"/>
                </a:rPr>
                <a:t>default_fmt &lt;- list(</a:t>
              </a:r>
              <a:endParaRPr lang="en-CA" sz="600" b="0" dirty="0">
                <a:effectLst/>
                <a:latin typeface="Droid Sans Mono" panose="020B0609030804020204" pitchFamily="49" charset="0"/>
                <a:ea typeface="Droid Sans Mono" panose="020B0609030804020204" pitchFamily="49" charset="0"/>
                <a:cs typeface="Droid Sans Mono" panose="020B0609030804020204" pitchFamily="49" charset="0"/>
              </a:endParaRPr>
            </a:p>
            <a:p>
              <a:pPr marL="85725" rtl="0">
                <a:spcBef>
                  <a:spcPts val="0"/>
                </a:spcBef>
                <a:spcAft>
                  <a:spcPts val="0"/>
                </a:spcAft>
              </a:pPr>
              <a:r>
                <a:rPr lang="en-CA" sz="1100" b="0" i="0" u="none" strike="noStrike" dirty="0">
                  <a:solidFill>
                    <a:srgbClr val="111111"/>
                  </a:solidFill>
                  <a:effectLst/>
                  <a:latin typeface="Droid Sans Mono" panose="020B0609030804020204" pitchFamily="49" charset="0"/>
                  <a:ea typeface="Droid Sans Mono" panose="020B0609030804020204" pitchFamily="49" charset="0"/>
                  <a:cs typeface="Droid Sans Mono" panose="020B0609030804020204" pitchFamily="49" charset="0"/>
                </a:rPr>
                <a:t>  </a:t>
              </a:r>
              <a:r>
                <a:rPr lang="en-CA" sz="1100" b="0" i="0" u="none" strike="noStrike" dirty="0">
                  <a:solidFill>
                    <a:srgbClr val="111111"/>
                  </a:solidFill>
                  <a:effectLst/>
                  <a:highlight>
                    <a:srgbClr val="CFE2F3"/>
                  </a:highlight>
                  <a:latin typeface="Droid Sans Mono" panose="020B0609030804020204" pitchFamily="49" charset="0"/>
                  <a:ea typeface="Droid Sans Mono" panose="020B0609030804020204" pitchFamily="49" charset="0"/>
                  <a:cs typeface="Droid Sans Mono" panose="020B0609030804020204" pitchFamily="49" charset="0"/>
                </a:rPr>
                <a:t>all = fmt_config(na_str = "MISSING", align = "left")</a:t>
              </a:r>
              <a:r>
                <a:rPr lang="en-CA" sz="1100" b="0" i="0" u="none" strike="noStrike" dirty="0">
                  <a:solidFill>
                    <a:srgbClr val="111111"/>
                  </a:solidFill>
                  <a:effectLst/>
                  <a:latin typeface="Droid Sans Mono" panose="020B0609030804020204" pitchFamily="49" charset="0"/>
                  <a:ea typeface="Droid Sans Mono" panose="020B0609030804020204" pitchFamily="49" charset="0"/>
                  <a:cs typeface="Droid Sans Mono" panose="020B0609030804020204" pitchFamily="49" charset="0"/>
                </a:rPr>
                <a:t>,</a:t>
              </a:r>
              <a:endParaRPr lang="en-CA" sz="600" b="0" dirty="0">
                <a:effectLst/>
                <a:latin typeface="Droid Sans Mono" panose="020B0609030804020204" pitchFamily="49" charset="0"/>
                <a:ea typeface="Droid Sans Mono" panose="020B0609030804020204" pitchFamily="49" charset="0"/>
                <a:cs typeface="Droid Sans Mono" panose="020B0609030804020204" pitchFamily="49" charset="0"/>
              </a:endParaRPr>
            </a:p>
            <a:p>
              <a:pPr marL="85725" rtl="0">
                <a:spcBef>
                  <a:spcPts val="0"/>
                </a:spcBef>
                <a:spcAft>
                  <a:spcPts val="0"/>
                </a:spcAft>
              </a:pPr>
              <a:r>
                <a:rPr lang="en-CA" sz="1100" b="0" i="0" u="none" strike="noStrike" dirty="0">
                  <a:solidFill>
                    <a:srgbClr val="111111"/>
                  </a:solidFill>
                  <a:effectLst/>
                  <a:latin typeface="Droid Sans Mono" panose="020B0609030804020204" pitchFamily="49" charset="0"/>
                  <a:ea typeface="Droid Sans Mono" panose="020B0609030804020204" pitchFamily="49" charset="0"/>
                  <a:cs typeface="Droid Sans Mono" panose="020B0609030804020204" pitchFamily="49" charset="0"/>
                </a:rPr>
                <a:t>  </a:t>
              </a:r>
              <a:r>
                <a:rPr lang="en-CA" sz="1100" b="0" i="0" u="none" strike="noStrike" dirty="0">
                  <a:solidFill>
                    <a:srgbClr val="111111"/>
                  </a:solidFill>
                  <a:effectLst/>
                  <a:highlight>
                    <a:srgbClr val="F4CCCC"/>
                  </a:highlight>
                  <a:latin typeface="Droid Sans Mono" panose="020B0609030804020204" pitchFamily="49" charset="0"/>
                  <a:ea typeface="Droid Sans Mono" panose="020B0609030804020204" pitchFamily="49" charset="0"/>
                  <a:cs typeface="Droid Sans Mono" panose="020B0609030804020204" pitchFamily="49" charset="0"/>
                </a:rPr>
                <a:t>numeric = fmt_config(format = "xx.xx",</a:t>
              </a:r>
              <a:r>
                <a:rPr lang="en-CA" sz="1100" b="0" dirty="0">
                  <a:solidFill>
                    <a:srgbClr val="111111"/>
                  </a:solidFill>
                  <a:latin typeface="Droid Sans Mono" panose="020B0609030804020204" pitchFamily="49" charset="0"/>
                  <a:ea typeface="Droid Sans Mono" panose="020B0609030804020204" pitchFamily="49" charset="0"/>
                  <a:cs typeface="Droid Sans Mono" panose="020B0609030804020204" pitchFamily="49" charset="0"/>
                </a:rPr>
                <a:t> </a:t>
              </a:r>
            </a:p>
            <a:p>
              <a:pPr marL="85725" rtl="0">
                <a:spcBef>
                  <a:spcPts val="0"/>
                </a:spcBef>
                <a:spcAft>
                  <a:spcPts val="0"/>
                </a:spcAft>
              </a:pPr>
              <a:r>
                <a:rPr lang="en-CA" sz="1100" b="0" i="0" u="none" strike="noStrike" dirty="0">
                  <a:solidFill>
                    <a:srgbClr val="111111"/>
                  </a:solidFill>
                  <a:effectLst/>
                  <a:latin typeface="Droid Sans Mono" panose="020B0609030804020204" pitchFamily="49" charset="0"/>
                  <a:ea typeface="Droid Sans Mono" panose="020B0609030804020204" pitchFamily="49" charset="0"/>
                  <a:cs typeface="Droid Sans Mono" panose="020B0609030804020204" pitchFamily="49" charset="0"/>
                </a:rPr>
                <a:t>    </a:t>
              </a:r>
              <a:r>
                <a:rPr lang="en-CA" sz="1100" b="0" i="0" u="none" strike="noStrike" dirty="0">
                  <a:solidFill>
                    <a:srgbClr val="111111"/>
                  </a:solidFill>
                  <a:effectLst/>
                  <a:highlight>
                    <a:srgbClr val="F4CCCC"/>
                  </a:highlight>
                  <a:latin typeface="Droid Sans Mono" panose="020B0609030804020204" pitchFamily="49" charset="0"/>
                  <a:ea typeface="Droid Sans Mono" panose="020B0609030804020204" pitchFamily="49" charset="0"/>
                  <a:cs typeface="Droid Sans Mono" panose="020B0609030804020204" pitchFamily="49" charset="0"/>
                </a:rPr>
                <a:t>na_str = "&lt;No data&gt;", align = "decimal"</a:t>
              </a:r>
            </a:p>
            <a:p>
              <a:pPr marL="85725" rtl="0">
                <a:spcBef>
                  <a:spcPts val="0"/>
                </a:spcBef>
                <a:spcAft>
                  <a:spcPts val="0"/>
                </a:spcAft>
              </a:pPr>
              <a:r>
                <a:rPr lang="en-CA" sz="1100" b="0" i="0" u="none" strike="noStrike" dirty="0">
                  <a:solidFill>
                    <a:srgbClr val="111111"/>
                  </a:solidFill>
                  <a:effectLst/>
                  <a:latin typeface="Droid Sans Mono" panose="020B0609030804020204" pitchFamily="49" charset="0"/>
                  <a:ea typeface="Droid Sans Mono" panose="020B0609030804020204" pitchFamily="49" charset="0"/>
                  <a:cs typeface="Droid Sans Mono" panose="020B0609030804020204" pitchFamily="49" charset="0"/>
                </a:rPr>
                <a:t>  </a:t>
              </a:r>
              <a:r>
                <a:rPr lang="en-CA" sz="1100" b="0" i="0" u="none" strike="noStrike" dirty="0">
                  <a:solidFill>
                    <a:srgbClr val="111111"/>
                  </a:solidFill>
                  <a:effectLst/>
                  <a:highlight>
                    <a:srgbClr val="F4CCCC"/>
                  </a:highlight>
                  <a:latin typeface="Droid Sans Mono" panose="020B0609030804020204" pitchFamily="49" charset="0"/>
                  <a:ea typeface="Droid Sans Mono" panose="020B0609030804020204" pitchFamily="49" charset="0"/>
                  <a:cs typeface="Droid Sans Mono" panose="020B0609030804020204" pitchFamily="49" charset="0"/>
                </a:rPr>
                <a:t>)</a:t>
              </a:r>
              <a:endParaRPr lang="en-CA" sz="600" b="0" dirty="0">
                <a:effectLst/>
                <a:highlight>
                  <a:srgbClr val="F4CCCC"/>
                </a:highlight>
                <a:latin typeface="Droid Sans Mono" panose="020B0609030804020204" pitchFamily="49" charset="0"/>
                <a:ea typeface="Droid Sans Mono" panose="020B0609030804020204" pitchFamily="49" charset="0"/>
                <a:cs typeface="Droid Sans Mono" panose="020B0609030804020204" pitchFamily="49" charset="0"/>
              </a:endParaRPr>
            </a:p>
            <a:p>
              <a:pPr marL="85725" rtl="0">
                <a:spcBef>
                  <a:spcPts val="0"/>
                </a:spcBef>
                <a:spcAft>
                  <a:spcPts val="0"/>
                </a:spcAft>
              </a:pPr>
              <a:r>
                <a:rPr lang="en-CA" sz="1100" b="0" i="0" u="none" strike="noStrike" dirty="0">
                  <a:solidFill>
                    <a:srgbClr val="111111"/>
                  </a:solidFill>
                  <a:effectLst/>
                  <a:latin typeface="Droid Sans Mono" panose="020B0609030804020204" pitchFamily="49" charset="0"/>
                  <a:ea typeface="Droid Sans Mono" panose="020B0609030804020204" pitchFamily="49" charset="0"/>
                  <a:cs typeface="Droid Sans Mono" panose="020B0609030804020204" pitchFamily="49" charset="0"/>
                </a:rPr>
                <a:t>)</a:t>
              </a:r>
            </a:p>
            <a:p>
              <a:pPr marL="85725" rtl="0">
                <a:spcBef>
                  <a:spcPts val="0"/>
                </a:spcBef>
                <a:spcAft>
                  <a:spcPts val="0"/>
                </a:spcAft>
              </a:pPr>
              <a:endParaRPr lang="en-CA" sz="600" b="0" dirty="0">
                <a:effectLst/>
                <a:latin typeface="Droid Sans Mono" panose="020B0609030804020204" pitchFamily="49" charset="0"/>
                <a:ea typeface="Droid Sans Mono" panose="020B0609030804020204" pitchFamily="49" charset="0"/>
                <a:cs typeface="Droid Sans Mono" panose="020B0609030804020204" pitchFamily="49" charset="0"/>
              </a:endParaRPr>
            </a:p>
            <a:p>
              <a:pPr marL="85725" rtl="0">
                <a:spcBef>
                  <a:spcPts val="0"/>
                </a:spcBef>
                <a:spcAft>
                  <a:spcPts val="0"/>
                </a:spcAft>
              </a:pPr>
              <a:r>
                <a:rPr lang="en-CA" sz="1100" b="0" i="0" u="none" strike="noStrike" dirty="0">
                  <a:solidFill>
                    <a:srgbClr val="111111"/>
                  </a:solidFill>
                  <a:effectLst/>
                  <a:latin typeface="Droid Sans Mono" panose="020B0609030804020204" pitchFamily="49" charset="0"/>
                  <a:ea typeface="Droid Sans Mono" panose="020B0609030804020204" pitchFamily="49" charset="0"/>
                  <a:cs typeface="Droid Sans Mono" panose="020B0609030804020204" pitchFamily="49" charset="0"/>
                </a:rPr>
                <a:t>lstg &lt;- as_listing(</a:t>
              </a:r>
              <a:endParaRPr lang="en-CA" sz="600" b="0" dirty="0">
                <a:effectLst/>
                <a:latin typeface="Droid Sans Mono" panose="020B0609030804020204" pitchFamily="49" charset="0"/>
                <a:ea typeface="Droid Sans Mono" panose="020B0609030804020204" pitchFamily="49" charset="0"/>
                <a:cs typeface="Droid Sans Mono" panose="020B0609030804020204" pitchFamily="49" charset="0"/>
              </a:endParaRPr>
            </a:p>
            <a:p>
              <a:pPr marL="85725" rtl="0">
                <a:spcBef>
                  <a:spcPts val="0"/>
                </a:spcBef>
                <a:spcAft>
                  <a:spcPts val="0"/>
                </a:spcAft>
              </a:pPr>
              <a:r>
                <a:rPr lang="en-CA" sz="1100" b="0" i="0" u="none" strike="noStrike" dirty="0">
                  <a:solidFill>
                    <a:srgbClr val="111111"/>
                  </a:solidFill>
                  <a:effectLst/>
                  <a:latin typeface="Droid Sans Mono" panose="020B0609030804020204" pitchFamily="49" charset="0"/>
                  <a:ea typeface="Droid Sans Mono" panose="020B0609030804020204" pitchFamily="49" charset="0"/>
                  <a:cs typeface="Droid Sans Mono" panose="020B0609030804020204" pitchFamily="49" charset="0"/>
                </a:rPr>
                <a:t>  adsl_missing,</a:t>
              </a:r>
              <a:endParaRPr lang="en-CA" sz="600" b="0" dirty="0">
                <a:effectLst/>
                <a:latin typeface="Droid Sans Mono" panose="020B0609030804020204" pitchFamily="49" charset="0"/>
                <a:ea typeface="Droid Sans Mono" panose="020B0609030804020204" pitchFamily="49" charset="0"/>
                <a:cs typeface="Droid Sans Mono" panose="020B0609030804020204" pitchFamily="49" charset="0"/>
              </a:endParaRPr>
            </a:p>
            <a:p>
              <a:pPr marL="85725" rtl="0">
                <a:spcBef>
                  <a:spcPts val="0"/>
                </a:spcBef>
                <a:spcAft>
                  <a:spcPts val="0"/>
                </a:spcAft>
              </a:pPr>
              <a:r>
                <a:rPr lang="en-CA" sz="1100" b="0" i="0" u="none" strike="noStrike" dirty="0">
                  <a:solidFill>
                    <a:srgbClr val="111111"/>
                  </a:solidFill>
                  <a:effectLst/>
                  <a:latin typeface="Droid Sans Mono" panose="020B0609030804020204" pitchFamily="49" charset="0"/>
                  <a:ea typeface="Droid Sans Mono" panose="020B0609030804020204" pitchFamily="49" charset="0"/>
                  <a:cs typeface="Droid Sans Mono" panose="020B0609030804020204" pitchFamily="49" charset="0"/>
                </a:rPr>
                <a:t>  key_cols = c("ARM", "STRATA1"),</a:t>
              </a:r>
              <a:endParaRPr lang="en-CA" sz="600" b="0" dirty="0">
                <a:effectLst/>
                <a:latin typeface="Droid Sans Mono" panose="020B0609030804020204" pitchFamily="49" charset="0"/>
                <a:ea typeface="Droid Sans Mono" panose="020B0609030804020204" pitchFamily="49" charset="0"/>
                <a:cs typeface="Droid Sans Mono" panose="020B0609030804020204" pitchFamily="49" charset="0"/>
              </a:endParaRPr>
            </a:p>
            <a:p>
              <a:pPr marL="85725" rtl="0">
                <a:spcBef>
                  <a:spcPts val="0"/>
                </a:spcBef>
                <a:spcAft>
                  <a:spcPts val="0"/>
                </a:spcAft>
              </a:pPr>
              <a:r>
                <a:rPr lang="en-CA" sz="1100" b="0" i="0" u="none" strike="noStrike" dirty="0">
                  <a:solidFill>
                    <a:srgbClr val="111111"/>
                  </a:solidFill>
                  <a:effectLst/>
                  <a:latin typeface="Droid Sans Mono" panose="020B0609030804020204" pitchFamily="49" charset="0"/>
                  <a:ea typeface="Droid Sans Mono" panose="020B0609030804020204" pitchFamily="49" charset="0"/>
                  <a:cs typeface="Droid Sans Mono" panose="020B0609030804020204" pitchFamily="49" charset="0"/>
                </a:rPr>
                <a:t>  disp_cols = c("AGE", "BMRKR2"),</a:t>
              </a:r>
              <a:endParaRPr lang="en-CA" sz="600" b="0" dirty="0">
                <a:effectLst/>
                <a:latin typeface="Droid Sans Mono" panose="020B0609030804020204" pitchFamily="49" charset="0"/>
                <a:ea typeface="Droid Sans Mono" panose="020B0609030804020204" pitchFamily="49" charset="0"/>
                <a:cs typeface="Droid Sans Mono" panose="020B0609030804020204" pitchFamily="49" charset="0"/>
              </a:endParaRPr>
            </a:p>
            <a:p>
              <a:pPr marL="85725" rtl="0">
                <a:spcBef>
                  <a:spcPts val="0"/>
                </a:spcBef>
                <a:spcAft>
                  <a:spcPts val="0"/>
                </a:spcAft>
              </a:pPr>
              <a:r>
                <a:rPr lang="en-CA" sz="1100" b="0" i="0" u="none" strike="noStrike" dirty="0">
                  <a:solidFill>
                    <a:srgbClr val="111111"/>
                  </a:solidFill>
                  <a:effectLst/>
                  <a:latin typeface="Droid Sans Mono" panose="020B0609030804020204" pitchFamily="49" charset="0"/>
                  <a:ea typeface="Droid Sans Mono" panose="020B0609030804020204" pitchFamily="49" charset="0"/>
                  <a:cs typeface="Droid Sans Mono" panose="020B0609030804020204" pitchFamily="49" charset="0"/>
                </a:rPr>
                <a:t>  default_formatting = default_fmt</a:t>
              </a:r>
              <a:endParaRPr lang="en-CA" sz="600" b="0" dirty="0">
                <a:effectLst/>
                <a:latin typeface="Droid Sans Mono" panose="020B0609030804020204" pitchFamily="49" charset="0"/>
                <a:ea typeface="Droid Sans Mono" panose="020B0609030804020204" pitchFamily="49" charset="0"/>
                <a:cs typeface="Droid Sans Mono" panose="020B0609030804020204" pitchFamily="49" charset="0"/>
              </a:endParaRPr>
            </a:p>
            <a:p>
              <a:pPr marL="85725" rtl="0">
                <a:spcBef>
                  <a:spcPts val="0"/>
                </a:spcBef>
                <a:spcAft>
                  <a:spcPts val="0"/>
                </a:spcAft>
              </a:pPr>
              <a:r>
                <a:rPr lang="en-CA" sz="1100" b="0" i="0" u="none" strike="noStrike" dirty="0">
                  <a:solidFill>
                    <a:srgbClr val="111111"/>
                  </a:solidFill>
                  <a:effectLst/>
                  <a:latin typeface="Droid Sans Mono" panose="020B0609030804020204" pitchFamily="49" charset="0"/>
                  <a:ea typeface="Droid Sans Mono" panose="020B0609030804020204" pitchFamily="49" charset="0"/>
                  <a:cs typeface="Droid Sans Mono" panose="020B0609030804020204" pitchFamily="49" charset="0"/>
                </a:rPr>
                <a:t>)</a:t>
              </a:r>
              <a:endParaRPr lang="en-US" sz="5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endParaRPr>
            </a:p>
          </p:txBody>
        </p:sp>
        <p:sp>
          <p:nvSpPr>
            <p:cNvPr id="161" name="SF - Output">
              <a:extLst>
                <a:ext uri="{FF2B5EF4-FFF2-40B4-BE49-F238E27FC236}">
                  <a16:creationId xmlns:a16="http://schemas.microsoft.com/office/drawing/2014/main" id="{F45DFDEC-A711-5CF4-5609-9EE1002416DE}"/>
                </a:ext>
              </a:extLst>
            </p:cNvPr>
            <p:cNvSpPr txBox="1"/>
            <p:nvPr/>
          </p:nvSpPr>
          <p:spPr>
            <a:xfrm>
              <a:off x="1295760" y="7559514"/>
              <a:ext cx="3963444" cy="1870238"/>
            </a:xfrm>
            <a:prstGeom prst="rect">
              <a:avLst/>
            </a:prstGeom>
            <a:solidFill>
              <a:schemeClr val="bg1"/>
            </a:solidFill>
            <a:ln w="12700">
              <a:solidFill>
                <a:srgbClr val="5B8DFE"/>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fontScale="92500"/>
            </a:bodyPr>
            <a:lstStyle/>
            <a:p>
              <a:pPr marL="92075" indent="-6350">
                <a:lnSpc>
                  <a:spcPct val="90000"/>
                </a:lnSpc>
                <a:spcBef>
                  <a:spcPts val="0"/>
                </a:spcBef>
                <a:defRPr b="0">
                  <a:solidFill>
                    <a:srgbClr val="000000"/>
                  </a:solidFill>
                </a:defRPr>
              </a:pPr>
              <a:r>
                <a:rPr lang="en-US" sz="11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100" dirty="0">
                  <a:solidFill>
                    <a:schemeClr val="bg2">
                      <a:lumMod val="10000"/>
                    </a:schemeClr>
                  </a:solidFill>
                  <a:highlight>
                    <a:srgbClr val="CFE2F3"/>
                  </a:highlight>
                  <a:latin typeface="Droid Sans Mono" panose="020B0609030804020204" pitchFamily="49" charset="0"/>
                  <a:ea typeface="Droid Sans Mono" panose="020B0609030804020204" pitchFamily="49" charset="0"/>
                  <a:cs typeface="Droid Sans Mono" panose="020B0609030804020204" pitchFamily="49" charset="0"/>
                </a:rPr>
                <a:t>Stratif.</a:t>
              </a:r>
              <a:r>
                <a:rPr lang="en-US" sz="11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100" dirty="0">
                  <a:solidFill>
                    <a:schemeClr val="bg2">
                      <a:lumMod val="10000"/>
                    </a:schemeClr>
                  </a:solidFill>
                  <a:highlight>
                    <a:srgbClr val="CFE2F3"/>
                  </a:highlight>
                  <a:latin typeface="Droid Sans Mono" panose="020B0609030804020204" pitchFamily="49" charset="0"/>
                  <a:ea typeface="Droid Sans Mono" panose="020B0609030804020204" pitchFamily="49" charset="0"/>
                  <a:cs typeface="Droid Sans Mono" panose="020B0609030804020204" pitchFamily="49" charset="0"/>
                </a:rPr>
                <a:t>Stratif.</a:t>
              </a:r>
              <a:r>
                <a:rPr lang="en-US" sz="11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100" dirty="0">
                  <a:solidFill>
                    <a:schemeClr val="bg2">
                      <a:lumMod val="10000"/>
                    </a:schemeClr>
                  </a:solidFill>
                  <a:highlight>
                    <a:srgbClr val="CFE2F3"/>
                  </a:highlight>
                  <a:latin typeface="Droid Sans Mono" panose="020B0609030804020204" pitchFamily="49" charset="0"/>
                  <a:ea typeface="Droid Sans Mono" panose="020B0609030804020204" pitchFamily="49" charset="0"/>
                  <a:cs typeface="Droid Sans Mono" panose="020B0609030804020204" pitchFamily="49" charset="0"/>
                </a:rPr>
                <a:t>Bmrkr</a:t>
              </a:r>
              <a:r>
                <a:rPr lang="en-US" sz="11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a:t>
              </a:r>
            </a:p>
            <a:p>
              <a:pPr marL="92075" indent="-6350">
                <a:lnSpc>
                  <a:spcPct val="90000"/>
                </a:lnSpc>
                <a:spcBef>
                  <a:spcPts val="0"/>
                </a:spcBef>
                <a:defRPr b="0">
                  <a:solidFill>
                    <a:srgbClr val="000000"/>
                  </a:solidFill>
                </a:defRPr>
              </a:pPr>
              <a:r>
                <a:rPr lang="en-US" sz="11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100" dirty="0">
                  <a:solidFill>
                    <a:schemeClr val="bg2">
                      <a:lumMod val="10000"/>
                    </a:schemeClr>
                  </a:solidFill>
                  <a:highlight>
                    <a:srgbClr val="CFE2F3"/>
                  </a:highlight>
                  <a:latin typeface="Droid Sans Mono" panose="020B0609030804020204" pitchFamily="49" charset="0"/>
                  <a:ea typeface="Droid Sans Mono" panose="020B0609030804020204" pitchFamily="49" charset="0"/>
                  <a:cs typeface="Droid Sans Mono" panose="020B0609030804020204" pitchFamily="49" charset="0"/>
                </a:rPr>
                <a:t>Arm</a:t>
              </a:r>
              <a:r>
                <a:rPr lang="en-US" sz="11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100" dirty="0">
                  <a:solidFill>
                    <a:schemeClr val="bg2">
                      <a:lumMod val="10000"/>
                    </a:schemeClr>
                  </a:solidFill>
                  <a:highlight>
                    <a:srgbClr val="CFE2F3"/>
                  </a:highlight>
                  <a:latin typeface="Droid Sans Mono" panose="020B0609030804020204" pitchFamily="49" charset="0"/>
                  <a:ea typeface="Droid Sans Mono" panose="020B0609030804020204" pitchFamily="49" charset="0"/>
                  <a:cs typeface="Droid Sans Mono" panose="020B0609030804020204" pitchFamily="49" charset="0"/>
                </a:rPr>
                <a:t>Factor 1</a:t>
              </a:r>
              <a:r>
                <a:rPr lang="en-US" sz="11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100" dirty="0">
                  <a:solidFill>
                    <a:schemeClr val="bg2">
                      <a:lumMod val="10000"/>
                    </a:schemeClr>
                  </a:solidFill>
                  <a:highlight>
                    <a:srgbClr val="CFE2F3"/>
                  </a:highlight>
                  <a:latin typeface="Droid Sans Mono" panose="020B0609030804020204" pitchFamily="49" charset="0"/>
                  <a:ea typeface="Droid Sans Mono" panose="020B0609030804020204" pitchFamily="49" charset="0"/>
                  <a:cs typeface="Droid Sans Mono" panose="020B0609030804020204" pitchFamily="49" charset="0"/>
                </a:rPr>
                <a:t>Factor 2</a:t>
              </a:r>
              <a:r>
                <a:rPr lang="en-US" sz="11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100" dirty="0">
                  <a:solidFill>
                    <a:schemeClr val="bg2">
                      <a:lumMod val="10000"/>
                    </a:schemeClr>
                  </a:solidFill>
                  <a:highlight>
                    <a:srgbClr val="F4CCCC"/>
                  </a:highlight>
                  <a:latin typeface="Droid Sans Mono" panose="020B0609030804020204" pitchFamily="49" charset="0"/>
                  <a:ea typeface="Droid Sans Mono" panose="020B0609030804020204" pitchFamily="49" charset="0"/>
                  <a:cs typeface="Droid Sans Mono" panose="020B0609030804020204" pitchFamily="49" charset="0"/>
                </a:rPr>
                <a:t>Age</a:t>
              </a:r>
              <a:r>
                <a:rPr lang="en-US" sz="11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100" dirty="0">
                  <a:solidFill>
                    <a:schemeClr val="bg2">
                      <a:lumMod val="10000"/>
                    </a:schemeClr>
                  </a:solidFill>
                  <a:highlight>
                    <a:srgbClr val="CFE2F3"/>
                  </a:highlight>
                  <a:latin typeface="Droid Sans Mono" panose="020B0609030804020204" pitchFamily="49" charset="0"/>
                  <a:ea typeface="Droid Sans Mono" panose="020B0609030804020204" pitchFamily="49" charset="0"/>
                  <a:cs typeface="Droid Sans Mono" panose="020B0609030804020204" pitchFamily="49" charset="0"/>
                </a:rPr>
                <a:t>Lvl 2</a:t>
              </a:r>
              <a:r>
                <a:rPr lang="en-US" sz="11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a:t>
              </a:r>
            </a:p>
            <a:p>
              <a:pPr marL="92075" indent="-6350">
                <a:lnSpc>
                  <a:spcPct val="90000"/>
                </a:lnSpc>
                <a:spcBef>
                  <a:spcPts val="0"/>
                </a:spcBef>
                <a:defRPr b="0">
                  <a:solidFill>
                    <a:srgbClr val="000000"/>
                  </a:solidFill>
                </a:defRPr>
              </a:pPr>
              <a:r>
                <a:rPr lang="en-US" sz="11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a:t>
              </a:r>
            </a:p>
            <a:p>
              <a:pPr marL="92075" indent="-6350">
                <a:lnSpc>
                  <a:spcPct val="90000"/>
                </a:lnSpc>
                <a:spcBef>
                  <a:spcPts val="0"/>
                </a:spcBef>
                <a:defRPr b="0">
                  <a:solidFill>
                    <a:srgbClr val="000000"/>
                  </a:solidFill>
                </a:defRPr>
              </a:pPr>
              <a:r>
                <a:rPr lang="en-US" sz="11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ARM X   B          X            27.00     MISSING</a:t>
              </a:r>
            </a:p>
            <a:p>
              <a:pPr marL="92075" indent="-6350">
                <a:lnSpc>
                  <a:spcPct val="90000"/>
                </a:lnSpc>
                <a:spcBef>
                  <a:spcPts val="0"/>
                </a:spcBef>
                <a:defRPr b="0">
                  <a:solidFill>
                    <a:srgbClr val="000000"/>
                  </a:solidFill>
                </a:defRPr>
              </a:pPr>
              <a:r>
                <a:rPr lang="en-US" sz="11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X            43.00     LOW    </a:t>
              </a:r>
            </a:p>
            <a:p>
              <a:pPr marL="92075" indent="-6350">
                <a:lnSpc>
                  <a:spcPct val="90000"/>
                </a:lnSpc>
                <a:spcBef>
                  <a:spcPts val="0"/>
                </a:spcBef>
                <a:defRPr b="0">
                  <a:solidFill>
                    <a:srgbClr val="000000"/>
                  </a:solidFill>
                </a:defRPr>
              </a:pPr>
              <a:r>
                <a:rPr lang="en-US" sz="11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X            25.00     MISSING</a:t>
              </a:r>
            </a:p>
            <a:p>
              <a:pPr marL="92075" indent="-6350">
                <a:lnSpc>
                  <a:spcPct val="90000"/>
                </a:lnSpc>
                <a:spcBef>
                  <a:spcPts val="0"/>
                </a:spcBef>
                <a:defRPr b="0">
                  <a:solidFill>
                    <a:srgbClr val="000000"/>
                  </a:solidFill>
                </a:defRPr>
              </a:pPr>
              <a:r>
                <a:rPr lang="en-US" sz="11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ARM Y   A          Y            34.00     HIGH   </a:t>
              </a:r>
            </a:p>
            <a:p>
              <a:pPr marL="92075" indent="-6350">
                <a:lnSpc>
                  <a:spcPct val="90000"/>
                </a:lnSpc>
                <a:spcBef>
                  <a:spcPts val="0"/>
                </a:spcBef>
                <a:defRPr b="0">
                  <a:solidFill>
                    <a:srgbClr val="000000"/>
                  </a:solidFill>
                </a:defRPr>
              </a:pPr>
              <a:r>
                <a:rPr lang="en-US" sz="11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Y            50.00     LOW    </a:t>
              </a:r>
            </a:p>
            <a:p>
              <a:pPr marL="92075" indent="-6350">
                <a:lnSpc>
                  <a:spcPct val="90000"/>
                </a:lnSpc>
                <a:spcBef>
                  <a:spcPts val="0"/>
                </a:spcBef>
                <a:defRPr b="0">
                  <a:solidFill>
                    <a:srgbClr val="000000"/>
                  </a:solidFill>
                </a:defRPr>
              </a:pPr>
              <a:r>
                <a:rPr lang="en-US" sz="11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Y          &lt;No data&gt;   LOW    </a:t>
              </a:r>
            </a:p>
            <a:p>
              <a:pPr marL="92075" indent="-6350">
                <a:lnSpc>
                  <a:spcPct val="90000"/>
                </a:lnSpc>
                <a:spcBef>
                  <a:spcPts val="0"/>
                </a:spcBef>
                <a:defRPr b="0">
                  <a:solidFill>
                    <a:srgbClr val="000000"/>
                  </a:solidFill>
                </a:defRPr>
              </a:pPr>
              <a:r>
                <a:rPr lang="en-US" sz="11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B          Y            42.00     HIGH   </a:t>
              </a:r>
            </a:p>
            <a:p>
              <a:pPr marL="92075" indent="-6350">
                <a:lnSpc>
                  <a:spcPct val="90000"/>
                </a:lnSpc>
                <a:spcBef>
                  <a:spcPts val="0"/>
                </a:spcBef>
                <a:defRPr b="0">
                  <a:solidFill>
                    <a:srgbClr val="000000"/>
                  </a:solidFill>
                </a:defRPr>
              </a:pPr>
              <a:r>
                <a:rPr lang="en-US" sz="11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X          &lt;No data&gt;   LOW    </a:t>
              </a:r>
            </a:p>
            <a:p>
              <a:pPr marL="92075" indent="-6350">
                <a:lnSpc>
                  <a:spcPct val="90000"/>
                </a:lnSpc>
                <a:spcBef>
                  <a:spcPts val="0"/>
                </a:spcBef>
                <a:defRPr b="0">
                  <a:solidFill>
                    <a:srgbClr val="000000"/>
                  </a:solidFill>
                </a:defRPr>
              </a:pPr>
              <a:r>
                <a:rPr lang="en-US" sz="11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Y            26.00     LOW    </a:t>
              </a:r>
            </a:p>
            <a:p>
              <a:pPr marL="92075" indent="-6350">
                <a:lnSpc>
                  <a:spcPct val="90000"/>
                </a:lnSpc>
                <a:spcBef>
                  <a:spcPts val="0"/>
                </a:spcBef>
                <a:defRPr b="0">
                  <a:solidFill>
                    <a:srgbClr val="000000"/>
                  </a:solidFill>
                </a:defRPr>
              </a:pPr>
              <a:r>
                <a:rPr lang="en-US" sz="11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MISSING    Y            32.00     HIGH </a:t>
              </a:r>
              <a:endParaRPr lang="en-US" sz="11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endParaRPr>
            </a:p>
          </p:txBody>
        </p:sp>
        <p:sp>
          <p:nvSpPr>
            <p:cNvPr id="163" name="TF - CODE">
              <a:extLst>
                <a:ext uri="{FF2B5EF4-FFF2-40B4-BE49-F238E27FC236}">
                  <a16:creationId xmlns:a16="http://schemas.microsoft.com/office/drawing/2014/main" id="{9C47358B-9BEA-2991-67D1-0C081206DC13}"/>
                </a:ext>
              </a:extLst>
            </p:cNvPr>
            <p:cNvSpPr txBox="1"/>
            <p:nvPr/>
          </p:nvSpPr>
          <p:spPr>
            <a:xfrm>
              <a:off x="401159" y="5455891"/>
              <a:ext cx="432817" cy="2103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anchor="ctr">
              <a:spAutoFit/>
            </a:bodyPr>
            <a:lstStyle/>
            <a:p>
              <a:pPr lvl="1" indent="0"/>
              <a:r>
                <a:rPr lang="en-CA" dirty="0"/>
                <a:t>CODE</a:t>
              </a:r>
              <a:endParaRPr dirty="0"/>
            </a:p>
          </p:txBody>
        </p:sp>
        <p:sp>
          <p:nvSpPr>
            <p:cNvPr id="164" name="TF - CODE">
              <a:extLst>
                <a:ext uri="{FF2B5EF4-FFF2-40B4-BE49-F238E27FC236}">
                  <a16:creationId xmlns:a16="http://schemas.microsoft.com/office/drawing/2014/main" id="{997F85EB-5013-30A7-6FC6-1E44AC16E401}"/>
                </a:ext>
              </a:extLst>
            </p:cNvPr>
            <p:cNvSpPr txBox="1"/>
            <p:nvPr/>
          </p:nvSpPr>
          <p:spPr>
            <a:xfrm>
              <a:off x="5898404" y="5455891"/>
              <a:ext cx="432817" cy="2103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anchor="ctr">
              <a:spAutoFit/>
            </a:bodyPr>
            <a:lstStyle/>
            <a:p>
              <a:pPr lvl="1" indent="0"/>
              <a:r>
                <a:rPr lang="en-CA" dirty="0"/>
                <a:t>CODE</a:t>
              </a:r>
              <a:endParaRPr dirty="0"/>
            </a:p>
          </p:txBody>
        </p:sp>
        <p:sp>
          <p:nvSpPr>
            <p:cNvPr id="165" name="TF - TABLE OUTPUT">
              <a:extLst>
                <a:ext uri="{FF2B5EF4-FFF2-40B4-BE49-F238E27FC236}">
                  <a16:creationId xmlns:a16="http://schemas.microsoft.com/office/drawing/2014/main" id="{096C4948-7FC3-37C5-1650-B0B5D21A0E5C}"/>
                </a:ext>
              </a:extLst>
            </p:cNvPr>
            <p:cNvSpPr txBox="1"/>
            <p:nvPr/>
          </p:nvSpPr>
          <p:spPr>
            <a:xfrm>
              <a:off x="5894305" y="7548672"/>
              <a:ext cx="690571"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anchor="ctr">
              <a:spAutoFit/>
            </a:bodyPr>
            <a:lstStyle/>
            <a:p>
              <a:pPr lvl="1" indent="0"/>
              <a:r>
                <a:rPr lang="en-CA" dirty="0"/>
                <a:t>LISTING </a:t>
              </a:r>
            </a:p>
            <a:p>
              <a:pPr lvl="1" indent="0"/>
              <a:r>
                <a:rPr lang="en-CA" dirty="0"/>
                <a:t>OUTPUT</a:t>
              </a:r>
              <a:endParaRPr dirty="0"/>
            </a:p>
          </p:txBody>
        </p:sp>
        <p:sp>
          <p:nvSpPr>
            <p:cNvPr id="166" name="TF - TABLE OUTPUT">
              <a:extLst>
                <a:ext uri="{FF2B5EF4-FFF2-40B4-BE49-F238E27FC236}">
                  <a16:creationId xmlns:a16="http://schemas.microsoft.com/office/drawing/2014/main" id="{A6C6188C-0C8F-9FD0-7CFF-BD2E3F40A8CA}"/>
                </a:ext>
              </a:extLst>
            </p:cNvPr>
            <p:cNvSpPr txBox="1"/>
            <p:nvPr/>
          </p:nvSpPr>
          <p:spPr>
            <a:xfrm>
              <a:off x="389809" y="7554219"/>
              <a:ext cx="680800"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anchor="ctr">
              <a:spAutoFit/>
            </a:bodyPr>
            <a:lstStyle/>
            <a:p>
              <a:pPr lvl="1" indent="0"/>
              <a:r>
                <a:rPr lang="en-CA" dirty="0"/>
                <a:t>LISTING </a:t>
              </a:r>
            </a:p>
            <a:p>
              <a:pPr lvl="1" indent="0"/>
              <a:r>
                <a:rPr lang="en-CA" dirty="0"/>
                <a:t>OUTPUT</a:t>
              </a:r>
              <a:endParaRPr dirty="0"/>
            </a:p>
          </p:txBody>
        </p:sp>
      </p:grpSp>
      <p:grpSp>
        <p:nvGrpSpPr>
          <p:cNvPr id="172" name="Section - Key Columns">
            <a:extLst>
              <a:ext uri="{FF2B5EF4-FFF2-40B4-BE49-F238E27FC236}">
                <a16:creationId xmlns:a16="http://schemas.microsoft.com/office/drawing/2014/main" id="{E88431CA-8F60-04F8-3166-0F5B0EBE1044}"/>
              </a:ext>
            </a:extLst>
          </p:cNvPr>
          <p:cNvGrpSpPr/>
          <p:nvPr/>
        </p:nvGrpSpPr>
        <p:grpSpPr>
          <a:xfrm>
            <a:off x="277234" y="613235"/>
            <a:ext cx="10337672" cy="2936586"/>
            <a:chOff x="277234" y="613235"/>
            <a:chExt cx="10337672" cy="2936586"/>
          </a:xfrm>
        </p:grpSpPr>
        <p:sp>
          <p:nvSpPr>
            <p:cNvPr id="27" name="Rectangle 26">
              <a:extLst>
                <a:ext uri="{FF2B5EF4-FFF2-40B4-BE49-F238E27FC236}">
                  <a16:creationId xmlns:a16="http://schemas.microsoft.com/office/drawing/2014/main" id="{66879C28-50CF-B1E6-2A20-A28D4BE2A61B}"/>
                </a:ext>
              </a:extLst>
            </p:cNvPr>
            <p:cNvSpPr/>
            <p:nvPr/>
          </p:nvSpPr>
          <p:spPr>
            <a:xfrm>
              <a:off x="277234" y="613235"/>
              <a:ext cx="10337672" cy="2936586"/>
            </a:xfrm>
            <a:prstGeom prst="rect">
              <a:avLst/>
            </a:prstGeom>
            <a:solidFill>
              <a:srgbClr val="CFE2F3">
                <a:alpha val="50000"/>
              </a:srgbClr>
            </a:solidFill>
            <a:ln w="28575" cap="flat">
              <a:solidFill>
                <a:srgbClr val="5B8DFE"/>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no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CA"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57" name="Unsorted - Output">
              <a:extLst>
                <a:ext uri="{FF2B5EF4-FFF2-40B4-BE49-F238E27FC236}">
                  <a16:creationId xmlns:a16="http://schemas.microsoft.com/office/drawing/2014/main" id="{03E8F64D-3CCD-C7DD-0728-CE10EF118667}"/>
                </a:ext>
              </a:extLst>
            </p:cNvPr>
            <p:cNvSpPr txBox="1"/>
            <p:nvPr/>
          </p:nvSpPr>
          <p:spPr>
            <a:xfrm>
              <a:off x="6267648" y="1608085"/>
              <a:ext cx="3325932" cy="1898097"/>
            </a:xfrm>
            <a:prstGeom prst="rect">
              <a:avLst/>
            </a:prstGeom>
            <a:solidFill>
              <a:schemeClr val="bg1"/>
            </a:solidFill>
            <a:ln w="12700">
              <a:solidFill>
                <a:srgbClr val="5B8DFE"/>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lnSpcReduction="10000"/>
            </a:bodyPr>
            <a:lstStyle/>
            <a:p>
              <a:pPr marL="92075">
                <a:lnSpc>
                  <a:spcPct val="50000"/>
                </a:lnSpc>
                <a:spcBef>
                  <a:spcPts val="600"/>
                </a:spcBef>
                <a:defRPr b="0">
                  <a:solidFill>
                    <a:srgbClr val="000000"/>
                  </a:solidFill>
                </a:defRPr>
              </a:pPr>
              <a:r>
                <a:rPr lang="en-US" sz="10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000" b="0" dirty="0">
                  <a:solidFill>
                    <a:schemeClr val="bg2">
                      <a:lumMod val="10000"/>
                    </a:schemeClr>
                  </a:solidFill>
                  <a:highlight>
                    <a:srgbClr val="FFFF99"/>
                  </a:highlight>
                  <a:latin typeface="Droid Sans Mono" panose="020B0609030804020204" pitchFamily="49" charset="0"/>
                  <a:ea typeface="Droid Sans Mono" panose="020B0609030804020204" pitchFamily="49" charset="0"/>
                  <a:cs typeface="Droid Sans Mono" panose="020B0609030804020204" pitchFamily="49" charset="0"/>
                </a:rPr>
                <a:t>Stratif.</a:t>
              </a:r>
              <a:r>
                <a:rPr lang="en-US" sz="10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000" b="0" dirty="0">
                  <a:solidFill>
                    <a:schemeClr val="bg2">
                      <a:lumMod val="10000"/>
                    </a:schemeClr>
                  </a:solidFill>
                  <a:highlight>
                    <a:srgbClr val="FFFF99"/>
                  </a:highlight>
                  <a:latin typeface="Droid Sans Mono" panose="020B0609030804020204" pitchFamily="49" charset="0"/>
                  <a:ea typeface="Droid Sans Mono" panose="020B0609030804020204" pitchFamily="49" charset="0"/>
                  <a:cs typeface="Droid Sans Mono" panose="020B0609030804020204" pitchFamily="49" charset="0"/>
                </a:rPr>
                <a:t>Stratif.</a:t>
              </a:r>
              <a:r>
                <a:rPr lang="en-US" sz="10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Bmrkr</a:t>
              </a:r>
            </a:p>
            <a:p>
              <a:pPr marL="92075">
                <a:lnSpc>
                  <a:spcPct val="50000"/>
                </a:lnSpc>
                <a:spcBef>
                  <a:spcPts val="600"/>
                </a:spcBef>
                <a:defRPr b="0">
                  <a:solidFill>
                    <a:srgbClr val="000000"/>
                  </a:solidFill>
                </a:defRPr>
              </a:pPr>
              <a:r>
                <a:rPr lang="en-US" sz="10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000" b="0" dirty="0">
                  <a:solidFill>
                    <a:schemeClr val="bg2">
                      <a:lumMod val="10000"/>
                    </a:schemeClr>
                  </a:solidFill>
                  <a:highlight>
                    <a:srgbClr val="FFFF99"/>
                  </a:highlight>
                  <a:latin typeface="Droid Sans Mono" panose="020B0609030804020204" pitchFamily="49" charset="0"/>
                  <a:ea typeface="Droid Sans Mono" panose="020B0609030804020204" pitchFamily="49" charset="0"/>
                  <a:cs typeface="Droid Sans Mono" panose="020B0609030804020204" pitchFamily="49" charset="0"/>
                </a:rPr>
                <a:t>Arm</a:t>
              </a:r>
              <a:r>
                <a:rPr lang="en-US" sz="10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000" b="0" dirty="0">
                  <a:solidFill>
                    <a:schemeClr val="bg2">
                      <a:lumMod val="10000"/>
                    </a:schemeClr>
                  </a:solidFill>
                  <a:highlight>
                    <a:srgbClr val="FFFF99"/>
                  </a:highlight>
                  <a:latin typeface="Droid Sans Mono" panose="020B0609030804020204" pitchFamily="49" charset="0"/>
                  <a:ea typeface="Droid Sans Mono" panose="020B0609030804020204" pitchFamily="49" charset="0"/>
                  <a:cs typeface="Droid Sans Mono" panose="020B0609030804020204" pitchFamily="49" charset="0"/>
                </a:rPr>
                <a:t>Factor 1</a:t>
              </a:r>
              <a:r>
                <a:rPr lang="en-US" sz="10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000" b="0" dirty="0">
                  <a:solidFill>
                    <a:schemeClr val="bg2">
                      <a:lumMod val="10000"/>
                    </a:schemeClr>
                  </a:solidFill>
                  <a:highlight>
                    <a:srgbClr val="FFFF99"/>
                  </a:highlight>
                  <a:latin typeface="Droid Sans Mono" panose="020B0609030804020204" pitchFamily="49" charset="0"/>
                  <a:ea typeface="Droid Sans Mono" panose="020B0609030804020204" pitchFamily="49" charset="0"/>
                  <a:cs typeface="Droid Sans Mono" panose="020B0609030804020204" pitchFamily="49" charset="0"/>
                </a:rPr>
                <a:t>Factor 2</a:t>
              </a:r>
              <a:r>
                <a:rPr lang="en-US" sz="10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Age   Lvl 2</a:t>
              </a:r>
            </a:p>
            <a:p>
              <a:pPr marL="92075">
                <a:lnSpc>
                  <a:spcPct val="50000"/>
                </a:lnSpc>
                <a:spcBef>
                  <a:spcPts val="600"/>
                </a:spcBef>
                <a:defRPr b="0">
                  <a:solidFill>
                    <a:srgbClr val="000000"/>
                  </a:solidFill>
                </a:defRPr>
              </a:pPr>
              <a:r>
                <a:rPr lang="en-US" sz="10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a:t>
              </a:r>
            </a:p>
            <a:p>
              <a:pPr marL="92075">
                <a:lnSpc>
                  <a:spcPct val="50000"/>
                </a:lnSpc>
                <a:spcBef>
                  <a:spcPts val="600"/>
                </a:spcBef>
                <a:defRPr b="0">
                  <a:solidFill>
                    <a:srgbClr val="000000"/>
                  </a:solidFill>
                </a:defRPr>
              </a:pPr>
              <a:r>
                <a:rPr lang="en-US" sz="10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ARM X      B          X       27     NA  </a:t>
              </a:r>
            </a:p>
            <a:p>
              <a:pPr marL="92075">
                <a:lnSpc>
                  <a:spcPct val="50000"/>
                </a:lnSpc>
                <a:spcBef>
                  <a:spcPts val="600"/>
                </a:spcBef>
                <a:defRPr b="0">
                  <a:solidFill>
                    <a:srgbClr val="000000"/>
                  </a:solidFill>
                </a:defRPr>
              </a:pPr>
              <a:r>
                <a:rPr lang="en-US" sz="10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43     LOW </a:t>
              </a:r>
            </a:p>
            <a:p>
              <a:pPr marL="92075">
                <a:lnSpc>
                  <a:spcPct val="50000"/>
                </a:lnSpc>
                <a:spcBef>
                  <a:spcPts val="600"/>
                </a:spcBef>
                <a:defRPr b="0">
                  <a:solidFill>
                    <a:srgbClr val="000000"/>
                  </a:solidFill>
                </a:defRPr>
              </a:pPr>
              <a:r>
                <a:rPr lang="en-US" sz="10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25     NA  </a:t>
              </a:r>
            </a:p>
            <a:p>
              <a:pPr marL="92075">
                <a:lnSpc>
                  <a:spcPct val="50000"/>
                </a:lnSpc>
                <a:spcBef>
                  <a:spcPts val="600"/>
                </a:spcBef>
                <a:defRPr b="0">
                  <a:solidFill>
                    <a:srgbClr val="000000"/>
                  </a:solidFill>
                </a:defRPr>
              </a:pPr>
              <a:r>
                <a:rPr lang="en-US" sz="10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ARM Y      A          Y       34    HIGH </a:t>
              </a:r>
            </a:p>
            <a:p>
              <a:pPr marL="92075">
                <a:lnSpc>
                  <a:spcPct val="50000"/>
                </a:lnSpc>
                <a:spcBef>
                  <a:spcPts val="600"/>
                </a:spcBef>
                <a:defRPr b="0">
                  <a:solidFill>
                    <a:srgbClr val="000000"/>
                  </a:solidFill>
                </a:defRPr>
              </a:pPr>
              <a:r>
                <a:rPr lang="en-US" sz="10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50     LOW </a:t>
              </a:r>
            </a:p>
            <a:p>
              <a:pPr marL="92075">
                <a:lnSpc>
                  <a:spcPct val="50000"/>
                </a:lnSpc>
                <a:spcBef>
                  <a:spcPts val="600"/>
                </a:spcBef>
                <a:defRPr b="0">
                  <a:solidFill>
                    <a:srgbClr val="000000"/>
                  </a:solidFill>
                </a:defRPr>
              </a:pPr>
              <a:r>
                <a:rPr lang="en-US" sz="10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NA     LOW </a:t>
              </a:r>
            </a:p>
            <a:p>
              <a:pPr marL="92075">
                <a:lnSpc>
                  <a:spcPct val="50000"/>
                </a:lnSpc>
                <a:spcBef>
                  <a:spcPts val="600"/>
                </a:spcBef>
                <a:defRPr b="0">
                  <a:solidFill>
                    <a:srgbClr val="000000"/>
                  </a:solidFill>
                </a:defRPr>
              </a:pPr>
              <a:r>
                <a:rPr lang="en-US" sz="10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B          X       NA     LOW </a:t>
              </a:r>
            </a:p>
            <a:p>
              <a:pPr marL="92075">
                <a:lnSpc>
                  <a:spcPct val="50000"/>
                </a:lnSpc>
                <a:spcBef>
                  <a:spcPts val="600"/>
                </a:spcBef>
                <a:defRPr b="0">
                  <a:solidFill>
                    <a:srgbClr val="000000"/>
                  </a:solidFill>
                </a:defRPr>
              </a:pPr>
              <a:r>
                <a:rPr lang="en-US" sz="10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Y       42    HIGH </a:t>
              </a:r>
            </a:p>
            <a:p>
              <a:pPr marL="92075">
                <a:lnSpc>
                  <a:spcPct val="50000"/>
                </a:lnSpc>
                <a:spcBef>
                  <a:spcPts val="600"/>
                </a:spcBef>
                <a:defRPr b="0">
                  <a:solidFill>
                    <a:srgbClr val="000000"/>
                  </a:solidFill>
                </a:defRPr>
              </a:pPr>
              <a:r>
                <a:rPr lang="en-US" sz="10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26     LOW </a:t>
              </a:r>
            </a:p>
            <a:p>
              <a:pPr marL="92075">
                <a:lnSpc>
                  <a:spcPct val="50000"/>
                </a:lnSpc>
                <a:spcBef>
                  <a:spcPts val="600"/>
                </a:spcBef>
                <a:defRPr b="0">
                  <a:solidFill>
                    <a:srgbClr val="000000"/>
                  </a:solidFill>
                </a:defRPr>
              </a:pPr>
              <a:r>
                <a:rPr lang="en-US" sz="10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NA         Y       32    HIGH</a:t>
              </a:r>
            </a:p>
          </p:txBody>
        </p:sp>
        <p:sp>
          <p:nvSpPr>
            <p:cNvPr id="59" name="Basics">
              <a:extLst>
                <a:ext uri="{FF2B5EF4-FFF2-40B4-BE49-F238E27FC236}">
                  <a16:creationId xmlns:a16="http://schemas.microsoft.com/office/drawing/2014/main" id="{9C741730-40AD-1064-DA46-9777487E5B41}"/>
                </a:ext>
              </a:extLst>
            </p:cNvPr>
            <p:cNvSpPr txBox="1"/>
            <p:nvPr/>
          </p:nvSpPr>
          <p:spPr>
            <a:xfrm>
              <a:off x="368392" y="685819"/>
              <a:ext cx="2302213" cy="4078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noAutofit/>
            </a:bodyPr>
            <a:lstStyle/>
            <a:p>
              <a:pPr lvl="1" indent="0">
                <a:lnSpc>
                  <a:spcPct val="80000"/>
                </a:lnSpc>
                <a:spcBef>
                  <a:spcPts val="0"/>
                </a:spcBef>
                <a:defRPr sz="2500" b="0">
                  <a:solidFill>
                    <a:srgbClr val="628DB5"/>
                  </a:solidFill>
                </a:defRPr>
              </a:pPr>
              <a:r>
                <a:rPr lang="en-CA" dirty="0">
                  <a:solidFill>
                    <a:schemeClr val="tx2">
                      <a:lumMod val="75000"/>
                    </a:schemeClr>
                  </a:solidFill>
                </a:rPr>
                <a:t>Key Columns</a:t>
              </a:r>
              <a:endParaRPr dirty="0">
                <a:solidFill>
                  <a:schemeClr val="tx2">
                    <a:lumMod val="75000"/>
                  </a:schemeClr>
                </a:solidFill>
              </a:endParaRPr>
            </a:p>
          </p:txBody>
        </p:sp>
        <p:sp>
          <p:nvSpPr>
            <p:cNvPr id="481" name="Unsorted - Code">
              <a:extLst>
                <a:ext uri="{FF2B5EF4-FFF2-40B4-BE49-F238E27FC236}">
                  <a16:creationId xmlns:a16="http://schemas.microsoft.com/office/drawing/2014/main" id="{2B6E716E-58C9-BF5A-1725-C4BBC0DB386E}"/>
                </a:ext>
              </a:extLst>
            </p:cNvPr>
            <p:cNvSpPr txBox="1"/>
            <p:nvPr/>
          </p:nvSpPr>
          <p:spPr>
            <a:xfrm>
              <a:off x="851154" y="1609407"/>
              <a:ext cx="3873308" cy="944823"/>
            </a:xfrm>
            <a:prstGeom prst="rect">
              <a:avLst/>
            </a:prstGeom>
            <a:solidFill>
              <a:schemeClr val="bg1"/>
            </a:solidFill>
            <a:ln w="12700">
              <a:solidFill>
                <a:srgbClr val="5B8DFE"/>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p>
              <a:pPr marL="92075">
                <a:spcBef>
                  <a:spcPts val="0"/>
                </a:spcBef>
                <a:defRPr b="0">
                  <a:solidFill>
                    <a:srgbClr val="000000"/>
                  </a:solidFill>
                </a:defRPr>
              </a:pPr>
              <a:r>
                <a:rPr lang="en-US" sz="11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lstg &lt;- as_listing(</a:t>
              </a:r>
            </a:p>
            <a:p>
              <a:pPr marL="92075">
                <a:spcBef>
                  <a:spcPts val="0"/>
                </a:spcBef>
                <a:defRPr b="0">
                  <a:solidFill>
                    <a:srgbClr val="000000"/>
                  </a:solidFill>
                </a:defRPr>
              </a:pPr>
              <a:r>
                <a:rPr lang="en-US" sz="11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head(adsl, 8),</a:t>
              </a:r>
            </a:p>
            <a:p>
              <a:pPr marL="92075">
                <a:spcBef>
                  <a:spcPts val="0"/>
                </a:spcBef>
                <a:defRPr b="0">
                  <a:solidFill>
                    <a:srgbClr val="000000"/>
                  </a:solidFill>
                </a:defRPr>
              </a:pPr>
              <a:r>
                <a:rPr lang="en-US" sz="11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100" b="0" dirty="0">
                  <a:solidFill>
                    <a:schemeClr val="bg2">
                      <a:lumMod val="10000"/>
                    </a:schemeClr>
                  </a:solidFill>
                  <a:highlight>
                    <a:srgbClr val="FFFF99"/>
                  </a:highlight>
                  <a:latin typeface="Droid Sans Mono" panose="020B0609030804020204" pitchFamily="49" charset="0"/>
                  <a:ea typeface="Droid Sans Mono" panose="020B0609030804020204" pitchFamily="49" charset="0"/>
                  <a:cs typeface="Droid Sans Mono" panose="020B0609030804020204" pitchFamily="49" charset="0"/>
                </a:rPr>
                <a:t>key_cols = c("ARM", "STRATA1", "STRATA2")</a:t>
              </a:r>
              <a:r>
                <a:rPr lang="en-US" sz="11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a:t>
              </a:r>
            </a:p>
            <a:p>
              <a:pPr marL="92075">
                <a:spcBef>
                  <a:spcPts val="0"/>
                </a:spcBef>
                <a:defRPr b="0">
                  <a:solidFill>
                    <a:srgbClr val="000000"/>
                  </a:solidFill>
                </a:defRPr>
              </a:pPr>
              <a:r>
                <a:rPr lang="en-US" sz="11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disp_cols = c("AGE", "BMRKR2")</a:t>
              </a:r>
            </a:p>
            <a:p>
              <a:pPr marL="92075">
                <a:spcBef>
                  <a:spcPts val="0"/>
                </a:spcBef>
                <a:defRPr b="0">
                  <a:solidFill>
                    <a:srgbClr val="000000"/>
                  </a:solidFill>
                </a:defRPr>
              </a:pPr>
              <a:r>
                <a:rPr lang="en-US" sz="11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a:t>
              </a:r>
            </a:p>
          </p:txBody>
        </p:sp>
        <p:sp>
          <p:nvSpPr>
            <p:cNvPr id="492" name="SF - more info">
              <a:extLst>
                <a:ext uri="{FF2B5EF4-FFF2-40B4-BE49-F238E27FC236}">
                  <a16:creationId xmlns:a16="http://schemas.microsoft.com/office/drawing/2014/main" id="{D0DE4EBD-BE3E-2310-C0F2-4A3E731FA8B5}"/>
                </a:ext>
              </a:extLst>
            </p:cNvPr>
            <p:cNvSpPr txBox="1"/>
            <p:nvPr/>
          </p:nvSpPr>
          <p:spPr>
            <a:xfrm>
              <a:off x="375889" y="3294810"/>
              <a:ext cx="5722712" cy="2377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p>
              <a:pPr>
                <a:lnSpc>
                  <a:spcPct val="90000"/>
                </a:lnSpc>
                <a:spcBef>
                  <a:spcPts val="0"/>
                </a:spcBef>
                <a:buClr>
                  <a:schemeClr val="accent4">
                    <a:hueOff val="384618"/>
                    <a:satOff val="3869"/>
                    <a:lumOff val="5802"/>
                  </a:schemeClr>
                </a:buClr>
                <a:defRPr b="0">
                  <a:solidFill>
                    <a:srgbClr val="000000"/>
                  </a:solidFill>
                </a:defRPr>
              </a:pPr>
              <a:r>
                <a:rPr lang="en-CA" sz="1400" dirty="0">
                  <a:latin typeface="+mj-lt"/>
                </a:rPr>
                <a:t>For more information see the </a:t>
              </a:r>
              <a:r>
                <a:rPr lang="en-CA" sz="1400" b="0" dirty="0">
                  <a:latin typeface="+mj-lt"/>
                  <a:hlinkClick r:id="rId14"/>
                </a:rPr>
                <a:t>Key Columns section</a:t>
              </a:r>
              <a:r>
                <a:rPr lang="en-CA" sz="1400" b="0" dirty="0">
                  <a:latin typeface="+mj-lt"/>
                </a:rPr>
                <a:t> of the Introduction vignette</a:t>
              </a:r>
              <a:endParaRPr sz="1400" dirty="0">
                <a:latin typeface="+mj-lt"/>
              </a:endParaRPr>
            </a:p>
          </p:txBody>
        </p:sp>
        <p:sp>
          <p:nvSpPr>
            <p:cNvPr id="61" name="sort-prune text">
              <a:extLst>
                <a:ext uri="{FF2B5EF4-FFF2-40B4-BE49-F238E27FC236}">
                  <a16:creationId xmlns:a16="http://schemas.microsoft.com/office/drawing/2014/main" id="{CAE7DEE3-A3E9-BC9D-F8E2-E3A763463D1F}"/>
                </a:ext>
              </a:extLst>
            </p:cNvPr>
            <p:cNvSpPr txBox="1"/>
            <p:nvPr/>
          </p:nvSpPr>
          <p:spPr>
            <a:xfrm>
              <a:off x="339716" y="1083354"/>
              <a:ext cx="10206223" cy="4611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Autofit/>
            </a:bodyPr>
            <a:lstStyle/>
            <a:p>
              <a:pPr>
                <a:lnSpc>
                  <a:spcPct val="90000"/>
                </a:lnSpc>
                <a:spcBef>
                  <a:spcPts val="300"/>
                </a:spcBef>
                <a:buClr>
                  <a:schemeClr val="accent4">
                    <a:hueOff val="384618"/>
                    <a:satOff val="3869"/>
                    <a:lumOff val="5802"/>
                  </a:schemeClr>
                </a:buClr>
                <a:defRPr b="0">
                  <a:solidFill>
                    <a:srgbClr val="000000"/>
                  </a:solidFill>
                </a:defRPr>
              </a:pPr>
              <a:r>
                <a:rPr lang="en-US" sz="1400" dirty="0">
                  <a:latin typeface="+mn-lt"/>
                </a:rPr>
                <a:t>Key columns can be specified in a listing so that sequentially repeated values are not displayed. This means that each unique combination of values for all key columns is printed only once per listing. Additionally, listings are sorted on the values of the specified key columns.</a:t>
              </a:r>
              <a:endParaRPr lang="en-CA" sz="1400" dirty="0">
                <a:latin typeface="+mn-lt"/>
              </a:endParaRPr>
            </a:p>
          </p:txBody>
        </p:sp>
        <p:sp>
          <p:nvSpPr>
            <p:cNvPr id="62" name="Line">
              <a:extLst>
                <a:ext uri="{FF2B5EF4-FFF2-40B4-BE49-F238E27FC236}">
                  <a16:creationId xmlns:a16="http://schemas.microsoft.com/office/drawing/2014/main" id="{7F2C33DF-B474-2F9F-1A53-2B6AD0A89AA5}"/>
                </a:ext>
              </a:extLst>
            </p:cNvPr>
            <p:cNvSpPr/>
            <p:nvPr/>
          </p:nvSpPr>
          <p:spPr>
            <a:xfrm>
              <a:off x="371124" y="1568429"/>
              <a:ext cx="10165289" cy="0"/>
            </a:xfrm>
            <a:prstGeom prst="line">
              <a:avLst/>
            </a:prstGeom>
            <a:ln w="19050">
              <a:solidFill>
                <a:schemeClr val="tx2">
                  <a:lumMod val="75000"/>
                </a:schemeClr>
              </a:solidFill>
              <a:custDash>
                <a:ds d="100000" sp="200000"/>
              </a:custDash>
            </a:ln>
          </p:spPr>
          <p:txBody>
            <a:bodyPr lIns="54570" tIns="54570" rIns="54570" bIns="54570" anchor="ctr">
              <a:noAutofit/>
            </a:bodyPr>
            <a:lstStyle/>
            <a:p>
              <a:pPr>
                <a:lnSpc>
                  <a:spcPct val="80000"/>
                </a:lnSpc>
                <a:spcBef>
                  <a:spcPts val="600"/>
                </a:spcBef>
                <a:defRPr b="0">
                  <a:solidFill>
                    <a:srgbClr val="000000"/>
                  </a:solidFill>
                </a:defRPr>
              </a:pPr>
              <a:endParaRPr dirty="0"/>
            </a:p>
          </p:txBody>
        </p:sp>
        <p:sp>
          <p:nvSpPr>
            <p:cNvPr id="63" name="Line">
              <a:extLst>
                <a:ext uri="{FF2B5EF4-FFF2-40B4-BE49-F238E27FC236}">
                  <a16:creationId xmlns:a16="http://schemas.microsoft.com/office/drawing/2014/main" id="{BAA61D1E-413B-C1F0-2FA2-55058272BBB2}"/>
                </a:ext>
              </a:extLst>
            </p:cNvPr>
            <p:cNvSpPr/>
            <p:nvPr/>
          </p:nvSpPr>
          <p:spPr>
            <a:xfrm>
              <a:off x="371202" y="1056599"/>
              <a:ext cx="10165212" cy="0"/>
            </a:xfrm>
            <a:prstGeom prst="line">
              <a:avLst/>
            </a:prstGeom>
            <a:ln w="19050">
              <a:solidFill>
                <a:schemeClr val="tx2">
                  <a:lumMod val="75000"/>
                </a:schemeClr>
              </a:solidFill>
              <a:custDash>
                <a:ds d="100000" sp="200000"/>
              </a:custDash>
            </a:ln>
          </p:spPr>
          <p:txBody>
            <a:bodyPr lIns="54570" tIns="54570" rIns="54570" bIns="54570" anchor="ctr">
              <a:noAutofit/>
            </a:bodyPr>
            <a:lstStyle/>
            <a:p>
              <a:pPr>
                <a:lnSpc>
                  <a:spcPct val="80000"/>
                </a:lnSpc>
                <a:spcBef>
                  <a:spcPts val="600"/>
                </a:spcBef>
                <a:defRPr b="0">
                  <a:solidFill>
                    <a:srgbClr val="000000"/>
                  </a:solidFill>
                </a:defRPr>
              </a:pPr>
              <a:endParaRPr dirty="0"/>
            </a:p>
          </p:txBody>
        </p:sp>
        <p:sp>
          <p:nvSpPr>
            <p:cNvPr id="168" name="TF - CODE">
              <a:extLst>
                <a:ext uri="{FF2B5EF4-FFF2-40B4-BE49-F238E27FC236}">
                  <a16:creationId xmlns:a16="http://schemas.microsoft.com/office/drawing/2014/main" id="{5131C0F9-1617-E5B5-3359-702C39719ABE}"/>
                </a:ext>
              </a:extLst>
            </p:cNvPr>
            <p:cNvSpPr txBox="1"/>
            <p:nvPr/>
          </p:nvSpPr>
          <p:spPr>
            <a:xfrm>
              <a:off x="372584" y="1656292"/>
              <a:ext cx="432817" cy="2103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anchor="ctr">
              <a:spAutoFit/>
            </a:bodyPr>
            <a:lstStyle/>
            <a:p>
              <a:pPr lvl="1" indent="0"/>
              <a:r>
                <a:rPr lang="en-CA" dirty="0"/>
                <a:t>CODE</a:t>
              </a:r>
              <a:endParaRPr dirty="0"/>
            </a:p>
          </p:txBody>
        </p:sp>
        <p:sp>
          <p:nvSpPr>
            <p:cNvPr id="170" name="TF - TABLE OUTPUT">
              <a:extLst>
                <a:ext uri="{FF2B5EF4-FFF2-40B4-BE49-F238E27FC236}">
                  <a16:creationId xmlns:a16="http://schemas.microsoft.com/office/drawing/2014/main" id="{6421D6C3-41A8-6B18-819B-050E2FBE1E1B}"/>
                </a:ext>
              </a:extLst>
            </p:cNvPr>
            <p:cNvSpPr txBox="1"/>
            <p:nvPr/>
          </p:nvSpPr>
          <p:spPr>
            <a:xfrm>
              <a:off x="5023822" y="1655740"/>
              <a:ext cx="1230937" cy="2103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anchor="ctr">
              <a:spAutoFit/>
            </a:bodyPr>
            <a:lstStyle/>
            <a:p>
              <a:pPr lvl="1" indent="0"/>
              <a:r>
                <a:rPr lang="en-CA" dirty="0"/>
                <a:t>LISTING OUTPUT</a:t>
              </a:r>
              <a:endParaRPr dirty="0"/>
            </a:p>
          </p:txBody>
        </p:sp>
      </p:gr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4C4C4C"/>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6064</TotalTime>
  <Words>1303</Words>
  <Application>Microsoft Office PowerPoint</Application>
  <PresentationFormat>Custom</PresentationFormat>
  <Paragraphs>198</Paragraphs>
  <Slides>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Avenir</vt:lpstr>
      <vt:lpstr>Droid Sans Mono</vt:lpstr>
      <vt:lpstr>Helvetica Light</vt:lpstr>
      <vt:lpstr>Source Sans Pro</vt:lpstr>
      <vt:lpstr>Source Sans Pro Light</vt:lpstr>
      <vt:lpstr>Source Sans Pro Semibold</vt:lpstr>
      <vt:lpstr>White</vt:lpstr>
      <vt:lpstr>rlistings - Listings with R : : CHEAT SHEET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rtables Cheat Sheet</dc:title>
  <dc:creator>Emily de la Rua</dc:creator>
  <cp:lastModifiedBy>Emily de la Rua</cp:lastModifiedBy>
  <cp:revision>12</cp:revision>
  <dcterms:modified xsi:type="dcterms:W3CDTF">2024-03-02T00:06:50Z</dcterms:modified>
</cp:coreProperties>
</file>