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4CCCC"/>
    <a:srgbClr val="D6FEF6"/>
    <a:srgbClr val="CFE2F3"/>
    <a:srgbClr val="E0D9FF"/>
    <a:srgbClr val="FDE3F9"/>
    <a:srgbClr val="F8DFAE"/>
    <a:srgbClr val="D9EAD3"/>
    <a:srgbClr val="5B8DFE"/>
    <a:srgbClr val="BAFE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90" autoAdjust="0"/>
    <p:restoredTop sz="96616" autoAdjust="0"/>
  </p:normalViewPr>
  <p:slideViewPr>
    <p:cSldViewPr snapToGrid="0" snapToObjects="1">
      <p:cViewPr>
        <p:scale>
          <a:sx n="66" d="100"/>
          <a:sy n="66" d="100"/>
        </p:scale>
        <p:origin x="1272" y="3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hyperlink" Target="insightsengineering.github.io/nest" TargetMode="External"/><Relationship Id="rId5" Type="http://schemas.openxmlformats.org/officeDocument/2006/relationships/hyperlink" Target="insightsengineering.github.io/rtables" TargetMode="External"/><Relationship Id="rId4" Type="http://schemas.openxmlformats.org/officeDocument/2006/relationships/hyperlink" Target="mailto:info@rstudio.com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hyperlink" Target="https://insightsengineering.github.io/rtables/main/reference/custom_split_funs.html" TargetMode="External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3.png"/><Relationship Id="rId12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hyperlink" Target="insightsengineering.github.io/nest" TargetMode="External"/><Relationship Id="rId11" Type="http://schemas.openxmlformats.org/officeDocument/2006/relationships/image" Target="../media/image8.png"/><Relationship Id="rId5" Type="http://schemas.openxmlformats.org/officeDocument/2006/relationships/hyperlink" Target="insightsengineering.github.io/rtables" TargetMode="External"/><Relationship Id="rId10" Type="http://schemas.openxmlformats.org/officeDocument/2006/relationships/image" Target="../media/image7.png"/><Relationship Id="rId4" Type="http://schemas.openxmlformats.org/officeDocument/2006/relationships/hyperlink" Target="mailto:info@rstudio.com" TargetMode="Externa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Page Layout">
            <a:extLst>
              <a:ext uri="{FF2B5EF4-FFF2-40B4-BE49-F238E27FC236}">
                <a16:creationId xmlns:a16="http://schemas.microsoft.com/office/drawing/2014/main" id="{43AC953A-C476-1730-6ADF-E9E7197E45F8}"/>
              </a:ext>
            </a:extLst>
          </p:cNvPr>
          <p:cNvGrpSpPr/>
          <p:nvPr/>
        </p:nvGrpSpPr>
        <p:grpSpPr>
          <a:xfrm>
            <a:off x="198147" y="-666743"/>
            <a:ext cx="13774776" cy="11348791"/>
            <a:chOff x="198147" y="-666743"/>
            <a:chExt cx="13774776" cy="11348791"/>
          </a:xfrm>
        </p:grpSpPr>
        <p:pic>
          <p:nvPicPr>
            <p:cNvPr id="6" name="Cheatsheet Background" descr="Image">
              <a:extLst>
                <a:ext uri="{FF2B5EF4-FFF2-40B4-BE49-F238E27FC236}">
                  <a16:creationId xmlns:a16="http://schemas.microsoft.com/office/drawing/2014/main" id="{F5CDCBD0-AB42-D56A-5D36-0398358BC5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8962"/>
            <a:stretch/>
          </p:blipFill>
          <p:spPr>
            <a:xfrm>
              <a:off x="8369105" y="-666743"/>
              <a:ext cx="5603818" cy="21261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2" name="Cheatsheet Footer"/>
            <p:cNvSpPr txBox="1"/>
            <p:nvPr/>
          </p:nvSpPr>
          <p:spPr>
            <a:xfrm>
              <a:off x="2353572" y="10347903"/>
              <a:ext cx="11322666" cy="23485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4570" tIns="54570" rIns="54570" bIns="54570" anchor="ctr">
              <a:spAutoFit/>
            </a:bodyPr>
            <a:lstStyle/>
            <a:p>
              <a:pPr algn="r">
                <a:lnSpc>
                  <a:spcPct val="90000"/>
                </a:lnSpc>
                <a:spcBef>
                  <a:spcPts val="0"/>
                </a:spcBef>
                <a:defRPr sz="900" b="0">
                  <a:solidFill>
                    <a:srgbClr val="000000"/>
                  </a:solidFill>
                </a:defRPr>
              </a:pPr>
              <a:r>
                <a:rPr dirty="0">
                  <a:hlinkClick r:id="rId3"/>
                </a:rPr>
                <a:t>CC BY SA</a:t>
              </a:r>
              <a:r>
                <a:rPr dirty="0"/>
                <a:t> </a:t>
              </a:r>
              <a:r>
                <a:rPr lang="en-CA" dirty="0"/>
                <a:t>Your Name</a:t>
              </a:r>
              <a:r>
                <a:rPr dirty="0"/>
                <a:t> •  </a:t>
              </a:r>
              <a:r>
                <a:rPr dirty="0">
                  <a:hlinkClick r:id="rId4"/>
                </a:rPr>
                <a:t>your@email.com</a:t>
              </a:r>
              <a:r>
                <a:rPr dirty="0"/>
                <a:t>  •  Learn more at </a:t>
              </a:r>
              <a:r>
                <a:rPr lang="en-CA" dirty="0">
                  <a:hlinkClick r:id="rId5"/>
                </a:rPr>
                <a:t>rtables</a:t>
              </a:r>
              <a:r>
                <a:rPr dirty="0"/>
                <a:t>   •  package version  </a:t>
              </a:r>
              <a:r>
                <a:rPr lang="en-CA" dirty="0"/>
                <a:t>0.6.6</a:t>
              </a:r>
              <a:r>
                <a:rPr dirty="0"/>
                <a:t> •  Updated: </a:t>
              </a:r>
              <a:r>
                <a:rPr lang="en-CA" dirty="0"/>
                <a:t>2023-12</a:t>
              </a:r>
              <a:endParaRPr dirty="0"/>
            </a:p>
          </p:txBody>
        </p:sp>
        <p:sp>
          <p:nvSpPr>
            <p:cNvPr id="147" name="Cheatsheet Footer Line"/>
            <p:cNvSpPr/>
            <p:nvPr/>
          </p:nvSpPr>
          <p:spPr>
            <a:xfrm>
              <a:off x="1021080" y="10337514"/>
              <a:ext cx="12654421" cy="0"/>
            </a:xfrm>
            <a:prstGeom prst="line">
              <a:avLst/>
            </a:prstGeom>
            <a:ln w="12700">
              <a:solidFill>
                <a:srgbClr val="E4E4E3"/>
              </a:solidFill>
              <a:miter lim="400000"/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  <p:pic>
          <p:nvPicPr>
            <p:cNvPr id="8" name="Logo - NEST" descr="A logo of a company&#10;&#10;Description automatically generated">
              <a:hlinkClick r:id="rId6"/>
              <a:extLst>
                <a:ext uri="{FF2B5EF4-FFF2-40B4-BE49-F238E27FC236}">
                  <a16:creationId xmlns:a16="http://schemas.microsoft.com/office/drawing/2014/main" id="{15CCC1B8-9FFB-4C3D-63A5-D996E1198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47" y="9998367"/>
              <a:ext cx="592584" cy="683681"/>
            </a:xfrm>
            <a:prstGeom prst="rect">
              <a:avLst/>
            </a:prstGeom>
          </p:spPr>
        </p:pic>
      </p:grpSp>
      <p:grpSp>
        <p:nvGrpSpPr>
          <p:cNvPr id="12" name="Section - Titles &amp; Footers">
            <a:extLst>
              <a:ext uri="{FF2B5EF4-FFF2-40B4-BE49-F238E27FC236}">
                <a16:creationId xmlns:a16="http://schemas.microsoft.com/office/drawing/2014/main" id="{C2AA13AF-6CE7-5BBF-6DA4-B1E92880EE79}"/>
              </a:ext>
            </a:extLst>
          </p:cNvPr>
          <p:cNvGrpSpPr/>
          <p:nvPr/>
        </p:nvGrpSpPr>
        <p:grpSpPr>
          <a:xfrm>
            <a:off x="3850397" y="7253443"/>
            <a:ext cx="9915509" cy="2610000"/>
            <a:chOff x="3945304" y="7229733"/>
            <a:chExt cx="6695449" cy="2663515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5905571E-3621-2CB7-0349-237FFD983E2D}"/>
                </a:ext>
              </a:extLst>
            </p:cNvPr>
            <p:cNvGrpSpPr/>
            <p:nvPr/>
          </p:nvGrpSpPr>
          <p:grpSpPr>
            <a:xfrm>
              <a:off x="3945304" y="7229733"/>
              <a:ext cx="6695449" cy="2663515"/>
              <a:chOff x="292145" y="1425676"/>
              <a:chExt cx="3338949" cy="2663515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CC67DEE5-E694-5BCE-9AB6-E620C0BC278A}"/>
                  </a:ext>
                </a:extLst>
              </p:cNvPr>
              <p:cNvGrpSpPr/>
              <p:nvPr/>
            </p:nvGrpSpPr>
            <p:grpSpPr>
              <a:xfrm>
                <a:off x="292145" y="1425676"/>
                <a:ext cx="3338949" cy="2663515"/>
                <a:chOff x="292145" y="1425676"/>
                <a:chExt cx="3362675" cy="2663515"/>
              </a:xfrm>
            </p:grpSpPr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EFB32B0C-9C2C-4052-9568-F039F44441C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92145" y="1425676"/>
                  <a:ext cx="3362675" cy="2663515"/>
                </a:xfrm>
                <a:prstGeom prst="rect">
                  <a:avLst/>
                </a:prstGeom>
                <a:solidFill>
                  <a:srgbClr val="CFE2F3">
                    <a:alpha val="50000"/>
                  </a:srgbClr>
                </a:solidFill>
                <a:ln w="28575" cap="flat">
                  <a:solidFill>
                    <a:srgbClr val="5B8DFE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30" name="Basics">
                  <a:extLst>
                    <a:ext uri="{FF2B5EF4-FFF2-40B4-BE49-F238E27FC236}">
                      <a16:creationId xmlns:a16="http://schemas.microsoft.com/office/drawing/2014/main" id="{D588ED47-9552-C663-339B-79FC15484436}"/>
                    </a:ext>
                  </a:extLst>
                </p:cNvPr>
                <p:cNvSpPr txBox="1"/>
                <p:nvPr/>
              </p:nvSpPr>
              <p:spPr>
                <a:xfrm>
                  <a:off x="330628" y="1547215"/>
                  <a:ext cx="2116470" cy="340029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12700" tIns="12700" rIns="12700" bIns="12700" anchor="ctr">
                  <a:spAutoFit/>
                </a:bodyPr>
                <a:lstStyle/>
                <a:p>
                  <a:pPr lvl="1" indent="0">
                    <a:lnSpc>
                      <a:spcPct val="80000"/>
                    </a:lnSpc>
                    <a:spcBef>
                      <a:spcPts val="0"/>
                    </a:spcBef>
                    <a:defRPr sz="2500" b="0">
                      <a:solidFill>
                        <a:srgbClr val="628DB5"/>
                      </a:solidFill>
                    </a:defRPr>
                  </a:pPr>
                  <a:r>
                    <a:rPr lang="en-CA" dirty="0">
                      <a:solidFill>
                        <a:schemeClr val="tx2">
                          <a:lumMod val="75000"/>
                        </a:schemeClr>
                      </a:solidFill>
                    </a:rPr>
                    <a:t>Titles &amp; Footers</a:t>
                  </a:r>
                  <a:endParaRPr dirty="0">
                    <a:solidFill>
                      <a:schemeClr val="tx2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128" name="Line">
                <a:extLst>
                  <a:ext uri="{FF2B5EF4-FFF2-40B4-BE49-F238E27FC236}">
                    <a16:creationId xmlns:a16="http://schemas.microsoft.com/office/drawing/2014/main" id="{20C7E295-5B39-0650-1804-3D9D4AC7FFCB}"/>
                  </a:ext>
                </a:extLst>
              </p:cNvPr>
              <p:cNvSpPr/>
              <p:nvPr/>
            </p:nvSpPr>
            <p:spPr>
              <a:xfrm>
                <a:off x="324068" y="1899056"/>
                <a:ext cx="3280486" cy="0"/>
              </a:xfrm>
              <a:prstGeom prst="line">
                <a:avLst/>
              </a:prstGeom>
              <a:ln w="19050">
                <a:solidFill>
                  <a:schemeClr val="tx2">
                    <a:lumMod val="75000"/>
                  </a:schemeClr>
                </a:solidFill>
                <a:custDash>
                  <a:ds d="100000" sp="200000"/>
                </a:custDash>
              </a:ln>
            </p:spPr>
            <p:txBody>
              <a:bodyPr lIns="54570" tIns="54570" rIns="54570" bIns="54570" anchor="ctr"/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ED2DFC48-BA28-BDDB-7A17-CFCC047D3FA3}"/>
                </a:ext>
              </a:extLst>
            </p:cNvPr>
            <p:cNvGrpSpPr/>
            <p:nvPr/>
          </p:nvGrpSpPr>
          <p:grpSpPr>
            <a:xfrm>
              <a:off x="4334483" y="7774755"/>
              <a:ext cx="5827263" cy="2048539"/>
              <a:chOff x="4188288" y="7769691"/>
              <a:chExt cx="5827263" cy="2048539"/>
            </a:xfrm>
          </p:grpSpPr>
          <p:sp>
            <p:nvSpPr>
              <p:cNvPr id="165" name="Each cheatsheet should be licensed under the creative commons license.…"/>
              <p:cNvSpPr txBox="1"/>
              <p:nvPr/>
            </p:nvSpPr>
            <p:spPr>
              <a:xfrm>
                <a:off x="4188288" y="7779282"/>
                <a:ext cx="3090531" cy="183018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5B8DFE"/>
                </a:solidFill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0" tIns="0" rIns="0" bIns="0" anchor="ctr">
                <a:normAutofit/>
              </a:bodyPr>
              <a:lstStyle/>
              <a:p>
                <a:pPr marL="92075" indent="-4763">
                  <a:lnSpc>
                    <a:spcPct val="9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rPr lang="en-CA" sz="1000" dirty="0">
                    <a:solidFill>
                      <a:schemeClr val="bg2">
                        <a:lumMod val="10000"/>
                      </a:schemeClr>
                    </a:solidFill>
                    <a:highlight>
                      <a:srgbClr val="F4CCCC"/>
                    </a:highlight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main_title(tbl_a) &lt;- "My Title"</a:t>
                </a:r>
              </a:p>
              <a:p>
                <a:pPr marL="92075" indent="-4763">
                  <a:lnSpc>
                    <a:spcPct val="9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rPr lang="en-CA" sz="1000" dirty="0">
                    <a:solidFill>
                      <a:schemeClr val="bg2">
                        <a:lumMod val="10000"/>
                      </a:schemeClr>
                    </a:solidFill>
                    <a:highlight>
                      <a:srgbClr val="CFE2F3"/>
                    </a:highlight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subtitles(tbl_a) &lt;- c("A subtitle")</a:t>
                </a:r>
              </a:p>
              <a:p>
                <a:pPr marL="92075" indent="-4763">
                  <a:lnSpc>
                    <a:spcPct val="9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rPr lang="en-CA" sz="1000" dirty="0">
                    <a:solidFill>
                      <a:schemeClr val="bg2">
                        <a:lumMod val="10000"/>
                      </a:schemeClr>
                    </a:solidFill>
                    <a:highlight>
                      <a:srgbClr val="D9EAD3"/>
                    </a:highlight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main_footer(tbl_a) &lt;- c("A footnote")</a:t>
                </a:r>
              </a:p>
              <a:p>
                <a:pPr marL="92075" indent="-4763">
                  <a:lnSpc>
                    <a:spcPct val="9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rPr lang="en-CA" sz="1000" dirty="0">
                    <a:solidFill>
                      <a:schemeClr val="bg2">
                        <a:lumMod val="10000"/>
                      </a:schemeClr>
                    </a:solidFill>
                    <a:highlight>
                      <a:srgbClr val="F8DFAE"/>
                    </a:highlight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prov_footer(tbl_a) &lt;- c("A provenance footer")</a:t>
                </a:r>
              </a:p>
              <a:p>
                <a:pPr marL="92075" indent="-4763">
                  <a:lnSpc>
                    <a:spcPct val="9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rPr lang="en-CA" sz="1000" dirty="0">
                    <a:solidFill>
                      <a:schemeClr val="bg2">
                        <a:lumMod val="10000"/>
                      </a:schemeClr>
                    </a:solidFill>
                    <a:highlight>
                      <a:srgbClr val="E0D9FF"/>
                    </a:highlight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fnotes_at_path(tbl_a, </a:t>
                </a:r>
              </a:p>
              <a:p>
                <a:pPr marL="92075" indent="-4763">
                  <a:lnSpc>
                    <a:spcPct val="9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rPr lang="en-CA" sz="1000" dirty="0">
                    <a:solidFill>
                      <a:schemeClr val="bg2">
                        <a:lumMod val="10000"/>
                      </a:schemeClr>
                    </a:solidFill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               </a:t>
                </a:r>
                <a:r>
                  <a:rPr lang="en-CA" sz="1000" dirty="0">
                    <a:solidFill>
                      <a:schemeClr val="bg2">
                        <a:lumMod val="10000"/>
                      </a:schemeClr>
                    </a:solidFill>
                    <a:highlight>
                      <a:srgbClr val="E0D9FF"/>
                    </a:highlight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rowpath = c("STRATA1", "A", "AGE", "Mean"), </a:t>
                </a:r>
              </a:p>
              <a:p>
                <a:pPr marL="92075" indent="-4763">
                  <a:lnSpc>
                    <a:spcPct val="9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rPr lang="en-CA" sz="1000" dirty="0">
                    <a:solidFill>
                      <a:schemeClr val="bg2">
                        <a:lumMod val="10000"/>
                      </a:schemeClr>
                    </a:solidFill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               </a:t>
                </a:r>
                <a:r>
                  <a:rPr lang="en-CA" sz="1000" dirty="0">
                    <a:solidFill>
                      <a:schemeClr val="bg2">
                        <a:lumMod val="10000"/>
                      </a:schemeClr>
                    </a:solidFill>
                    <a:highlight>
                      <a:srgbClr val="E0D9FF"/>
                    </a:highlight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colpath = c("ARM", "ARM X")</a:t>
                </a:r>
              </a:p>
              <a:p>
                <a:pPr marL="92075" indent="-4763">
                  <a:lnSpc>
                    <a:spcPct val="9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rPr lang="en-CA" sz="1000" dirty="0">
                    <a:solidFill>
                      <a:schemeClr val="bg2">
                        <a:lumMod val="10000"/>
                      </a:schemeClr>
                    </a:solidFill>
                    <a:highlight>
                      <a:srgbClr val="E0D9FF"/>
                    </a:highlight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) &lt;- "Mean age for arm X"</a:t>
                </a:r>
                <a:endParaRPr sz="1000" b="1" dirty="0">
                  <a:solidFill>
                    <a:schemeClr val="bg2">
                      <a:lumMod val="10000"/>
                    </a:schemeClr>
                  </a:solidFill>
                  <a:highlight>
                    <a:srgbClr val="E0D9FF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endParaRPr>
              </a:p>
            </p:txBody>
          </p:sp>
          <p:sp>
            <p:nvSpPr>
              <p:cNvPr id="2" name="Each cheatsheet should be licensed under the creative commons license.…">
                <a:extLst>
                  <a:ext uri="{FF2B5EF4-FFF2-40B4-BE49-F238E27FC236}">
                    <a16:creationId xmlns:a16="http://schemas.microsoft.com/office/drawing/2014/main" id="{3E3DFEB5-08A0-9279-D705-B840907B50B0}"/>
                  </a:ext>
                </a:extLst>
              </p:cNvPr>
              <p:cNvSpPr txBox="1"/>
              <p:nvPr/>
            </p:nvSpPr>
            <p:spPr>
              <a:xfrm>
                <a:off x="8824573" y="7769691"/>
                <a:ext cx="1190978" cy="204853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5B8DFE"/>
                </a:solidFill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0" tIns="0" rIns="0" bIns="0" anchor="ctr">
                <a:noAutofit/>
              </a:bodyPr>
              <a:lstStyle/>
              <a:p>
                <a:pPr marL="92075" indent="-4763"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rPr lang="en-US" sz="800" b="0" dirty="0">
                    <a:highlight>
                      <a:srgbClr val="F4CCCC"/>
                    </a:highlight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My Title</a:t>
                </a:r>
              </a:p>
              <a:p>
                <a:pPr marL="92075" indent="-4763"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rPr lang="en-US" sz="800" b="0" dirty="0">
                    <a:highlight>
                      <a:srgbClr val="CFE2F3"/>
                    </a:highlight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A subtitle</a:t>
                </a:r>
              </a:p>
              <a:p>
                <a:pPr marL="92075" indent="-4763"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lang="en-US" sz="400" b="0" dirty="0"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endParaRPr>
              </a:p>
              <a:p>
                <a:pPr marL="92075" indent="-4763"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rPr lang="en-US" sz="800" b="0" dirty="0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——————————————————————————</a:t>
                </a:r>
              </a:p>
              <a:p>
                <a:pPr marL="92075" indent="-4763"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rPr lang="en-US" sz="800" b="0" dirty="0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           ARM X     ARM Y</a:t>
                </a:r>
              </a:p>
              <a:p>
                <a:pPr marL="92075" indent="-4763"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rPr lang="en-US" sz="800" b="0" dirty="0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——————————————————————————</a:t>
                </a:r>
              </a:p>
              <a:p>
                <a:pPr marL="92075" indent="-4763"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rPr lang="en-US" sz="800" b="0" dirty="0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A                         </a:t>
                </a:r>
              </a:p>
              <a:p>
                <a:pPr marL="92075" indent="-4763"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rPr lang="en-US" sz="800" b="0" dirty="0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  Mean   33.32 </a:t>
                </a:r>
                <a:r>
                  <a:rPr lang="en-US" sz="800" b="0" dirty="0">
                    <a:highlight>
                      <a:srgbClr val="E0D9FF"/>
                    </a:highlight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{1}</a:t>
                </a:r>
                <a:r>
                  <a:rPr lang="en-US" sz="800" b="0" dirty="0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   35.86</a:t>
                </a:r>
              </a:p>
              <a:p>
                <a:pPr marL="92075" indent="-4763"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rPr lang="en-US" sz="800" b="0" dirty="0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B                         </a:t>
                </a:r>
              </a:p>
              <a:p>
                <a:pPr marL="92075" indent="-4763"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rPr lang="en-US" sz="800" b="0" dirty="0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  Mean     33.65     38.00</a:t>
                </a:r>
              </a:p>
              <a:p>
                <a:pPr marL="92075" indent="-4763"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rPr lang="en-US" sz="800" b="0" dirty="0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——————————————————————————</a:t>
                </a:r>
              </a:p>
              <a:p>
                <a:pPr marL="92075" indent="-4763"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rPr lang="en-US" sz="800" b="0" dirty="0">
                    <a:highlight>
                      <a:srgbClr val="E0D9FF"/>
                    </a:highlight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{1} - Mean age for arm X</a:t>
                </a:r>
              </a:p>
              <a:p>
                <a:pPr marL="92075" indent="-4763"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rPr lang="en-US" sz="800" b="0" dirty="0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——————————————————————————</a:t>
                </a:r>
              </a:p>
              <a:p>
                <a:pPr marL="92075" indent="-4763"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lang="en-US" sz="400" b="0" dirty="0"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endParaRPr>
              </a:p>
              <a:p>
                <a:pPr marL="92075" indent="-4763"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rPr lang="en-US" sz="800" b="0" dirty="0">
                    <a:highlight>
                      <a:srgbClr val="D9EAD3"/>
                    </a:highlight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A footnote</a:t>
                </a:r>
              </a:p>
              <a:p>
                <a:pPr marL="92075" indent="-4763"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lang="en-US" sz="400" b="0" dirty="0"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endParaRPr>
              </a:p>
              <a:p>
                <a:pPr marL="92075" indent="-4763"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rPr lang="en-US" sz="800" b="0" dirty="0">
                    <a:highlight>
                      <a:srgbClr val="F8DFAE"/>
                    </a:highlight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A provenance footer</a:t>
                </a:r>
              </a:p>
            </p:txBody>
          </p:sp>
          <p:cxnSp>
            <p:nvCxnSpPr>
              <p:cNvPr id="7" name="Connector: Elbow 6">
                <a:extLst>
                  <a:ext uri="{FF2B5EF4-FFF2-40B4-BE49-F238E27FC236}">
                    <a16:creationId xmlns:a16="http://schemas.microsoft.com/office/drawing/2014/main" id="{F0C02FC9-5840-FF0C-7F52-1F3D7A6D49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44534" y="8019474"/>
                <a:ext cx="2843195" cy="120569"/>
              </a:xfrm>
              <a:prstGeom prst="bentConnector3">
                <a:avLst>
                  <a:gd name="adj1" fmla="val 50000"/>
                </a:avLst>
              </a:prstGeom>
              <a:noFill/>
              <a:ln w="25400" cap="flat">
                <a:solidFill>
                  <a:srgbClr val="CFE2F3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4" name="Connector: Elbow 23">
                <a:extLst>
                  <a:ext uri="{FF2B5EF4-FFF2-40B4-BE49-F238E27FC236}">
                    <a16:creationId xmlns:a16="http://schemas.microsoft.com/office/drawing/2014/main" id="{3A389BF8-C011-B39D-EF4A-C96B6AE08B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46973" y="8372321"/>
                <a:ext cx="2731585" cy="1138479"/>
              </a:xfrm>
              <a:prstGeom prst="bentConnector3">
                <a:avLst>
                  <a:gd name="adj1" fmla="val 50000"/>
                </a:avLst>
              </a:prstGeom>
              <a:noFill/>
              <a:ln w="25400" cap="flat">
                <a:solidFill>
                  <a:srgbClr val="D9EAD3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1F701F5F-FA75-19DD-FDD6-BAA4F1ADB3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32525" y="9212582"/>
                <a:ext cx="3352887" cy="243089"/>
              </a:xfrm>
              <a:prstGeom prst="bentConnector3">
                <a:avLst>
                  <a:gd name="adj1" fmla="val 50000"/>
                </a:avLst>
              </a:prstGeom>
              <a:noFill/>
              <a:ln w="25400" cap="flat">
                <a:solidFill>
                  <a:srgbClr val="E0D9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5" name="Connector: Elbow 44">
                <a:extLst>
                  <a:ext uri="{FF2B5EF4-FFF2-40B4-BE49-F238E27FC236}">
                    <a16:creationId xmlns:a16="http://schemas.microsoft.com/office/drawing/2014/main" id="{EA068ABE-083D-4283-621C-E5B98DE03D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02769" y="8579585"/>
                <a:ext cx="2275789" cy="1122922"/>
              </a:xfrm>
              <a:prstGeom prst="bentConnector3">
                <a:avLst>
                  <a:gd name="adj1" fmla="val 50000"/>
                </a:avLst>
              </a:prstGeom>
              <a:noFill/>
              <a:ln w="25400" cap="flat">
                <a:solidFill>
                  <a:srgbClr val="F8DFAE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2AF91343-1129-8D79-BB2F-B8AA63DF50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6961" y="7920468"/>
                <a:ext cx="3047108" cy="0"/>
              </a:xfrm>
              <a:prstGeom prst="straightConnector1">
                <a:avLst/>
              </a:prstGeom>
              <a:noFill/>
              <a:ln w="25400" cap="flat">
                <a:solidFill>
                  <a:srgbClr val="F4CCCC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11" name="TF - TABLE OUTPUT">
              <a:extLst>
                <a:ext uri="{FF2B5EF4-FFF2-40B4-BE49-F238E27FC236}">
                  <a16:creationId xmlns:a16="http://schemas.microsoft.com/office/drawing/2014/main" id="{943AA165-D082-E06B-5C3C-E1DC5996AAE5}"/>
                </a:ext>
              </a:extLst>
            </p:cNvPr>
            <p:cNvSpPr txBox="1"/>
            <p:nvPr/>
          </p:nvSpPr>
          <p:spPr>
            <a:xfrm>
              <a:off x="8224650" y="7746622"/>
              <a:ext cx="962681" cy="21031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2700" tIns="12700" rIns="12700" bIns="12700" anchor="ctr">
              <a:spAutoFit/>
            </a:bodyPr>
            <a:lstStyle/>
            <a:p>
              <a:pPr lvl="1" indent="0"/>
              <a:r>
                <a:rPr lang="en-CA" dirty="0"/>
                <a:t>TABLE OUTPUT</a:t>
              </a:r>
              <a:endParaRPr dirty="0"/>
            </a:p>
          </p:txBody>
        </p:sp>
        <p:sp>
          <p:nvSpPr>
            <p:cNvPr id="10" name="TF - CODE">
              <a:extLst>
                <a:ext uri="{FF2B5EF4-FFF2-40B4-BE49-F238E27FC236}">
                  <a16:creationId xmlns:a16="http://schemas.microsoft.com/office/drawing/2014/main" id="{F090FF52-761B-D0C4-74B5-80562DAE5A17}"/>
                </a:ext>
              </a:extLst>
            </p:cNvPr>
            <p:cNvSpPr txBox="1"/>
            <p:nvPr/>
          </p:nvSpPr>
          <p:spPr>
            <a:xfrm>
              <a:off x="4031118" y="7753021"/>
              <a:ext cx="403957" cy="21031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/>
              <a:r>
                <a:rPr lang="en-CA" dirty="0"/>
                <a:t>CODE</a:t>
              </a:r>
              <a:endParaRPr dirty="0"/>
            </a:p>
          </p:txBody>
        </p:sp>
      </p:grpSp>
      <p:grpSp>
        <p:nvGrpSpPr>
          <p:cNvPr id="146" name="Section - Customization Options">
            <a:extLst>
              <a:ext uri="{FF2B5EF4-FFF2-40B4-BE49-F238E27FC236}">
                <a16:creationId xmlns:a16="http://schemas.microsoft.com/office/drawing/2014/main" id="{39F1576A-A6D9-DC10-F87B-5FCD2B7456D0}"/>
              </a:ext>
            </a:extLst>
          </p:cNvPr>
          <p:cNvGrpSpPr/>
          <p:nvPr/>
        </p:nvGrpSpPr>
        <p:grpSpPr>
          <a:xfrm>
            <a:off x="195118" y="4962266"/>
            <a:ext cx="3483662" cy="4896000"/>
            <a:chOff x="280637" y="5001012"/>
            <a:chExt cx="3483662" cy="4896000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066E28D4-1F15-2995-6A9E-55113F1658C5}"/>
                </a:ext>
              </a:extLst>
            </p:cNvPr>
            <p:cNvGrpSpPr/>
            <p:nvPr/>
          </p:nvGrpSpPr>
          <p:grpSpPr>
            <a:xfrm>
              <a:off x="280637" y="5001012"/>
              <a:ext cx="3483662" cy="4896000"/>
              <a:chOff x="292145" y="1139226"/>
              <a:chExt cx="3361588" cy="4960560"/>
            </a:xfrm>
          </p:grpSpPr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48A566AC-87A9-EA3C-E4A6-F02CD9A0BFBB}"/>
                  </a:ext>
                </a:extLst>
              </p:cNvPr>
              <p:cNvGrpSpPr/>
              <p:nvPr/>
            </p:nvGrpSpPr>
            <p:grpSpPr>
              <a:xfrm>
                <a:off x="292145" y="1139226"/>
                <a:ext cx="3361588" cy="4960560"/>
                <a:chOff x="292145" y="1139226"/>
                <a:chExt cx="3385474" cy="4960560"/>
              </a:xfrm>
            </p:grpSpPr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9D8AA298-926B-8792-5FA6-C08B9AFF3125}"/>
                    </a:ext>
                  </a:extLst>
                </p:cNvPr>
                <p:cNvSpPr/>
                <p:nvPr/>
              </p:nvSpPr>
              <p:spPr>
                <a:xfrm>
                  <a:off x="292145" y="1139226"/>
                  <a:ext cx="3385474" cy="4960560"/>
                </a:xfrm>
                <a:prstGeom prst="rect">
                  <a:avLst/>
                </a:prstGeom>
                <a:solidFill>
                  <a:srgbClr val="CFE2F3">
                    <a:alpha val="50000"/>
                  </a:srgbClr>
                </a:solidFill>
                <a:ln w="28575" cap="flat">
                  <a:solidFill>
                    <a:srgbClr val="5B8DFE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36" name="Basics">
                  <a:extLst>
                    <a:ext uri="{FF2B5EF4-FFF2-40B4-BE49-F238E27FC236}">
                      <a16:creationId xmlns:a16="http://schemas.microsoft.com/office/drawing/2014/main" id="{194F83EE-C572-C9D5-6E89-DC95BDB5C4F8}"/>
                    </a:ext>
                  </a:extLst>
                </p:cNvPr>
                <p:cNvSpPr txBox="1"/>
                <p:nvPr/>
              </p:nvSpPr>
              <p:spPr>
                <a:xfrm>
                  <a:off x="394853" y="1280232"/>
                  <a:ext cx="3125466" cy="344512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12700" tIns="12700" rIns="12700" bIns="12700" anchor="ctr">
                  <a:spAutoFit/>
                </a:bodyPr>
                <a:lstStyle/>
                <a:p>
                  <a:pPr lvl="1" indent="0">
                    <a:lnSpc>
                      <a:spcPct val="80000"/>
                    </a:lnSpc>
                    <a:spcBef>
                      <a:spcPts val="0"/>
                    </a:spcBef>
                    <a:defRPr sz="2500" b="0">
                      <a:solidFill>
                        <a:srgbClr val="628DB5"/>
                      </a:solidFill>
                    </a:defRPr>
                  </a:pPr>
                  <a:r>
                    <a:rPr lang="en-CA" dirty="0">
                      <a:solidFill>
                        <a:schemeClr val="tx2">
                          <a:lumMod val="75000"/>
                        </a:schemeClr>
                      </a:solidFill>
                    </a:rPr>
                    <a:t>Customization Options</a:t>
                  </a:r>
                  <a:endParaRPr dirty="0">
                    <a:solidFill>
                      <a:schemeClr val="tx2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134" name="Line">
                <a:extLst>
                  <a:ext uri="{FF2B5EF4-FFF2-40B4-BE49-F238E27FC236}">
                    <a16:creationId xmlns:a16="http://schemas.microsoft.com/office/drawing/2014/main" id="{4CE21BFE-4BD0-75D4-E9BC-2AA3C884C298}"/>
                  </a:ext>
                </a:extLst>
              </p:cNvPr>
              <p:cNvSpPr/>
              <p:nvPr/>
            </p:nvSpPr>
            <p:spPr>
              <a:xfrm>
                <a:off x="381371" y="1620041"/>
                <a:ext cx="3169550" cy="0"/>
              </a:xfrm>
              <a:prstGeom prst="line">
                <a:avLst/>
              </a:prstGeom>
              <a:ln w="19050">
                <a:solidFill>
                  <a:schemeClr val="tx2">
                    <a:lumMod val="75000"/>
                  </a:schemeClr>
                </a:solidFill>
                <a:custDash>
                  <a:ds d="100000" sp="200000"/>
                </a:custDash>
              </a:ln>
            </p:spPr>
            <p:txBody>
              <a:bodyPr lIns="54570" tIns="54570" rIns="54570" bIns="54570" anchor="ctr"/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</p:grpSp>
        <p:graphicFrame>
          <p:nvGraphicFramePr>
            <p:cNvPr id="54" name="Table">
              <a:extLst>
                <a:ext uri="{FF2B5EF4-FFF2-40B4-BE49-F238E27FC236}">
                  <a16:creationId xmlns:a16="http://schemas.microsoft.com/office/drawing/2014/main" id="{CE9E7A33-CC49-8DE2-1B28-04FE5B9DC7E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35957725"/>
                </p:ext>
              </p:extLst>
            </p:nvPr>
          </p:nvGraphicFramePr>
          <p:xfrm>
            <a:off x="392634" y="5854208"/>
            <a:ext cx="3260766" cy="3925161"/>
          </p:xfrm>
          <a:graphic>
            <a:graphicData uri="http://schemas.openxmlformats.org/drawingml/2006/table">
              <a:tbl>
                <a:tblPr firstRow="1">
                  <a:tableStyleId>{C7B018BB-80A7-4F77-B60F-C8B233D01FF8}</a:tableStyleId>
                </a:tblPr>
                <a:tblGrid>
                  <a:gridCol w="79043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158240">
                    <a:extLst>
                      <a:ext uri="{9D8B030D-6E8A-4147-A177-3AD203B41FA5}">
                        <a16:colId xmlns:a16="http://schemas.microsoft.com/office/drawing/2014/main" val="1628685475"/>
                      </a:ext>
                    </a:extLst>
                  </a:gridCol>
                  <a:gridCol w="1312087">
                    <a:extLst>
                      <a:ext uri="{9D8B030D-6E8A-4147-A177-3AD203B41FA5}">
                        <a16:colId xmlns:a16="http://schemas.microsoft.com/office/drawing/2014/main" val="352545884"/>
                      </a:ext>
                    </a:extLst>
                  </a:gridCol>
                </a:tblGrid>
                <a:tr h="259759">
                  <a:tc>
                    <a:txBody>
                      <a:bodyPr/>
                      <a:lstStyle/>
                      <a:p>
                        <a:pPr marL="0" indent="0" algn="r"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lang="en-CA" sz="1000" b="0" dirty="0">
                            <a:solidFill>
                              <a:schemeClr val="bg1"/>
                            </a:solidFill>
                            <a:latin typeface="Source Sans Pro Semibold" panose="020B0603030403020204" pitchFamily="34" charset="0"/>
                            <a:ea typeface="Source Sans Pro Semibold" panose="020B0603030403020204" pitchFamily="34" charset="0"/>
                            <a:cs typeface="Source Sans Pro"/>
                            <a:sym typeface="Source Sans Pro"/>
                          </a:rPr>
                          <a:t>Argument</a:t>
                        </a:r>
                        <a:endParaRPr sz="1000" b="0" dirty="0">
                          <a:solidFill>
                            <a:schemeClr val="bg1"/>
                          </a:solidFill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  <a:cs typeface="Source Sans Pro"/>
                          <a:sym typeface="Source Sans Pro"/>
                        </a:endParaRPr>
                      </a:p>
                    </a:txBody>
                    <a:tcPr marL="0" marR="45720" anchor="b" horzOverflow="overflow">
                      <a:lnL w="12700" cap="flat" cmpd="sng" algn="ctr">
                        <a:solidFill>
                          <a:srgbClr val="5B8DFE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5B8DFE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5B8DFE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indent="0" algn="l"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lang="en-CA" sz="1000" b="0" dirty="0">
                            <a:solidFill>
                              <a:schemeClr val="bg1"/>
                            </a:solidFill>
                            <a:latin typeface="Source Sans Pro Semibold" panose="020B0603030403020204" pitchFamily="34" charset="0"/>
                            <a:ea typeface="Source Sans Pro Semibold" panose="020B0603030403020204" pitchFamily="34" charset="0"/>
                            <a:cs typeface="Source Sans Pro"/>
                            <a:sym typeface="Source Sans Pro"/>
                          </a:rPr>
                          <a:t>Input</a:t>
                        </a:r>
                        <a:endParaRPr sz="1000" b="0" dirty="0">
                          <a:solidFill>
                            <a:schemeClr val="bg1"/>
                          </a:solidFill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  <a:cs typeface="Source Sans Pro"/>
                          <a:sym typeface="Source Sans Pro"/>
                        </a:endParaRPr>
                      </a:p>
                    </a:txBody>
                    <a:tcPr marL="45720" marR="45720" anchor="b" horzOverflow="overflow">
                      <a:lnL w="285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5B8DFE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5B8DFE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indent="0" algn="l"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lang="en-CA" sz="1000" b="0" dirty="0">
                            <a:solidFill>
                              <a:schemeClr val="bg1"/>
                            </a:solidFill>
                            <a:latin typeface="Source Sans Pro Semibold" panose="020B0603030403020204" pitchFamily="34" charset="0"/>
                            <a:ea typeface="Source Sans Pro Semibold" panose="020B0603030403020204" pitchFamily="34" charset="0"/>
                            <a:cs typeface="Source Sans Pro"/>
                            <a:sym typeface="Source Sans Pro"/>
                          </a:rPr>
                          <a:t>Effect on Table</a:t>
                        </a:r>
                        <a:endParaRPr sz="1000" b="0" dirty="0">
                          <a:solidFill>
                            <a:schemeClr val="bg1"/>
                          </a:solidFill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  <a:cs typeface="Source Sans Pro"/>
                          <a:sym typeface="Source Sans Pro"/>
                        </a:endParaRPr>
                      </a:p>
                    </a:txBody>
                    <a:tcPr marL="45720" marR="45720" anchor="b" horzOverflow="overflow">
                      <a:lnL w="285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5B8DFE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5B8DFE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5B8DF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99883">
                  <a:tc>
                    <a:txBody>
                      <a:bodyPr/>
                      <a:lstStyle/>
                      <a:p>
                        <a:pPr marL="0" indent="0" algn="r" defTabSz="914400"/>
                        <a:r>
                          <a:rPr lang="en-CA" sz="100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afun/cfun</a:t>
                        </a:r>
                      </a:p>
                    </a:txBody>
                    <a:tcPr marL="0" marR="45720" anchor="ctr" horzOverflow="overflow">
                      <a:lnL w="12700" cap="flat" cmpd="sng" algn="ctr">
                        <a:solidFill>
                          <a:srgbClr val="5B8DFE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indent="0" algn="l" defTabSz="914400"/>
                        <a:r>
                          <a:rPr lang="en-CA" sz="100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sym typeface="Source Sans Pro"/>
                          </a:rPr>
                          <a:t>Analysis function</a:t>
                        </a:r>
                        <a:endParaRPr sz="1000" dirty="0">
                          <a:solidFill>
                            <a:schemeClr val="tx2">
                              <a:lumMod val="75000"/>
                            </a:schemeClr>
                          </a:solidFill>
                          <a:sym typeface="Source Sans Pro"/>
                        </a:endParaRPr>
                      </a:p>
                    </a:txBody>
                    <a:tcPr marL="45720" marR="45720" anchor="ctr" horzOverflow="overflow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indent="0" algn="l" defTabSz="914400"/>
                        <a:r>
                          <a:rPr lang="en-CA" sz="100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sym typeface="Source Sans Pro"/>
                          </a:rPr>
                          <a:t>The function is used to calculate cell values</a:t>
                        </a:r>
                        <a:endParaRPr sz="1000" dirty="0">
                          <a:solidFill>
                            <a:schemeClr val="tx2">
                              <a:lumMod val="75000"/>
                            </a:schemeClr>
                          </a:solidFill>
                          <a:sym typeface="Source Sans Pro"/>
                        </a:endParaRPr>
                      </a:p>
                    </a:txBody>
                    <a:tcPr marL="45720" marR="45720" anchor="ctr" horzOverflow="overflow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5B8DFE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00769">
                  <a:tc>
                    <a:txBody>
                      <a:bodyPr/>
                      <a:lstStyle/>
                      <a:p>
                        <a:pPr marL="0" indent="0" algn="r" defTabSz="914400"/>
                        <a:r>
                          <a:rPr lang="en-CA" sz="100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var_labels</a:t>
                        </a:r>
                        <a:endParaRPr sz="1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endParaRPr>
                      </a:p>
                    </a:txBody>
                    <a:tcPr marL="0" marR="45720" anchor="ctr" horzOverflow="overflow">
                      <a:lnL w="12700" cap="flat" cmpd="sng" algn="ctr">
                        <a:solidFill>
                          <a:srgbClr val="5B8DFE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indent="0" algn="l" defTabSz="914400"/>
                        <a:r>
                          <a:rPr lang="en-CA" sz="100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sym typeface="Source Sans Pro"/>
                          </a:rPr>
                          <a:t>Labels for variables being analyzed</a:t>
                        </a:r>
                        <a:endParaRPr sz="1000" dirty="0">
                          <a:solidFill>
                            <a:schemeClr val="tx2">
                              <a:lumMod val="75000"/>
                            </a:schemeClr>
                          </a:solidFill>
                          <a:sym typeface="Source Sans Pro"/>
                        </a:endParaRPr>
                      </a:p>
                    </a:txBody>
                    <a:tcPr marL="45720" marR="45720" anchor="ctr" horzOverflow="overflow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indent="0" algn="l" defTabSz="914400"/>
                        <a:r>
                          <a:rPr lang="en-CA" sz="100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sym typeface="Source Sans Pro"/>
                          </a:rPr>
                          <a:t>Labels are printed in the leftmost column</a:t>
                        </a:r>
                        <a:endParaRPr sz="1000" dirty="0">
                          <a:solidFill>
                            <a:schemeClr val="tx2">
                              <a:lumMod val="75000"/>
                            </a:schemeClr>
                          </a:solidFill>
                          <a:sym typeface="Source Sans Pro"/>
                        </a:endParaRPr>
                      </a:p>
                    </a:txBody>
                    <a:tcPr marL="45720" marR="45720" anchor="ctr" horzOverflow="overflow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5B8DFE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03930">
                  <a:tc>
                    <a:txBody>
                      <a:bodyPr/>
                      <a:lstStyle/>
                      <a:p>
                        <a:pPr marL="0" indent="0" algn="r" defTabSz="914400"/>
                        <a:r>
                          <a:rPr lang="en-CA" sz="100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format</a:t>
                        </a:r>
                        <a:endParaRPr sz="1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endParaRPr>
                      </a:p>
                    </a:txBody>
                    <a:tcPr marL="0" marR="45720" anchor="ctr" horzOverflow="overflow">
                      <a:lnL w="12700" cap="flat" cmpd="sng" algn="ctr">
                        <a:solidFill>
                          <a:srgbClr val="5B8DFE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indent="0" algn="l" defTabSz="914400"/>
                        <a:r>
                          <a:rPr lang="en-CA" sz="100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sym typeface="Source Sans Pro"/>
                          </a:rPr>
                          <a:t>Format string or function</a:t>
                        </a:r>
                        <a:endParaRPr sz="1000" dirty="0">
                          <a:solidFill>
                            <a:schemeClr val="tx2">
                              <a:lumMod val="75000"/>
                            </a:schemeClr>
                          </a:solidFill>
                          <a:sym typeface="Source Sans Pro"/>
                        </a:endParaRPr>
                      </a:p>
                    </a:txBody>
                    <a:tcPr marL="45720" marR="45720" anchor="ctr" horzOverflow="overflow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indent="0" algn="l" defTabSz="914400"/>
                        <a:r>
                          <a:rPr lang="en-CA" sz="100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sym typeface="Source Sans Pro"/>
                          </a:rPr>
                          <a:t>Format is applied to render cell values</a:t>
                        </a:r>
                        <a:endParaRPr sz="1000" dirty="0">
                          <a:solidFill>
                            <a:schemeClr val="tx2">
                              <a:lumMod val="75000"/>
                            </a:schemeClr>
                          </a:solidFill>
                          <a:sym typeface="Source Sans Pro"/>
                        </a:endParaRPr>
                      </a:p>
                    </a:txBody>
                    <a:tcPr marL="45720" marR="45720" anchor="ctr" horzOverflow="overflow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5B8DFE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99883">
                  <a:tc>
                    <a:txBody>
                      <a:bodyPr/>
                      <a:lstStyle/>
                      <a:p>
                        <a:pPr marL="0" indent="0" algn="r" defTabSz="914400"/>
                        <a:r>
                          <a:rPr lang="en-CA" sz="100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na_str</a:t>
                        </a:r>
                        <a:endParaRPr sz="1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endParaRPr>
                      </a:p>
                    </a:txBody>
                    <a:tcPr marL="0" marR="45720" anchor="ctr" horzOverflow="overflow">
                      <a:lnL w="12700" cap="flat" cmpd="sng" algn="ctr">
                        <a:solidFill>
                          <a:srgbClr val="5B8DFE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indent="0" algn="l" defTabSz="914400"/>
                        <a:r>
                          <a:rPr lang="en-CA" sz="100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sym typeface="Source Sans Pro"/>
                          </a:rPr>
                          <a:t>String to represent NA values</a:t>
                        </a:r>
                        <a:endParaRPr sz="1000" dirty="0">
                          <a:solidFill>
                            <a:schemeClr val="tx2">
                              <a:lumMod val="75000"/>
                            </a:schemeClr>
                          </a:solidFill>
                          <a:sym typeface="Source Sans Pro"/>
                        </a:endParaRPr>
                      </a:p>
                    </a:txBody>
                    <a:tcPr marL="45720" marR="45720" anchor="ctr" horzOverflow="overflow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indent="0" algn="l" defTabSz="914400"/>
                        <a:r>
                          <a:rPr lang="en-CA" sz="100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sym typeface="Source Sans Pro"/>
                          </a:rPr>
                          <a:t>String is printed in place of missing values</a:t>
                        </a:r>
                        <a:endParaRPr sz="1000" dirty="0">
                          <a:solidFill>
                            <a:schemeClr val="tx2">
                              <a:lumMod val="75000"/>
                            </a:schemeClr>
                          </a:solidFill>
                          <a:sym typeface="Source Sans Pro"/>
                        </a:endParaRPr>
                      </a:p>
                    </a:txBody>
                    <a:tcPr marL="45720" marR="45720" anchor="ctr" horzOverflow="overflow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5B8DFE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00808242"/>
                    </a:ext>
                  </a:extLst>
                </a:tr>
                <a:tr h="553685">
                  <a:tc>
                    <a:txBody>
                      <a:bodyPr/>
                      <a:lstStyle/>
                      <a:p>
                        <a:pPr marL="0" indent="0" algn="r" defTabSz="914400"/>
                        <a:r>
                          <a:rPr lang="en-CA" sz="100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inclNAs</a:t>
                        </a:r>
                        <a:endParaRPr sz="1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endParaRPr>
                      </a:p>
                    </a:txBody>
                    <a:tcPr marL="0" marR="45720" anchor="ctr" horzOverflow="overflow">
                      <a:lnL w="12700" cap="flat" cmpd="sng" algn="ctr">
                        <a:solidFill>
                          <a:srgbClr val="5B8DFE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indent="0" algn="l" defTabSz="914400"/>
                        <a:r>
                          <a:rPr lang="en-CA" sz="100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sym typeface="Source Sans Pro"/>
                          </a:rPr>
                          <a:t>TRUE or FALSE</a:t>
                        </a:r>
                        <a:endParaRPr sz="1000" dirty="0">
                          <a:solidFill>
                            <a:schemeClr val="tx2">
                              <a:lumMod val="75000"/>
                            </a:schemeClr>
                          </a:solidFill>
                          <a:sym typeface="Source Sans Pro"/>
                        </a:endParaRPr>
                      </a:p>
                    </a:txBody>
                    <a:tcPr marL="45720" marR="45720" anchor="ctr" horzOverflow="overflow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00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sym typeface="Source Sans Pro"/>
                          </a:rPr>
                          <a:t>Changes whether  records with NA are included in analysis</a:t>
                        </a:r>
                      </a:p>
                    </a:txBody>
                    <a:tcPr marL="45720" marR="45720" anchor="ctr" horzOverflow="overflow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5B8DFE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512399926"/>
                    </a:ext>
                  </a:extLst>
                </a:tr>
                <a:tr h="399883">
                  <a:tc>
                    <a:txBody>
                      <a:bodyPr/>
                      <a:lstStyle/>
                      <a:p>
                        <a:pPr marL="0" indent="0" algn="r" defTabSz="914400"/>
                        <a:r>
                          <a:rPr lang="en-CA" sz="100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show_labels</a:t>
                        </a:r>
                        <a:endParaRPr sz="1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endParaRPr>
                      </a:p>
                    </a:txBody>
                    <a:tcPr marL="0" marR="45720" anchor="ctr" horzOverflow="overflow">
                      <a:lnL w="12700" cap="flat" cmpd="sng" algn="ctr">
                        <a:solidFill>
                          <a:srgbClr val="5B8DFE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indent="0" algn="l" defTabSz="914400"/>
                        <a:r>
                          <a:rPr lang="en-CA" sz="100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sym typeface="Source Sans Pro"/>
                          </a:rPr>
                          <a:t>"default", "visible", or "hidden"</a:t>
                        </a:r>
                        <a:endParaRPr sz="1000" dirty="0">
                          <a:solidFill>
                            <a:schemeClr val="tx2">
                              <a:lumMod val="75000"/>
                            </a:schemeClr>
                          </a:solidFill>
                          <a:sym typeface="Source Sans Pro"/>
                        </a:endParaRPr>
                      </a:p>
                    </a:txBody>
                    <a:tcPr marL="45720" marR="45720" anchor="ctr" horzOverflow="overflow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indent="0" algn="l" defTabSz="914400"/>
                        <a:r>
                          <a:rPr lang="en-CA" sz="100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sym typeface="Source Sans Pro"/>
                          </a:rPr>
                          <a:t>var_labels are printed or hidden in the table</a:t>
                        </a:r>
                        <a:endParaRPr sz="1000" dirty="0">
                          <a:solidFill>
                            <a:schemeClr val="tx2">
                              <a:lumMod val="75000"/>
                            </a:schemeClr>
                          </a:solidFill>
                          <a:sym typeface="Source Sans Pro"/>
                        </a:endParaRPr>
                      </a:p>
                    </a:txBody>
                    <a:tcPr marL="45720" marR="45720" anchor="ctr" horzOverflow="overflow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5B8DFE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048554279"/>
                    </a:ext>
                  </a:extLst>
                </a:tr>
                <a:tr h="399883">
                  <a:tc>
                    <a:txBody>
                      <a:bodyPr/>
                      <a:lstStyle/>
                      <a:p>
                        <a:pPr marL="0" indent="0" algn="r" defTabSz="914400"/>
                        <a:r>
                          <a:rPr lang="en-CA" sz="100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indent_mod</a:t>
                        </a:r>
                        <a:endParaRPr sz="1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endParaRPr>
                      </a:p>
                    </a:txBody>
                    <a:tcPr marL="0" marR="45720" anchor="ctr" horzOverflow="overflow">
                      <a:lnL w="12700" cap="flat" cmpd="sng" algn="ctr">
                        <a:solidFill>
                          <a:srgbClr val="5B8DFE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indent="0" algn="l" defTabSz="914400"/>
                        <a:r>
                          <a:rPr lang="en-CA" sz="100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sym typeface="Source Sans Pro"/>
                          </a:rPr>
                          <a:t>Number of spaces to indent by</a:t>
                        </a:r>
                        <a:endParaRPr sz="1000" dirty="0">
                          <a:solidFill>
                            <a:schemeClr val="tx2">
                              <a:lumMod val="75000"/>
                            </a:schemeClr>
                          </a:solidFill>
                          <a:sym typeface="Source Sans Pro"/>
                        </a:endParaRPr>
                      </a:p>
                    </a:txBody>
                    <a:tcPr marL="45720" marR="45720" anchor="ctr" horzOverflow="overflow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indent="0" algn="l" defTabSz="914400"/>
                        <a:r>
                          <a:rPr lang="en-CA" sz="100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sym typeface="Source Sans Pro"/>
                          </a:rPr>
                          <a:t>Current analysis rows are indented</a:t>
                        </a:r>
                        <a:endParaRPr sz="1000" dirty="0">
                          <a:solidFill>
                            <a:schemeClr val="tx2">
                              <a:lumMod val="75000"/>
                            </a:schemeClr>
                          </a:solidFill>
                          <a:sym typeface="Source Sans Pro"/>
                        </a:endParaRPr>
                      </a:p>
                    </a:txBody>
                    <a:tcPr marL="45720" marR="45720" anchor="ctr" horzOverflow="overflow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5B8DFE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760822312"/>
                    </a:ext>
                  </a:extLst>
                </a:tr>
                <a:tr h="707486">
                  <a:tc>
                    <a:txBody>
                      <a:bodyPr/>
                      <a:lstStyle/>
                      <a:p>
                        <a:pPr marL="0" indent="0" algn="r" defTabSz="914400"/>
                        <a:r>
                          <a:rPr lang="en-CA" sz="100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section_div</a:t>
                        </a:r>
                        <a:endParaRPr sz="1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endParaRPr>
                      </a:p>
                    </a:txBody>
                    <a:tcPr marL="0" marR="45720" anchor="ctr" horzOverflow="overflow">
                      <a:lnL w="12700" cap="flat" cmpd="sng" algn="ctr">
                        <a:solidFill>
                          <a:srgbClr val="5B8DFE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5B8DFE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indent="0" algn="l" defTabSz="914400"/>
                        <a:r>
                          <a:rPr lang="en-CA" sz="100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sym typeface="Source Sans Pro"/>
                          </a:rPr>
                          <a:t>String to divide split sections by</a:t>
                        </a:r>
                        <a:endParaRPr sz="1000" dirty="0">
                          <a:solidFill>
                            <a:schemeClr val="tx2">
                              <a:lumMod val="75000"/>
                            </a:schemeClr>
                          </a:solidFill>
                          <a:sym typeface="Source Sans Pro"/>
                        </a:endParaRPr>
                      </a:p>
                    </a:txBody>
                    <a:tcPr marL="45720" marR="45720" anchor="ctr" horzOverflow="overflow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5B8DFE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indent="0" algn="l" defTabSz="914400"/>
                        <a:r>
                          <a:rPr lang="en-CA" sz="100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sym typeface="Source Sans Pro"/>
                          </a:rPr>
                          <a:t>String is printed between groups defined by current split</a:t>
                        </a:r>
                        <a:endParaRPr sz="1000" dirty="0">
                          <a:solidFill>
                            <a:schemeClr val="tx2">
                              <a:lumMod val="75000"/>
                            </a:schemeClr>
                          </a:solidFill>
                          <a:sym typeface="Source Sans Pro"/>
                        </a:endParaRPr>
                      </a:p>
                    </a:txBody>
                    <a:tcPr marL="45720" marR="45720" anchor="ctr" horzOverflow="overflow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5B8DFE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5B8DFE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549141103"/>
                    </a:ext>
                  </a:extLst>
                </a:tr>
              </a:tbl>
            </a:graphicData>
          </a:graphic>
        </p:graphicFrame>
        <p:sp>
          <p:nvSpPr>
            <p:cNvPr id="55" name="Customization - ANALYZE &amp; SUMMARIZE FUNCTIONS">
              <a:extLst>
                <a:ext uri="{FF2B5EF4-FFF2-40B4-BE49-F238E27FC236}">
                  <a16:creationId xmlns:a16="http://schemas.microsoft.com/office/drawing/2014/main" id="{BBC15739-DB1A-C3C8-D141-FB8DF1CD52F5}"/>
                </a:ext>
              </a:extLst>
            </p:cNvPr>
            <p:cNvSpPr txBox="1"/>
            <p:nvPr/>
          </p:nvSpPr>
          <p:spPr>
            <a:xfrm>
              <a:off x="423390" y="5587438"/>
              <a:ext cx="2446182" cy="21031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/>
              <a:r>
                <a:rPr lang="en-CA" dirty="0"/>
                <a:t>ANALYZE &amp; SUMMARIZE FUNCTIONS</a:t>
              </a:r>
              <a:endParaRPr dirty="0"/>
            </a:p>
          </p:txBody>
        </p:sp>
      </p:grpSp>
      <p:grpSp>
        <p:nvGrpSpPr>
          <p:cNvPr id="13" name="Section - Basics">
            <a:extLst>
              <a:ext uri="{FF2B5EF4-FFF2-40B4-BE49-F238E27FC236}">
                <a16:creationId xmlns:a16="http://schemas.microsoft.com/office/drawing/2014/main" id="{02FE31AA-844D-DB39-7B27-1C4B1705463B}"/>
              </a:ext>
            </a:extLst>
          </p:cNvPr>
          <p:cNvGrpSpPr/>
          <p:nvPr/>
        </p:nvGrpSpPr>
        <p:grpSpPr>
          <a:xfrm>
            <a:off x="192870" y="1157344"/>
            <a:ext cx="2807437" cy="3672000"/>
            <a:chOff x="292145" y="1164524"/>
            <a:chExt cx="2807437" cy="367200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5D5ADC7-50F2-67BB-DF8B-DEDB878D55DE}"/>
                </a:ext>
              </a:extLst>
            </p:cNvPr>
            <p:cNvGrpSpPr/>
            <p:nvPr/>
          </p:nvGrpSpPr>
          <p:grpSpPr>
            <a:xfrm>
              <a:off x="292145" y="1164524"/>
              <a:ext cx="2807437" cy="3672000"/>
              <a:chOff x="292145" y="1194178"/>
              <a:chExt cx="2716595" cy="4392394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CCD177A-5D0A-3319-A887-D07E5E82208C}"/>
                  </a:ext>
                </a:extLst>
              </p:cNvPr>
              <p:cNvGrpSpPr/>
              <p:nvPr/>
            </p:nvGrpSpPr>
            <p:grpSpPr>
              <a:xfrm>
                <a:off x="292145" y="1194178"/>
                <a:ext cx="2716595" cy="4392394"/>
                <a:chOff x="292145" y="1194178"/>
                <a:chExt cx="2735898" cy="4392394"/>
              </a:xfrm>
            </p:grpSpPr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A02C7E35-175A-B27E-B750-A45E3610E098}"/>
                    </a:ext>
                  </a:extLst>
                </p:cNvPr>
                <p:cNvSpPr/>
                <p:nvPr/>
              </p:nvSpPr>
              <p:spPr>
                <a:xfrm>
                  <a:off x="292145" y="1194178"/>
                  <a:ext cx="2735898" cy="4392394"/>
                </a:xfrm>
                <a:prstGeom prst="rect">
                  <a:avLst/>
                </a:prstGeom>
                <a:solidFill>
                  <a:srgbClr val="CFE2F3">
                    <a:alpha val="50000"/>
                  </a:srgbClr>
                </a:solidFill>
                <a:ln w="28575" cap="flat">
                  <a:solidFill>
                    <a:srgbClr val="5B8DFE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49" name="Basics"/>
                <p:cNvSpPr txBox="1"/>
                <p:nvPr/>
              </p:nvSpPr>
              <p:spPr>
                <a:xfrm>
                  <a:off x="387332" y="1365155"/>
                  <a:ext cx="870431" cy="340029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12700" tIns="12700" rIns="12700" bIns="12700" anchor="ctr">
                  <a:spAutoFit/>
                </a:bodyPr>
                <a:lstStyle/>
                <a:p>
                  <a:pPr lvl="1" indent="0">
                    <a:lnSpc>
                      <a:spcPct val="80000"/>
                    </a:lnSpc>
                    <a:spcBef>
                      <a:spcPts val="0"/>
                    </a:spcBef>
                    <a:defRPr sz="2500" b="0">
                      <a:solidFill>
                        <a:srgbClr val="628DB5"/>
                      </a:solidFill>
                    </a:defRPr>
                  </a:pPr>
                  <a:r>
                    <a:rPr dirty="0">
                      <a:solidFill>
                        <a:schemeClr val="tx2">
                          <a:lumMod val="75000"/>
                        </a:schemeClr>
                      </a:solidFill>
                    </a:rPr>
                    <a:t>Basics</a:t>
                  </a:r>
                </a:p>
              </p:txBody>
            </p:sp>
          </p:grpSp>
          <p:sp>
            <p:nvSpPr>
              <p:cNvPr id="41" name="Line">
                <a:extLst>
                  <a:ext uri="{FF2B5EF4-FFF2-40B4-BE49-F238E27FC236}">
                    <a16:creationId xmlns:a16="http://schemas.microsoft.com/office/drawing/2014/main" id="{CD106EF0-2945-F29F-813C-88D6477C4CA8}"/>
                  </a:ext>
                </a:extLst>
              </p:cNvPr>
              <p:cNvSpPr/>
              <p:nvPr/>
            </p:nvSpPr>
            <p:spPr>
              <a:xfrm>
                <a:off x="400385" y="1738708"/>
                <a:ext cx="2490931" cy="0"/>
              </a:xfrm>
              <a:prstGeom prst="line">
                <a:avLst/>
              </a:prstGeom>
              <a:ln w="19050">
                <a:solidFill>
                  <a:schemeClr val="tx2">
                    <a:lumMod val="75000"/>
                  </a:schemeClr>
                </a:solidFill>
                <a:custDash>
                  <a:ds d="100000" sp="200000"/>
                </a:custDash>
              </a:ln>
            </p:spPr>
            <p:txBody>
              <a:bodyPr lIns="54570" tIns="54570" rIns="54570" bIns="54570" anchor="ctr"/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</p:grpSp>
        <p:sp>
          <p:nvSpPr>
            <p:cNvPr id="3" name="Basics - Table Output">
              <a:extLst>
                <a:ext uri="{FF2B5EF4-FFF2-40B4-BE49-F238E27FC236}">
                  <a16:creationId xmlns:a16="http://schemas.microsoft.com/office/drawing/2014/main" id="{BFF954AB-9953-1ACC-393A-0A788D1C608E}"/>
                </a:ext>
              </a:extLst>
            </p:cNvPr>
            <p:cNvSpPr txBox="1"/>
            <p:nvPr/>
          </p:nvSpPr>
          <p:spPr>
            <a:xfrm>
              <a:off x="426482" y="3600357"/>
              <a:ext cx="2106129" cy="11162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5B8DFE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>
              <a:normAutofit/>
            </a:bodyPr>
            <a:lstStyle/>
            <a:p>
              <a:pPr marL="92075" indent="84138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00" b="0" dirty="0"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   ARM X   ARM Y</a:t>
              </a:r>
            </a:p>
            <a:p>
              <a:pPr marL="92075" indent="84138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00" b="0" dirty="0"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——————————————————————</a:t>
              </a:r>
            </a:p>
            <a:p>
              <a:pPr marL="92075" indent="84138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00" b="0" dirty="0"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A                     </a:t>
              </a:r>
            </a:p>
            <a:p>
              <a:pPr marL="92075" indent="84138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00" b="0" dirty="0"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Mean   33.32   35.86</a:t>
              </a:r>
            </a:p>
            <a:p>
              <a:pPr marL="92075" indent="84138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00" b="0" dirty="0"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B                     </a:t>
              </a:r>
            </a:p>
            <a:p>
              <a:pPr marL="92075" indent="84138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00" b="0" dirty="0"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Mean   33.65   38.00</a:t>
              </a:r>
            </a:p>
          </p:txBody>
        </p:sp>
        <p:sp>
          <p:nvSpPr>
            <p:cNvPr id="5" name="Basics - TABLE OUTPUT">
              <a:extLst>
                <a:ext uri="{FF2B5EF4-FFF2-40B4-BE49-F238E27FC236}">
                  <a16:creationId xmlns:a16="http://schemas.microsoft.com/office/drawing/2014/main" id="{7AE1A845-0793-BAC5-0F08-1BF89A25D0A2}"/>
                </a:ext>
              </a:extLst>
            </p:cNvPr>
            <p:cNvSpPr txBox="1"/>
            <p:nvPr/>
          </p:nvSpPr>
          <p:spPr>
            <a:xfrm>
              <a:off x="430575" y="3364953"/>
              <a:ext cx="1059585" cy="21031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/>
              <a:r>
                <a:rPr lang="en-CA" dirty="0"/>
                <a:t>TABLE OUTPUT</a:t>
              </a:r>
              <a:endParaRPr dirty="0"/>
            </a:p>
          </p:txBody>
        </p:sp>
        <p:sp>
          <p:nvSpPr>
            <p:cNvPr id="142" name="Basics - Code">
              <a:extLst>
                <a:ext uri="{FF2B5EF4-FFF2-40B4-BE49-F238E27FC236}">
                  <a16:creationId xmlns:a16="http://schemas.microsoft.com/office/drawing/2014/main" id="{83827613-2A85-35FF-1467-E8DB186F104F}"/>
                </a:ext>
              </a:extLst>
            </p:cNvPr>
            <p:cNvSpPr txBox="1"/>
            <p:nvPr/>
          </p:nvSpPr>
          <p:spPr>
            <a:xfrm>
              <a:off x="426482" y="1916360"/>
              <a:ext cx="2540174" cy="135492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5B8DFE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>
              <a:normAutofit/>
            </a:bodyPr>
            <a:lstStyle/>
            <a:p>
              <a:pPr marL="92075" indent="-6350">
                <a:lnSpc>
                  <a:spcPct val="9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0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tbl_a &lt;- basic_table() %&gt;%</a:t>
              </a:r>
            </a:p>
            <a:p>
              <a:pPr marL="92075" indent="-6350">
                <a:lnSpc>
                  <a:spcPct val="9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0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split_cols_by("ARM") %&gt;%</a:t>
              </a:r>
            </a:p>
            <a:p>
              <a:pPr marL="92075" indent="-6350">
                <a:lnSpc>
                  <a:spcPct val="9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0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split_rows_by("STRATA1") %&gt;%</a:t>
              </a:r>
            </a:p>
            <a:p>
              <a:pPr marL="92075" indent="-6350">
                <a:lnSpc>
                  <a:spcPct val="9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0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analyze("AGE") %&gt;%</a:t>
              </a:r>
            </a:p>
            <a:p>
              <a:pPr marL="92075" indent="-6350">
                <a:lnSpc>
                  <a:spcPct val="9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0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build_table(adsl)</a:t>
              </a:r>
            </a:p>
          </p:txBody>
        </p:sp>
        <p:sp>
          <p:nvSpPr>
            <p:cNvPr id="143" name="Basics - CODE">
              <a:extLst>
                <a:ext uri="{FF2B5EF4-FFF2-40B4-BE49-F238E27FC236}">
                  <a16:creationId xmlns:a16="http://schemas.microsoft.com/office/drawing/2014/main" id="{522AD639-54BA-95A4-0BFD-2CB0114AA424}"/>
                </a:ext>
              </a:extLst>
            </p:cNvPr>
            <p:cNvSpPr txBox="1"/>
            <p:nvPr/>
          </p:nvSpPr>
          <p:spPr>
            <a:xfrm>
              <a:off x="430575" y="1685726"/>
              <a:ext cx="403957" cy="21031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/>
              <a:r>
                <a:rPr lang="en-CA" dirty="0"/>
                <a:t>CODE</a:t>
              </a:r>
              <a:endParaRPr dirty="0"/>
            </a:p>
          </p:txBody>
        </p:sp>
      </p:grpSp>
      <p:grpSp>
        <p:nvGrpSpPr>
          <p:cNvPr id="199" name="Section - Layout &amp; Tabulation">
            <a:extLst>
              <a:ext uri="{FF2B5EF4-FFF2-40B4-BE49-F238E27FC236}">
                <a16:creationId xmlns:a16="http://schemas.microsoft.com/office/drawing/2014/main" id="{CF20EA93-0AD9-1795-60ED-AF30C74D022B}"/>
              </a:ext>
            </a:extLst>
          </p:cNvPr>
          <p:cNvGrpSpPr/>
          <p:nvPr/>
        </p:nvGrpSpPr>
        <p:grpSpPr>
          <a:xfrm>
            <a:off x="3171391" y="1149060"/>
            <a:ext cx="10594518" cy="3680284"/>
            <a:chOff x="3159802" y="1156239"/>
            <a:chExt cx="10594518" cy="3680284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DE836DE-5881-38BE-621A-128A678D5C95}"/>
                </a:ext>
              </a:extLst>
            </p:cNvPr>
            <p:cNvGrpSpPr/>
            <p:nvPr/>
          </p:nvGrpSpPr>
          <p:grpSpPr>
            <a:xfrm>
              <a:off x="3159802" y="1156239"/>
              <a:ext cx="10594518" cy="3680284"/>
              <a:chOff x="311702" y="1162580"/>
              <a:chExt cx="4928717" cy="3343097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4514A0F-6946-FE40-0E68-4BFD66E97CD3}"/>
                  </a:ext>
                </a:extLst>
              </p:cNvPr>
              <p:cNvSpPr/>
              <p:nvPr/>
            </p:nvSpPr>
            <p:spPr>
              <a:xfrm>
                <a:off x="311702" y="1162580"/>
                <a:ext cx="4928717" cy="3343097"/>
              </a:xfrm>
              <a:prstGeom prst="rect">
                <a:avLst/>
              </a:prstGeom>
              <a:solidFill>
                <a:srgbClr val="CFE2F3">
                  <a:alpha val="50000"/>
                </a:srgbClr>
              </a:solidFill>
              <a:ln w="28575" cap="flat">
                <a:solidFill>
                  <a:srgbClr val="5B8DFE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CA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8" name="Basics">
                <a:extLst>
                  <a:ext uri="{FF2B5EF4-FFF2-40B4-BE49-F238E27FC236}">
                    <a16:creationId xmlns:a16="http://schemas.microsoft.com/office/drawing/2014/main" id="{66C1D424-4C3B-B3A2-9653-982520468C85}"/>
                  </a:ext>
                </a:extLst>
              </p:cNvPr>
              <p:cNvSpPr txBox="1"/>
              <p:nvPr/>
            </p:nvSpPr>
            <p:spPr>
              <a:xfrm>
                <a:off x="359360" y="1261940"/>
                <a:ext cx="2757384" cy="34002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12700" tIns="12700" rIns="12700" bIns="12700" anchor="ctr">
                <a:spAutoFit/>
              </a:bodyPr>
              <a:lstStyle/>
              <a:p>
                <a:pPr lvl="1" indent="0">
                  <a:lnSpc>
                    <a:spcPct val="80000"/>
                  </a:lnSpc>
                  <a:spcBef>
                    <a:spcPts val="0"/>
                  </a:spcBef>
                  <a:defRPr sz="2500" b="0">
                    <a:solidFill>
                      <a:srgbClr val="628DB5"/>
                    </a:solidFill>
                  </a:defRPr>
                </a:pPr>
                <a:r>
                  <a:rPr lang="en-CA" dirty="0">
                    <a:solidFill>
                      <a:schemeClr val="tx2">
                        <a:lumMod val="75000"/>
                      </a:schemeClr>
                    </a:solidFill>
                  </a:rPr>
                  <a:t>Layout &amp; Tabulation</a:t>
                </a:r>
                <a:endParaRPr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40" name="Line">
              <a:extLst>
                <a:ext uri="{FF2B5EF4-FFF2-40B4-BE49-F238E27FC236}">
                  <a16:creationId xmlns:a16="http://schemas.microsoft.com/office/drawing/2014/main" id="{AD031B32-C730-AF70-02E7-81F1EA61BD1F}"/>
                </a:ext>
              </a:extLst>
            </p:cNvPr>
            <p:cNvSpPr/>
            <p:nvPr/>
          </p:nvSpPr>
          <p:spPr>
            <a:xfrm>
              <a:off x="3260032" y="1620577"/>
              <a:ext cx="10419116" cy="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  <a:custDash>
                <a:ds d="100000" sp="200000"/>
              </a:custDash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190" name="CT - Code">
              <a:extLst>
                <a:ext uri="{FF2B5EF4-FFF2-40B4-BE49-F238E27FC236}">
                  <a16:creationId xmlns:a16="http://schemas.microsoft.com/office/drawing/2014/main" id="{008ED8D8-E7C3-50A6-160C-A1B4C1D033CF}"/>
                </a:ext>
              </a:extLst>
            </p:cNvPr>
            <p:cNvSpPr txBox="1"/>
            <p:nvPr/>
          </p:nvSpPr>
          <p:spPr>
            <a:xfrm>
              <a:off x="4944793" y="1912886"/>
              <a:ext cx="3940620" cy="2827586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rgbClr val="5B8DFE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CA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basic_table(</a:t>
              </a:r>
              <a:r>
                <a:rPr lang="en-CA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4CCCC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show_colcounts = TRUE</a:t>
              </a:r>
              <a:r>
                <a:rPr lang="en-CA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) %&gt;%</a:t>
              </a:r>
              <a:endParaRPr lang="en-CA" sz="1000" b="0" dirty="0">
                <a:solidFill>
                  <a:schemeClr val="tx2">
                    <a:lumMod val="50000"/>
                  </a:schemeClr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CA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  </a:t>
              </a:r>
              <a:r>
                <a:rPr lang="en-CA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CFE2F3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split_cols_by("ARM")</a:t>
              </a:r>
              <a:r>
                <a:rPr lang="en-CA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%&gt;%</a:t>
              </a:r>
              <a:endParaRPr lang="en-CA" sz="1000" b="0" dirty="0">
                <a:solidFill>
                  <a:schemeClr val="tx2">
                    <a:lumMod val="50000"/>
                  </a:schemeClr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CA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  </a:t>
              </a:r>
              <a:r>
                <a:rPr lang="en-CA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E0D9FF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add_overall_col("TOTAL")</a:t>
              </a:r>
              <a:r>
                <a:rPr lang="en-CA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%&gt;%</a:t>
              </a:r>
              <a:endParaRPr lang="en-CA" sz="1000" b="0" dirty="0">
                <a:solidFill>
                  <a:schemeClr val="tx2">
                    <a:lumMod val="50000"/>
                  </a:schemeClr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CA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  </a:t>
              </a:r>
              <a:r>
                <a:rPr lang="en-CA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D9EAD3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split_rows_by("BMRKR2",</a:t>
              </a: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CA" sz="1000" b="0" dirty="0">
                  <a:solidFill>
                    <a:schemeClr val="tx2">
                      <a:lumMod val="5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          </a:t>
              </a:r>
              <a:r>
                <a:rPr lang="en-CA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D9EAD3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split_label = "Biomarker 2 Level",</a:t>
              </a: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CA" sz="1000" b="0" dirty="0">
                  <a:solidFill>
                    <a:schemeClr val="tx2">
                      <a:lumMod val="5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          </a:t>
              </a:r>
              <a:r>
                <a:rPr lang="en-CA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D9EAD3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label_pos = "topleft")</a:t>
              </a:r>
              <a:r>
                <a:rPr lang="en-CA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%&gt;%</a:t>
              </a:r>
              <a:endParaRPr lang="en-CA" sz="1000" b="0" dirty="0">
                <a:solidFill>
                  <a:schemeClr val="tx2">
                    <a:lumMod val="50000"/>
                  </a:schemeClr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CA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  </a:t>
              </a:r>
              <a:r>
                <a:rPr lang="en-CA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8DFAE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summarize_row_groups()</a:t>
              </a:r>
              <a:r>
                <a:rPr lang="en-CA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%&gt;%</a:t>
              </a:r>
              <a:endParaRPr lang="en-CA" sz="1000" b="0" dirty="0">
                <a:solidFill>
                  <a:schemeClr val="tx2">
                    <a:lumMod val="50000"/>
                  </a:schemeClr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CA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  </a:t>
              </a:r>
              <a:r>
                <a:rPr lang="en-CA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FFF9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analyze("AGE", var_labels = "Age (yrs</a:t>
              </a:r>
              <a:r>
                <a:rPr lang="en-CA" sz="1000" b="0" dirty="0">
                  <a:solidFill>
                    <a:schemeClr val="tx2">
                      <a:lumMod val="50000"/>
                    </a:schemeClr>
                  </a:solidFill>
                  <a:highlight>
                    <a:srgbClr val="FFFF9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)", </a:t>
              </a: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CA" sz="1000" b="0" dirty="0">
                  <a:solidFill>
                    <a:schemeClr val="tx2">
                      <a:lumMod val="5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    </a:t>
              </a:r>
              <a:r>
                <a:rPr lang="en-CA" sz="1000" b="0" dirty="0">
                  <a:solidFill>
                    <a:schemeClr val="tx2">
                      <a:lumMod val="50000"/>
                    </a:schemeClr>
                  </a:solidFill>
                  <a:highlight>
                    <a:srgbClr val="FFFF9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afun = mean, format = "xx.x")</a:t>
              </a:r>
              <a:r>
                <a:rPr lang="en-CA" sz="1000" b="0" dirty="0">
                  <a:solidFill>
                    <a:schemeClr val="tx2">
                      <a:lumMod val="5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</a:t>
              </a:r>
              <a:r>
                <a:rPr lang="en-CA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%&gt;%</a:t>
              </a:r>
              <a:endParaRPr lang="en-CA" sz="1000" b="0" dirty="0">
                <a:solidFill>
                  <a:schemeClr val="tx2">
                    <a:lumMod val="50000"/>
                  </a:schemeClr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CA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  </a:t>
              </a:r>
              <a:r>
                <a:rPr lang="en-CA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DE3F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analyze("STRATA1", var_labels = "Stratif. Term", </a:t>
              </a: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CA" sz="1000" b="0" dirty="0">
                  <a:solidFill>
                    <a:schemeClr val="tx2">
                      <a:lumMod val="5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    </a:t>
              </a:r>
              <a:r>
                <a:rPr lang="en-CA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DE3F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afun = function(x, .N_col) lapply(</a:t>
              </a: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CA" sz="1000" b="0" dirty="0">
                  <a:solidFill>
                    <a:schemeClr val="tx2">
                      <a:lumMod val="5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      </a:t>
              </a:r>
              <a:r>
                <a:rPr lang="en-CA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DE3F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table(x), </a:t>
              </a: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CA" sz="1000" b="0" dirty="0">
                  <a:solidFill>
                    <a:schemeClr val="tx2">
                      <a:lumMod val="5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      </a:t>
              </a:r>
              <a:r>
                <a:rPr lang="en-CA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DE3F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function(xi) rcell(</a:t>
              </a: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CA" sz="1000" b="0" dirty="0">
                  <a:solidFill>
                    <a:schemeClr val="tx2">
                      <a:lumMod val="5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        </a:t>
              </a:r>
              <a:r>
                <a:rPr lang="en-CA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DE3F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xi * c(1, 1 / .N_col), </a:t>
              </a: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CA" sz="1000" b="0" dirty="0">
                  <a:solidFill>
                    <a:schemeClr val="tx2">
                      <a:lumMod val="5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        </a:t>
              </a:r>
              <a:r>
                <a:rPr lang="en-CA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DE3F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format = "xx (xx.xx%)"</a:t>
              </a: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CA" sz="1000" b="0" dirty="0">
                  <a:solidFill>
                    <a:schemeClr val="tx2">
                      <a:lumMod val="5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      </a:t>
              </a:r>
              <a:r>
                <a:rPr lang="en-CA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DE3F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)))</a:t>
              </a:r>
              <a:r>
                <a:rPr lang="en-CA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%&gt;%</a:t>
              </a:r>
              <a:endParaRPr lang="en-CA" sz="1000" b="0" dirty="0">
                <a:solidFill>
                  <a:schemeClr val="tx2">
                    <a:lumMod val="50000"/>
                  </a:schemeClr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CA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  </a:t>
              </a:r>
              <a:r>
                <a:rPr lang="en-CA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D6FEF6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append_topleft("  Attribute")</a:t>
              </a:r>
              <a:r>
                <a:rPr lang="en-CA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%&gt;%</a:t>
              </a: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CA" sz="1000" b="0" dirty="0">
                  <a:solidFill>
                    <a:schemeClr val="tx2">
                      <a:lumMod val="5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</a:t>
              </a:r>
              <a:r>
                <a:rPr lang="en-CA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build_table(adsl)</a:t>
              </a:r>
              <a:endParaRPr kumimoji="0" lang="en-CA" sz="1000" b="1" i="0" u="none" strike="noStrike" cap="none" spc="0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  <a:sym typeface="Source Sans Pro"/>
              </a:endParaRPr>
            </a:p>
          </p:txBody>
        </p:sp>
        <p:sp>
          <p:nvSpPr>
            <p:cNvPr id="192" name="CT - Output">
              <a:extLst>
                <a:ext uri="{FF2B5EF4-FFF2-40B4-BE49-F238E27FC236}">
                  <a16:creationId xmlns:a16="http://schemas.microsoft.com/office/drawing/2014/main" id="{6DA881B1-C1CA-731D-BA99-25F68AE1E9C0}"/>
                </a:ext>
              </a:extLst>
            </p:cNvPr>
            <p:cNvSpPr txBox="1"/>
            <p:nvPr/>
          </p:nvSpPr>
          <p:spPr>
            <a:xfrm>
              <a:off x="9014608" y="1921692"/>
              <a:ext cx="4622707" cy="2399711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rgbClr val="5B8DFE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D9EAD3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Biomarker 2 Level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CFE2F3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ARM X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CFE2F3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ARM Y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E0D9FF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TOTAL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</a:t>
              </a: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D6FEF6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Attribute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  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4CCCC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(N=42)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4CCCC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(N=40)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4CCCC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(N=82)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</a:t>
              </a: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———————————————————————————————————————————————————————————</a:t>
              </a: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D9EAD3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LOW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        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8DFAE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22 (52.4%)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8DFAE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25 (62.5%)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8DFAE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47 (57.3%)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</a:t>
              </a: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FFF9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Age (yrs)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                                          </a:t>
              </a: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FFF9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mean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      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FFF9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33.5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 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FFF9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36.4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 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FFF9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35.1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</a:t>
              </a: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DE3F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Stratif. Term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                                                </a:t>
              </a: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DE3F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A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      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DE3F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9 (21.43%)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DE3F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12 (30.00%)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DE3F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21 (25.61%)</a:t>
              </a: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DE3F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B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      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DE3F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13 (30.95%)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DE3F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13 (32.50%)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DE3F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26 (31.71%)</a:t>
              </a: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D9EAD3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HIGH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       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8DFAE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20 (47.6%)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8DFAE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15 (37.5%)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8DFAE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35 (42.7%)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</a:t>
              </a: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FFF9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Age (yrs)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                                          </a:t>
              </a: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FFF9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mean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      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FFF9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33.5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 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FFF9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37.7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 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FFF9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35.3    </a:t>
              </a: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DE3F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Stratif. Term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                                                </a:t>
              </a: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DE3F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A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      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DE3F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10 (23.81%)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DE3F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9 (22.50%)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DE3F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19 (23.17%)</a:t>
              </a: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DE3F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B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      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DE3F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10 (23.81%)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DE3F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6 (15.00%)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DE3F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16 (19.51%)</a:t>
              </a:r>
            </a:p>
          </p:txBody>
        </p:sp>
        <p:sp>
          <p:nvSpPr>
            <p:cNvPr id="193" name="CT - CODE">
              <a:extLst>
                <a:ext uri="{FF2B5EF4-FFF2-40B4-BE49-F238E27FC236}">
                  <a16:creationId xmlns:a16="http://schemas.microsoft.com/office/drawing/2014/main" id="{8B1380D8-5B2F-3E0D-750A-3621256192A2}"/>
                </a:ext>
              </a:extLst>
            </p:cNvPr>
            <p:cNvSpPr txBox="1"/>
            <p:nvPr/>
          </p:nvSpPr>
          <p:spPr>
            <a:xfrm>
              <a:off x="4950293" y="1683347"/>
              <a:ext cx="1793761" cy="21031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/>
              <a:r>
                <a:rPr lang="en-CA" dirty="0"/>
                <a:t>CUSTOMIZED TABLE CODE</a:t>
              </a:r>
              <a:endParaRPr dirty="0"/>
            </a:p>
          </p:txBody>
        </p:sp>
        <p:sp>
          <p:nvSpPr>
            <p:cNvPr id="194" name="CT - OUTPUT">
              <a:extLst>
                <a:ext uri="{FF2B5EF4-FFF2-40B4-BE49-F238E27FC236}">
                  <a16:creationId xmlns:a16="http://schemas.microsoft.com/office/drawing/2014/main" id="{EED431FC-DAE8-7BA6-0AE1-3E18B91BF69A}"/>
                </a:ext>
              </a:extLst>
            </p:cNvPr>
            <p:cNvSpPr txBox="1"/>
            <p:nvPr/>
          </p:nvSpPr>
          <p:spPr>
            <a:xfrm>
              <a:off x="9018590" y="1679944"/>
              <a:ext cx="1987724" cy="21031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/>
              <a:r>
                <a:rPr lang="en-CA" dirty="0"/>
                <a:t>CUSTOMIZED TABLE OUTPUT</a:t>
              </a:r>
              <a:endParaRPr dirty="0"/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7B8DAF7D-E69B-B1B3-2E55-4A6EE61B414C}"/>
                </a:ext>
              </a:extLst>
            </p:cNvPr>
            <p:cNvGrpSpPr/>
            <p:nvPr/>
          </p:nvGrpSpPr>
          <p:grpSpPr>
            <a:xfrm>
              <a:off x="3258435" y="2054091"/>
              <a:ext cx="1646285" cy="2373767"/>
              <a:chOff x="8089981" y="4568780"/>
              <a:chExt cx="1646285" cy="2373767"/>
            </a:xfrm>
          </p:grpSpPr>
          <p:sp>
            <p:nvSpPr>
              <p:cNvPr id="157" name="Basics - CODE">
                <a:extLst>
                  <a:ext uri="{FF2B5EF4-FFF2-40B4-BE49-F238E27FC236}">
                    <a16:creationId xmlns:a16="http://schemas.microsoft.com/office/drawing/2014/main" id="{1E30CE27-520A-3161-2F03-23882B38D12D}"/>
                  </a:ext>
                </a:extLst>
              </p:cNvPr>
              <p:cNvSpPr txBox="1"/>
              <p:nvPr/>
            </p:nvSpPr>
            <p:spPr>
              <a:xfrm>
                <a:off x="8089981" y="4568780"/>
                <a:ext cx="1646285" cy="42062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12700" tIns="12700" rIns="12700" bIns="12700" anchor="ctr">
                <a:spAutoFit/>
              </a:bodyPr>
              <a:lstStyle/>
              <a:p>
                <a:pPr lvl="1" indent="0"/>
                <a:r>
                  <a:rPr lang="en-CA" dirty="0"/>
                  <a:t>ANALYZE &amp; SUMMARIZE </a:t>
                </a:r>
              </a:p>
              <a:p>
                <a:pPr lvl="1" indent="0"/>
                <a:r>
                  <a:rPr lang="en-CA" dirty="0"/>
                  <a:t>FUNCTIONS</a:t>
                </a:r>
                <a:endParaRPr dirty="0"/>
              </a:p>
            </p:txBody>
          </p:sp>
          <p:sp>
            <p:nvSpPr>
              <p:cNvPr id="158" name="ST - Text">
                <a:extLst>
                  <a:ext uri="{FF2B5EF4-FFF2-40B4-BE49-F238E27FC236}">
                    <a16:creationId xmlns:a16="http://schemas.microsoft.com/office/drawing/2014/main" id="{3D61BE84-99EF-E0D4-6671-AD8E4B919BA4}"/>
                  </a:ext>
                </a:extLst>
              </p:cNvPr>
              <p:cNvSpPr txBox="1"/>
              <p:nvPr/>
            </p:nvSpPr>
            <p:spPr>
              <a:xfrm>
                <a:off x="8116108" y="5058729"/>
                <a:ext cx="1514889" cy="61172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0" tIns="0" rIns="0" bIns="0" anchor="ctr">
                <a:normAutofit/>
              </a:bodyPr>
              <a:lstStyle/>
              <a:p>
                <a:pPr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000000"/>
                  </a:buClr>
                  <a:buSzPct val="100000"/>
                  <a:defRPr b="0">
                    <a:solidFill>
                      <a:srgbClr val="000000"/>
                    </a:solidFill>
                  </a:defRPr>
                </a:pPr>
                <a:r>
                  <a:rPr lang="en-CA" sz="1050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analyze()</a:t>
                </a:r>
              </a:p>
              <a:p>
                <a:pPr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000000"/>
                  </a:buClr>
                  <a:buSzPct val="100000"/>
                  <a:defRPr b="0">
                    <a:solidFill>
                      <a:srgbClr val="000000"/>
                    </a:solidFill>
                  </a:defRPr>
                </a:pPr>
                <a:r>
                  <a:rPr lang="en-CA" sz="1050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analyze_colvars()</a:t>
                </a:r>
              </a:p>
              <a:p>
                <a:pPr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000000"/>
                  </a:buClr>
                  <a:buSzPct val="100000"/>
                  <a:defRPr b="0">
                    <a:solidFill>
                      <a:srgbClr val="000000"/>
                    </a:solidFill>
                  </a:defRPr>
                </a:pPr>
                <a:r>
                  <a:rPr lang="en-CA" sz="1050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summarize_row_groups()</a:t>
                </a:r>
              </a:p>
            </p:txBody>
          </p:sp>
          <p:sp>
            <p:nvSpPr>
              <p:cNvPr id="178" name="Basics - CODE">
                <a:extLst>
                  <a:ext uri="{FF2B5EF4-FFF2-40B4-BE49-F238E27FC236}">
                    <a16:creationId xmlns:a16="http://schemas.microsoft.com/office/drawing/2014/main" id="{BEF03529-5235-33A3-34E5-BDF763ED29E4}"/>
                  </a:ext>
                </a:extLst>
              </p:cNvPr>
              <p:cNvSpPr txBox="1"/>
              <p:nvPr/>
            </p:nvSpPr>
            <p:spPr>
              <a:xfrm>
                <a:off x="8106251" y="6052066"/>
                <a:ext cx="1356140" cy="2103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12700" tIns="12700" rIns="12700" bIns="12700" anchor="ctr">
                <a:spAutoFit/>
              </a:bodyPr>
              <a:lstStyle/>
              <a:p>
                <a:pPr lvl="1" indent="0"/>
                <a:r>
                  <a:rPr lang="en-CA" dirty="0"/>
                  <a:t>LAYOUT MODIFIERS</a:t>
                </a:r>
                <a:endParaRPr dirty="0"/>
              </a:p>
            </p:txBody>
          </p:sp>
          <p:sp>
            <p:nvSpPr>
              <p:cNvPr id="179" name="ST - Text">
                <a:extLst>
                  <a:ext uri="{FF2B5EF4-FFF2-40B4-BE49-F238E27FC236}">
                    <a16:creationId xmlns:a16="http://schemas.microsoft.com/office/drawing/2014/main" id="{1C7741F0-DF0F-A9D9-8BC3-B7E11FA509B2}"/>
                  </a:ext>
                </a:extLst>
              </p:cNvPr>
              <p:cNvSpPr txBox="1"/>
              <p:nvPr/>
            </p:nvSpPr>
            <p:spPr>
              <a:xfrm>
                <a:off x="8113614" y="6330823"/>
                <a:ext cx="1505751" cy="61172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0" tIns="0" rIns="0" bIns="0" anchor="ctr">
                <a:normAutofit/>
              </a:bodyPr>
              <a:lstStyle/>
              <a:p>
                <a:pPr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000000"/>
                  </a:buClr>
                  <a:buSzPct val="100000"/>
                  <a:defRPr b="0">
                    <a:solidFill>
                      <a:srgbClr val="000000"/>
                    </a:solidFill>
                  </a:defRPr>
                </a:pPr>
                <a:r>
                  <a:rPr lang="en-CA" sz="1000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append_topleft()</a:t>
                </a:r>
              </a:p>
              <a:p>
                <a:pPr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000000"/>
                  </a:buClr>
                  <a:buSzPct val="100000"/>
                  <a:defRPr b="0">
                    <a:solidFill>
                      <a:srgbClr val="000000"/>
                    </a:solidFill>
                  </a:defRPr>
                </a:pPr>
                <a:r>
                  <a:rPr lang="en-CA" sz="1000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add_colcounts()</a:t>
                </a:r>
              </a:p>
              <a:p>
                <a:pPr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000000"/>
                  </a:buClr>
                  <a:buSzPct val="100000"/>
                  <a:defRPr b="0">
                    <a:solidFill>
                      <a:srgbClr val="000000"/>
                    </a:solidFill>
                  </a:defRPr>
                </a:pPr>
                <a:r>
                  <a:rPr lang="en-CA" sz="1000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add_overall_col()</a:t>
                </a:r>
              </a:p>
            </p:txBody>
          </p:sp>
        </p:grpSp>
      </p:grpSp>
      <p:grpSp>
        <p:nvGrpSpPr>
          <p:cNvPr id="197" name="Section - Access &amp; Modify">
            <a:extLst>
              <a:ext uri="{FF2B5EF4-FFF2-40B4-BE49-F238E27FC236}">
                <a16:creationId xmlns:a16="http://schemas.microsoft.com/office/drawing/2014/main" id="{F14004F5-374C-4EA4-5C5A-8DB4A4F9BAA1}"/>
              </a:ext>
            </a:extLst>
          </p:cNvPr>
          <p:cNvGrpSpPr/>
          <p:nvPr/>
        </p:nvGrpSpPr>
        <p:grpSpPr>
          <a:xfrm>
            <a:off x="3839051" y="4963006"/>
            <a:ext cx="9926869" cy="2160000"/>
            <a:chOff x="3827462" y="4970185"/>
            <a:chExt cx="9926869" cy="2160000"/>
          </a:xfrm>
        </p:grpSpPr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77BFDA2A-FE91-7A14-BF4A-A0F7BF9B882E}"/>
                </a:ext>
              </a:extLst>
            </p:cNvPr>
            <p:cNvGrpSpPr/>
            <p:nvPr/>
          </p:nvGrpSpPr>
          <p:grpSpPr>
            <a:xfrm>
              <a:off x="3827462" y="4970185"/>
              <a:ext cx="9926869" cy="2160000"/>
              <a:chOff x="3826423" y="7218957"/>
              <a:chExt cx="9958985" cy="2160000"/>
            </a:xfrm>
          </p:grpSpPr>
          <p:grpSp>
            <p:nvGrpSpPr>
              <p:cNvPr id="188" name="Section - Access &amp; Modify">
                <a:extLst>
                  <a:ext uri="{FF2B5EF4-FFF2-40B4-BE49-F238E27FC236}">
                    <a16:creationId xmlns:a16="http://schemas.microsoft.com/office/drawing/2014/main" id="{6E1D13F8-1105-AAB7-3744-FA592FB959A0}"/>
                  </a:ext>
                </a:extLst>
              </p:cNvPr>
              <p:cNvGrpSpPr/>
              <p:nvPr/>
            </p:nvGrpSpPr>
            <p:grpSpPr>
              <a:xfrm>
                <a:off x="3826423" y="7218957"/>
                <a:ext cx="9958985" cy="2160000"/>
                <a:chOff x="10784199" y="2462519"/>
                <a:chExt cx="9958985" cy="2160000"/>
              </a:xfrm>
            </p:grpSpPr>
            <p:grpSp>
              <p:nvGrpSpPr>
                <p:cNvPr id="144" name="Section - Access &amp; Modify">
                  <a:extLst>
                    <a:ext uri="{FF2B5EF4-FFF2-40B4-BE49-F238E27FC236}">
                      <a16:creationId xmlns:a16="http://schemas.microsoft.com/office/drawing/2014/main" id="{E1F601DF-2A74-3205-3193-10AA8B4D0228}"/>
                    </a:ext>
                  </a:extLst>
                </p:cNvPr>
                <p:cNvGrpSpPr/>
                <p:nvPr/>
              </p:nvGrpSpPr>
              <p:grpSpPr>
                <a:xfrm>
                  <a:off x="10784199" y="2462519"/>
                  <a:ext cx="9958985" cy="2160000"/>
                  <a:chOff x="10645383" y="2321047"/>
                  <a:chExt cx="10164716" cy="1946727"/>
                </a:xfrm>
              </p:grpSpPr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50864B68-EC9F-8FF4-FEC6-71261A74C222}"/>
                      </a:ext>
                    </a:extLst>
                  </p:cNvPr>
                  <p:cNvSpPr/>
                  <p:nvPr/>
                </p:nvSpPr>
                <p:spPr>
                  <a:xfrm>
                    <a:off x="10645383" y="2321047"/>
                    <a:ext cx="10164716" cy="1946727"/>
                  </a:xfrm>
                  <a:prstGeom prst="rect">
                    <a:avLst/>
                  </a:prstGeom>
                  <a:solidFill>
                    <a:srgbClr val="CFE2F3">
                      <a:alpha val="50196"/>
                    </a:srgbClr>
                  </a:solidFill>
                  <a:ln w="28575" cap="flat">
                    <a:solidFill>
                      <a:srgbClr val="5B8DFE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CA" sz="12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  <p:sp>
                <p:nvSpPr>
                  <p:cNvPr id="48" name="Basics">
                    <a:extLst>
                      <a:ext uri="{FF2B5EF4-FFF2-40B4-BE49-F238E27FC236}">
                        <a16:creationId xmlns:a16="http://schemas.microsoft.com/office/drawing/2014/main" id="{2F489700-492D-6454-C750-0B5F8B24FB6D}"/>
                      </a:ext>
                    </a:extLst>
                  </p:cNvPr>
                  <p:cNvSpPr txBox="1"/>
                  <p:nvPr/>
                </p:nvSpPr>
                <p:spPr>
                  <a:xfrm>
                    <a:off x="10773196" y="2437262"/>
                    <a:ext cx="2247504" cy="306456"/>
                  </a:xfrm>
                  <a:prstGeom prst="rect">
                    <a:avLst/>
                  </a:prstGeom>
                  <a:ln w="12700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</a:ext>
                  </a:extLst>
                </p:spPr>
                <p:txBody>
                  <a:bodyPr wrap="square" lIns="12700" tIns="12700" rIns="12700" bIns="12700" anchor="ctr">
                    <a:spAutoFit/>
                  </a:bodyPr>
                  <a:lstStyle/>
                  <a:p>
                    <a:pPr lvl="1" indent="0">
                      <a:lnSpc>
                        <a:spcPct val="80000"/>
                      </a:lnSpc>
                      <a:spcBef>
                        <a:spcPts val="0"/>
                      </a:spcBef>
                      <a:defRPr sz="2500" b="0">
                        <a:solidFill>
                          <a:srgbClr val="628DB5"/>
                        </a:solidFill>
                      </a:defRPr>
                    </a:pPr>
                    <a:r>
                      <a:rPr lang="en-CA" dirty="0">
                        <a:solidFill>
                          <a:schemeClr val="tx2">
                            <a:lumMod val="75000"/>
                          </a:schemeClr>
                        </a:solidFill>
                      </a:rPr>
                      <a:t>Access &amp; Modify</a:t>
                    </a:r>
                    <a:endParaRPr dirty="0">
                      <a:solidFill>
                        <a:schemeClr val="tx2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46" name="Line">
                    <a:extLst>
                      <a:ext uri="{FF2B5EF4-FFF2-40B4-BE49-F238E27FC236}">
                        <a16:creationId xmlns:a16="http://schemas.microsoft.com/office/drawing/2014/main" id="{24BA2045-D21A-24D5-1D4D-E128BAE8C643}"/>
                      </a:ext>
                    </a:extLst>
                  </p:cNvPr>
                  <p:cNvSpPr/>
                  <p:nvPr/>
                </p:nvSpPr>
                <p:spPr>
                  <a:xfrm>
                    <a:off x="10748004" y="2743718"/>
                    <a:ext cx="9999288" cy="0"/>
                  </a:xfrm>
                  <a:prstGeom prst="line">
                    <a:avLst/>
                  </a:prstGeom>
                  <a:ln w="19050">
                    <a:solidFill>
                      <a:schemeClr val="tx2">
                        <a:lumMod val="75000"/>
                      </a:schemeClr>
                    </a:solidFill>
                    <a:custDash>
                      <a:ds d="100000" sp="200000"/>
                    </a:custDash>
                  </a:ln>
                </p:spPr>
                <p:txBody>
                  <a:bodyPr lIns="54570" tIns="54570" rIns="54570" bIns="54570" anchor="ctr"/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endParaRPr dirty="0"/>
                  </a:p>
                </p:txBody>
              </p:sp>
            </p:grpSp>
            <p:grpSp>
              <p:nvGrpSpPr>
                <p:cNvPr id="187" name="cell_values">
                  <a:extLst>
                    <a:ext uri="{FF2B5EF4-FFF2-40B4-BE49-F238E27FC236}">
                      <a16:creationId xmlns:a16="http://schemas.microsoft.com/office/drawing/2014/main" id="{7DF8B532-B672-54AE-5B40-3F9D8F367DD6}"/>
                    </a:ext>
                  </a:extLst>
                </p:cNvPr>
                <p:cNvGrpSpPr/>
                <p:nvPr/>
              </p:nvGrpSpPr>
              <p:grpSpPr>
                <a:xfrm>
                  <a:off x="16699184" y="3760594"/>
                  <a:ext cx="3896299" cy="728693"/>
                  <a:chOff x="16699184" y="3760594"/>
                  <a:chExt cx="3896299" cy="728693"/>
                </a:xfrm>
              </p:grpSpPr>
              <p:sp>
                <p:nvSpPr>
                  <p:cNvPr id="20" name="cell_values">
                    <a:extLst>
                      <a:ext uri="{FF2B5EF4-FFF2-40B4-BE49-F238E27FC236}">
                        <a16:creationId xmlns:a16="http://schemas.microsoft.com/office/drawing/2014/main" id="{97E045D7-47AC-18DE-EA4F-2574F45D516D}"/>
                      </a:ext>
                    </a:extLst>
                  </p:cNvPr>
                  <p:cNvSpPr txBox="1"/>
                  <p:nvPr/>
                </p:nvSpPr>
                <p:spPr>
                  <a:xfrm>
                    <a:off x="19830063" y="3961192"/>
                    <a:ext cx="765420" cy="336429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5B8DFE"/>
                    </a:solidFill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</a:ext>
                  </a:extLst>
                </p:spPr>
                <p:txBody>
                  <a:bodyPr lIns="0" tIns="0" rIns="0" bIns="0" anchor="ctr">
                    <a:normAutofit/>
                  </a:bodyPr>
                  <a:lstStyle/>
                  <a:p>
                    <a:pPr marL="92075">
                      <a:lnSpc>
                        <a:spcPct val="9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r>
                      <a:rPr lang="en-US" sz="900" b="0" dirty="0">
                        <a:latin typeface="Droid Sans Mono" panose="020B0609030804020204" pitchFamily="49" charset="0"/>
                        <a:ea typeface="Droid Sans Mono" panose="020B0609030804020204" pitchFamily="49" charset="0"/>
                        <a:cs typeface="Droid Sans Mono" panose="020B0609030804020204" pitchFamily="49" charset="0"/>
                      </a:rPr>
                      <a:t>$`ARM Y`</a:t>
                    </a:r>
                  </a:p>
                  <a:p>
                    <a:pPr marL="92075">
                      <a:lnSpc>
                        <a:spcPct val="9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r>
                      <a:rPr lang="en-US" sz="900" b="0" dirty="0">
                        <a:latin typeface="Droid Sans Mono" panose="020B0609030804020204" pitchFamily="49" charset="0"/>
                        <a:ea typeface="Droid Sans Mono" panose="020B0609030804020204" pitchFamily="49" charset="0"/>
                        <a:cs typeface="Droid Sans Mono" panose="020B0609030804020204" pitchFamily="49" charset="0"/>
                      </a:rPr>
                      <a:t>[1] 35.86</a:t>
                    </a:r>
                  </a:p>
                </p:txBody>
              </p:sp>
              <p:sp>
                <p:nvSpPr>
                  <p:cNvPr id="30" name="Code - cell_values">
                    <a:extLst>
                      <a:ext uri="{FF2B5EF4-FFF2-40B4-BE49-F238E27FC236}">
                        <a16:creationId xmlns:a16="http://schemas.microsoft.com/office/drawing/2014/main" id="{BEC72760-ABBC-B7D5-C438-33912D444504}"/>
                      </a:ext>
                    </a:extLst>
                  </p:cNvPr>
                  <p:cNvSpPr txBox="1"/>
                  <p:nvPr/>
                </p:nvSpPr>
                <p:spPr>
                  <a:xfrm>
                    <a:off x="16699184" y="3760594"/>
                    <a:ext cx="2873154" cy="72869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5B8DFE"/>
                    </a:solidFill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</a:ext>
                  </a:extLst>
                </p:spPr>
                <p:txBody>
                  <a:bodyPr wrap="square" lIns="36000" tIns="36000" rIns="36000" bIns="36000" anchor="t">
                    <a:noAutofit/>
                  </a:bodyPr>
                  <a:lstStyle/>
                  <a:p>
                    <a:pPr>
                      <a:lnSpc>
                        <a:spcPct val="90000"/>
                      </a:lnSpc>
                      <a:spcBef>
                        <a:spcPts val="0"/>
                      </a:spcBef>
                      <a:buClr>
                        <a:schemeClr val="accent4">
                          <a:hueOff val="384618"/>
                          <a:satOff val="3869"/>
                          <a:lumOff val="5802"/>
                        </a:schemeClr>
                      </a:buClr>
                      <a:defRPr b="0">
                        <a:solidFill>
                          <a:srgbClr val="000000"/>
                        </a:solidFill>
                      </a:defRPr>
                    </a:pPr>
                    <a:r>
                      <a:rPr lang="en-US" sz="900" dirty="0">
                        <a:latin typeface="Droid Sans Mono" panose="020B0609030804020204" pitchFamily="49" charset="0"/>
                        <a:ea typeface="Droid Sans Mono" panose="020B0609030804020204" pitchFamily="49" charset="0"/>
                        <a:cs typeface="Droid Sans Mono" panose="020B0609030804020204" pitchFamily="49" charset="0"/>
                      </a:rPr>
                      <a:t>cell_values(</a:t>
                    </a:r>
                  </a:p>
                  <a:p>
                    <a:pPr>
                      <a:lnSpc>
                        <a:spcPct val="90000"/>
                      </a:lnSpc>
                      <a:spcBef>
                        <a:spcPts val="0"/>
                      </a:spcBef>
                      <a:buClr>
                        <a:schemeClr val="accent4">
                          <a:hueOff val="384618"/>
                          <a:satOff val="3869"/>
                          <a:lumOff val="5802"/>
                        </a:schemeClr>
                      </a:buClr>
                      <a:defRPr b="0">
                        <a:solidFill>
                          <a:srgbClr val="000000"/>
                        </a:solidFill>
                      </a:defRPr>
                    </a:pPr>
                    <a:r>
                      <a:rPr lang="en-US" sz="900" dirty="0">
                        <a:latin typeface="Droid Sans Mono" panose="020B0609030804020204" pitchFamily="49" charset="0"/>
                        <a:ea typeface="Droid Sans Mono" panose="020B0609030804020204" pitchFamily="49" charset="0"/>
                        <a:cs typeface="Droid Sans Mono" panose="020B0609030804020204" pitchFamily="49" charset="0"/>
                      </a:rPr>
                      <a:t>  tbl_a, rowpath = c(</a:t>
                    </a:r>
                  </a:p>
                  <a:p>
                    <a:pPr>
                      <a:lnSpc>
                        <a:spcPct val="90000"/>
                      </a:lnSpc>
                      <a:spcBef>
                        <a:spcPts val="0"/>
                      </a:spcBef>
                      <a:buClr>
                        <a:schemeClr val="accent4">
                          <a:hueOff val="384618"/>
                          <a:satOff val="3869"/>
                          <a:lumOff val="5802"/>
                        </a:schemeClr>
                      </a:buClr>
                      <a:defRPr b="0">
                        <a:solidFill>
                          <a:srgbClr val="000000"/>
                        </a:solidFill>
                      </a:defRPr>
                    </a:pPr>
                    <a:r>
                      <a:rPr lang="en-US" sz="900" dirty="0">
                        <a:latin typeface="Droid Sans Mono" panose="020B0609030804020204" pitchFamily="49" charset="0"/>
                        <a:ea typeface="Droid Sans Mono" panose="020B0609030804020204" pitchFamily="49" charset="0"/>
                        <a:cs typeface="Droid Sans Mono" panose="020B0609030804020204" pitchFamily="49" charset="0"/>
                      </a:rPr>
                      <a:t>    "STRATA1", "A", "AGE", "Mean"</a:t>
                    </a:r>
                  </a:p>
                  <a:p>
                    <a:pPr>
                      <a:lnSpc>
                        <a:spcPct val="90000"/>
                      </a:lnSpc>
                      <a:spcBef>
                        <a:spcPts val="0"/>
                      </a:spcBef>
                      <a:buClr>
                        <a:schemeClr val="accent4">
                          <a:hueOff val="384618"/>
                          <a:satOff val="3869"/>
                          <a:lumOff val="5802"/>
                        </a:schemeClr>
                      </a:buClr>
                      <a:defRPr b="0">
                        <a:solidFill>
                          <a:srgbClr val="000000"/>
                        </a:solidFill>
                      </a:defRPr>
                    </a:pPr>
                    <a:r>
                      <a:rPr lang="en-US" sz="900" dirty="0">
                        <a:latin typeface="Droid Sans Mono" panose="020B0609030804020204" pitchFamily="49" charset="0"/>
                        <a:ea typeface="Droid Sans Mono" panose="020B0609030804020204" pitchFamily="49" charset="0"/>
                        <a:cs typeface="Droid Sans Mono" panose="020B0609030804020204" pitchFamily="49" charset="0"/>
                      </a:rPr>
                      <a:t>  ),</a:t>
                    </a:r>
                  </a:p>
                  <a:p>
                    <a:pPr>
                      <a:lnSpc>
                        <a:spcPct val="90000"/>
                      </a:lnSpc>
                      <a:spcBef>
                        <a:spcPts val="0"/>
                      </a:spcBef>
                      <a:buClr>
                        <a:schemeClr val="accent4">
                          <a:hueOff val="384618"/>
                          <a:satOff val="3869"/>
                          <a:lumOff val="5802"/>
                        </a:schemeClr>
                      </a:buClr>
                      <a:defRPr b="0">
                        <a:solidFill>
                          <a:srgbClr val="000000"/>
                        </a:solidFill>
                      </a:defRPr>
                    </a:pPr>
                    <a:r>
                      <a:rPr lang="en-US" sz="900" dirty="0">
                        <a:latin typeface="Droid Sans Mono" panose="020B0609030804020204" pitchFamily="49" charset="0"/>
                        <a:ea typeface="Droid Sans Mono" panose="020B0609030804020204" pitchFamily="49" charset="0"/>
                        <a:cs typeface="Droid Sans Mono" panose="020B0609030804020204" pitchFamily="49" charset="0"/>
                      </a:rPr>
                      <a:t>  colpath = c("ARM", "ARM Y"))</a:t>
                    </a:r>
                    <a:endParaRPr lang="en-CA" sz="900" dirty="0">
                      <a:latin typeface="Droid Sans Mono" panose="020B0609030804020204" pitchFamily="49" charset="0"/>
                      <a:ea typeface="Droid Sans Mono" panose="020B0609030804020204" pitchFamily="49" charset="0"/>
                      <a:cs typeface="Droid Sans Mono" panose="020B0609030804020204" pitchFamily="49" charset="0"/>
                    </a:endParaRPr>
                  </a:p>
                </p:txBody>
              </p:sp>
            </p:grpSp>
            <p:grpSp>
              <p:nvGrpSpPr>
                <p:cNvPr id="186" name="tail">
                  <a:extLst>
                    <a:ext uri="{FF2B5EF4-FFF2-40B4-BE49-F238E27FC236}">
                      <a16:creationId xmlns:a16="http://schemas.microsoft.com/office/drawing/2014/main" id="{ADFFC448-B55A-CD39-B45F-69371EE84986}"/>
                    </a:ext>
                  </a:extLst>
                </p:cNvPr>
                <p:cNvGrpSpPr/>
                <p:nvPr/>
              </p:nvGrpSpPr>
              <p:grpSpPr>
                <a:xfrm>
                  <a:off x="17504525" y="3079667"/>
                  <a:ext cx="3085868" cy="563188"/>
                  <a:chOff x="17504525" y="3079667"/>
                  <a:chExt cx="3085868" cy="563188"/>
                </a:xfrm>
              </p:grpSpPr>
              <p:sp>
                <p:nvSpPr>
                  <p:cNvPr id="33" name="tail">
                    <a:extLst>
                      <a:ext uri="{FF2B5EF4-FFF2-40B4-BE49-F238E27FC236}">
                        <a16:creationId xmlns:a16="http://schemas.microsoft.com/office/drawing/2014/main" id="{2D898AB3-3306-4937-F7C7-2B9A6DE87D75}"/>
                      </a:ext>
                    </a:extLst>
                  </p:cNvPr>
                  <p:cNvSpPr txBox="1"/>
                  <p:nvPr/>
                </p:nvSpPr>
                <p:spPr>
                  <a:xfrm>
                    <a:off x="18895705" y="3079667"/>
                    <a:ext cx="1694688" cy="563188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5B8DFE"/>
                    </a:solidFill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</a:ext>
                  </a:extLst>
                </p:spPr>
                <p:txBody>
                  <a:bodyPr lIns="0" tIns="0" rIns="0" bIns="0" anchor="ctr">
                    <a:normAutofit/>
                  </a:bodyPr>
                  <a:lstStyle/>
                  <a:p>
                    <a:pPr marL="92075">
                      <a:lnSpc>
                        <a:spcPct val="9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r>
                      <a:rPr lang="en-US" sz="900" b="0" dirty="0">
                        <a:latin typeface="Droid Sans Mono" panose="020B0609030804020204" pitchFamily="49" charset="0"/>
                        <a:ea typeface="Droid Sans Mono" panose="020B0609030804020204" pitchFamily="49" charset="0"/>
                        <a:cs typeface="Droid Sans Mono" panose="020B0609030804020204" pitchFamily="49" charset="0"/>
                      </a:rPr>
                      <a:t>         ARM X   ARM Y</a:t>
                    </a:r>
                  </a:p>
                  <a:p>
                    <a:pPr marL="92075">
                      <a:lnSpc>
                        <a:spcPct val="9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r>
                      <a:rPr lang="en-US" sz="900" b="0" dirty="0">
                        <a:latin typeface="Droid Sans Mono" panose="020B0609030804020204" pitchFamily="49" charset="0"/>
                        <a:ea typeface="Droid Sans Mono" panose="020B0609030804020204" pitchFamily="49" charset="0"/>
                        <a:cs typeface="Droid Sans Mono" panose="020B0609030804020204" pitchFamily="49" charset="0"/>
                      </a:rPr>
                      <a:t>——————————————————————</a:t>
                    </a:r>
                  </a:p>
                  <a:p>
                    <a:pPr marL="92075">
                      <a:lnSpc>
                        <a:spcPct val="9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r>
                      <a:rPr lang="en-US" sz="900" b="0" dirty="0">
                        <a:latin typeface="Droid Sans Mono" panose="020B0609030804020204" pitchFamily="49" charset="0"/>
                        <a:ea typeface="Droid Sans Mono" panose="020B0609030804020204" pitchFamily="49" charset="0"/>
                        <a:cs typeface="Droid Sans Mono" panose="020B0609030804020204" pitchFamily="49" charset="0"/>
                      </a:rPr>
                      <a:t>B                     </a:t>
                    </a:r>
                  </a:p>
                  <a:p>
                    <a:pPr marL="92075">
                      <a:lnSpc>
                        <a:spcPct val="9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r>
                      <a:rPr lang="en-US" sz="900" b="0" dirty="0">
                        <a:latin typeface="Droid Sans Mono" panose="020B0609030804020204" pitchFamily="49" charset="0"/>
                        <a:ea typeface="Droid Sans Mono" panose="020B0609030804020204" pitchFamily="49" charset="0"/>
                        <a:cs typeface="Droid Sans Mono" panose="020B0609030804020204" pitchFamily="49" charset="0"/>
                      </a:rPr>
                      <a:t>  Mean   33.65   38.00</a:t>
                    </a:r>
                  </a:p>
                </p:txBody>
              </p:sp>
              <p:sp>
                <p:nvSpPr>
                  <p:cNvPr id="28" name="Code - tail">
                    <a:extLst>
                      <a:ext uri="{FF2B5EF4-FFF2-40B4-BE49-F238E27FC236}">
                        <a16:creationId xmlns:a16="http://schemas.microsoft.com/office/drawing/2014/main" id="{294D5C94-06D2-A120-51E3-465EF30FC9D0}"/>
                      </a:ext>
                    </a:extLst>
                  </p:cNvPr>
                  <p:cNvSpPr txBox="1"/>
                  <p:nvPr/>
                </p:nvSpPr>
                <p:spPr>
                  <a:xfrm>
                    <a:off x="17504525" y="3237547"/>
                    <a:ext cx="1087511" cy="241637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5B8DFE"/>
                    </a:solidFill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</a:ext>
                  </a:extLst>
                </p:spPr>
                <p:txBody>
                  <a:bodyPr wrap="square" lIns="54570" tIns="54570" rIns="54570" bIns="54570" anchor="t"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300"/>
                      </a:spcBef>
                      <a:buClr>
                        <a:schemeClr val="accent4">
                          <a:hueOff val="384618"/>
                          <a:satOff val="3869"/>
                          <a:lumOff val="5802"/>
                        </a:schemeClr>
                      </a:buClr>
                      <a:defRPr b="0">
                        <a:solidFill>
                          <a:srgbClr val="000000"/>
                        </a:solidFill>
                      </a:defRPr>
                    </a:pPr>
                    <a:r>
                      <a:rPr lang="en-CA" sz="900" dirty="0">
                        <a:latin typeface="Droid Sans Mono" panose="020B0609030804020204" pitchFamily="49" charset="0"/>
                        <a:ea typeface="Droid Sans Mono" panose="020B0609030804020204" pitchFamily="49" charset="0"/>
                        <a:cs typeface="Droid Sans Mono" panose="020B0609030804020204" pitchFamily="49" charset="0"/>
                      </a:rPr>
                      <a:t>tail(tbl_a, 2)</a:t>
                    </a:r>
                  </a:p>
                </p:txBody>
              </p:sp>
            </p:grpSp>
            <p:grpSp>
              <p:nvGrpSpPr>
                <p:cNvPr id="185" name="head">
                  <a:extLst>
                    <a:ext uri="{FF2B5EF4-FFF2-40B4-BE49-F238E27FC236}">
                      <a16:creationId xmlns:a16="http://schemas.microsoft.com/office/drawing/2014/main" id="{3EAA4C5C-045E-41AC-2107-5F32323FE593}"/>
                    </a:ext>
                  </a:extLst>
                </p:cNvPr>
                <p:cNvGrpSpPr/>
                <p:nvPr/>
              </p:nvGrpSpPr>
              <p:grpSpPr>
                <a:xfrm>
                  <a:off x="14162187" y="3069021"/>
                  <a:ext cx="3103963" cy="572289"/>
                  <a:chOff x="14162187" y="3069021"/>
                  <a:chExt cx="3103963" cy="572289"/>
                </a:xfrm>
              </p:grpSpPr>
              <p:sp>
                <p:nvSpPr>
                  <p:cNvPr id="32" name="head">
                    <a:extLst>
                      <a:ext uri="{FF2B5EF4-FFF2-40B4-BE49-F238E27FC236}">
                        <a16:creationId xmlns:a16="http://schemas.microsoft.com/office/drawing/2014/main" id="{B22A0519-3986-BB95-4CF0-824F3E40F321}"/>
                      </a:ext>
                    </a:extLst>
                  </p:cNvPr>
                  <p:cNvSpPr txBox="1"/>
                  <p:nvPr/>
                </p:nvSpPr>
                <p:spPr>
                  <a:xfrm>
                    <a:off x="15571462" y="3069021"/>
                    <a:ext cx="1694688" cy="572289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5B8DFE"/>
                    </a:solidFill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</a:ext>
                  </a:extLst>
                </p:spPr>
                <p:txBody>
                  <a:bodyPr lIns="0" tIns="0" rIns="0" bIns="0" anchor="ctr">
                    <a:normAutofit/>
                  </a:bodyPr>
                  <a:lstStyle/>
                  <a:p>
                    <a:pPr marL="92075">
                      <a:lnSpc>
                        <a:spcPct val="9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r>
                      <a:rPr lang="en-US" sz="900" b="0" dirty="0">
                        <a:latin typeface="Droid Sans Mono" panose="020B0609030804020204" pitchFamily="49" charset="0"/>
                        <a:ea typeface="Droid Sans Mono" panose="020B0609030804020204" pitchFamily="49" charset="0"/>
                        <a:cs typeface="Droid Sans Mono" panose="020B0609030804020204" pitchFamily="49" charset="0"/>
                      </a:rPr>
                      <a:t>         ARM X   ARM Y</a:t>
                    </a:r>
                  </a:p>
                  <a:p>
                    <a:pPr marL="92075">
                      <a:lnSpc>
                        <a:spcPct val="9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r>
                      <a:rPr lang="en-US" sz="900" b="0" dirty="0">
                        <a:latin typeface="Droid Sans Mono" panose="020B0609030804020204" pitchFamily="49" charset="0"/>
                        <a:ea typeface="Droid Sans Mono" panose="020B0609030804020204" pitchFamily="49" charset="0"/>
                        <a:cs typeface="Droid Sans Mono" panose="020B0609030804020204" pitchFamily="49" charset="0"/>
                      </a:rPr>
                      <a:t>——————————————————————</a:t>
                    </a:r>
                  </a:p>
                  <a:p>
                    <a:pPr marL="92075">
                      <a:lnSpc>
                        <a:spcPct val="9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r>
                      <a:rPr lang="en-US" sz="900" b="0" dirty="0">
                        <a:latin typeface="Droid Sans Mono" panose="020B0609030804020204" pitchFamily="49" charset="0"/>
                        <a:ea typeface="Droid Sans Mono" panose="020B0609030804020204" pitchFamily="49" charset="0"/>
                        <a:cs typeface="Droid Sans Mono" panose="020B0609030804020204" pitchFamily="49" charset="0"/>
                      </a:rPr>
                      <a:t>A                     </a:t>
                    </a:r>
                  </a:p>
                  <a:p>
                    <a:pPr marL="92075">
                      <a:lnSpc>
                        <a:spcPct val="9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r>
                      <a:rPr lang="en-US" sz="900" b="0" dirty="0">
                        <a:latin typeface="Droid Sans Mono" panose="020B0609030804020204" pitchFamily="49" charset="0"/>
                        <a:ea typeface="Droid Sans Mono" panose="020B0609030804020204" pitchFamily="49" charset="0"/>
                        <a:cs typeface="Droid Sans Mono" panose="020B0609030804020204" pitchFamily="49" charset="0"/>
                      </a:rPr>
                      <a:t>  Mean   33.32   35.86</a:t>
                    </a:r>
                  </a:p>
                </p:txBody>
              </p:sp>
              <p:sp>
                <p:nvSpPr>
                  <p:cNvPr id="29" name="Code - head">
                    <a:extLst>
                      <a:ext uri="{FF2B5EF4-FFF2-40B4-BE49-F238E27FC236}">
                        <a16:creationId xmlns:a16="http://schemas.microsoft.com/office/drawing/2014/main" id="{8639FBFF-9A83-57BC-CE95-6A6B99CF58F0}"/>
                      </a:ext>
                    </a:extLst>
                  </p:cNvPr>
                  <p:cNvSpPr txBox="1"/>
                  <p:nvPr/>
                </p:nvSpPr>
                <p:spPr>
                  <a:xfrm>
                    <a:off x="14162187" y="3233214"/>
                    <a:ext cx="1087511" cy="23811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5B8DFE"/>
                    </a:solidFill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</a:ext>
                  </a:extLst>
                </p:spPr>
                <p:txBody>
                  <a:bodyPr wrap="square" lIns="54570" tIns="54570" rIns="54570" bIns="54570" anchor="t"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300"/>
                      </a:spcBef>
                      <a:buClr>
                        <a:schemeClr val="accent4">
                          <a:hueOff val="384618"/>
                          <a:satOff val="3869"/>
                          <a:lumOff val="5802"/>
                        </a:schemeClr>
                      </a:buClr>
                      <a:defRPr b="0">
                        <a:solidFill>
                          <a:srgbClr val="000000"/>
                        </a:solidFill>
                      </a:defRPr>
                    </a:pPr>
                    <a:r>
                      <a:rPr lang="en-CA" sz="900" dirty="0">
                        <a:latin typeface="Droid Sans Mono" panose="020B0609030804020204" pitchFamily="49" charset="0"/>
                        <a:ea typeface="Droid Sans Mono" panose="020B0609030804020204" pitchFamily="49" charset="0"/>
                        <a:cs typeface="Droid Sans Mono" panose="020B0609030804020204" pitchFamily="49" charset="0"/>
                      </a:rPr>
                      <a:t>head(tbl_a, 2)</a:t>
                    </a:r>
                  </a:p>
                </p:txBody>
              </p:sp>
            </p:grpSp>
            <p:grpSp>
              <p:nvGrpSpPr>
                <p:cNvPr id="184" name="[]">
                  <a:extLst>
                    <a:ext uri="{FF2B5EF4-FFF2-40B4-BE49-F238E27FC236}">
                      <a16:creationId xmlns:a16="http://schemas.microsoft.com/office/drawing/2014/main" id="{21C6542B-B6E6-B67A-A3F8-01E919005131}"/>
                    </a:ext>
                  </a:extLst>
                </p:cNvPr>
                <p:cNvGrpSpPr/>
                <p:nvPr/>
              </p:nvGrpSpPr>
              <p:grpSpPr>
                <a:xfrm>
                  <a:off x="14161758" y="3764361"/>
                  <a:ext cx="2337992" cy="724851"/>
                  <a:chOff x="14161758" y="3764361"/>
                  <a:chExt cx="2337992" cy="724851"/>
                </a:xfrm>
              </p:grpSpPr>
              <p:sp>
                <p:nvSpPr>
                  <p:cNvPr id="31" name="[]">
                    <a:extLst>
                      <a:ext uri="{FF2B5EF4-FFF2-40B4-BE49-F238E27FC236}">
                        <a16:creationId xmlns:a16="http://schemas.microsoft.com/office/drawing/2014/main" id="{CC9613E3-C98E-20A5-619C-DEC70745DB08}"/>
                      </a:ext>
                    </a:extLst>
                  </p:cNvPr>
                  <p:cNvSpPr txBox="1"/>
                  <p:nvPr/>
                </p:nvSpPr>
                <p:spPr>
                  <a:xfrm>
                    <a:off x="15373295" y="3876702"/>
                    <a:ext cx="1126455" cy="61251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5B8DFE"/>
                    </a:solidFill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</a:ext>
                  </a:extLst>
                </p:spPr>
                <p:txBody>
                  <a:bodyPr lIns="0" tIns="0" rIns="0" bIns="0" anchor="ctr">
                    <a:normAutofit/>
                  </a:bodyPr>
                  <a:lstStyle/>
                  <a:p>
                    <a:pPr marL="92075">
                      <a:lnSpc>
                        <a:spcPct val="9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r>
                      <a:rPr lang="en-US" sz="900" b="0" dirty="0">
                        <a:latin typeface="Droid Sans Mono" panose="020B0609030804020204" pitchFamily="49" charset="0"/>
                        <a:ea typeface="Droid Sans Mono" panose="020B0609030804020204" pitchFamily="49" charset="0"/>
                        <a:cs typeface="Droid Sans Mono" panose="020B0609030804020204" pitchFamily="49" charset="0"/>
                      </a:rPr>
                      <a:t>         ARM X</a:t>
                    </a:r>
                  </a:p>
                  <a:p>
                    <a:pPr marL="92075">
                      <a:lnSpc>
                        <a:spcPct val="9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r>
                      <a:rPr lang="en-US" sz="900" b="0" dirty="0">
                        <a:latin typeface="Droid Sans Mono" panose="020B0609030804020204" pitchFamily="49" charset="0"/>
                        <a:ea typeface="Droid Sans Mono" panose="020B0609030804020204" pitchFamily="49" charset="0"/>
                        <a:cs typeface="Droid Sans Mono" panose="020B0609030804020204" pitchFamily="49" charset="0"/>
                      </a:rPr>
                      <a:t>——————————————</a:t>
                    </a:r>
                  </a:p>
                  <a:p>
                    <a:pPr marL="92075">
                      <a:lnSpc>
                        <a:spcPct val="9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r>
                      <a:rPr lang="en-US" sz="900" b="0" dirty="0">
                        <a:latin typeface="Droid Sans Mono" panose="020B0609030804020204" pitchFamily="49" charset="0"/>
                        <a:ea typeface="Droid Sans Mono" panose="020B0609030804020204" pitchFamily="49" charset="0"/>
                        <a:cs typeface="Droid Sans Mono" panose="020B0609030804020204" pitchFamily="49" charset="0"/>
                      </a:rPr>
                      <a:t>B                     </a:t>
                    </a:r>
                  </a:p>
                  <a:p>
                    <a:pPr marL="92075">
                      <a:lnSpc>
                        <a:spcPct val="9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r>
                      <a:rPr lang="en-US" sz="900" b="0" dirty="0">
                        <a:latin typeface="Droid Sans Mono" panose="020B0609030804020204" pitchFamily="49" charset="0"/>
                        <a:ea typeface="Droid Sans Mono" panose="020B0609030804020204" pitchFamily="49" charset="0"/>
                        <a:cs typeface="Droid Sans Mono" panose="020B0609030804020204" pitchFamily="49" charset="0"/>
                      </a:rPr>
                      <a:t>  Mean   33.65</a:t>
                    </a:r>
                  </a:p>
                </p:txBody>
              </p:sp>
              <p:cxnSp>
                <p:nvCxnSpPr>
                  <p:cNvPr id="61" name="Arrow - []">
                    <a:extLst>
                      <a:ext uri="{FF2B5EF4-FFF2-40B4-BE49-F238E27FC236}">
                        <a16:creationId xmlns:a16="http://schemas.microsoft.com/office/drawing/2014/main" id="{992A796F-8626-3F33-FC4E-D4F7803D4315}"/>
                      </a:ext>
                    </a:extLst>
                  </p:cNvPr>
                  <p:cNvCxnSpPr>
                    <a:cxnSpLocks/>
                    <a:stCxn id="230" idx="2"/>
                    <a:endCxn id="31" idx="1"/>
                  </p:cNvCxnSpPr>
                  <p:nvPr/>
                </p:nvCxnSpPr>
                <p:spPr>
                  <a:xfrm rot="16200000" flipH="1">
                    <a:off x="14937077" y="3746739"/>
                    <a:ext cx="180484" cy="691952"/>
                  </a:xfrm>
                  <a:prstGeom prst="bentConnector2">
                    <a:avLst/>
                  </a:prstGeom>
                  <a:noFill/>
                  <a:ln w="25400" cap="flat">
                    <a:solidFill>
                      <a:srgbClr val="5B8DFE"/>
                    </a:solidFill>
                    <a:prstDash val="solid"/>
                    <a:miter lim="400000"/>
                    <a:tailEnd type="triangle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230" name="Code - []"/>
                  <p:cNvSpPr txBox="1">
                    <a:spLocks/>
                  </p:cNvSpPr>
                  <p:nvPr/>
                </p:nvSpPr>
                <p:spPr>
                  <a:xfrm>
                    <a:off x="14161758" y="3764361"/>
                    <a:ext cx="1039170" cy="23811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5B8DFE"/>
                    </a:solidFill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</a:ext>
                  </a:extLst>
                </p:spPr>
                <p:txBody>
                  <a:bodyPr wrap="square" lIns="54570" tIns="54570" rIns="54570" bIns="54570" anchor="t"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300"/>
                      </a:spcBef>
                      <a:buClr>
                        <a:schemeClr val="accent4">
                          <a:hueOff val="384618"/>
                          <a:satOff val="3869"/>
                          <a:lumOff val="5802"/>
                        </a:schemeClr>
                      </a:buClr>
                      <a:defRPr b="0">
                        <a:solidFill>
                          <a:srgbClr val="000000"/>
                        </a:solidFill>
                      </a:defRPr>
                    </a:pPr>
                    <a:r>
                      <a:rPr lang="en-CA" sz="900" dirty="0">
                        <a:latin typeface="Droid Sans Mono" panose="020B0609030804020204" pitchFamily="49" charset="0"/>
                        <a:ea typeface="Droid Sans Mono" panose="020B0609030804020204" pitchFamily="49" charset="0"/>
                        <a:cs typeface="Droid Sans Mono" panose="020B0609030804020204" pitchFamily="49" charset="0"/>
                      </a:rPr>
                      <a:t>tbl_a[3:4, 1]</a:t>
                    </a:r>
                  </a:p>
                </p:txBody>
              </p:sp>
            </p:grpSp>
          </p:grp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AAFD06D9-8D97-C26D-F9CE-08AA0134E8D5}"/>
                  </a:ext>
                </a:extLst>
              </p:cNvPr>
              <p:cNvCxnSpPr>
                <a:cxnSpLocks/>
                <a:stCxn id="30" idx="3"/>
                <a:endCxn id="20" idx="1"/>
              </p:cNvCxnSpPr>
              <p:nvPr/>
            </p:nvCxnSpPr>
            <p:spPr>
              <a:xfrm>
                <a:off x="12614561" y="8881379"/>
                <a:ext cx="257725" cy="4466"/>
              </a:xfrm>
              <a:prstGeom prst="straightConnector1">
                <a:avLst/>
              </a:prstGeom>
              <a:noFill/>
              <a:ln w="25400" cap="flat">
                <a:solidFill>
                  <a:srgbClr val="5B8DFE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159" name="Basics - CODE">
              <a:extLst>
                <a:ext uri="{FF2B5EF4-FFF2-40B4-BE49-F238E27FC236}">
                  <a16:creationId xmlns:a16="http://schemas.microsoft.com/office/drawing/2014/main" id="{9C325D9D-5D9C-1812-2EF0-234B29C4FAB3}"/>
                </a:ext>
              </a:extLst>
            </p:cNvPr>
            <p:cNvSpPr txBox="1"/>
            <p:nvPr/>
          </p:nvSpPr>
          <p:spPr>
            <a:xfrm>
              <a:off x="3924490" y="5489352"/>
              <a:ext cx="830874" cy="21031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/>
              <a:r>
                <a:rPr lang="en-CA" dirty="0"/>
                <a:t>ACCESSORS</a:t>
              </a:r>
              <a:endParaRPr dirty="0"/>
            </a:p>
          </p:txBody>
        </p:sp>
        <p:sp>
          <p:nvSpPr>
            <p:cNvPr id="160" name="ST - Text">
              <a:extLst>
                <a:ext uri="{FF2B5EF4-FFF2-40B4-BE49-F238E27FC236}">
                  <a16:creationId xmlns:a16="http://schemas.microsoft.com/office/drawing/2014/main" id="{F69B9BAB-8F52-0341-CB58-7E0FF7CF79B5}"/>
                </a:ext>
              </a:extLst>
            </p:cNvPr>
            <p:cNvSpPr txBox="1"/>
            <p:nvPr/>
          </p:nvSpPr>
          <p:spPr>
            <a:xfrm>
              <a:off x="3948490" y="5739816"/>
              <a:ext cx="695060" cy="56789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numCol="1" anchor="ctr">
              <a:normAutofit/>
            </a:bodyPr>
            <a:lstStyle/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100000"/>
                <a:defRPr b="0">
                  <a:solidFill>
                    <a:srgbClr val="000000"/>
                  </a:solidFill>
                </a:defRPr>
              </a:pPr>
              <a:r>
                <a:rPr lang="en-CA" sz="10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head(tbl, n)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100000"/>
                <a:defRPr b="0">
                  <a:solidFill>
                    <a:srgbClr val="000000"/>
                  </a:solidFill>
                </a:defRPr>
              </a:pPr>
              <a:r>
                <a:rPr lang="en-CA" sz="10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tail(tbl, n)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100000"/>
                <a:defRPr b="0">
                  <a:solidFill>
                    <a:srgbClr val="000000"/>
                  </a:solidFill>
                </a:defRPr>
              </a:pPr>
              <a:r>
                <a:rPr lang="en-CA" sz="10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tbl[x, y]</a:t>
              </a:r>
            </a:p>
          </p:txBody>
        </p:sp>
        <p:sp>
          <p:nvSpPr>
            <p:cNvPr id="167" name="Basics - CODE">
              <a:extLst>
                <a:ext uri="{FF2B5EF4-FFF2-40B4-BE49-F238E27FC236}">
                  <a16:creationId xmlns:a16="http://schemas.microsoft.com/office/drawing/2014/main" id="{0875EC08-1906-0AB9-77A5-1517A01FF9AD}"/>
                </a:ext>
              </a:extLst>
            </p:cNvPr>
            <p:cNvSpPr txBox="1"/>
            <p:nvPr/>
          </p:nvSpPr>
          <p:spPr>
            <a:xfrm>
              <a:off x="3915209" y="6442170"/>
              <a:ext cx="781341" cy="21031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/>
              <a:r>
                <a:rPr lang="en-CA" dirty="0"/>
                <a:t>MODIFIERS</a:t>
              </a:r>
              <a:endParaRPr dirty="0"/>
            </a:p>
          </p:txBody>
        </p:sp>
        <p:sp>
          <p:nvSpPr>
            <p:cNvPr id="171" name="ST - Text">
              <a:extLst>
                <a:ext uri="{FF2B5EF4-FFF2-40B4-BE49-F238E27FC236}">
                  <a16:creationId xmlns:a16="http://schemas.microsoft.com/office/drawing/2014/main" id="{776223F6-D49B-F4B4-BE53-118225CEAFBB}"/>
                </a:ext>
              </a:extLst>
            </p:cNvPr>
            <p:cNvSpPr txBox="1"/>
            <p:nvPr/>
          </p:nvSpPr>
          <p:spPr>
            <a:xfrm>
              <a:off x="4933393" y="5739816"/>
              <a:ext cx="1947887" cy="56789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numCol="1" anchor="ctr">
              <a:normAutofit/>
            </a:bodyPr>
            <a:lstStyle/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100000"/>
                <a:defRPr b="0">
                  <a:solidFill>
                    <a:srgbClr val="000000"/>
                  </a:solidFill>
                </a:defRPr>
              </a:pPr>
              <a:r>
                <a:rPr lang="en-US" sz="10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cell_values(tbl, rowpath, colpath)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100000"/>
                <a:defRPr b="0">
                  <a:solidFill>
                    <a:srgbClr val="000000"/>
                  </a:solidFill>
                </a:defRPr>
              </a:pPr>
              <a:r>
                <a:rPr lang="en-US" sz="10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value_at(tbl, rowpath, colpath)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100000"/>
                <a:defRPr b="0">
                  <a:solidFill>
                    <a:srgbClr val="000000"/>
                  </a:solidFill>
                </a:defRPr>
              </a:pPr>
              <a:r>
                <a:rPr lang="en-US" sz="10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top_left(tbl)</a:t>
              </a:r>
            </a:p>
          </p:txBody>
        </p:sp>
        <p:sp>
          <p:nvSpPr>
            <p:cNvPr id="174" name="ST - Text">
              <a:extLst>
                <a:ext uri="{FF2B5EF4-FFF2-40B4-BE49-F238E27FC236}">
                  <a16:creationId xmlns:a16="http://schemas.microsoft.com/office/drawing/2014/main" id="{0F8FB1A8-E063-8B62-A980-A89EBE39A86A}"/>
                </a:ext>
              </a:extLst>
            </p:cNvPr>
            <p:cNvSpPr txBox="1"/>
            <p:nvPr/>
          </p:nvSpPr>
          <p:spPr>
            <a:xfrm>
              <a:off x="3942234" y="6639152"/>
              <a:ext cx="1168378" cy="4692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numCol="1" anchor="ctr">
              <a:normAutofit/>
            </a:bodyPr>
            <a:lstStyle/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100000"/>
                <a:defRPr b="0">
                  <a:solidFill>
                    <a:srgbClr val="000000"/>
                  </a:solidFill>
                </a:defRPr>
              </a:pPr>
              <a:r>
                <a:rPr lang="en-CA" sz="10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tbl[x, y] &lt;- rcell(…)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100000"/>
                <a:defRPr b="0">
                  <a:solidFill>
                    <a:srgbClr val="000000"/>
                  </a:solidFill>
                </a:defRPr>
              </a:pPr>
              <a:r>
                <a:rPr lang="en-CA" sz="10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top_left(tbl) &lt;- "XXX"</a:t>
              </a:r>
            </a:p>
          </p:txBody>
        </p:sp>
        <p:sp>
          <p:nvSpPr>
            <p:cNvPr id="176" name="ST - Text">
              <a:extLst>
                <a:ext uri="{FF2B5EF4-FFF2-40B4-BE49-F238E27FC236}">
                  <a16:creationId xmlns:a16="http://schemas.microsoft.com/office/drawing/2014/main" id="{DFDF5C81-4804-EE33-B566-96D3A6BA5EFA}"/>
                </a:ext>
              </a:extLst>
            </p:cNvPr>
            <p:cNvSpPr txBox="1"/>
            <p:nvPr/>
          </p:nvSpPr>
          <p:spPr>
            <a:xfrm>
              <a:off x="5420430" y="6642591"/>
              <a:ext cx="1518498" cy="4692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numCol="1" anchor="ctr">
              <a:normAutofit/>
            </a:bodyPr>
            <a:lstStyle/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100000"/>
                <a:defRPr b="0">
                  <a:solidFill>
                    <a:srgbClr val="000000"/>
                  </a:solidFill>
                </a:defRPr>
              </a:pPr>
              <a:r>
                <a:rPr lang="en-CA" sz="10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rbind(tbl_1, tbl_2)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100000"/>
                <a:defRPr b="0">
                  <a:solidFill>
                    <a:srgbClr val="000000"/>
                  </a:solidFill>
                </a:defRPr>
              </a:pPr>
              <a:r>
                <a:rPr lang="en-CA" sz="10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cbind_rtables(tbl_1, tbl_2)</a:t>
              </a:r>
            </a:p>
          </p:txBody>
        </p:sp>
        <p:sp>
          <p:nvSpPr>
            <p:cNvPr id="169" name="Line">
              <a:extLst>
                <a:ext uri="{FF2B5EF4-FFF2-40B4-BE49-F238E27FC236}">
                  <a16:creationId xmlns:a16="http://schemas.microsoft.com/office/drawing/2014/main" id="{08B20F34-50B7-0712-0E8C-859AA8063E4B}"/>
                </a:ext>
              </a:extLst>
            </p:cNvPr>
            <p:cNvSpPr/>
            <p:nvPr/>
          </p:nvSpPr>
          <p:spPr>
            <a:xfrm>
              <a:off x="3933609" y="6394710"/>
              <a:ext cx="3103704" cy="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  <a:custDash>
                <a:ds d="100000" sp="200000"/>
              </a:custDash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E62F3962-3101-4CF4-5A1B-009561AB1CAE}"/>
                </a:ext>
              </a:extLst>
            </p:cNvPr>
            <p:cNvCxnSpPr>
              <a:stCxn id="29" idx="3"/>
              <a:endCxn id="32" idx="1"/>
            </p:cNvCxnSpPr>
            <p:nvPr/>
          </p:nvCxnSpPr>
          <p:spPr>
            <a:xfrm>
              <a:off x="8278561" y="5859936"/>
              <a:ext cx="320726" cy="2896"/>
            </a:xfrm>
            <a:prstGeom prst="straightConnector1">
              <a:avLst/>
            </a:prstGeom>
            <a:noFill/>
            <a:ln w="25400" cap="flat">
              <a:solidFill>
                <a:srgbClr val="5B8DFE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E0F16C26-80C2-2AB7-17BC-95C53E4C9EEC}"/>
                </a:ext>
              </a:extLst>
            </p:cNvPr>
            <p:cNvCxnSpPr>
              <a:stCxn id="28" idx="3"/>
              <a:endCxn id="33" idx="1"/>
            </p:cNvCxnSpPr>
            <p:nvPr/>
          </p:nvCxnSpPr>
          <p:spPr>
            <a:xfrm>
              <a:off x="11610120" y="5866032"/>
              <a:ext cx="302690" cy="2895"/>
            </a:xfrm>
            <a:prstGeom prst="straightConnector1">
              <a:avLst/>
            </a:prstGeom>
            <a:noFill/>
            <a:ln w="25400" cap="flat">
              <a:solidFill>
                <a:srgbClr val="5B8DFE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pic>
        <p:nvPicPr>
          <p:cNvPr id="4" name="Logo - rtables" descr="A bird with a blue and white line graph&#10;&#10;Description automatically generated with medium confidence">
            <a:hlinkClick r:id="rId5"/>
            <a:extLst>
              <a:ext uri="{FF2B5EF4-FFF2-40B4-BE49-F238E27FC236}">
                <a16:creationId xmlns:a16="http://schemas.microsoft.com/office/drawing/2014/main" id="{6C098BAA-DE01-788F-9E48-F9E75054DF5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8916" y="96203"/>
            <a:ext cx="1600102" cy="1600102"/>
          </a:xfrm>
          <a:prstGeom prst="rect">
            <a:avLst/>
          </a:prstGeom>
        </p:spPr>
      </p:pic>
      <p:sp>
        <p:nvSpPr>
          <p:cNvPr id="151" name="Cheatsheet Title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5001129" cy="624132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CA" dirty="0">
                <a:solidFill>
                  <a:schemeClr val="tx2">
                    <a:lumMod val="75000"/>
                  </a:schemeClr>
                </a:solidFill>
              </a:rPr>
              <a:t>rtables </a:t>
            </a:r>
            <a:r>
              <a:rPr dirty="0">
                <a:solidFill>
                  <a:schemeClr val="tx2">
                    <a:lumMod val="75000"/>
                  </a:schemeClr>
                </a:solidFill>
              </a:rPr>
              <a:t>: : </a:t>
            </a:r>
            <a:r>
              <a:rPr sz="3300" dirty="0">
                <a:solidFill>
                  <a:schemeClr val="tx2">
                    <a:lumMod val="7500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Page Layout">
            <a:extLst>
              <a:ext uri="{FF2B5EF4-FFF2-40B4-BE49-F238E27FC236}">
                <a16:creationId xmlns:a16="http://schemas.microsoft.com/office/drawing/2014/main" id="{593415B2-C599-A1DD-B70A-8884B7D19D38}"/>
              </a:ext>
            </a:extLst>
          </p:cNvPr>
          <p:cNvGrpSpPr/>
          <p:nvPr/>
        </p:nvGrpSpPr>
        <p:grpSpPr>
          <a:xfrm>
            <a:off x="198147" y="-676903"/>
            <a:ext cx="13774776" cy="11358951"/>
            <a:chOff x="198147" y="-676903"/>
            <a:chExt cx="13774776" cy="11358951"/>
          </a:xfrm>
        </p:grpSpPr>
        <p:pic>
          <p:nvPicPr>
            <p:cNvPr id="9" name="Cheatsheet Background" descr="Image">
              <a:extLst>
                <a:ext uri="{FF2B5EF4-FFF2-40B4-BE49-F238E27FC236}">
                  <a16:creationId xmlns:a16="http://schemas.microsoft.com/office/drawing/2014/main" id="{B9E272B1-DFDC-EDEC-439B-A7FBA1EBC9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8962"/>
            <a:stretch/>
          </p:blipFill>
          <p:spPr>
            <a:xfrm>
              <a:off x="8369105" y="-676903"/>
              <a:ext cx="5603818" cy="21261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8" name="White Background">
              <a:extLst>
                <a:ext uri="{FF2B5EF4-FFF2-40B4-BE49-F238E27FC236}">
                  <a16:creationId xmlns:a16="http://schemas.microsoft.com/office/drawing/2014/main" id="{CB2465F4-8549-4F9F-569C-AC220CE2CE84}"/>
                </a:ext>
              </a:extLst>
            </p:cNvPr>
            <p:cNvSpPr/>
            <p:nvPr/>
          </p:nvSpPr>
          <p:spPr>
            <a:xfrm>
              <a:off x="10425674" y="604458"/>
              <a:ext cx="3249827" cy="844759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CA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8" name="Line">
              <a:extLst>
                <a:ext uri="{FF2B5EF4-FFF2-40B4-BE49-F238E27FC236}">
                  <a16:creationId xmlns:a16="http://schemas.microsoft.com/office/drawing/2014/main" id="{50E33097-DC12-4968-8ED0-68EE05BAEA2A}"/>
                </a:ext>
              </a:extLst>
            </p:cNvPr>
            <p:cNvSpPr/>
            <p:nvPr/>
          </p:nvSpPr>
          <p:spPr>
            <a:xfrm>
              <a:off x="363137" y="5189333"/>
              <a:ext cx="7836491" cy="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  <a:custDash>
                <a:ds d="100000" sp="200000"/>
              </a:custDash>
            </a:ln>
          </p:spPr>
          <p:txBody>
            <a:bodyPr lIns="54570" tIns="54570" rIns="54570" bIns="54570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10" name="Cheatsheet Footer Line">
              <a:extLst>
                <a:ext uri="{FF2B5EF4-FFF2-40B4-BE49-F238E27FC236}">
                  <a16:creationId xmlns:a16="http://schemas.microsoft.com/office/drawing/2014/main" id="{539FE917-29DB-25EF-9708-3EF13B0F7FAB}"/>
                </a:ext>
              </a:extLst>
            </p:cNvPr>
            <p:cNvSpPr/>
            <p:nvPr/>
          </p:nvSpPr>
          <p:spPr>
            <a:xfrm>
              <a:off x="1021080" y="10337514"/>
              <a:ext cx="12654421" cy="0"/>
            </a:xfrm>
            <a:prstGeom prst="line">
              <a:avLst/>
            </a:prstGeom>
            <a:ln w="12700">
              <a:solidFill>
                <a:srgbClr val="E4E4E3"/>
              </a:solidFill>
              <a:miter lim="400000"/>
            </a:ln>
          </p:spPr>
          <p:txBody>
            <a:bodyPr lIns="54570" tIns="54570" rIns="54570" bIns="54570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13" name="Cheatsheet Footer">
              <a:extLst>
                <a:ext uri="{FF2B5EF4-FFF2-40B4-BE49-F238E27FC236}">
                  <a16:creationId xmlns:a16="http://schemas.microsoft.com/office/drawing/2014/main" id="{7D3A1103-6CE4-FD6F-7B25-0DEE68FC06EC}"/>
                </a:ext>
              </a:extLst>
            </p:cNvPr>
            <p:cNvSpPr txBox="1"/>
            <p:nvPr/>
          </p:nvSpPr>
          <p:spPr>
            <a:xfrm>
              <a:off x="2353572" y="10347903"/>
              <a:ext cx="11322666" cy="23485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4570" tIns="54570" rIns="54570" bIns="54570" anchor="ctr">
              <a:noAutofit/>
            </a:bodyPr>
            <a:lstStyle/>
            <a:p>
              <a:pPr algn="r">
                <a:lnSpc>
                  <a:spcPct val="90000"/>
                </a:lnSpc>
                <a:spcBef>
                  <a:spcPts val="0"/>
                </a:spcBef>
                <a:defRPr sz="900" b="0">
                  <a:solidFill>
                    <a:srgbClr val="000000"/>
                  </a:solidFill>
                </a:defRPr>
              </a:pPr>
              <a:r>
                <a:rPr dirty="0">
                  <a:hlinkClick r:id="rId3"/>
                </a:rPr>
                <a:t>CC BY SA</a:t>
              </a:r>
              <a:r>
                <a:rPr dirty="0"/>
                <a:t> </a:t>
              </a:r>
              <a:r>
                <a:rPr lang="en-CA" dirty="0"/>
                <a:t>Your Name</a:t>
              </a:r>
              <a:r>
                <a:rPr dirty="0"/>
                <a:t> •  </a:t>
              </a:r>
              <a:r>
                <a:rPr dirty="0">
                  <a:hlinkClick r:id="rId4"/>
                </a:rPr>
                <a:t>your@email.com</a:t>
              </a:r>
              <a:r>
                <a:rPr dirty="0"/>
                <a:t>  •  Learn more at </a:t>
              </a:r>
              <a:r>
                <a:rPr lang="en-CA" dirty="0">
                  <a:hlinkClick r:id="rId5"/>
                </a:rPr>
                <a:t>rtables</a:t>
              </a:r>
              <a:r>
                <a:rPr dirty="0"/>
                <a:t>   •  package version  </a:t>
              </a:r>
              <a:r>
                <a:rPr lang="en-CA" dirty="0"/>
                <a:t>0.6.6</a:t>
              </a:r>
              <a:r>
                <a:rPr dirty="0"/>
                <a:t> •  Updated: </a:t>
              </a:r>
              <a:r>
                <a:rPr lang="en-CA" dirty="0"/>
                <a:t>2023-12</a:t>
              </a:r>
              <a:endParaRPr dirty="0"/>
            </a:p>
          </p:txBody>
        </p:sp>
        <p:pic>
          <p:nvPicPr>
            <p:cNvPr id="152" name="Logo - NEST" descr="A logo of a company&#10;&#10;Description automatically generated">
              <a:hlinkClick r:id="rId6"/>
              <a:extLst>
                <a:ext uri="{FF2B5EF4-FFF2-40B4-BE49-F238E27FC236}">
                  <a16:creationId xmlns:a16="http://schemas.microsoft.com/office/drawing/2014/main" id="{99764F52-1E12-E246-9738-FB7D458EB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47" y="9998367"/>
              <a:ext cx="592584" cy="683681"/>
            </a:xfrm>
            <a:prstGeom prst="rect">
              <a:avLst/>
            </a:prstGeom>
          </p:spPr>
        </p:pic>
      </p:grpSp>
      <p:grpSp>
        <p:nvGrpSpPr>
          <p:cNvPr id="132" name="Section - Rendering">
            <a:extLst>
              <a:ext uri="{FF2B5EF4-FFF2-40B4-BE49-F238E27FC236}">
                <a16:creationId xmlns:a16="http://schemas.microsoft.com/office/drawing/2014/main" id="{0DAB78D3-75C3-ECE5-EE98-6623901787A6}"/>
              </a:ext>
            </a:extLst>
          </p:cNvPr>
          <p:cNvGrpSpPr/>
          <p:nvPr/>
        </p:nvGrpSpPr>
        <p:grpSpPr>
          <a:xfrm>
            <a:off x="11242634" y="617418"/>
            <a:ext cx="2422135" cy="9278705"/>
            <a:chOff x="11219484" y="617418"/>
            <a:chExt cx="2422135" cy="927870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30A4790-1E90-A11A-57C9-852F220A062C}"/>
                </a:ext>
              </a:extLst>
            </p:cNvPr>
            <p:cNvGrpSpPr/>
            <p:nvPr/>
          </p:nvGrpSpPr>
          <p:grpSpPr>
            <a:xfrm>
              <a:off x="11219484" y="617418"/>
              <a:ext cx="2422135" cy="9278705"/>
              <a:chOff x="292144" y="1150259"/>
              <a:chExt cx="3591532" cy="9278705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0ACFBA71-5038-C548-E315-40A2FA0E4717}"/>
                  </a:ext>
                </a:extLst>
              </p:cNvPr>
              <p:cNvGrpSpPr/>
              <p:nvPr/>
            </p:nvGrpSpPr>
            <p:grpSpPr>
              <a:xfrm>
                <a:off x="292144" y="1150259"/>
                <a:ext cx="3591532" cy="9278705"/>
                <a:chOff x="292144" y="1150259"/>
                <a:chExt cx="3617052" cy="9278705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E1C206D7-6D11-092B-2C64-943EED8E6311}"/>
                    </a:ext>
                  </a:extLst>
                </p:cNvPr>
                <p:cNvSpPr/>
                <p:nvPr/>
              </p:nvSpPr>
              <p:spPr>
                <a:xfrm>
                  <a:off x="292144" y="1150259"/>
                  <a:ext cx="3617052" cy="9278705"/>
                </a:xfrm>
                <a:prstGeom prst="rect">
                  <a:avLst/>
                </a:prstGeom>
                <a:solidFill>
                  <a:srgbClr val="CFE2F3">
                    <a:alpha val="50000"/>
                  </a:srgbClr>
                </a:solidFill>
                <a:ln w="28575" cap="flat">
                  <a:solidFill>
                    <a:srgbClr val="5B8DFE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no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33" name="Basics">
                  <a:extLst>
                    <a:ext uri="{FF2B5EF4-FFF2-40B4-BE49-F238E27FC236}">
                      <a16:creationId xmlns:a16="http://schemas.microsoft.com/office/drawing/2014/main" id="{5A701AD9-9A00-718C-D2C6-9291AAD40C9E}"/>
                    </a:ext>
                  </a:extLst>
                </p:cNvPr>
                <p:cNvSpPr txBox="1"/>
                <p:nvPr/>
              </p:nvSpPr>
              <p:spPr>
                <a:xfrm>
                  <a:off x="394853" y="1282473"/>
                  <a:ext cx="1557247" cy="340029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12700" tIns="12700" rIns="12700" bIns="12700" anchor="ctr">
                  <a:noAutofit/>
                </a:bodyPr>
                <a:lstStyle/>
                <a:p>
                  <a:pPr lvl="1" indent="0">
                    <a:lnSpc>
                      <a:spcPct val="80000"/>
                    </a:lnSpc>
                    <a:spcBef>
                      <a:spcPts val="0"/>
                    </a:spcBef>
                    <a:defRPr sz="2500" b="0">
                      <a:solidFill>
                        <a:srgbClr val="628DB5"/>
                      </a:solidFill>
                    </a:defRPr>
                  </a:pPr>
                  <a:r>
                    <a:rPr lang="en-CA" dirty="0">
                      <a:solidFill>
                        <a:schemeClr val="tx2">
                          <a:lumMod val="75000"/>
                        </a:schemeClr>
                      </a:solidFill>
                    </a:rPr>
                    <a:t>Rendering</a:t>
                  </a:r>
                  <a:endParaRPr dirty="0">
                    <a:solidFill>
                      <a:schemeClr val="tx2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31" name="Line">
                <a:extLst>
                  <a:ext uri="{FF2B5EF4-FFF2-40B4-BE49-F238E27FC236}">
                    <a16:creationId xmlns:a16="http://schemas.microsoft.com/office/drawing/2014/main" id="{F73350CC-B10A-9D0A-FA02-FF6B589B1272}"/>
                  </a:ext>
                </a:extLst>
              </p:cNvPr>
              <p:cNvSpPr/>
              <p:nvPr/>
            </p:nvSpPr>
            <p:spPr>
              <a:xfrm>
                <a:off x="381370" y="1620041"/>
                <a:ext cx="3354243" cy="0"/>
              </a:xfrm>
              <a:prstGeom prst="line">
                <a:avLst/>
              </a:prstGeom>
              <a:ln w="19050">
                <a:solidFill>
                  <a:schemeClr val="tx2">
                    <a:lumMod val="75000"/>
                  </a:schemeClr>
                </a:solidFill>
                <a:custDash>
                  <a:ds d="100000" sp="200000"/>
                </a:custDash>
              </a:ln>
            </p:spPr>
            <p:txBody>
              <a:bodyPr lIns="54570" tIns="54570" rIns="54570" bIns="54570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</p:grpSp>
        <p:grpSp>
          <p:nvGrpSpPr>
            <p:cNvPr id="507" name="export logos">
              <a:extLst>
                <a:ext uri="{FF2B5EF4-FFF2-40B4-BE49-F238E27FC236}">
                  <a16:creationId xmlns:a16="http://schemas.microsoft.com/office/drawing/2014/main" id="{B02F5E0A-2590-0290-60BD-D5231DF9D5A2}"/>
                </a:ext>
              </a:extLst>
            </p:cNvPr>
            <p:cNvGrpSpPr/>
            <p:nvPr/>
          </p:nvGrpSpPr>
          <p:grpSpPr>
            <a:xfrm>
              <a:off x="11445632" y="7073524"/>
              <a:ext cx="1919620" cy="413248"/>
              <a:chOff x="11484765" y="7010373"/>
              <a:chExt cx="1919620" cy="413248"/>
            </a:xfrm>
          </p:grpSpPr>
          <p:pic>
            <p:nvPicPr>
              <p:cNvPr id="498" name="tsv" descr="A green and white sign with white text&#10;&#10;Description automatically generated">
                <a:extLst>
                  <a:ext uri="{FF2B5EF4-FFF2-40B4-BE49-F238E27FC236}">
                    <a16:creationId xmlns:a16="http://schemas.microsoft.com/office/drawing/2014/main" id="{146D8E44-17F2-7E9B-6C66-ABBE0FC778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02273" y="7010373"/>
                <a:ext cx="302112" cy="402816"/>
              </a:xfrm>
              <a:prstGeom prst="rect">
                <a:avLst/>
              </a:prstGeom>
            </p:spPr>
          </p:pic>
          <p:pic>
            <p:nvPicPr>
              <p:cNvPr id="500" name="word" descr="A blue and white logo&#10;&#10;Description automatically generated">
                <a:extLst>
                  <a:ext uri="{FF2B5EF4-FFF2-40B4-BE49-F238E27FC236}">
                    <a16:creationId xmlns:a16="http://schemas.microsoft.com/office/drawing/2014/main" id="{C465B8EE-B560-577B-D049-BE27D3895B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84765" y="7024170"/>
                <a:ext cx="302113" cy="399451"/>
              </a:xfrm>
              <a:prstGeom prst="rect">
                <a:avLst/>
              </a:prstGeom>
            </p:spPr>
          </p:pic>
          <p:pic>
            <p:nvPicPr>
              <p:cNvPr id="502" name="pdf" descr="A red and white sign with a black text&#10;&#10;Description automatically generated">
                <a:extLst>
                  <a:ext uri="{FF2B5EF4-FFF2-40B4-BE49-F238E27FC236}">
                    <a16:creationId xmlns:a16="http://schemas.microsoft.com/office/drawing/2014/main" id="{5F336BC5-D8AE-4AA8-8594-6672A9AF19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563193" y="7015471"/>
                <a:ext cx="302112" cy="399449"/>
              </a:xfrm>
              <a:prstGeom prst="rect">
                <a:avLst/>
              </a:prstGeom>
            </p:spPr>
          </p:pic>
          <p:pic>
            <p:nvPicPr>
              <p:cNvPr id="506" name="rtf" descr="A black and white symbol with text&#10;&#10;Description automatically generated">
                <a:extLst>
                  <a:ext uri="{FF2B5EF4-FFF2-40B4-BE49-F238E27FC236}">
                    <a16:creationId xmlns:a16="http://schemas.microsoft.com/office/drawing/2014/main" id="{8E9F2014-0562-4805-58B5-58D9995ECE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 cstate="print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6442" b="90491" l="9883" r="89950">
                            <a14:foregroundMark x1="18258" y1="7209" x2="54271" y2="6442"/>
                            <a14:foregroundMark x1="54271" y1="6442" x2="47236" y2="13650"/>
                            <a14:foregroundMark x1="47236" y1="13650" x2="25461" y2="26534"/>
                            <a14:foregroundMark x1="25461" y1="26534" x2="45896" y2="34663"/>
                            <a14:foregroundMark x1="45896" y1="34663" x2="38861" y2="53067"/>
                            <a14:foregroundMark x1="38861" y1="53067" x2="56616" y2="60890"/>
                            <a14:foregroundMark x1="56616" y1="60890" x2="37688" y2="69325"/>
                            <a14:foregroundMark x1="37688" y1="69325" x2="47739" y2="79448"/>
                            <a14:foregroundMark x1="47739" y1="79448" x2="66834" y2="69479"/>
                            <a14:foregroundMark x1="66834" y1="69479" x2="72864" y2="77914"/>
                            <a14:foregroundMark x1="72864" y1="77914" x2="73702" y2="74540"/>
                            <a14:foregroundMark x1="49246" y1="39110" x2="64824" y2="54141"/>
                            <a14:foregroundMark x1="64824" y1="54141" x2="45561" y2="50613"/>
                            <a14:foregroundMark x1="45561" y1="50613" x2="35846" y2="40798"/>
                            <a14:foregroundMark x1="35846" y1="40798" x2="25126" y2="19939"/>
                            <a14:foregroundMark x1="25126" y1="19939" x2="35176" y2="10123"/>
                            <a14:foregroundMark x1="35176" y1="10123" x2="59296" y2="15184"/>
                            <a14:foregroundMark x1="23953" y1="15644" x2="27471" y2="27761"/>
                            <a14:foregroundMark x1="27471" y1="27761" x2="26968" y2="44172"/>
                            <a14:foregroundMark x1="26968" y1="44172" x2="41206" y2="56748"/>
                            <a14:foregroundMark x1="41206" y1="56748" x2="34338" y2="80061"/>
                            <a14:foregroundMark x1="34338" y1="80061" x2="46566" y2="73620"/>
                            <a14:foregroundMark x1="46566" y1="73620" x2="58626" y2="78528"/>
                            <a14:foregroundMark x1="58626" y1="78528" x2="64657" y2="75920"/>
                            <a14:foregroundMark x1="53434" y1="74847" x2="58124" y2="67025"/>
                            <a14:foregroundMark x1="52596" y1="74540" x2="54774" y2="72239"/>
                            <a14:foregroundMark x1="45729" y1="70859" x2="34841" y2="74693"/>
                            <a14:foregroundMark x1="34841" y1="74693" x2="54941" y2="76380"/>
                            <a14:foregroundMark x1="54941" y1="76380" x2="59799" y2="56442"/>
                            <a14:foregroundMark x1="59799" y1="56442" x2="68509" y2="46933"/>
                            <a14:foregroundMark x1="68509" y1="46933" x2="72027" y2="35736"/>
                            <a14:foregroundMark x1="72027" y1="35736" x2="67337" y2="53374"/>
                            <a14:foregroundMark x1="67337" y1="53374" x2="31323" y2="54141"/>
                            <a14:foregroundMark x1="31323" y1="54141" x2="25963" y2="44018"/>
                            <a14:foregroundMark x1="25963" y1="44018" x2="42379" y2="44325"/>
                            <a14:foregroundMark x1="42379" y1="44325" x2="48744" y2="35276"/>
                            <a14:foregroundMark x1="48744" y1="35276" x2="51759" y2="23620"/>
                            <a14:foregroundMark x1="51759" y1="23620" x2="54439" y2="47546"/>
                            <a14:foregroundMark x1="54439" y1="47546" x2="59296" y2="51227"/>
                            <a14:foregroundMark x1="57119" y1="28374" x2="58124" y2="38804"/>
                            <a14:foregroundMark x1="58124" y1="38804" x2="55444" y2="30061"/>
                            <a14:foregroundMark x1="55444" y1="23313" x2="45226" y2="26227"/>
                            <a14:foregroundMark x1="45226" y1="26227" x2="39028" y2="21319"/>
                            <a14:foregroundMark x1="21441" y1="45399" x2="28141" y2="53834"/>
                            <a14:foregroundMark x1="28141" y1="53834" x2="37353" y2="58436"/>
                            <a14:foregroundMark x1="37353" y1="58436" x2="38023" y2="61043"/>
                            <a14:foregroundMark x1="30151" y1="69018" x2="29816" y2="79908"/>
                            <a14:foregroundMark x1="29816" y1="79908" x2="40871" y2="79755"/>
                            <a14:foregroundMark x1="40871" y1="79755" x2="42211" y2="82362"/>
                            <a14:foregroundMark x1="63484" y1="57055" x2="62479" y2="40031"/>
                            <a14:foregroundMark x1="62479" y1="40031" x2="65829" y2="54601"/>
                            <a14:foregroundMark x1="65829" y1="54601" x2="63819" y2="32669"/>
                            <a14:foregroundMark x1="63819" y1="32669" x2="71692" y2="53528"/>
                            <a14:foregroundMark x1="71692" y1="53528" x2="70017" y2="34663"/>
                            <a14:foregroundMark x1="70017" y1="34663" x2="76884" y2="52914"/>
                            <a14:foregroundMark x1="76884" y1="52914" x2="77052" y2="36043"/>
                            <a14:foregroundMark x1="77052" y1="36043" x2="74204" y2="33589"/>
                            <a14:foregroundMark x1="63652" y1="60583" x2="73869" y2="57362"/>
                            <a14:foregroundMark x1="73869" y1="57362" x2="74037" y2="64571"/>
                            <a14:foregroundMark x1="19653" y1="90472" x2="21273" y2="90337"/>
                            <a14:backgroundMark x1="17755" y1="93865" x2="19263" y2="9141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179" t="4433" r="14821" b="8869"/>
              <a:stretch/>
            </p:blipFill>
            <p:spPr>
              <a:xfrm>
                <a:off x="12023847" y="7010373"/>
                <a:ext cx="302112" cy="402898"/>
              </a:xfrm>
              <a:prstGeom prst="rect">
                <a:avLst/>
              </a:prstGeom>
            </p:spPr>
          </p:pic>
        </p:grpSp>
        <p:sp>
          <p:nvSpPr>
            <p:cNvPr id="456" name="export">
              <a:extLst>
                <a:ext uri="{FF2B5EF4-FFF2-40B4-BE49-F238E27FC236}">
                  <a16:creationId xmlns:a16="http://schemas.microsoft.com/office/drawing/2014/main" id="{39411D1C-EEB2-DF3C-B5CD-94DC8CE943CF}"/>
                </a:ext>
              </a:extLst>
            </p:cNvPr>
            <p:cNvSpPr txBox="1"/>
            <p:nvPr/>
          </p:nvSpPr>
          <p:spPr>
            <a:xfrm>
              <a:off x="11298093" y="7557901"/>
              <a:ext cx="2251220" cy="196705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70" tIns="54570" rIns="54570" bIns="54570" anchor="t">
              <a:noAutofit/>
            </a:bodyPr>
            <a:lstStyle/>
            <a:p>
              <a:pPr>
                <a:lnSpc>
                  <a:spcPct val="15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CA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e</a:t>
              </a:r>
              <a:r>
                <a:rPr lang="en-CA" dirty="0">
                  <a:latin typeface="Source Sans Pro Semibold" panose="020B0603030403020204" pitchFamily="34" charset="0"/>
                  <a:ea typeface="Source Sans Pro Semibold" panose="020B0603030403020204" pitchFamily="34" charset="0"/>
                  <a:sym typeface="Source Sans Pro"/>
                </a:rPr>
                <a:t>xport_as_docx(tbl, </a:t>
              </a:r>
              <a:r>
                <a:rPr lang="en-CA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"</a:t>
              </a:r>
              <a:r>
                <a:rPr lang="en-CA" dirty="0">
                  <a:latin typeface="Source Sans Pro Semibold" panose="020B0603030403020204" pitchFamily="34" charset="0"/>
                  <a:ea typeface="Source Sans Pro Semibold" panose="020B0603030403020204" pitchFamily="34" charset="0"/>
                  <a:sym typeface="Source Sans Pro"/>
                </a:rPr>
                <a:t>tbl.docx")</a:t>
              </a:r>
              <a:endParaRPr lang="en-CA" dirty="0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  <a:p>
              <a:pPr>
                <a:lnSpc>
                  <a:spcPct val="15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CA" dirty="0">
                  <a:latin typeface="Source Sans Pro Semibold" panose="020B0603030403020204" pitchFamily="34" charset="0"/>
                  <a:ea typeface="Source Sans Pro Semibold" panose="020B0603030403020204" pitchFamily="34" charset="0"/>
                  <a:sym typeface="Source Sans Pro"/>
                </a:rPr>
                <a:t>export_as_pdf(tbl, "tbl.pdf")</a:t>
              </a:r>
            </a:p>
            <a:p>
              <a:pPr>
                <a:lnSpc>
                  <a:spcPct val="15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CA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export_as_rtf(tbl, "tbl.rtf")</a:t>
              </a:r>
            </a:p>
            <a:p>
              <a:pPr>
                <a:lnSpc>
                  <a:spcPct val="15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CA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e</a:t>
              </a:r>
              <a:r>
                <a:rPr lang="en-CA" dirty="0">
                  <a:latin typeface="Source Sans Pro Semibold" panose="020B0603030403020204" pitchFamily="34" charset="0"/>
                  <a:ea typeface="Source Sans Pro Semibold" panose="020B0603030403020204" pitchFamily="34" charset="0"/>
                  <a:sym typeface="Source Sans Pro"/>
                </a:rPr>
                <a:t>xport_as_tsv(tbl, "tbl.tsv")</a:t>
              </a:r>
            </a:p>
            <a:p>
              <a:pPr>
                <a:lnSpc>
                  <a:spcPct val="15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CA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export_as_txt(tbl, "tbl.txt")</a:t>
              </a:r>
              <a:endParaRPr lang="en-CA" dirty="0">
                <a:latin typeface="Source Sans Pro Semibold" panose="020B0603030403020204" pitchFamily="34" charset="0"/>
                <a:ea typeface="Source Sans Pro Semibold" panose="020B0603030403020204" pitchFamily="34" charset="0"/>
                <a:sym typeface="Source Sans Pro"/>
              </a:endParaRPr>
            </a:p>
          </p:txBody>
        </p:sp>
        <p:sp>
          <p:nvSpPr>
            <p:cNvPr id="459" name="paginate">
              <a:extLst>
                <a:ext uri="{FF2B5EF4-FFF2-40B4-BE49-F238E27FC236}">
                  <a16:creationId xmlns:a16="http://schemas.microsoft.com/office/drawing/2014/main" id="{25AEC8C4-C545-0CA0-2705-1D3A7332C870}"/>
                </a:ext>
              </a:extLst>
            </p:cNvPr>
            <p:cNvSpPr txBox="1"/>
            <p:nvPr/>
          </p:nvSpPr>
          <p:spPr>
            <a:xfrm>
              <a:off x="11307188" y="4902096"/>
              <a:ext cx="1970352" cy="149007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4570" tIns="54570" rIns="54570" bIns="54570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paginate_table(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     tbl,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     page_type = "letter",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     font_family =  "Courier",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     font_size = 8,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     landscape = FALSE     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)</a:t>
              </a:r>
            </a:p>
          </p:txBody>
        </p:sp>
        <p:sp>
          <p:nvSpPr>
            <p:cNvPr id="460" name="EXPORT">
              <a:extLst>
                <a:ext uri="{FF2B5EF4-FFF2-40B4-BE49-F238E27FC236}">
                  <a16:creationId xmlns:a16="http://schemas.microsoft.com/office/drawing/2014/main" id="{86065999-F344-E395-6CCA-7FBB74F7D8E3}"/>
                </a:ext>
              </a:extLst>
            </p:cNvPr>
            <p:cNvSpPr txBox="1"/>
            <p:nvPr/>
          </p:nvSpPr>
          <p:spPr>
            <a:xfrm>
              <a:off x="11286743" y="6677994"/>
              <a:ext cx="495211" cy="24109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anchor="ctr">
              <a:noAutofit/>
            </a:bodyPr>
            <a:lstStyle/>
            <a:p>
              <a:pPr lvl="1" indent="0"/>
              <a:r>
                <a:rPr lang="en-CA" sz="1400" dirty="0"/>
                <a:t>EXPORT</a:t>
              </a:r>
              <a:endParaRPr sz="1400" dirty="0"/>
            </a:p>
          </p:txBody>
        </p:sp>
        <p:sp>
          <p:nvSpPr>
            <p:cNvPr id="461" name="PAGINATION">
              <a:extLst>
                <a:ext uri="{FF2B5EF4-FFF2-40B4-BE49-F238E27FC236}">
                  <a16:creationId xmlns:a16="http://schemas.microsoft.com/office/drawing/2014/main" id="{5BED2C87-A94A-E284-AED1-D7A4A432E88C}"/>
                </a:ext>
              </a:extLst>
            </p:cNvPr>
            <p:cNvSpPr txBox="1"/>
            <p:nvPr/>
          </p:nvSpPr>
          <p:spPr>
            <a:xfrm>
              <a:off x="11299498" y="4573479"/>
              <a:ext cx="758292" cy="24109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anchor="ctr">
              <a:noAutofit/>
            </a:bodyPr>
            <a:lstStyle/>
            <a:p>
              <a:pPr lvl="1" indent="0"/>
              <a:r>
                <a:rPr lang="en-CA" sz="1400" dirty="0"/>
                <a:t>PAGINATION</a:t>
              </a:r>
              <a:endParaRPr sz="1400" dirty="0"/>
            </a:p>
          </p:txBody>
        </p:sp>
        <p:sp>
          <p:nvSpPr>
            <p:cNvPr id="2" name="R session code">
              <a:extLst>
                <a:ext uri="{FF2B5EF4-FFF2-40B4-BE49-F238E27FC236}">
                  <a16:creationId xmlns:a16="http://schemas.microsoft.com/office/drawing/2014/main" id="{E58EDE21-8861-FC22-A3A5-1B1F8EB74DA9}"/>
                </a:ext>
              </a:extLst>
            </p:cNvPr>
            <p:cNvSpPr txBox="1"/>
            <p:nvPr/>
          </p:nvSpPr>
          <p:spPr>
            <a:xfrm>
              <a:off x="11304797" y="3010250"/>
              <a:ext cx="2162713" cy="12579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4570" tIns="54570" rIns="54570" bIns="54570" anchor="t">
              <a:noAutofit/>
            </a:bodyPr>
            <a:lstStyle/>
            <a:p>
              <a:pPr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Viewer(tbl)</a:t>
              </a:r>
            </a:p>
            <a:p>
              <a:pPr>
                <a:lnSpc>
                  <a:spcPct val="15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toString(tbl)</a:t>
              </a:r>
            </a:p>
            <a:p>
              <a:pPr>
                <a:lnSpc>
                  <a:spcPct val="15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as_html(tbl)</a:t>
              </a:r>
            </a:p>
            <a:p>
              <a:pPr>
                <a:lnSpc>
                  <a:spcPct val="15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tt_to_flextable(tbl)</a:t>
              </a:r>
            </a:p>
          </p:txBody>
        </p:sp>
        <p:sp>
          <p:nvSpPr>
            <p:cNvPr id="3" name="R SESSION OUTPUT">
              <a:extLst>
                <a:ext uri="{FF2B5EF4-FFF2-40B4-BE49-F238E27FC236}">
                  <a16:creationId xmlns:a16="http://schemas.microsoft.com/office/drawing/2014/main" id="{5392E9F8-DA90-5609-6373-91D94585D554}"/>
                </a:ext>
              </a:extLst>
            </p:cNvPr>
            <p:cNvSpPr txBox="1"/>
            <p:nvPr/>
          </p:nvSpPr>
          <p:spPr>
            <a:xfrm>
              <a:off x="11308583" y="2720076"/>
              <a:ext cx="1054704" cy="24109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anchor="ctr">
              <a:noAutofit/>
            </a:bodyPr>
            <a:lstStyle/>
            <a:p>
              <a:pPr lvl="1" indent="0"/>
              <a:r>
                <a:rPr lang="en-CA" sz="1400" dirty="0"/>
                <a:t>R SESSION OUTPUT</a:t>
              </a:r>
              <a:endParaRPr sz="1400" dirty="0"/>
            </a:p>
          </p:txBody>
        </p:sp>
        <p:sp>
          <p:nvSpPr>
            <p:cNvPr id="11" name="rendering text">
              <a:extLst>
                <a:ext uri="{FF2B5EF4-FFF2-40B4-BE49-F238E27FC236}">
                  <a16:creationId xmlns:a16="http://schemas.microsoft.com/office/drawing/2014/main" id="{3A2149DB-2D5B-F729-D7CA-1BC680753938}"/>
                </a:ext>
              </a:extLst>
            </p:cNvPr>
            <p:cNvSpPr txBox="1"/>
            <p:nvPr/>
          </p:nvSpPr>
          <p:spPr>
            <a:xfrm>
              <a:off x="11288263" y="1127503"/>
              <a:ext cx="2241201" cy="143587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4570" tIns="54570" rIns="54570" bIns="54570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4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rtables</a:t>
              </a:r>
              <a:r>
                <a:rPr lang="en-CA" sz="1400" dirty="0">
                  <a:latin typeface="+mn-lt"/>
                </a:rPr>
                <a:t> prints output in ASCII format in the R console. </a:t>
              </a:r>
              <a:r>
                <a:rPr lang="en-CA" sz="14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rtable</a:t>
              </a:r>
              <a:r>
                <a:rPr lang="en-CA" sz="1400" dirty="0">
                  <a:latin typeface="+mn-lt"/>
                </a:rPr>
                <a:t> objects can also be paginated or converted to different output types in the console, or exported to various file types.</a:t>
              </a:r>
            </a:p>
          </p:txBody>
        </p:sp>
        <p:sp>
          <p:nvSpPr>
            <p:cNvPr id="17" name="Line">
              <a:extLst>
                <a:ext uri="{FF2B5EF4-FFF2-40B4-BE49-F238E27FC236}">
                  <a16:creationId xmlns:a16="http://schemas.microsoft.com/office/drawing/2014/main" id="{37C2E183-0F33-E052-6E81-FA5BF0FDCF96}"/>
                </a:ext>
              </a:extLst>
            </p:cNvPr>
            <p:cNvSpPr/>
            <p:nvPr/>
          </p:nvSpPr>
          <p:spPr>
            <a:xfrm>
              <a:off x="11299498" y="2599135"/>
              <a:ext cx="2262106" cy="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  <a:custDash>
                <a:ds d="100000" sp="200000"/>
              </a:custDash>
            </a:ln>
          </p:spPr>
          <p:txBody>
            <a:bodyPr lIns="54570" tIns="54570" rIns="54570" bIns="54570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34" name="Line">
              <a:extLst>
                <a:ext uri="{FF2B5EF4-FFF2-40B4-BE49-F238E27FC236}">
                  <a16:creationId xmlns:a16="http://schemas.microsoft.com/office/drawing/2014/main" id="{1BEFCDD0-9E2E-A9FC-4CAD-344AD91E6DAE}"/>
                </a:ext>
              </a:extLst>
            </p:cNvPr>
            <p:cNvSpPr/>
            <p:nvPr/>
          </p:nvSpPr>
          <p:spPr>
            <a:xfrm>
              <a:off x="11288263" y="4467578"/>
              <a:ext cx="2262106" cy="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  <a:custDash>
                <a:ds d="100000" sp="200000"/>
              </a:custDash>
            </a:ln>
          </p:spPr>
          <p:txBody>
            <a:bodyPr lIns="54570" tIns="54570" rIns="54570" bIns="54570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35" name="Line">
              <a:extLst>
                <a:ext uri="{FF2B5EF4-FFF2-40B4-BE49-F238E27FC236}">
                  <a16:creationId xmlns:a16="http://schemas.microsoft.com/office/drawing/2014/main" id="{428E0CDC-0BD2-EDC0-3556-E3BA68F597C2}"/>
                </a:ext>
              </a:extLst>
            </p:cNvPr>
            <p:cNvSpPr/>
            <p:nvPr/>
          </p:nvSpPr>
          <p:spPr>
            <a:xfrm>
              <a:off x="11288263" y="6568981"/>
              <a:ext cx="2262106" cy="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  <a:custDash>
                <a:ds d="100000" sp="200000"/>
              </a:custDash>
            </a:ln>
          </p:spPr>
          <p:txBody>
            <a:bodyPr lIns="54570" tIns="54570" rIns="54570" bIns="54570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</p:grpSp>
      <p:grpSp>
        <p:nvGrpSpPr>
          <p:cNvPr id="480" name="Section - Simple Tabulation">
            <a:extLst>
              <a:ext uri="{FF2B5EF4-FFF2-40B4-BE49-F238E27FC236}">
                <a16:creationId xmlns:a16="http://schemas.microsoft.com/office/drawing/2014/main" id="{A0344217-73BE-D187-770C-D44FAE42B860}"/>
              </a:ext>
            </a:extLst>
          </p:cNvPr>
          <p:cNvGrpSpPr/>
          <p:nvPr/>
        </p:nvGrpSpPr>
        <p:grpSpPr>
          <a:xfrm>
            <a:off x="8458436" y="4666662"/>
            <a:ext cx="2609555" cy="5229465"/>
            <a:chOff x="10784191" y="5856408"/>
            <a:chExt cx="2932540" cy="4057837"/>
          </a:xfrm>
        </p:grpSpPr>
        <p:grpSp>
          <p:nvGrpSpPr>
            <p:cNvPr id="481" name="Group 480">
              <a:extLst>
                <a:ext uri="{FF2B5EF4-FFF2-40B4-BE49-F238E27FC236}">
                  <a16:creationId xmlns:a16="http://schemas.microsoft.com/office/drawing/2014/main" id="{0AFF429B-9175-A2C2-31BD-027B1D2FDF1D}"/>
                </a:ext>
              </a:extLst>
            </p:cNvPr>
            <p:cNvGrpSpPr/>
            <p:nvPr/>
          </p:nvGrpSpPr>
          <p:grpSpPr>
            <a:xfrm>
              <a:off x="10784191" y="5856408"/>
              <a:ext cx="2932540" cy="4057837"/>
              <a:chOff x="292145" y="1156029"/>
              <a:chExt cx="3224644" cy="2503394"/>
            </a:xfrm>
            <a:solidFill>
              <a:srgbClr val="D9EAD3">
                <a:alpha val="60000"/>
              </a:srgbClr>
            </a:solidFill>
          </p:grpSpPr>
          <p:grpSp>
            <p:nvGrpSpPr>
              <p:cNvPr id="488" name="Group 487">
                <a:extLst>
                  <a:ext uri="{FF2B5EF4-FFF2-40B4-BE49-F238E27FC236}">
                    <a16:creationId xmlns:a16="http://schemas.microsoft.com/office/drawing/2014/main" id="{40983F5B-28D6-9481-1491-C6D9ECCF6B96}"/>
                  </a:ext>
                </a:extLst>
              </p:cNvPr>
              <p:cNvGrpSpPr/>
              <p:nvPr/>
            </p:nvGrpSpPr>
            <p:grpSpPr>
              <a:xfrm>
                <a:off x="292145" y="1156029"/>
                <a:ext cx="3224644" cy="2503394"/>
                <a:chOff x="292145" y="1156029"/>
                <a:chExt cx="3247557" cy="2503394"/>
              </a:xfrm>
              <a:grpFill/>
            </p:grpSpPr>
            <p:sp>
              <p:nvSpPr>
                <p:cNvPr id="490" name="Rectangle 489">
                  <a:extLst>
                    <a:ext uri="{FF2B5EF4-FFF2-40B4-BE49-F238E27FC236}">
                      <a16:creationId xmlns:a16="http://schemas.microsoft.com/office/drawing/2014/main" id="{EBB676C5-525F-6F27-3106-8041CFAE01C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92145" y="1194175"/>
                  <a:ext cx="3247557" cy="2465248"/>
                </a:xfrm>
                <a:prstGeom prst="rect">
                  <a:avLst/>
                </a:prstGeom>
                <a:solidFill>
                  <a:srgbClr val="CFE2F3">
                    <a:alpha val="50000"/>
                  </a:srgbClr>
                </a:solidFill>
                <a:ln w="28575" cap="flat">
                  <a:solidFill>
                    <a:srgbClr val="5B8DFE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491" name="Basics">
                  <a:extLst>
                    <a:ext uri="{FF2B5EF4-FFF2-40B4-BE49-F238E27FC236}">
                      <a16:creationId xmlns:a16="http://schemas.microsoft.com/office/drawing/2014/main" id="{3EB9296E-4360-434B-5176-353FD36ADF6D}"/>
                    </a:ext>
                  </a:extLst>
                </p:cNvPr>
                <p:cNvSpPr txBox="1"/>
                <p:nvPr/>
              </p:nvSpPr>
              <p:spPr>
                <a:xfrm>
                  <a:off x="371084" y="1156029"/>
                  <a:ext cx="2507147" cy="340029"/>
                </a:xfrm>
                <a:prstGeom prst="rect">
                  <a:avLst/>
                </a:prstGeom>
                <a:noFill/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12700" tIns="12700" rIns="12700" bIns="12700" anchor="ctr">
                  <a:spAutoFit/>
                </a:bodyPr>
                <a:lstStyle/>
                <a:p>
                  <a:pPr lvl="1" indent="0">
                    <a:lnSpc>
                      <a:spcPct val="80000"/>
                    </a:lnSpc>
                    <a:spcBef>
                      <a:spcPts val="0"/>
                    </a:spcBef>
                    <a:defRPr sz="2500" b="0">
                      <a:solidFill>
                        <a:srgbClr val="628DB5"/>
                      </a:solidFill>
                    </a:defRPr>
                  </a:pPr>
                  <a:r>
                    <a:rPr lang="en-CA" dirty="0">
                      <a:solidFill>
                        <a:schemeClr val="tx2">
                          <a:lumMod val="75000"/>
                        </a:schemeClr>
                      </a:solidFill>
                    </a:rPr>
                    <a:t>Simple Tabulation</a:t>
                  </a:r>
                  <a:endParaRPr dirty="0">
                    <a:solidFill>
                      <a:schemeClr val="tx2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489" name="Line">
                <a:extLst>
                  <a:ext uri="{FF2B5EF4-FFF2-40B4-BE49-F238E27FC236}">
                    <a16:creationId xmlns:a16="http://schemas.microsoft.com/office/drawing/2014/main" id="{916CE5B2-63ED-0337-8047-39369E338FE3}"/>
                  </a:ext>
                </a:extLst>
              </p:cNvPr>
              <p:cNvSpPr/>
              <p:nvPr/>
            </p:nvSpPr>
            <p:spPr>
              <a:xfrm>
                <a:off x="404970" y="1408690"/>
                <a:ext cx="3038621" cy="0"/>
              </a:xfrm>
              <a:prstGeom prst="line">
                <a:avLst/>
              </a:prstGeom>
              <a:grpFill/>
              <a:ln w="19050">
                <a:solidFill>
                  <a:schemeClr val="tx2">
                    <a:lumMod val="75000"/>
                  </a:schemeClr>
                </a:solidFill>
                <a:custDash>
                  <a:ds d="100000" sp="200000"/>
                </a:custDash>
              </a:ln>
            </p:spPr>
            <p:txBody>
              <a:bodyPr lIns="54570" tIns="54570" rIns="54570" bIns="54570" anchor="ctr"/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</p:grpSp>
        <p:sp>
          <p:nvSpPr>
            <p:cNvPr id="482" name="ST - Table Output">
              <a:extLst>
                <a:ext uri="{FF2B5EF4-FFF2-40B4-BE49-F238E27FC236}">
                  <a16:creationId xmlns:a16="http://schemas.microsoft.com/office/drawing/2014/main" id="{D75D7316-3B56-80C8-E373-F3DBB992733A}"/>
                </a:ext>
              </a:extLst>
            </p:cNvPr>
            <p:cNvSpPr txBox="1"/>
            <p:nvPr/>
          </p:nvSpPr>
          <p:spPr>
            <a:xfrm>
              <a:off x="10898218" y="8535678"/>
              <a:ext cx="2356037" cy="125826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5B8DFE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>
              <a:noAutofit/>
            </a:bodyPr>
            <a:lstStyle/>
            <a:p>
              <a:pPr marL="92075" rtl="0">
                <a:spcBef>
                  <a:spcPts val="0"/>
                </a:spcBef>
                <a:spcAft>
                  <a:spcPts val="0"/>
                </a:spcAft>
              </a:pPr>
              <a:r>
                <a:rPr lang="en-CA" sz="900" b="0" i="0" u="none" strike="noStrike" dirty="0">
                  <a:solidFill>
                    <a:schemeClr val="bg2">
                      <a:lumMod val="1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            </a:t>
              </a:r>
            </a:p>
            <a:p>
              <a:pPr marL="92075" rtl="0">
                <a:spcBef>
                  <a:spcPts val="0"/>
                </a:spcBef>
                <a:spcAft>
                  <a:spcPts val="0"/>
                </a:spcAft>
              </a:pPr>
              <a:endParaRPr lang="en-CA" sz="900" b="0" dirty="0">
                <a:solidFill>
                  <a:schemeClr val="bg2">
                    <a:lumMod val="10000"/>
                  </a:schemeClr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  <a:p>
              <a:pPr marL="92075" rtl="0">
                <a:spcBef>
                  <a:spcPts val="0"/>
                </a:spcBef>
                <a:spcAft>
                  <a:spcPts val="0"/>
                </a:spcAft>
              </a:pPr>
              <a:endParaRPr lang="en-CA" sz="900" b="0" i="0" u="none" strike="noStrike" dirty="0">
                <a:solidFill>
                  <a:schemeClr val="bg2">
                    <a:lumMod val="10000"/>
                  </a:schemeClr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  <a:p>
              <a:pPr marL="92075" rtl="0">
                <a:spcBef>
                  <a:spcPts val="0"/>
                </a:spcBef>
                <a:spcAft>
                  <a:spcPts val="0"/>
                </a:spcAft>
              </a:pPr>
              <a:r>
                <a:rPr lang="en-CA" sz="900" b="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       </a:t>
              </a:r>
              <a:r>
                <a:rPr lang="en-CA" sz="900" b="0" i="0" u="none" strike="noStrike" dirty="0">
                  <a:solidFill>
                    <a:schemeClr val="bg2">
                      <a:lumMod val="1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ARM X    ARM Y </a:t>
              </a:r>
              <a:endParaRPr lang="en-CA" sz="900" b="0" dirty="0">
                <a:solidFill>
                  <a:schemeClr val="bg2">
                    <a:lumMod val="10000"/>
                  </a:schemeClr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  <a:p>
              <a:pPr marL="92075" rtl="0">
                <a:spcBef>
                  <a:spcPts val="0"/>
                </a:spcBef>
                <a:spcAft>
                  <a:spcPts val="0"/>
                </a:spcAft>
              </a:pPr>
              <a:r>
                <a:rPr lang="en-CA" sz="900" b="0" i="0" u="none" strike="noStrike" dirty="0">
                  <a:solidFill>
                    <a:schemeClr val="bg2">
                      <a:lumMod val="1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AGE - mean   (N=42)   (N=40)</a:t>
              </a:r>
              <a:endParaRPr lang="en-CA" sz="900" b="0" dirty="0">
                <a:solidFill>
                  <a:schemeClr val="bg2">
                    <a:lumMod val="10000"/>
                  </a:schemeClr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  <a:p>
              <a:pPr marL="92075" rtl="0">
                <a:spcBef>
                  <a:spcPts val="0"/>
                </a:spcBef>
                <a:spcAft>
                  <a:spcPts val="0"/>
                </a:spcAft>
              </a:pPr>
              <a:r>
                <a:rPr lang="en-CA" sz="900" b="0" i="0" u="none" strike="noStrike" dirty="0">
                  <a:solidFill>
                    <a:schemeClr val="bg2">
                      <a:lumMod val="1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————————————————————————————</a:t>
              </a:r>
              <a:endParaRPr lang="en-CA" sz="900" b="0" dirty="0">
                <a:solidFill>
                  <a:schemeClr val="bg2">
                    <a:lumMod val="10000"/>
                  </a:schemeClr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  <a:p>
              <a:pPr marL="92075" rtl="0">
                <a:spcBef>
                  <a:spcPts val="0"/>
                </a:spcBef>
                <a:spcAft>
                  <a:spcPts val="0"/>
                </a:spcAft>
              </a:pPr>
              <a:r>
                <a:rPr lang="en-CA" sz="900" b="0" i="0" u="none" strike="noStrike" dirty="0">
                  <a:solidFill>
                    <a:schemeClr val="bg2">
                      <a:lumMod val="1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A                           </a:t>
              </a:r>
              <a:endParaRPr lang="en-CA" sz="900" b="0" dirty="0">
                <a:solidFill>
                  <a:schemeClr val="bg2">
                    <a:lumMod val="10000"/>
                  </a:schemeClr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  <a:p>
              <a:pPr marL="92075" rtl="0">
                <a:spcBef>
                  <a:spcPts val="0"/>
                </a:spcBef>
                <a:spcAft>
                  <a:spcPts val="0"/>
                </a:spcAft>
              </a:pPr>
              <a:r>
                <a:rPr lang="en-CA" sz="900" b="0" i="0" u="none" strike="noStrike" dirty="0">
                  <a:solidFill>
                    <a:schemeClr val="bg2">
                      <a:lumMod val="1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  X          33.00    33.44 </a:t>
              </a:r>
              <a:endParaRPr lang="en-CA" sz="900" b="0" dirty="0">
                <a:solidFill>
                  <a:schemeClr val="bg2">
                    <a:lumMod val="10000"/>
                  </a:schemeClr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  <a:p>
              <a:pPr marL="92075" rtl="0">
                <a:spcBef>
                  <a:spcPts val="0"/>
                </a:spcBef>
                <a:spcAft>
                  <a:spcPts val="0"/>
                </a:spcAft>
              </a:pPr>
              <a:r>
                <a:rPr lang="en-CA" sz="900" b="0" i="0" u="none" strike="noStrike" dirty="0">
                  <a:solidFill>
                    <a:schemeClr val="bg2">
                      <a:lumMod val="1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  Z          34.33    39.25 </a:t>
              </a:r>
              <a:endParaRPr lang="en-CA" sz="900" b="0" dirty="0">
                <a:solidFill>
                  <a:schemeClr val="bg2">
                    <a:lumMod val="10000"/>
                  </a:schemeClr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  <a:p>
              <a:pPr marL="92075" rtl="0">
                <a:spcBef>
                  <a:spcPts val="0"/>
                </a:spcBef>
                <a:spcAft>
                  <a:spcPts val="0"/>
                </a:spcAft>
              </a:pPr>
              <a:r>
                <a:rPr lang="en-CA" sz="900" b="0" i="0" u="none" strike="noStrike" dirty="0">
                  <a:solidFill>
                    <a:schemeClr val="bg2">
                      <a:lumMod val="1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  Y          32.75    34.50 </a:t>
              </a:r>
              <a:endParaRPr lang="en-CA" sz="900" b="0" dirty="0">
                <a:solidFill>
                  <a:schemeClr val="bg2">
                    <a:lumMod val="10000"/>
                  </a:schemeClr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  <a:p>
              <a:pPr marL="92075" rtl="0">
                <a:spcBef>
                  <a:spcPts val="0"/>
                </a:spcBef>
                <a:spcAft>
                  <a:spcPts val="0"/>
                </a:spcAft>
              </a:pPr>
              <a:r>
                <a:rPr lang="en-CA" sz="900" b="0" i="0" u="none" strike="noStrike" dirty="0">
                  <a:solidFill>
                    <a:schemeClr val="bg2">
                      <a:lumMod val="1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B                           </a:t>
              </a:r>
              <a:endParaRPr lang="en-CA" sz="900" b="0" dirty="0">
                <a:solidFill>
                  <a:schemeClr val="bg2">
                    <a:lumMod val="10000"/>
                  </a:schemeClr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  <a:p>
              <a:pPr marL="92075" rtl="0">
                <a:spcBef>
                  <a:spcPts val="0"/>
                </a:spcBef>
                <a:spcAft>
                  <a:spcPts val="0"/>
                </a:spcAft>
              </a:pPr>
              <a:r>
                <a:rPr lang="en-CA" sz="900" b="0" i="0" u="none" strike="noStrike" dirty="0">
                  <a:solidFill>
                    <a:schemeClr val="bg2">
                      <a:lumMod val="1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  X          34.29    34.50 </a:t>
              </a:r>
              <a:endParaRPr lang="en-CA" sz="900" b="0" dirty="0">
                <a:solidFill>
                  <a:schemeClr val="bg2">
                    <a:lumMod val="10000"/>
                  </a:schemeClr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  <a:p>
              <a:pPr marL="92075" rtl="0">
                <a:spcBef>
                  <a:spcPts val="0"/>
                </a:spcBef>
                <a:spcAft>
                  <a:spcPts val="0"/>
                </a:spcAft>
              </a:pPr>
              <a:r>
                <a:rPr lang="en-CA" sz="900" b="0" i="0" u="none" strike="noStrike" dirty="0">
                  <a:solidFill>
                    <a:schemeClr val="bg2">
                      <a:lumMod val="1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  Z          26.25    47.50 </a:t>
              </a:r>
              <a:endParaRPr lang="en-CA" sz="900" b="0" dirty="0">
                <a:solidFill>
                  <a:schemeClr val="bg2">
                    <a:lumMod val="10000"/>
                  </a:schemeClr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  <a:p>
              <a:pPr marL="92075" rtl="0">
                <a:spcBef>
                  <a:spcPts val="0"/>
                </a:spcBef>
                <a:spcAft>
                  <a:spcPts val="0"/>
                </a:spcAft>
              </a:pPr>
              <a:r>
                <a:rPr lang="en-CA" sz="900" b="0" i="0" u="none" strike="noStrike" dirty="0">
                  <a:solidFill>
                    <a:schemeClr val="bg2">
                      <a:lumMod val="1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  Y          35.75    36.57</a:t>
              </a:r>
            </a:p>
            <a:p>
              <a:pPr marL="92075" rtl="0">
                <a:spcBef>
                  <a:spcPts val="0"/>
                </a:spcBef>
                <a:spcAft>
                  <a:spcPts val="0"/>
                </a:spcAft>
              </a:pPr>
              <a:endParaRPr lang="en-CA" sz="900" b="0" dirty="0">
                <a:solidFill>
                  <a:schemeClr val="bg2">
                    <a:lumMod val="10000"/>
                  </a:schemeClr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  <a:p>
              <a:pPr marL="92075"/>
              <a:br>
                <a:rPr lang="en-CA" sz="90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</a:br>
              <a:endParaRPr lang="en-US" sz="900" dirty="0">
                <a:solidFill>
                  <a:schemeClr val="bg2">
                    <a:lumMod val="10000"/>
                  </a:schemeClr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</p:txBody>
        </p:sp>
        <p:sp>
          <p:nvSpPr>
            <p:cNvPr id="483" name="ST - TABLE OUTPUT">
              <a:extLst>
                <a:ext uri="{FF2B5EF4-FFF2-40B4-BE49-F238E27FC236}">
                  <a16:creationId xmlns:a16="http://schemas.microsoft.com/office/drawing/2014/main" id="{33CE9BD8-8AAA-3563-D58B-AFB9434E2A36}"/>
                </a:ext>
              </a:extLst>
            </p:cNvPr>
            <p:cNvSpPr txBox="1"/>
            <p:nvPr/>
          </p:nvSpPr>
          <p:spPr>
            <a:xfrm>
              <a:off x="10897340" y="8320617"/>
              <a:ext cx="1045887" cy="21031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/>
              <a:r>
                <a:rPr lang="en-CA" dirty="0"/>
                <a:t>TABLE OUTPUT</a:t>
              </a:r>
              <a:endParaRPr dirty="0"/>
            </a:p>
          </p:txBody>
        </p:sp>
        <p:sp>
          <p:nvSpPr>
            <p:cNvPr id="484" name="ST - Code">
              <a:extLst>
                <a:ext uri="{FF2B5EF4-FFF2-40B4-BE49-F238E27FC236}">
                  <a16:creationId xmlns:a16="http://schemas.microsoft.com/office/drawing/2014/main" id="{3FD2503E-57D3-005F-A7B8-719CC7AAD13C}"/>
                </a:ext>
              </a:extLst>
            </p:cNvPr>
            <p:cNvSpPr txBox="1"/>
            <p:nvPr/>
          </p:nvSpPr>
          <p:spPr>
            <a:xfrm>
              <a:off x="10898220" y="7195717"/>
              <a:ext cx="2356037" cy="10594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5B8DFE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>
              <a:noAutofit/>
            </a:bodyPr>
            <a:lstStyle/>
            <a:p>
              <a:pPr marL="92075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50" dirty="0"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qtable(</a:t>
              </a:r>
            </a:p>
            <a:p>
              <a:pPr marL="92075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50" dirty="0"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adsl,</a:t>
              </a:r>
            </a:p>
            <a:p>
              <a:pPr marL="92075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50" dirty="0"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row_vars = c(</a:t>
              </a:r>
            </a:p>
            <a:p>
              <a:pPr marL="92075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50" dirty="0"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"STRATA1", "STRATA2"</a:t>
              </a:r>
            </a:p>
            <a:p>
              <a:pPr marL="92075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50" dirty="0"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),</a:t>
              </a:r>
            </a:p>
            <a:p>
              <a:pPr marL="92075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50" dirty="0"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col_vars = c("ARM"), </a:t>
              </a:r>
            </a:p>
            <a:p>
              <a:pPr marL="92075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50" dirty="0"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avar = "AGE", </a:t>
              </a:r>
            </a:p>
            <a:p>
              <a:pPr marL="92075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50" dirty="0"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afun = mean</a:t>
              </a:r>
            </a:p>
            <a:p>
              <a:pPr marL="92075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50" dirty="0"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)</a:t>
              </a:r>
              <a:endParaRPr sz="1050" dirty="0"/>
            </a:p>
          </p:txBody>
        </p:sp>
        <p:sp>
          <p:nvSpPr>
            <p:cNvPr id="485" name="ST - CODE">
              <a:extLst>
                <a:ext uri="{FF2B5EF4-FFF2-40B4-BE49-F238E27FC236}">
                  <a16:creationId xmlns:a16="http://schemas.microsoft.com/office/drawing/2014/main" id="{987DD954-BD93-92BB-1455-6C24411AEBCF}"/>
                </a:ext>
              </a:extLst>
            </p:cNvPr>
            <p:cNvSpPr txBox="1"/>
            <p:nvPr/>
          </p:nvSpPr>
          <p:spPr>
            <a:xfrm>
              <a:off x="10897340" y="6975239"/>
              <a:ext cx="398735" cy="21031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/>
              <a:r>
                <a:rPr lang="en-CA" dirty="0"/>
                <a:t>CODE</a:t>
              </a:r>
              <a:endParaRPr dirty="0"/>
            </a:p>
          </p:txBody>
        </p:sp>
        <p:sp>
          <p:nvSpPr>
            <p:cNvPr id="486" name="Line">
              <a:extLst>
                <a:ext uri="{FF2B5EF4-FFF2-40B4-BE49-F238E27FC236}">
                  <a16:creationId xmlns:a16="http://schemas.microsoft.com/office/drawing/2014/main" id="{A6C66288-7B6F-DD27-9EAE-8C2310F91335}"/>
                </a:ext>
              </a:extLst>
            </p:cNvPr>
            <p:cNvSpPr/>
            <p:nvPr/>
          </p:nvSpPr>
          <p:spPr>
            <a:xfrm>
              <a:off x="10892663" y="6954755"/>
              <a:ext cx="2740374" cy="0"/>
            </a:xfrm>
            <a:prstGeom prst="line">
              <a:avLst/>
            </a:prstGeom>
            <a:solidFill>
              <a:srgbClr val="D9EAD3">
                <a:alpha val="60000"/>
              </a:srgbClr>
            </a:solidFill>
            <a:ln w="19050">
              <a:solidFill>
                <a:schemeClr val="tx2">
                  <a:lumMod val="75000"/>
                </a:schemeClr>
              </a:solidFill>
              <a:custDash>
                <a:ds d="100000" sp="200000"/>
              </a:custDash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87" name="ST - Text">
              <a:extLst>
                <a:ext uri="{FF2B5EF4-FFF2-40B4-BE49-F238E27FC236}">
                  <a16:creationId xmlns:a16="http://schemas.microsoft.com/office/drawing/2014/main" id="{AB17FA25-DD74-1A79-9B00-76E07D79E1D6}"/>
                </a:ext>
              </a:extLst>
            </p:cNvPr>
            <p:cNvSpPr txBox="1"/>
            <p:nvPr/>
          </p:nvSpPr>
          <p:spPr>
            <a:xfrm>
              <a:off x="10914720" y="6326586"/>
              <a:ext cx="2735443" cy="55753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0"/>
                </a:spcBef>
                <a:buClr>
                  <a:srgbClr val="000000"/>
                </a:buClr>
                <a:buSzPct val="100000"/>
                <a:defRPr b="0">
                  <a:solidFill>
                    <a:srgbClr val="000000"/>
                  </a:solidFill>
                </a:defRPr>
              </a:pPr>
              <a:r>
                <a:rPr lang="en-CA" sz="1400" dirty="0">
                  <a:latin typeface="+mn-lt"/>
                </a:rPr>
                <a:t>Quick tables with </a:t>
              </a:r>
              <a:r>
                <a:rPr lang="en-CA" sz="14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qtable</a:t>
              </a:r>
              <a:r>
                <a:rPr lang="en-CA" sz="1400" dirty="0">
                  <a:latin typeface="+mn-lt"/>
                </a:rPr>
                <a:t> – an extension of </a:t>
              </a:r>
              <a:r>
                <a:rPr lang="en-CA" sz="1400" dirty="0">
                  <a:latin typeface="+mn-lt"/>
                  <a:ea typeface="Source Sans Pro Semibold" panose="020B0603030403020204" pitchFamily="34" charset="0"/>
                </a:rPr>
                <a:t>base::table </a:t>
              </a:r>
              <a:r>
                <a:rPr lang="en-CA" sz="1400" dirty="0">
                  <a:latin typeface="+mn-lt"/>
                </a:rPr>
                <a:t>for exploratory work &amp; data summarization.</a:t>
              </a:r>
            </a:p>
          </p:txBody>
        </p:sp>
      </p:grpSp>
      <p:grpSp>
        <p:nvGrpSpPr>
          <p:cNvPr id="130" name="Section - Table Structure Information">
            <a:extLst>
              <a:ext uri="{FF2B5EF4-FFF2-40B4-BE49-F238E27FC236}">
                <a16:creationId xmlns:a16="http://schemas.microsoft.com/office/drawing/2014/main" id="{FACD00A4-3241-45FC-7A01-B46D06A589A9}"/>
              </a:ext>
            </a:extLst>
          </p:cNvPr>
          <p:cNvGrpSpPr/>
          <p:nvPr/>
        </p:nvGrpSpPr>
        <p:grpSpPr>
          <a:xfrm>
            <a:off x="305837" y="7855929"/>
            <a:ext cx="7977393" cy="2040194"/>
            <a:chOff x="282687" y="7855929"/>
            <a:chExt cx="7977393" cy="204019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1782735-141C-0B29-6ADB-5ED03E6DF6AF}"/>
                </a:ext>
              </a:extLst>
            </p:cNvPr>
            <p:cNvGrpSpPr/>
            <p:nvPr/>
          </p:nvGrpSpPr>
          <p:grpSpPr>
            <a:xfrm>
              <a:off x="282687" y="7855929"/>
              <a:ext cx="7977393" cy="2040194"/>
              <a:chOff x="292145" y="1194177"/>
              <a:chExt cx="9984386" cy="2539028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3FCB9077-6067-9808-4517-8D3140E1C93D}"/>
                  </a:ext>
                </a:extLst>
              </p:cNvPr>
              <p:cNvGrpSpPr/>
              <p:nvPr/>
            </p:nvGrpSpPr>
            <p:grpSpPr>
              <a:xfrm>
                <a:off x="292145" y="1194177"/>
                <a:ext cx="9984386" cy="2539028"/>
                <a:chOff x="292145" y="1194177"/>
                <a:chExt cx="10055332" cy="2539028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58CD0EE0-E319-9E04-687B-F2CA2798BD5E}"/>
                    </a:ext>
                  </a:extLst>
                </p:cNvPr>
                <p:cNvSpPr/>
                <p:nvPr/>
              </p:nvSpPr>
              <p:spPr>
                <a:xfrm>
                  <a:off x="292145" y="1194177"/>
                  <a:ext cx="10055332" cy="2539028"/>
                </a:xfrm>
                <a:prstGeom prst="rect">
                  <a:avLst/>
                </a:prstGeom>
                <a:solidFill>
                  <a:srgbClr val="CFE2F3">
                    <a:alpha val="50196"/>
                  </a:srgbClr>
                </a:solidFill>
                <a:ln w="28575" cap="flat">
                  <a:solidFill>
                    <a:srgbClr val="5B8DFE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no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27" name="Basics">
                  <a:extLst>
                    <a:ext uri="{FF2B5EF4-FFF2-40B4-BE49-F238E27FC236}">
                      <a16:creationId xmlns:a16="http://schemas.microsoft.com/office/drawing/2014/main" id="{2D9AF7CA-359A-6631-BF30-B394F76C70F0}"/>
                    </a:ext>
                  </a:extLst>
                </p:cNvPr>
                <p:cNvSpPr txBox="1"/>
                <p:nvPr/>
              </p:nvSpPr>
              <p:spPr>
                <a:xfrm>
                  <a:off x="393549" y="1339521"/>
                  <a:ext cx="3797053" cy="340029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12700" tIns="12700" rIns="12700" bIns="12700" anchor="ctr">
                  <a:noAutofit/>
                </a:bodyPr>
                <a:lstStyle/>
                <a:p>
                  <a:pPr lvl="1" indent="0">
                    <a:lnSpc>
                      <a:spcPct val="80000"/>
                    </a:lnSpc>
                    <a:spcBef>
                      <a:spcPts val="0"/>
                    </a:spcBef>
                    <a:defRPr sz="2500" b="0">
                      <a:solidFill>
                        <a:srgbClr val="628DB5"/>
                      </a:solidFill>
                    </a:defRPr>
                  </a:pPr>
                  <a:r>
                    <a:rPr lang="en-CA" dirty="0">
                      <a:solidFill>
                        <a:schemeClr val="tx2">
                          <a:lumMod val="75000"/>
                        </a:schemeClr>
                      </a:solidFill>
                    </a:rPr>
                    <a:t>Table Structure Information</a:t>
                  </a:r>
                  <a:endParaRPr dirty="0">
                    <a:solidFill>
                      <a:schemeClr val="tx2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BA2A6953-24B8-23B4-6EBA-61E1017A4972}"/>
                  </a:ext>
                </a:extLst>
              </p:cNvPr>
              <p:cNvSpPr/>
              <p:nvPr/>
            </p:nvSpPr>
            <p:spPr>
              <a:xfrm>
                <a:off x="394087" y="1725384"/>
                <a:ext cx="9808036" cy="0"/>
              </a:xfrm>
              <a:prstGeom prst="line">
                <a:avLst/>
              </a:prstGeom>
              <a:ln w="19050">
                <a:solidFill>
                  <a:schemeClr val="tx2">
                    <a:lumMod val="75000"/>
                  </a:schemeClr>
                </a:solidFill>
                <a:custDash>
                  <a:ds d="100000" sp="200000"/>
                </a:custDash>
              </a:ln>
            </p:spPr>
            <p:txBody>
              <a:bodyPr lIns="54570" tIns="54570" rIns="54570" bIns="54570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</p:grpSp>
        <p:sp>
          <p:nvSpPr>
            <p:cNvPr id="62" name="Where possible, use code that works when run.">
              <a:extLst>
                <a:ext uri="{FF2B5EF4-FFF2-40B4-BE49-F238E27FC236}">
                  <a16:creationId xmlns:a16="http://schemas.microsoft.com/office/drawing/2014/main" id="{6A67F4AC-4EBC-705B-A5B0-05876CB5EA43}"/>
                </a:ext>
              </a:extLst>
            </p:cNvPr>
            <p:cNvSpPr txBox="1"/>
            <p:nvPr/>
          </p:nvSpPr>
          <p:spPr>
            <a:xfrm>
              <a:off x="349776" y="8393086"/>
              <a:ext cx="1812041" cy="105058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70" tIns="54570" rIns="54570" bIns="54570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CA" dirty="0">
                  <a:latin typeface="Source Sans Pro Semibold" panose="020B0603030403020204" pitchFamily="34" charset="0"/>
                  <a:ea typeface="Source Sans Pro Semibold" panose="020B0603030403020204" pitchFamily="34" charset="0"/>
                  <a:sym typeface="Source Sans Pro"/>
                </a:rPr>
                <a:t>row_paths_summary(tbl)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CA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col_paths_summary(tbl)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CA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table_shell(tbl)</a:t>
              </a:r>
              <a:endParaRPr lang="en-CA" dirty="0">
                <a:latin typeface="Source Sans Pro Semibold" panose="020B0603030403020204" pitchFamily="34" charset="0"/>
                <a:ea typeface="Source Sans Pro Semibold" panose="020B0603030403020204" pitchFamily="34" charset="0"/>
                <a:sym typeface="Source Sans Pro"/>
              </a:endParaRPr>
            </a:p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CA" dirty="0">
                  <a:latin typeface="Source Sans Pro Semibold" panose="020B0603030403020204" pitchFamily="34" charset="0"/>
                  <a:ea typeface="Source Sans Pro Semibold" panose="020B0603030403020204" pitchFamily="34" charset="0"/>
                  <a:sym typeface="Source Sans Pro"/>
                </a:rPr>
                <a:t>table_structure(tbl)</a:t>
              </a:r>
            </a:p>
          </p:txBody>
        </p:sp>
        <p:sp>
          <p:nvSpPr>
            <p:cNvPr id="57" name="tail">
              <a:extLst>
                <a:ext uri="{FF2B5EF4-FFF2-40B4-BE49-F238E27FC236}">
                  <a16:creationId xmlns:a16="http://schemas.microsoft.com/office/drawing/2014/main" id="{18590D93-7BC3-E36B-14C8-C22C85FD3816}"/>
                </a:ext>
              </a:extLst>
            </p:cNvPr>
            <p:cNvSpPr txBox="1"/>
            <p:nvPr/>
          </p:nvSpPr>
          <p:spPr>
            <a:xfrm>
              <a:off x="6339774" y="8919480"/>
              <a:ext cx="1660779" cy="7237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5B8DFE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>
              <a:normAutofit/>
            </a:bodyPr>
            <a:lstStyle/>
            <a:p>
              <a:pPr marL="92075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00" b="0" dirty="0"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label    path        </a:t>
              </a:r>
            </a:p>
            <a:p>
              <a:pPr marL="92075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00" b="0" dirty="0"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———————————————————</a:t>
              </a:r>
            </a:p>
            <a:p>
              <a:pPr marL="92075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00" b="0" dirty="0"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ARM X    ARM, ARM X</a:t>
              </a:r>
            </a:p>
            <a:p>
              <a:pPr marL="92075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00" b="0" dirty="0"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ARM Y    ARM, ARM Y</a:t>
              </a:r>
            </a:p>
          </p:txBody>
        </p:sp>
        <p:cxnSp>
          <p:nvCxnSpPr>
            <p:cNvPr id="58" name="Arrow - tail">
              <a:extLst>
                <a:ext uri="{FF2B5EF4-FFF2-40B4-BE49-F238E27FC236}">
                  <a16:creationId xmlns:a16="http://schemas.microsoft.com/office/drawing/2014/main" id="{51F80E50-D42D-A766-2E00-1CD92B1C69F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394152" y="8824065"/>
              <a:ext cx="181196" cy="633872"/>
            </a:xfrm>
            <a:prstGeom prst="bentConnector2">
              <a:avLst/>
            </a:prstGeom>
            <a:noFill/>
            <a:ln w="25400" cap="flat">
              <a:solidFill>
                <a:srgbClr val="5B8DFE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9" name="Code - tail">
              <a:extLst>
                <a:ext uri="{FF2B5EF4-FFF2-40B4-BE49-F238E27FC236}">
                  <a16:creationId xmlns:a16="http://schemas.microsoft.com/office/drawing/2014/main" id="{D398D5F9-A01B-F07D-D2CE-9547BBF8A74A}"/>
                </a:ext>
              </a:extLst>
            </p:cNvPr>
            <p:cNvSpPr txBox="1"/>
            <p:nvPr/>
          </p:nvSpPr>
          <p:spPr>
            <a:xfrm>
              <a:off x="6264143" y="8453630"/>
              <a:ext cx="1812042" cy="229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5B8DFE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70" tIns="54570" rIns="54570" bIns="54570" anchor="t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900" dirty="0"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col_paths_summary(tbl_a)</a:t>
              </a:r>
            </a:p>
          </p:txBody>
        </p:sp>
        <p:sp>
          <p:nvSpPr>
            <p:cNvPr id="60" name="head">
              <a:extLst>
                <a:ext uri="{FF2B5EF4-FFF2-40B4-BE49-F238E27FC236}">
                  <a16:creationId xmlns:a16="http://schemas.microsoft.com/office/drawing/2014/main" id="{D911B4BD-A599-0A6E-E27C-FE7508C4D346}"/>
                </a:ext>
              </a:extLst>
            </p:cNvPr>
            <p:cNvSpPr txBox="1"/>
            <p:nvPr/>
          </p:nvSpPr>
          <p:spPr>
            <a:xfrm>
              <a:off x="2341545" y="8803946"/>
              <a:ext cx="3716248" cy="95659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5B8DFE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>
              <a:normAutofit/>
            </a:bodyPr>
            <a:lstStyle/>
            <a:p>
              <a:pPr marL="92075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00" b="0" dirty="0"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rowname    node_class    path                 </a:t>
              </a:r>
            </a:p>
            <a:p>
              <a:pPr marL="92075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00" b="0" dirty="0"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——————————————————————————————————————————————</a:t>
              </a:r>
            </a:p>
            <a:p>
              <a:pPr marL="92075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00" b="0" dirty="0"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A          LabelRow      STRATA1, A           </a:t>
              </a:r>
            </a:p>
            <a:p>
              <a:pPr marL="92075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00" b="0" dirty="0"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Mean     DataRow       STRATA1, A, AGE, Mean</a:t>
              </a:r>
            </a:p>
            <a:p>
              <a:pPr marL="92075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00" b="0" dirty="0"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B          LabelRow      STRATA1, B           </a:t>
              </a:r>
            </a:p>
            <a:p>
              <a:pPr marL="92075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00" b="0" dirty="0"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Mean     DataRow       STRATA1, B, AGE, Mean</a:t>
              </a:r>
            </a:p>
          </p:txBody>
        </p:sp>
        <p:cxnSp>
          <p:nvCxnSpPr>
            <p:cNvPr id="61" name="Arrow - head">
              <a:extLst>
                <a:ext uri="{FF2B5EF4-FFF2-40B4-BE49-F238E27FC236}">
                  <a16:creationId xmlns:a16="http://schemas.microsoft.com/office/drawing/2014/main" id="{C0CA961E-0A87-C77B-3E73-9F6F9FABB413}"/>
                </a:ext>
              </a:extLst>
            </p:cNvPr>
            <p:cNvCxnSpPr>
              <a:cxnSpLocks/>
              <a:stCxn id="63" idx="3"/>
            </p:cNvCxnSpPr>
            <p:nvPr/>
          </p:nvCxnSpPr>
          <p:spPr>
            <a:xfrm>
              <a:off x="4153587" y="8545314"/>
              <a:ext cx="343182" cy="259289"/>
            </a:xfrm>
            <a:prstGeom prst="bentConnector3">
              <a:avLst>
                <a:gd name="adj1" fmla="val 98849"/>
              </a:avLst>
            </a:prstGeom>
            <a:noFill/>
            <a:ln w="25400" cap="flat">
              <a:solidFill>
                <a:srgbClr val="5B8DFE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3" name="Code - head">
              <a:extLst>
                <a:ext uri="{FF2B5EF4-FFF2-40B4-BE49-F238E27FC236}">
                  <a16:creationId xmlns:a16="http://schemas.microsoft.com/office/drawing/2014/main" id="{5DD8A0B5-358D-2BCF-0555-FEE5AF0CE283}"/>
                </a:ext>
              </a:extLst>
            </p:cNvPr>
            <p:cNvSpPr txBox="1"/>
            <p:nvPr/>
          </p:nvSpPr>
          <p:spPr>
            <a:xfrm>
              <a:off x="2341545" y="8430697"/>
              <a:ext cx="1812042" cy="22923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5B8DFE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70" tIns="54570" rIns="54570" bIns="54570" anchor="t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900" dirty="0"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row_paths_summary(tbl_a)</a:t>
              </a:r>
            </a:p>
          </p:txBody>
        </p:sp>
        <p:cxnSp>
          <p:nvCxnSpPr>
            <p:cNvPr id="478" name="Straight Arrow Connector 477">
              <a:extLst>
                <a:ext uri="{FF2B5EF4-FFF2-40B4-BE49-F238E27FC236}">
                  <a16:creationId xmlns:a16="http://schemas.microsoft.com/office/drawing/2014/main" id="{D2D23E80-4A3C-7550-740E-C25284B0FC46}"/>
                </a:ext>
              </a:extLst>
            </p:cNvPr>
            <p:cNvCxnSpPr>
              <a:stCxn id="59" idx="2"/>
              <a:endCxn id="57" idx="0"/>
            </p:cNvCxnSpPr>
            <p:nvPr/>
          </p:nvCxnSpPr>
          <p:spPr>
            <a:xfrm>
              <a:off x="7170164" y="8682862"/>
              <a:ext cx="0" cy="236618"/>
            </a:xfrm>
            <a:prstGeom prst="straightConnector1">
              <a:avLst/>
            </a:prstGeom>
            <a:noFill/>
            <a:ln w="25400" cap="flat">
              <a:solidFill>
                <a:srgbClr val="5B8DFE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28" name="Section - Sorting &amp; Pruning">
            <a:extLst>
              <a:ext uri="{FF2B5EF4-FFF2-40B4-BE49-F238E27FC236}">
                <a16:creationId xmlns:a16="http://schemas.microsoft.com/office/drawing/2014/main" id="{98B9D6D4-9C52-EDA8-2AF8-2511AC0C78A1}"/>
              </a:ext>
            </a:extLst>
          </p:cNvPr>
          <p:cNvGrpSpPr/>
          <p:nvPr/>
        </p:nvGrpSpPr>
        <p:grpSpPr>
          <a:xfrm>
            <a:off x="305838" y="4740963"/>
            <a:ext cx="7977392" cy="2936586"/>
            <a:chOff x="282688" y="4740963"/>
            <a:chExt cx="7977392" cy="293658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DC7AAD3-E8F0-E57B-48F4-DA93AD12DF7D}"/>
                </a:ext>
              </a:extLst>
            </p:cNvPr>
            <p:cNvGrpSpPr/>
            <p:nvPr/>
          </p:nvGrpSpPr>
          <p:grpSpPr>
            <a:xfrm>
              <a:off x="282688" y="4740963"/>
              <a:ext cx="7977392" cy="2936586"/>
              <a:chOff x="292145" y="1194178"/>
              <a:chExt cx="10055331" cy="2448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D1BDAD9-860D-90D2-5B52-62E9B08F1F2A}"/>
                  </a:ext>
                </a:extLst>
              </p:cNvPr>
              <p:cNvSpPr/>
              <p:nvPr/>
            </p:nvSpPr>
            <p:spPr>
              <a:xfrm>
                <a:off x="292145" y="1194178"/>
                <a:ext cx="10055331" cy="2448000"/>
              </a:xfrm>
              <a:prstGeom prst="rect">
                <a:avLst/>
              </a:prstGeom>
              <a:solidFill>
                <a:srgbClr val="CFE2F3">
                  <a:alpha val="50000"/>
                </a:srgbClr>
              </a:solidFill>
              <a:ln w="28575" cap="flat">
                <a:solidFill>
                  <a:srgbClr val="5B8DFE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no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CA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5" name="Basics">
                <a:extLst>
                  <a:ext uri="{FF2B5EF4-FFF2-40B4-BE49-F238E27FC236}">
                    <a16:creationId xmlns:a16="http://schemas.microsoft.com/office/drawing/2014/main" id="{3CB0E03A-338A-C808-8EBD-0110C7E849B8}"/>
                  </a:ext>
                </a:extLst>
              </p:cNvPr>
              <p:cNvSpPr txBox="1"/>
              <p:nvPr/>
            </p:nvSpPr>
            <p:spPr>
              <a:xfrm>
                <a:off x="409566" y="1262137"/>
                <a:ext cx="3056378" cy="34002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12700" tIns="12700" rIns="12700" bIns="12700" anchor="ctr">
                <a:noAutofit/>
              </a:bodyPr>
              <a:lstStyle/>
              <a:p>
                <a:pPr lvl="1" indent="0">
                  <a:lnSpc>
                    <a:spcPct val="80000"/>
                  </a:lnSpc>
                  <a:spcBef>
                    <a:spcPts val="0"/>
                  </a:spcBef>
                  <a:defRPr sz="2500" b="0">
                    <a:solidFill>
                      <a:srgbClr val="628DB5"/>
                    </a:solidFill>
                  </a:defRPr>
                </a:pPr>
                <a:r>
                  <a:rPr lang="en-CA" dirty="0">
                    <a:solidFill>
                      <a:schemeClr val="tx2">
                        <a:lumMod val="75000"/>
                      </a:schemeClr>
                    </a:solidFill>
                  </a:rPr>
                  <a:t>Sorting &amp; Pruning</a:t>
                </a:r>
                <a:endParaRPr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55" name="pruners">
              <a:extLst>
                <a:ext uri="{FF2B5EF4-FFF2-40B4-BE49-F238E27FC236}">
                  <a16:creationId xmlns:a16="http://schemas.microsoft.com/office/drawing/2014/main" id="{209E4B58-B437-BAAE-A9A6-90E37D4B0D37}"/>
                </a:ext>
              </a:extLst>
            </p:cNvPr>
            <p:cNvSpPr txBox="1"/>
            <p:nvPr/>
          </p:nvSpPr>
          <p:spPr>
            <a:xfrm>
              <a:off x="1642665" y="5963151"/>
              <a:ext cx="1772607" cy="163769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4570" tIns="54570" rIns="54570" bIns="54570">
              <a:noAutofit/>
            </a:bodyPr>
            <a:lstStyle/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CA" sz="11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prune_table()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CA" sz="11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all_zero_or_na()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CA" sz="11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all_zero()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CA" sz="11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content_all_zeros_nas()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CA" sz="11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prune_empty_level()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CA" sz="11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prune_zeros_only()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CA" sz="11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low_obs_pruner()</a:t>
              </a:r>
              <a:endParaRPr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  <p:sp>
          <p:nvSpPr>
            <p:cNvPr id="56" name="sorters">
              <a:extLst>
                <a:ext uri="{FF2B5EF4-FFF2-40B4-BE49-F238E27FC236}">
                  <a16:creationId xmlns:a16="http://schemas.microsoft.com/office/drawing/2014/main" id="{0B206CDE-4A32-0F18-9AD6-CD1792B9369A}"/>
                </a:ext>
              </a:extLst>
            </p:cNvPr>
            <p:cNvSpPr txBox="1"/>
            <p:nvPr/>
          </p:nvSpPr>
          <p:spPr>
            <a:xfrm>
              <a:off x="370364" y="5985126"/>
              <a:ext cx="1200706" cy="70726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4570" tIns="54570" rIns="54570" bIns="54570">
              <a:noAutofit/>
            </a:bodyPr>
            <a:lstStyle/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CA" sz="11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sort_at_path()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CA" sz="11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cont_n_allcols()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CA" sz="11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cont_n_onecol()</a:t>
              </a:r>
              <a:endParaRPr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  <p:sp>
          <p:nvSpPr>
            <p:cNvPr id="450" name="PRUNING">
              <a:extLst>
                <a:ext uri="{FF2B5EF4-FFF2-40B4-BE49-F238E27FC236}">
                  <a16:creationId xmlns:a16="http://schemas.microsoft.com/office/drawing/2014/main" id="{F4043A59-9CFA-76FA-DAD5-75C7391D21C8}"/>
                </a:ext>
              </a:extLst>
            </p:cNvPr>
            <p:cNvSpPr txBox="1"/>
            <p:nvPr/>
          </p:nvSpPr>
          <p:spPr>
            <a:xfrm>
              <a:off x="1679918" y="5714944"/>
              <a:ext cx="1440135" cy="29894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anchor="ctr">
              <a:noAutofit/>
            </a:bodyPr>
            <a:lstStyle/>
            <a:p>
              <a:pPr lvl="1" indent="0"/>
              <a:r>
                <a:rPr lang="en-CA" dirty="0"/>
                <a:t>PRUNING</a:t>
              </a:r>
              <a:endParaRPr dirty="0"/>
            </a:p>
          </p:txBody>
        </p:sp>
        <p:sp>
          <p:nvSpPr>
            <p:cNvPr id="451" name="SORTING">
              <a:extLst>
                <a:ext uri="{FF2B5EF4-FFF2-40B4-BE49-F238E27FC236}">
                  <a16:creationId xmlns:a16="http://schemas.microsoft.com/office/drawing/2014/main" id="{356F0876-E094-4FBA-C898-21F599A233E5}"/>
                </a:ext>
              </a:extLst>
            </p:cNvPr>
            <p:cNvSpPr txBox="1"/>
            <p:nvPr/>
          </p:nvSpPr>
          <p:spPr>
            <a:xfrm>
              <a:off x="398400" y="5714944"/>
              <a:ext cx="1440135" cy="29894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anchor="ctr">
              <a:noAutofit/>
            </a:bodyPr>
            <a:lstStyle/>
            <a:p>
              <a:pPr lvl="1" indent="0"/>
              <a:r>
                <a:rPr lang="en-CA" dirty="0"/>
                <a:t>SORTING</a:t>
              </a:r>
              <a:endParaRPr dirty="0"/>
            </a:p>
          </p:txBody>
        </p:sp>
        <p:sp>
          <p:nvSpPr>
            <p:cNvPr id="452" name="Line">
              <a:extLst>
                <a:ext uri="{FF2B5EF4-FFF2-40B4-BE49-F238E27FC236}">
                  <a16:creationId xmlns:a16="http://schemas.microsoft.com/office/drawing/2014/main" id="{FE7A920A-931A-F83A-F489-44580A892379}"/>
                </a:ext>
              </a:extLst>
            </p:cNvPr>
            <p:cNvSpPr/>
            <p:nvPr/>
          </p:nvSpPr>
          <p:spPr>
            <a:xfrm>
              <a:off x="1564558" y="5673345"/>
              <a:ext cx="0" cy="193274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  <a:custDash>
                <a:ds d="100000" sp="200000"/>
              </a:custDash>
            </a:ln>
          </p:spPr>
          <p:txBody>
            <a:bodyPr lIns="54570" tIns="54570" rIns="54570" bIns="54570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53" name="Unsorted - Code">
              <a:extLst>
                <a:ext uri="{FF2B5EF4-FFF2-40B4-BE49-F238E27FC236}">
                  <a16:creationId xmlns:a16="http://schemas.microsoft.com/office/drawing/2014/main" id="{9B5050C0-76A1-807D-3510-687A4E5DFD82}"/>
                </a:ext>
              </a:extLst>
            </p:cNvPr>
            <p:cNvSpPr txBox="1"/>
            <p:nvPr/>
          </p:nvSpPr>
          <p:spPr>
            <a:xfrm>
              <a:off x="3479219" y="5762251"/>
              <a:ext cx="2251022" cy="8319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5B8DFE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>
              <a:normAutofit/>
            </a:bodyPr>
            <a:lstStyle/>
            <a:p>
              <a:pPr marL="92075"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tbl &lt;- basic_table() %&gt;%</a:t>
              </a:r>
            </a:p>
            <a:p>
              <a:pPr marL="92075"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split_cols_by("ARM") %&gt;%</a:t>
              </a:r>
            </a:p>
            <a:p>
              <a:pPr marL="92075"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split_rows_by("STRATA2") %&gt;%</a:t>
              </a:r>
            </a:p>
            <a:p>
              <a:pPr marL="92075"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summarize_row_groups() %&gt;%</a:t>
              </a:r>
            </a:p>
            <a:p>
              <a:pPr marL="92075"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build_table(adsl)</a:t>
              </a:r>
            </a:p>
          </p:txBody>
        </p:sp>
        <p:sp>
          <p:nvSpPr>
            <p:cNvPr id="463" name="Unsorted - Output">
              <a:extLst>
                <a:ext uri="{FF2B5EF4-FFF2-40B4-BE49-F238E27FC236}">
                  <a16:creationId xmlns:a16="http://schemas.microsoft.com/office/drawing/2014/main" id="{E234774A-3C62-3EA9-C1B9-0B7DA867622C}"/>
                </a:ext>
              </a:extLst>
            </p:cNvPr>
            <p:cNvSpPr txBox="1"/>
            <p:nvPr/>
          </p:nvSpPr>
          <p:spPr>
            <a:xfrm>
              <a:off x="6026166" y="5761552"/>
              <a:ext cx="2024732" cy="8319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5B8DFE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>
              <a:normAutofit/>
            </a:bodyPr>
            <a:lstStyle/>
            <a:p>
              <a:pPr marL="92075">
                <a:lnSpc>
                  <a:spcPct val="5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r>
                <a:rPr lang="es-ES" sz="900" b="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ARM X        ARM Y   </a:t>
              </a:r>
            </a:p>
            <a:p>
              <a:pPr marL="92075">
                <a:lnSpc>
                  <a:spcPct val="5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r>
                <a:rPr lang="es-ES" sz="900" b="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———————————————————————————</a:t>
              </a:r>
            </a:p>
            <a:p>
              <a:pPr marL="92075">
                <a:lnSpc>
                  <a:spcPct val="5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r>
                <a:rPr lang="es-ES" sz="900" b="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X   19 (45.2%)   19 (47.5%)</a:t>
              </a:r>
            </a:p>
            <a:p>
              <a:pPr marL="92075">
                <a:lnSpc>
                  <a:spcPct val="5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r>
                <a:rPr lang="es-ES" sz="900" b="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Y   23 (54.8%)   21 (52.5%)</a:t>
              </a:r>
            </a:p>
            <a:p>
              <a:pPr marL="92075">
                <a:lnSpc>
                  <a:spcPct val="5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r>
                <a:rPr lang="es-ES" sz="900" b="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Z    0 (0.0%)     0 (0.0%)</a:t>
              </a:r>
              <a:endParaRPr lang="en-US" sz="900" b="0" dirty="0">
                <a:solidFill>
                  <a:schemeClr val="bg2">
                    <a:lumMod val="10000"/>
                  </a:schemeClr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</p:txBody>
        </p:sp>
        <p:sp>
          <p:nvSpPr>
            <p:cNvPr id="464" name="Sorted - Code">
              <a:extLst>
                <a:ext uri="{FF2B5EF4-FFF2-40B4-BE49-F238E27FC236}">
                  <a16:creationId xmlns:a16="http://schemas.microsoft.com/office/drawing/2014/main" id="{C2242E1C-1455-8C62-9AAE-A642F86E1CAF}"/>
                </a:ext>
              </a:extLst>
            </p:cNvPr>
            <p:cNvSpPr txBox="1"/>
            <p:nvPr/>
          </p:nvSpPr>
          <p:spPr>
            <a:xfrm>
              <a:off x="3479219" y="6662829"/>
              <a:ext cx="2251022" cy="9325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5B8DFE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>
              <a:normAutofit/>
            </a:bodyPr>
            <a:lstStyle/>
            <a:p>
              <a:pPr marL="92075"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tbl %&gt;%</a:t>
              </a:r>
            </a:p>
            <a:p>
              <a:pPr marL="92075"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sort_at_path(</a:t>
              </a:r>
            </a:p>
            <a:p>
              <a:pPr marL="92075"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"STRATA2", </a:t>
              </a:r>
            </a:p>
            <a:p>
              <a:pPr marL="92075"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scorefun = cont_n_allcols</a:t>
              </a:r>
            </a:p>
            <a:p>
              <a:pPr marL="92075"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) %&gt;%</a:t>
              </a:r>
            </a:p>
            <a:p>
              <a:pPr marL="92075"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prune_table()</a:t>
              </a:r>
            </a:p>
          </p:txBody>
        </p:sp>
        <p:sp>
          <p:nvSpPr>
            <p:cNvPr id="465" name="Sorted - Output">
              <a:extLst>
                <a:ext uri="{FF2B5EF4-FFF2-40B4-BE49-F238E27FC236}">
                  <a16:creationId xmlns:a16="http://schemas.microsoft.com/office/drawing/2014/main" id="{CF2278BB-4C94-48EF-2560-DC1E6FEBD12A}"/>
                </a:ext>
              </a:extLst>
            </p:cNvPr>
            <p:cNvSpPr txBox="1"/>
            <p:nvPr/>
          </p:nvSpPr>
          <p:spPr>
            <a:xfrm>
              <a:off x="6026166" y="6771997"/>
              <a:ext cx="2024732" cy="71417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5B8DFE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>
              <a:normAutofit/>
            </a:bodyPr>
            <a:lstStyle/>
            <a:p>
              <a:pPr marL="92075">
                <a:lnSpc>
                  <a:spcPct val="5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r>
                <a:rPr lang="es-ES" sz="900" b="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ARM X        ARM Y   </a:t>
              </a:r>
            </a:p>
            <a:p>
              <a:pPr marL="92075">
                <a:lnSpc>
                  <a:spcPct val="5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r>
                <a:rPr lang="es-ES" sz="900" b="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———————————————————————————</a:t>
              </a:r>
            </a:p>
            <a:p>
              <a:pPr marL="92075">
                <a:lnSpc>
                  <a:spcPct val="5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r>
                <a:rPr lang="es-ES" sz="900" b="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Y   23 (54.8%)   21 (52.5%)</a:t>
              </a:r>
            </a:p>
            <a:p>
              <a:pPr marL="92075">
                <a:lnSpc>
                  <a:spcPct val="5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r>
                <a:rPr lang="es-ES" sz="900" b="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X   19 (45.2%)   19 (47.5%)</a:t>
              </a:r>
            </a:p>
          </p:txBody>
        </p:sp>
        <p:sp>
          <p:nvSpPr>
            <p:cNvPr id="468" name="Line">
              <a:extLst>
                <a:ext uri="{FF2B5EF4-FFF2-40B4-BE49-F238E27FC236}">
                  <a16:creationId xmlns:a16="http://schemas.microsoft.com/office/drawing/2014/main" id="{7FB9F5F9-1FE0-0209-7EB7-E75B5A8C11E1}"/>
                </a:ext>
              </a:extLst>
            </p:cNvPr>
            <p:cNvSpPr/>
            <p:nvPr/>
          </p:nvSpPr>
          <p:spPr>
            <a:xfrm>
              <a:off x="378722" y="5686045"/>
              <a:ext cx="7811748" cy="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  <a:custDash>
                <a:ds d="100000" sp="200000"/>
              </a:custDash>
            </a:ln>
          </p:spPr>
          <p:txBody>
            <a:bodyPr lIns="54570" tIns="54570" rIns="54570" bIns="54570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  <p:cxnSp>
          <p:nvCxnSpPr>
            <p:cNvPr id="469" name="Straight Arrow Connector 468">
              <a:extLst>
                <a:ext uri="{FF2B5EF4-FFF2-40B4-BE49-F238E27FC236}">
                  <a16:creationId xmlns:a16="http://schemas.microsoft.com/office/drawing/2014/main" id="{22586B3E-2124-7089-6AA7-C63951F9803C}"/>
                </a:ext>
              </a:extLst>
            </p:cNvPr>
            <p:cNvCxnSpPr>
              <a:cxnSpLocks/>
              <a:stCxn id="464" idx="3"/>
              <a:endCxn id="465" idx="1"/>
            </p:cNvCxnSpPr>
            <p:nvPr/>
          </p:nvCxnSpPr>
          <p:spPr>
            <a:xfrm>
              <a:off x="5730241" y="7129084"/>
              <a:ext cx="295925" cy="0"/>
            </a:xfrm>
            <a:prstGeom prst="straightConnector1">
              <a:avLst/>
            </a:prstGeom>
            <a:noFill/>
            <a:ln w="25400" cap="flat">
              <a:solidFill>
                <a:srgbClr val="5B8DFE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72" name="Straight Arrow Connector 471">
              <a:extLst>
                <a:ext uri="{FF2B5EF4-FFF2-40B4-BE49-F238E27FC236}">
                  <a16:creationId xmlns:a16="http://schemas.microsoft.com/office/drawing/2014/main" id="{E5E3C9F5-308D-084C-E328-91040C10A918}"/>
                </a:ext>
              </a:extLst>
            </p:cNvPr>
            <p:cNvCxnSpPr>
              <a:cxnSpLocks/>
              <a:stCxn id="453" idx="3"/>
              <a:endCxn id="463" idx="1"/>
            </p:cNvCxnSpPr>
            <p:nvPr/>
          </p:nvCxnSpPr>
          <p:spPr>
            <a:xfrm flipV="1">
              <a:off x="5730241" y="6177503"/>
              <a:ext cx="295925" cy="699"/>
            </a:xfrm>
            <a:prstGeom prst="straightConnector1">
              <a:avLst/>
            </a:prstGeom>
            <a:noFill/>
            <a:ln w="25400" cap="flat">
              <a:solidFill>
                <a:srgbClr val="5B8DFE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75" name="sort-prune text">
              <a:extLst>
                <a:ext uri="{FF2B5EF4-FFF2-40B4-BE49-F238E27FC236}">
                  <a16:creationId xmlns:a16="http://schemas.microsoft.com/office/drawing/2014/main" id="{DACB793F-541E-5278-76E8-FE2CCE405EA0}"/>
                </a:ext>
              </a:extLst>
            </p:cNvPr>
            <p:cNvSpPr txBox="1"/>
            <p:nvPr/>
          </p:nvSpPr>
          <p:spPr>
            <a:xfrm>
              <a:off x="335609" y="5210495"/>
              <a:ext cx="7817370" cy="46115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4570" tIns="54570" rIns="54570" bIns="54570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400" dirty="0">
                  <a:latin typeface="+mn-lt"/>
                </a:rPr>
                <a:t>Sorting functions are used to </a:t>
              </a:r>
              <a:r>
                <a:rPr lang="en-CA" sz="14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reorder table rows </a:t>
              </a:r>
              <a:r>
                <a:rPr lang="en-CA" sz="1400" dirty="0">
                  <a:latin typeface="+mn-lt"/>
                </a:rPr>
                <a:t>according to a given criteria function. Pruning functions are used to </a:t>
              </a:r>
              <a:r>
                <a:rPr lang="en-CA" sz="14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remove table rows</a:t>
              </a:r>
              <a:r>
                <a:rPr lang="en-CA" sz="1400" dirty="0">
                  <a:latin typeface="+mn-lt"/>
                </a:rPr>
                <a:t> according to a given criteria.</a:t>
              </a:r>
            </a:p>
          </p:txBody>
        </p:sp>
      </p:grpSp>
      <p:grpSp>
        <p:nvGrpSpPr>
          <p:cNvPr id="511" name="Section - Split Functions">
            <a:extLst>
              <a:ext uri="{FF2B5EF4-FFF2-40B4-BE49-F238E27FC236}">
                <a16:creationId xmlns:a16="http://schemas.microsoft.com/office/drawing/2014/main" id="{FD0694F1-6385-A12E-E783-065B61B73621}"/>
              </a:ext>
            </a:extLst>
          </p:cNvPr>
          <p:cNvGrpSpPr/>
          <p:nvPr/>
        </p:nvGrpSpPr>
        <p:grpSpPr>
          <a:xfrm>
            <a:off x="305837" y="617414"/>
            <a:ext cx="10752622" cy="3945169"/>
            <a:chOff x="282687" y="617414"/>
            <a:chExt cx="10752622" cy="394516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BEB4E8B-4E56-554B-56E6-8E72DD3038A0}"/>
                </a:ext>
              </a:extLst>
            </p:cNvPr>
            <p:cNvGrpSpPr/>
            <p:nvPr/>
          </p:nvGrpSpPr>
          <p:grpSpPr>
            <a:xfrm>
              <a:off x="282687" y="617414"/>
              <a:ext cx="10746154" cy="3945169"/>
              <a:chOff x="292145" y="1166784"/>
              <a:chExt cx="10055332" cy="2475394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F721F3E-8AF5-8460-5240-0383737FC392}"/>
                  </a:ext>
                </a:extLst>
              </p:cNvPr>
              <p:cNvSpPr/>
              <p:nvPr/>
            </p:nvSpPr>
            <p:spPr>
              <a:xfrm>
                <a:off x="292145" y="1166784"/>
                <a:ext cx="10055332" cy="2475394"/>
              </a:xfrm>
              <a:prstGeom prst="rect">
                <a:avLst/>
              </a:prstGeom>
              <a:solidFill>
                <a:srgbClr val="CFE2F3">
                  <a:alpha val="50000"/>
                </a:srgbClr>
              </a:solidFill>
              <a:ln w="28575" cap="flat">
                <a:solidFill>
                  <a:srgbClr val="5B8DFE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no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CA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2" name="Basics">
                <a:extLst>
                  <a:ext uri="{FF2B5EF4-FFF2-40B4-BE49-F238E27FC236}">
                    <a16:creationId xmlns:a16="http://schemas.microsoft.com/office/drawing/2014/main" id="{4BB1C061-C8D1-600F-C94B-987F02252B03}"/>
                  </a:ext>
                </a:extLst>
              </p:cNvPr>
              <p:cNvSpPr txBox="1"/>
              <p:nvPr/>
            </p:nvSpPr>
            <p:spPr>
              <a:xfrm>
                <a:off x="367936" y="1180230"/>
                <a:ext cx="2047051" cy="34002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12700" tIns="12700" rIns="12700" bIns="12700" anchor="ctr">
                <a:noAutofit/>
              </a:bodyPr>
              <a:lstStyle/>
              <a:p>
                <a:pPr lvl="1" indent="0">
                  <a:lnSpc>
                    <a:spcPct val="80000"/>
                  </a:lnSpc>
                  <a:spcBef>
                    <a:spcPts val="0"/>
                  </a:spcBef>
                  <a:defRPr sz="2500" b="0">
                    <a:solidFill>
                      <a:srgbClr val="628DB5"/>
                    </a:solidFill>
                  </a:defRPr>
                </a:pPr>
                <a:r>
                  <a:rPr lang="en-CA" dirty="0">
                    <a:solidFill>
                      <a:schemeClr val="tx2">
                        <a:lumMod val="75000"/>
                      </a:schemeClr>
                    </a:solidFill>
                  </a:rPr>
                  <a:t>Split Functions</a:t>
                </a:r>
                <a:endParaRPr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39" name="SF - more info">
              <a:extLst>
                <a:ext uri="{FF2B5EF4-FFF2-40B4-BE49-F238E27FC236}">
                  <a16:creationId xmlns:a16="http://schemas.microsoft.com/office/drawing/2014/main" id="{1703EEBE-BCA6-A563-F01B-7E43F36505AF}"/>
                </a:ext>
              </a:extLst>
            </p:cNvPr>
            <p:cNvSpPr txBox="1"/>
            <p:nvPr/>
          </p:nvSpPr>
          <p:spPr>
            <a:xfrm>
              <a:off x="6187252" y="4289089"/>
              <a:ext cx="4848057" cy="26638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>
              <a:noAutofit/>
            </a:bodyPr>
            <a:lstStyle/>
            <a:p>
              <a:pPr>
                <a:lnSpc>
                  <a:spcPct val="9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400" dirty="0">
                  <a:latin typeface="+mj-lt"/>
                </a:rPr>
                <a:t>For information on custom split functions, </a:t>
              </a:r>
              <a:r>
                <a:rPr lang="en-CA" sz="1400" b="0" dirty="0">
                  <a:latin typeface="+mj-lt"/>
                </a:rPr>
                <a:t>see </a:t>
              </a:r>
              <a:r>
                <a:rPr lang="en-CA" sz="1400" b="0" dirty="0">
                  <a:latin typeface="+mj-lt"/>
                  <a:hlinkClick r:id="rId13"/>
                </a:rPr>
                <a:t>?</a:t>
              </a:r>
              <a:r>
                <a:rPr lang="en-CA" sz="1400" dirty="0">
                  <a:latin typeface="+mj-lt"/>
                  <a:hlinkClick r:id="rId13"/>
                </a:rPr>
                <a:t>custom_split_funs</a:t>
              </a:r>
              <a:r>
                <a:rPr lang="en-CA" sz="1400" dirty="0">
                  <a:latin typeface="+mj-lt"/>
                </a:rPr>
                <a:t>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endParaRPr sz="1400" dirty="0">
                <a:latin typeface="+mj-lt"/>
              </a:endParaRPr>
            </a:p>
          </p:txBody>
        </p:sp>
        <p:sp>
          <p:nvSpPr>
            <p:cNvPr id="40" name="COLUMN SPLITS">
              <a:extLst>
                <a:ext uri="{FF2B5EF4-FFF2-40B4-BE49-F238E27FC236}">
                  <a16:creationId xmlns:a16="http://schemas.microsoft.com/office/drawing/2014/main" id="{6AFF5C24-AB82-2CCE-6C0C-095659C9CB00}"/>
                </a:ext>
              </a:extLst>
            </p:cNvPr>
            <p:cNvSpPr txBox="1"/>
            <p:nvPr/>
          </p:nvSpPr>
          <p:spPr>
            <a:xfrm>
              <a:off x="2746177" y="1670321"/>
              <a:ext cx="1330084" cy="24109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anchor="ctr">
              <a:noAutofit/>
            </a:bodyPr>
            <a:lstStyle/>
            <a:p>
              <a:pPr lvl="1" indent="0"/>
              <a:r>
                <a:rPr lang="en-CA" dirty="0"/>
                <a:t>COLUMN SPLITS</a:t>
              </a:r>
              <a:endParaRPr dirty="0"/>
            </a:p>
          </p:txBody>
        </p:sp>
        <p:sp>
          <p:nvSpPr>
            <p:cNvPr id="41" name="ROW SPLITS">
              <a:extLst>
                <a:ext uri="{FF2B5EF4-FFF2-40B4-BE49-F238E27FC236}">
                  <a16:creationId xmlns:a16="http://schemas.microsoft.com/office/drawing/2014/main" id="{88F85D21-4B1A-E449-75E2-E83B57172B4C}"/>
                </a:ext>
              </a:extLst>
            </p:cNvPr>
            <p:cNvSpPr txBox="1"/>
            <p:nvPr/>
          </p:nvSpPr>
          <p:spPr>
            <a:xfrm>
              <a:off x="376187" y="1670321"/>
              <a:ext cx="1330084" cy="24109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anchor="ctr">
              <a:noAutofit/>
            </a:bodyPr>
            <a:lstStyle/>
            <a:p>
              <a:pPr lvl="1" indent="0"/>
              <a:r>
                <a:rPr lang="en-CA" dirty="0"/>
                <a:t>ROW SPLITS</a:t>
              </a:r>
              <a:endParaRPr dirty="0"/>
            </a:p>
          </p:txBody>
        </p:sp>
        <p:sp>
          <p:nvSpPr>
            <p:cNvPr id="42" name="SPLIT FUNCTIONS">
              <a:extLst>
                <a:ext uri="{FF2B5EF4-FFF2-40B4-BE49-F238E27FC236}">
                  <a16:creationId xmlns:a16="http://schemas.microsoft.com/office/drawing/2014/main" id="{C184618E-A7FB-87D3-83F9-2B1E3347D181}"/>
                </a:ext>
              </a:extLst>
            </p:cNvPr>
            <p:cNvSpPr txBox="1"/>
            <p:nvPr/>
          </p:nvSpPr>
          <p:spPr>
            <a:xfrm>
              <a:off x="375855" y="3256669"/>
              <a:ext cx="1440135" cy="29894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anchor="ctr">
              <a:noAutofit/>
            </a:bodyPr>
            <a:lstStyle/>
            <a:p>
              <a:pPr lvl="1" indent="0"/>
              <a:r>
                <a:rPr lang="en-CA" dirty="0"/>
                <a:t>SPLIT FUNCTIONS</a:t>
              </a:r>
              <a:endParaRPr dirty="0"/>
            </a:p>
          </p:txBody>
        </p:sp>
        <p:sp>
          <p:nvSpPr>
            <p:cNvPr id="43" name="SF - Code">
              <a:extLst>
                <a:ext uri="{FF2B5EF4-FFF2-40B4-BE49-F238E27FC236}">
                  <a16:creationId xmlns:a16="http://schemas.microsoft.com/office/drawing/2014/main" id="{106F497C-008C-8BCA-C813-4C14CE280EF7}"/>
                </a:ext>
              </a:extLst>
            </p:cNvPr>
            <p:cNvSpPr txBox="1"/>
            <p:nvPr/>
          </p:nvSpPr>
          <p:spPr>
            <a:xfrm>
              <a:off x="5315398" y="1549510"/>
              <a:ext cx="3900806" cy="25284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5B8DFE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>
              <a:normAutofit/>
            </a:bodyPr>
            <a:lstStyle/>
            <a:p>
              <a:pPr marL="92075">
                <a:lnSpc>
                  <a:spcPct val="9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00" b="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basic_table() %&gt;%</a:t>
              </a:r>
            </a:p>
            <a:p>
              <a:pPr marL="92075">
                <a:lnSpc>
                  <a:spcPct val="9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00" b="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split_cols_by(</a:t>
              </a:r>
            </a:p>
            <a:p>
              <a:pPr marL="92075">
                <a:lnSpc>
                  <a:spcPct val="9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00" b="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"ARM",</a:t>
              </a:r>
            </a:p>
            <a:p>
              <a:pPr marL="92075">
                <a:lnSpc>
                  <a:spcPct val="9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00" b="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</a:t>
              </a:r>
              <a:r>
                <a:rPr lang="en-US" sz="1000" b="0" dirty="0">
                  <a:solidFill>
                    <a:schemeClr val="bg2">
                      <a:lumMod val="10000"/>
                    </a:schemeClr>
                  </a:solidFill>
                  <a:highlight>
                    <a:srgbClr val="FFFF9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split_fun = remove_split_levels(c("ARM Y"))</a:t>
              </a:r>
            </a:p>
            <a:p>
              <a:pPr marL="92075">
                <a:lnSpc>
                  <a:spcPct val="9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00" b="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) %&gt;%</a:t>
              </a:r>
            </a:p>
            <a:p>
              <a:pPr marL="92075">
                <a:lnSpc>
                  <a:spcPct val="9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00" b="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split_rows_by(</a:t>
              </a:r>
            </a:p>
            <a:p>
              <a:pPr marL="92075">
                <a:lnSpc>
                  <a:spcPct val="9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00" b="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"STRATA1",</a:t>
              </a:r>
            </a:p>
            <a:p>
              <a:pPr marL="92075">
                <a:lnSpc>
                  <a:spcPct val="9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00" b="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</a:t>
              </a:r>
              <a:r>
                <a:rPr lang="en-US" sz="1000" b="0" dirty="0">
                  <a:solidFill>
                    <a:schemeClr val="bg2">
                      <a:lumMod val="10000"/>
                    </a:schemeClr>
                  </a:solidFill>
                  <a:highlight>
                    <a:srgbClr val="FFFF9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split_fun = reorder_split_levels(c("B", "A"))</a:t>
              </a:r>
            </a:p>
            <a:p>
              <a:pPr marL="92075">
                <a:lnSpc>
                  <a:spcPct val="9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00" b="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) %&gt;%</a:t>
              </a:r>
            </a:p>
            <a:p>
              <a:pPr marL="92075">
                <a:lnSpc>
                  <a:spcPct val="9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00" b="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analyze("AGE") %&gt;%</a:t>
              </a:r>
            </a:p>
            <a:p>
              <a:pPr marL="92075">
                <a:lnSpc>
                  <a:spcPct val="9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00" b="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build_table(adsl)</a:t>
              </a:r>
            </a:p>
          </p:txBody>
        </p:sp>
        <p:sp>
          <p:nvSpPr>
            <p:cNvPr id="44" name="SF - Output">
              <a:extLst>
                <a:ext uri="{FF2B5EF4-FFF2-40B4-BE49-F238E27FC236}">
                  <a16:creationId xmlns:a16="http://schemas.microsoft.com/office/drawing/2014/main" id="{DB1E2B7E-9FC2-C49A-2BE4-E8961377E7DD}"/>
                </a:ext>
              </a:extLst>
            </p:cNvPr>
            <p:cNvSpPr txBox="1"/>
            <p:nvPr/>
          </p:nvSpPr>
          <p:spPr>
            <a:xfrm>
              <a:off x="9417420" y="1560147"/>
              <a:ext cx="1415258" cy="101339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5B8DFE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>
              <a:normAutofit/>
            </a:bodyPr>
            <a:lstStyle/>
            <a:p>
              <a:pPr marL="92075" indent="90488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0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   ARM X</a:t>
              </a:r>
            </a:p>
            <a:p>
              <a:pPr marL="92075" indent="90488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0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——————————————</a:t>
              </a:r>
            </a:p>
            <a:p>
              <a:pPr marL="92075" indent="90488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0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B             </a:t>
              </a:r>
            </a:p>
            <a:p>
              <a:pPr marL="92075" indent="90488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0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Mean   33.65</a:t>
              </a:r>
            </a:p>
            <a:p>
              <a:pPr marL="92075" indent="90488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0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A             </a:t>
              </a:r>
            </a:p>
            <a:p>
              <a:pPr marL="92075" indent="90488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0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Mean   33.32</a:t>
              </a:r>
              <a:endParaRPr lang="en-US" sz="1000" b="0" dirty="0">
                <a:solidFill>
                  <a:schemeClr val="bg2">
                    <a:lumMod val="10000"/>
                  </a:schemeClr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</p:txBody>
        </p:sp>
        <p:sp>
          <p:nvSpPr>
            <p:cNvPr id="45" name="sf 1">
              <a:extLst>
                <a:ext uri="{FF2B5EF4-FFF2-40B4-BE49-F238E27FC236}">
                  <a16:creationId xmlns:a16="http://schemas.microsoft.com/office/drawing/2014/main" id="{F03B547D-A708-D22E-BE96-327B0BA270AB}"/>
                </a:ext>
              </a:extLst>
            </p:cNvPr>
            <p:cNvSpPr txBox="1"/>
            <p:nvPr/>
          </p:nvSpPr>
          <p:spPr>
            <a:xfrm>
              <a:off x="395397" y="3569681"/>
              <a:ext cx="1723363" cy="87927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1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remove_split_levels()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1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keep_split_levels()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1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drop_split_levels()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1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drop_and_remove_levels()</a:t>
              </a:r>
            </a:p>
          </p:txBody>
        </p:sp>
        <p:sp>
          <p:nvSpPr>
            <p:cNvPr id="5" name="sf 2">
              <a:extLst>
                <a:ext uri="{FF2B5EF4-FFF2-40B4-BE49-F238E27FC236}">
                  <a16:creationId xmlns:a16="http://schemas.microsoft.com/office/drawing/2014/main" id="{F95C5F8E-0A51-961A-A129-58DFBE992C92}"/>
                </a:ext>
              </a:extLst>
            </p:cNvPr>
            <p:cNvSpPr txBox="1"/>
            <p:nvPr/>
          </p:nvSpPr>
          <p:spPr>
            <a:xfrm>
              <a:off x="2173590" y="3571972"/>
              <a:ext cx="1327248" cy="72962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100" b="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add_overall_level()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1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add_combo_levels()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1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reorder_split_levels()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endParaRPr lang="en-CA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  <p:sp>
          <p:nvSpPr>
            <p:cNvPr id="46" name="sf 3">
              <a:extLst>
                <a:ext uri="{FF2B5EF4-FFF2-40B4-BE49-F238E27FC236}">
                  <a16:creationId xmlns:a16="http://schemas.microsoft.com/office/drawing/2014/main" id="{FB592D90-4DBB-3442-8C92-9DEF26C3C7B3}"/>
                </a:ext>
              </a:extLst>
            </p:cNvPr>
            <p:cNvSpPr txBox="1"/>
            <p:nvPr/>
          </p:nvSpPr>
          <p:spPr>
            <a:xfrm>
              <a:off x="3637661" y="3581850"/>
              <a:ext cx="1469912" cy="5066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1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trim_levels_in_group()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1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trim_levels_to_map()</a:t>
              </a:r>
            </a:p>
          </p:txBody>
        </p:sp>
        <p:sp>
          <p:nvSpPr>
            <p:cNvPr id="47" name="colsplits">
              <a:extLst>
                <a:ext uri="{FF2B5EF4-FFF2-40B4-BE49-F238E27FC236}">
                  <a16:creationId xmlns:a16="http://schemas.microsoft.com/office/drawing/2014/main" id="{F263548C-0C1C-B42C-5CC8-2334EAD52545}"/>
                </a:ext>
              </a:extLst>
            </p:cNvPr>
            <p:cNvSpPr txBox="1"/>
            <p:nvPr/>
          </p:nvSpPr>
          <p:spPr>
            <a:xfrm>
              <a:off x="2767593" y="1949757"/>
              <a:ext cx="1570127" cy="110588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>
              <a:noAutofit/>
            </a:bodyPr>
            <a:lstStyle/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1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split_cols_by()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1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split_cols_by_multivar()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1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split_cols_by_cuts()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1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split_cols_by_cutfun()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1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split_cols_by_quartiles()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endParaRPr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  <p:sp>
          <p:nvSpPr>
            <p:cNvPr id="16" name="rowsplits">
              <a:extLst>
                <a:ext uri="{FF2B5EF4-FFF2-40B4-BE49-F238E27FC236}">
                  <a16:creationId xmlns:a16="http://schemas.microsoft.com/office/drawing/2014/main" id="{CDB85D48-6A83-6819-CBD8-4D43B147AD9D}"/>
                </a:ext>
              </a:extLst>
            </p:cNvPr>
            <p:cNvSpPr txBox="1"/>
            <p:nvPr/>
          </p:nvSpPr>
          <p:spPr>
            <a:xfrm>
              <a:off x="405557" y="1949757"/>
              <a:ext cx="1578504" cy="11442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>
              <a:noAutofit/>
            </a:bodyPr>
            <a:lstStyle/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100" b="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split_rows_by()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1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split_rows_by_multivar()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1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split_rows_by_cuts()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1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split_rows_by_cutfun()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1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split_rows_by_quartiles()</a:t>
              </a:r>
              <a:endParaRPr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  <p:sp>
          <p:nvSpPr>
            <p:cNvPr id="48" name="Line">
              <a:extLst>
                <a:ext uri="{FF2B5EF4-FFF2-40B4-BE49-F238E27FC236}">
                  <a16:creationId xmlns:a16="http://schemas.microsoft.com/office/drawing/2014/main" id="{7F5AE707-2650-CF70-F373-88C2DE6EE927}"/>
                </a:ext>
              </a:extLst>
            </p:cNvPr>
            <p:cNvSpPr/>
            <p:nvPr/>
          </p:nvSpPr>
          <p:spPr>
            <a:xfrm>
              <a:off x="391020" y="3178924"/>
              <a:ext cx="4839347" cy="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  <a:custDash>
                <a:ds d="100000" sp="200000"/>
              </a:custDash>
            </a:ln>
          </p:spPr>
          <p:txBody>
            <a:bodyPr lIns="54570" tIns="54570" rIns="54570" bIns="54570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9" name="Line">
              <a:extLst>
                <a:ext uri="{FF2B5EF4-FFF2-40B4-BE49-F238E27FC236}">
                  <a16:creationId xmlns:a16="http://schemas.microsoft.com/office/drawing/2014/main" id="{0AB733BE-23D7-B525-792D-B9215695326E}"/>
                </a:ext>
              </a:extLst>
            </p:cNvPr>
            <p:cNvSpPr/>
            <p:nvPr/>
          </p:nvSpPr>
          <p:spPr>
            <a:xfrm>
              <a:off x="376187" y="1590304"/>
              <a:ext cx="4854180" cy="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  <a:custDash>
                <a:ds d="100000" sp="200000"/>
              </a:custDash>
            </a:ln>
          </p:spPr>
          <p:txBody>
            <a:bodyPr lIns="54570" tIns="54570" rIns="54570" bIns="54570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50" name="SF text">
              <a:extLst>
                <a:ext uri="{FF2B5EF4-FFF2-40B4-BE49-F238E27FC236}">
                  <a16:creationId xmlns:a16="http://schemas.microsoft.com/office/drawing/2014/main" id="{2DE97AF4-B911-1D66-1439-8151BA19E4A1}"/>
                </a:ext>
              </a:extLst>
            </p:cNvPr>
            <p:cNvSpPr txBox="1"/>
            <p:nvPr/>
          </p:nvSpPr>
          <p:spPr>
            <a:xfrm>
              <a:off x="346058" y="1092098"/>
              <a:ext cx="4660281" cy="46115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54570" tIns="54570" rIns="54570" bIns="54570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400" dirty="0">
                  <a:latin typeface="+mn-lt"/>
                </a:rPr>
                <a:t>Split functions are used to </a:t>
              </a:r>
              <a:r>
                <a:rPr lang="en-CA" sz="14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add, remove, or transform </a:t>
              </a:r>
              <a:r>
                <a:rPr lang="en-CA" sz="1400" dirty="0">
                  <a:latin typeface="+mn-lt"/>
                </a:rPr>
                <a:t>the levels of the variable used in a split.</a:t>
              </a:r>
            </a:p>
          </p:txBody>
        </p:sp>
        <p:sp>
          <p:nvSpPr>
            <p:cNvPr id="458" name="SF - CODE">
              <a:extLst>
                <a:ext uri="{FF2B5EF4-FFF2-40B4-BE49-F238E27FC236}">
                  <a16:creationId xmlns:a16="http://schemas.microsoft.com/office/drawing/2014/main" id="{B2AE8702-9C6A-EA4B-E866-0E75D4F50C5F}"/>
                </a:ext>
              </a:extLst>
            </p:cNvPr>
            <p:cNvSpPr txBox="1"/>
            <p:nvPr/>
          </p:nvSpPr>
          <p:spPr>
            <a:xfrm>
              <a:off x="5317501" y="1273204"/>
              <a:ext cx="354818" cy="27103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/>
              <a:r>
                <a:rPr lang="en-CA" dirty="0"/>
                <a:t>CODE</a:t>
              </a:r>
              <a:endParaRPr dirty="0"/>
            </a:p>
          </p:txBody>
        </p:sp>
        <p:sp>
          <p:nvSpPr>
            <p:cNvPr id="462" name="SF - TABLE OUTPUT">
              <a:extLst>
                <a:ext uri="{FF2B5EF4-FFF2-40B4-BE49-F238E27FC236}">
                  <a16:creationId xmlns:a16="http://schemas.microsoft.com/office/drawing/2014/main" id="{C33B6F29-AD09-5709-854F-13C8EC22EDBA}"/>
                </a:ext>
              </a:extLst>
            </p:cNvPr>
            <p:cNvSpPr txBox="1"/>
            <p:nvPr/>
          </p:nvSpPr>
          <p:spPr>
            <a:xfrm>
              <a:off x="9418642" y="1278948"/>
              <a:ext cx="930693" cy="27103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/>
              <a:r>
                <a:rPr lang="en-CA" dirty="0"/>
                <a:t>TABLE OUTPUT</a:t>
              </a:r>
              <a:endParaRPr dirty="0"/>
            </a:p>
          </p:txBody>
        </p:sp>
        <p:sp>
          <p:nvSpPr>
            <p:cNvPr id="20" name="Line">
              <a:extLst>
                <a:ext uri="{FF2B5EF4-FFF2-40B4-BE49-F238E27FC236}">
                  <a16:creationId xmlns:a16="http://schemas.microsoft.com/office/drawing/2014/main" id="{AA7688AB-C91D-F2AF-BC64-D6627F8E2878}"/>
                </a:ext>
              </a:extLst>
            </p:cNvPr>
            <p:cNvSpPr/>
            <p:nvPr/>
          </p:nvSpPr>
          <p:spPr>
            <a:xfrm>
              <a:off x="378721" y="1080162"/>
              <a:ext cx="10604760" cy="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  <a:custDash>
                <a:ds d="100000" sp="200000"/>
              </a:custDash>
            </a:ln>
          </p:spPr>
          <p:txBody>
            <a:bodyPr lIns="54570" tIns="54570" rIns="54570" bIns="54570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</p:grp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2513</TotalTime>
  <Words>1811</Words>
  <Application>Microsoft Office PowerPoint</Application>
  <PresentationFormat>Custom</PresentationFormat>
  <Paragraphs>299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Avenir</vt:lpstr>
      <vt:lpstr>Droid Sans Mono</vt:lpstr>
      <vt:lpstr>Helvetica Light</vt:lpstr>
      <vt:lpstr>Source Sans Pro</vt:lpstr>
      <vt:lpstr>Source Sans Pro Light</vt:lpstr>
      <vt:lpstr>Source Sans Pro Semibold</vt:lpstr>
      <vt:lpstr>White</vt:lpstr>
      <vt:lpstr>rtables : : CHEAT SHEET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rtables Cheat Sheet</dc:title>
  <dc:creator>Emily de la Rua</dc:creator>
  <cp:lastModifiedBy>Emily de la Rua</cp:lastModifiedBy>
  <cp:revision>8</cp:revision>
  <dcterms:modified xsi:type="dcterms:W3CDTF">2023-12-16T00:14:39Z</dcterms:modified>
</cp:coreProperties>
</file>