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Baloo 2 ExtraBold"/>
      <p:bold r:id="rId17"/>
    </p:embeddedFont>
    <p:embeddedFont>
      <p:font typeface="DM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DM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aloo2ExtraBold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bold.fntdata"/><Relationship Id="rId6" Type="http://schemas.openxmlformats.org/officeDocument/2006/relationships/slide" Target="slides/slide1.xml"/><Relationship Id="rId18" Type="http://schemas.openxmlformats.org/officeDocument/2006/relationships/font" Target="fonts/DM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2f28101d1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2f28101d1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2f28101d1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2f28101d1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2f28101d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32f28101d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2f28101d1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2f28101d1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2f28101d19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2f28101d1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2f28101d19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2f28101d1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2f28101d19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2f28101d19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2f28101d19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32f28101d19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2f28101d19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2f28101d19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2f2b2b52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2f2b2b52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flipH="1" rot="-3948904">
              <a:off x="-1026291" y="-790996"/>
              <a:ext cx="2252181" cy="184703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3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14"/>
          <p:cNvSpPr txBox="1"/>
          <p:nvPr>
            <p:ph idx="1" type="subTitle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4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4"/>
          <p:cNvSpPr txBox="1"/>
          <p:nvPr>
            <p:ph idx="3" type="subTitle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hasCustomPrompt="1"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/>
          <p:nvPr>
            <p:ph hasCustomPrompt="1"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/>
          <p:nvPr>
            <p:ph hasCustomPrompt="1"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flipH="1" rot="-9880295">
              <a:off x="-833926" y="39398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15"/>
          <p:cNvSpPr txBox="1"/>
          <p:nvPr>
            <p:ph idx="1" type="subTitle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5"/>
          <p:cNvSpPr txBox="1"/>
          <p:nvPr>
            <p:ph idx="2" type="subTitle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5"/>
          <p:cNvSpPr txBox="1"/>
          <p:nvPr>
            <p:ph idx="3" type="subTitle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5"/>
          <p:cNvSpPr txBox="1"/>
          <p:nvPr>
            <p:ph idx="4" type="subTitle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5"/>
          <p:cNvSpPr txBox="1"/>
          <p:nvPr>
            <p:ph idx="5" type="subTitle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6" type="subTitle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idx="7" type="subTitle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0" name="Google Shape;350;p15"/>
          <p:cNvSpPr txBox="1"/>
          <p:nvPr>
            <p:ph idx="8" type="subTitle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9" type="subTitle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2" name="Google Shape;352;p15"/>
          <p:cNvSpPr txBox="1"/>
          <p:nvPr>
            <p:ph idx="13" type="subTitle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3" name="Google Shape;353;p15"/>
          <p:cNvSpPr txBox="1"/>
          <p:nvPr>
            <p:ph idx="14" type="subTitle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4" name="Google Shape;354;p15"/>
          <p:cNvSpPr txBox="1"/>
          <p:nvPr>
            <p:ph idx="15" type="subTitle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flipH="1" rot="7161465">
              <a:off x="7349081" y="3959289"/>
              <a:ext cx="2935948" cy="240779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1" type="subTitle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5" name="Google Shape;395;p17"/>
          <p:cNvSpPr txBox="1"/>
          <p:nvPr>
            <p:ph idx="1" type="subTitle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flipH="1" rot="-10245665">
              <a:off x="-723336" y="4183034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flipH="1" rot="6417430">
              <a:off x="7465596" y="3990147"/>
              <a:ext cx="2966740" cy="2433045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rect b="b" l="l" r="r" t="t"/>
                  <a:pathLst>
                    <a:path extrusionOk="0" h="153" w="2512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rect b="b" l="l" r="r" t="t"/>
                  <a:pathLst>
                    <a:path extrusionOk="0" h="1067" w="2266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rect b="b" l="l" r="r" t="t"/>
                  <a:pathLst>
                    <a:path extrusionOk="0" h="1022" w="2266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flipH="1" rot="6952720">
              <a:off x="7556640" y="3956446"/>
              <a:ext cx="2602540" cy="213436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rect b="b" l="l" r="r" t="t"/>
                <a:pathLst>
                  <a:path extrusionOk="0" h="958" w="786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1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4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/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flipH="1" rot="7341459">
              <a:off x="-1767562" y="4061175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rect b="b" l="l" r="r" t="t"/>
                <a:pathLst>
                  <a:path extrusionOk="0" h="19458" w="15852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rect b="b" l="l" r="r" t="t"/>
              <a:pathLst>
                <a:path extrusionOk="0" h="78" w="718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rect b="b" l="l" r="r" t="t"/>
              <a:pathLst>
                <a:path extrusionOk="0" h="353" w="352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 rot="1287706">
              <a:off x="7067490" y="-1325546"/>
              <a:ext cx="3339997" cy="2739156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rect b="b" l="l" r="r" t="t"/>
                <a:pathLst>
                  <a:path extrusionOk="0" h="81" w="1325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rect b="b" l="l" r="r" t="t"/>
                <a:pathLst>
                  <a:path extrusionOk="0" h="569" w="1046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flipH="1" rot="-9880295">
              <a:off x="-863626" y="4019806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7"/>
          <p:cNvSpPr/>
          <p:nvPr>
            <p:ph idx="2" type="pic"/>
          </p:nvPr>
        </p:nvSpPr>
        <p:spPr>
          <a:xfrm>
            <a:off x="5287787" y="1164750"/>
            <a:ext cx="2702100" cy="314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flipH="1" rot="-9880295">
              <a:off x="-871076" y="41209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/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2" type="subTitle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flipH="1" rot="-3988337">
              <a:off x="-833999" y="-1017772"/>
              <a:ext cx="2249730" cy="184502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0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/>
          <p:nvPr>
            <p:ph type="ctrTitle"/>
          </p:nvPr>
        </p:nvSpPr>
        <p:spPr>
          <a:xfrm>
            <a:off x="903175" y="1535000"/>
            <a:ext cx="42219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Gas Not Found</a:t>
            </a:r>
            <a:endParaRPr sz="4400"/>
          </a:p>
        </p:txBody>
      </p:sp>
      <p:sp>
        <p:nvSpPr>
          <p:cNvPr id="660" name="Google Shape;660;p24"/>
          <p:cNvSpPr txBox="1"/>
          <p:nvPr>
            <p:ph idx="1" type="subTitle"/>
          </p:nvPr>
        </p:nvSpPr>
        <p:spPr>
          <a:xfrm>
            <a:off x="968925" y="29200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Authors: Gaurav, Houston, Insiya, and Maya</a:t>
            </a:r>
            <a:endParaRPr/>
          </a:p>
        </p:txBody>
      </p:sp>
      <p:grpSp>
        <p:nvGrpSpPr>
          <p:cNvPr id="661" name="Google Shape;661;p2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62" name="Google Shape;662;p24"/>
            <p:cNvSpPr/>
            <p:nvPr/>
          </p:nvSpPr>
          <p:spPr>
            <a:xfrm>
              <a:off x="4980353" y="110443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24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24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2" name="Google Shape;702;p24"/>
            <p:cNvSpPr/>
            <p:nvPr/>
          </p:nvSpPr>
          <p:spPr>
            <a:xfrm>
              <a:off x="5914065" y="760436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710871" y="1262143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4" name="Google Shape;704;p2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05" name="Google Shape;705;p2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rect b="b" l="l" r="r" t="t"/>
                <a:pathLst>
                  <a:path extrusionOk="0" h="1232" w="734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rect b="b" l="l" r="r" t="t"/>
                <a:pathLst>
                  <a:path extrusionOk="0" h="743" w="374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rect b="b" l="l" r="r" t="t"/>
                <a:pathLst>
                  <a:path extrusionOk="0" h="448" w="124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rect b="b" l="l" r="r" t="t"/>
                <a:pathLst>
                  <a:path extrusionOk="0" h="887" w="569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rect b="b" l="l" r="r" t="t"/>
                <a:pathLst>
                  <a:path extrusionOk="0" h="470" w="408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rect b="b" l="l" r="r" t="t"/>
                <a:pathLst>
                  <a:path extrusionOk="0" h="176" w="252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rect b="b" l="l" r="r" t="t"/>
                <a:pathLst>
                  <a:path extrusionOk="0" h="78" w="63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rect b="b" l="l" r="r" t="t"/>
                <a:pathLst>
                  <a:path extrusionOk="0" h="61" w="45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rect b="b" l="l" r="r" t="t"/>
                <a:pathLst>
                  <a:path extrusionOk="0" h="687" w="613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rect b="b" l="l" r="r" t="t"/>
                <a:pathLst>
                  <a:path extrusionOk="0" h="37" w="105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rect b="b" l="l" r="r" t="t"/>
                <a:pathLst>
                  <a:path extrusionOk="0" h="178" w="218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rect b="b" l="l" r="r" t="t"/>
                <a:pathLst>
                  <a:path extrusionOk="0" h="34" w="33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6" name="Google Shape;736;p24"/>
            <p:cNvSpPr/>
            <p:nvPr/>
          </p:nvSpPr>
          <p:spPr>
            <a:xfrm>
              <a:off x="6208623" y="3034516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4765672" y="18636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VG &gt; bar graphique graphique flèche - Image et icône SVG gratuite ..." id="738" name="Google Shape;7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175" y="3768975"/>
            <a:ext cx="1953900" cy="12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84" y="3748250"/>
            <a:ext cx="2142223" cy="133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and </a:t>
            </a:r>
            <a:r>
              <a:rPr lang="en"/>
              <a:t>Societal </a:t>
            </a:r>
            <a:r>
              <a:rPr lang="en"/>
              <a:t>Impact</a:t>
            </a:r>
            <a:endParaRPr/>
          </a:p>
        </p:txBody>
      </p:sp>
      <p:sp>
        <p:nvSpPr>
          <p:cNvPr id="808" name="Google Shape;808;p33"/>
          <p:cNvSpPr txBox="1"/>
          <p:nvPr>
            <p:ph idx="1" type="body"/>
          </p:nvPr>
        </p:nvSpPr>
        <p:spPr>
          <a:xfrm>
            <a:off x="720000" y="1063351"/>
            <a:ext cx="7704000" cy="28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DM Sans"/>
              <a:buChar char="●"/>
            </a:pPr>
            <a:r>
              <a:rPr b="1" lang="en">
                <a:solidFill>
                  <a:srgbClr val="424242"/>
                </a:solidFill>
                <a:highlight>
                  <a:srgbClr val="FAFAFA"/>
                </a:highlight>
              </a:rPr>
              <a:t>Energy: </a:t>
            </a:r>
            <a:r>
              <a:rPr lang="en">
                <a:solidFill>
                  <a:srgbClr val="424242"/>
                </a:solidFill>
                <a:highlight>
                  <a:srgbClr val="FAFAFA"/>
                </a:highlight>
              </a:rPr>
              <a:t>In future years, gasoline powered vehicles will continue to dominate the market so there will be consistent demand for gasoline. EVs will also be on the rise, </a:t>
            </a:r>
            <a:r>
              <a:rPr lang="en">
                <a:solidFill>
                  <a:srgbClr val="424242"/>
                </a:solidFill>
                <a:highlight>
                  <a:srgbClr val="FAFAFA"/>
                </a:highlight>
              </a:rPr>
              <a:t>increasing</a:t>
            </a:r>
            <a:r>
              <a:rPr lang="en">
                <a:solidFill>
                  <a:srgbClr val="424242"/>
                </a:solidFill>
                <a:highlight>
                  <a:srgbClr val="FAFAFA"/>
                </a:highlight>
              </a:rPr>
              <a:t> the demand for electricity. Predictions will help optimize operations.</a:t>
            </a:r>
            <a:endParaRPr>
              <a:solidFill>
                <a:srgbClr val="424242"/>
              </a:solidFill>
              <a:highlight>
                <a:srgbClr val="FAFAFA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highlight>
                <a:srgbClr val="FAFAFA"/>
              </a:highlight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DM Sans"/>
              <a:buChar char="●"/>
            </a:pPr>
            <a:r>
              <a:rPr b="1" lang="en">
                <a:solidFill>
                  <a:srgbClr val="424242"/>
                </a:solidFill>
                <a:highlight>
                  <a:srgbClr val="FAFAFA"/>
                </a:highlight>
              </a:rPr>
              <a:t>Cleaner Environment: </a:t>
            </a:r>
            <a:r>
              <a:rPr lang="en">
                <a:solidFill>
                  <a:srgbClr val="424242"/>
                </a:solidFill>
                <a:highlight>
                  <a:srgbClr val="FAFAFA"/>
                </a:highlight>
              </a:rPr>
              <a:t>Predicting vehicle populations helps plan for reduced emissions and better air quality, promoting the adoption of EVs.</a:t>
            </a:r>
            <a:endParaRPr>
              <a:solidFill>
                <a:srgbClr val="424242"/>
              </a:solidFill>
              <a:highlight>
                <a:srgbClr val="FAFAFA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highlight>
                <a:srgbClr val="FAFAFA"/>
              </a:highlight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DM Sans"/>
              <a:buChar char="●"/>
            </a:pPr>
            <a:r>
              <a:rPr b="1" lang="en">
                <a:solidFill>
                  <a:srgbClr val="424242"/>
                </a:solidFill>
                <a:highlight>
                  <a:srgbClr val="FAFAFA"/>
                </a:highlight>
              </a:rPr>
              <a:t>Sustainable Practices:</a:t>
            </a:r>
            <a:r>
              <a:rPr lang="en">
                <a:solidFill>
                  <a:srgbClr val="424242"/>
                </a:solidFill>
                <a:highlight>
                  <a:srgbClr val="FAFAFA"/>
                </a:highlight>
              </a:rPr>
              <a:t> Addressing tire usage and promoting recycling reduces environmental impact, while advances in tire technology su</a:t>
            </a:r>
            <a:r>
              <a:rPr lang="en" sz="1500">
                <a:solidFill>
                  <a:srgbClr val="424242"/>
                </a:solidFill>
                <a:highlight>
                  <a:srgbClr val="FAFAFA"/>
                </a:highlight>
              </a:rPr>
              <a:t>pport sustainability.</a:t>
            </a:r>
            <a:endParaRPr sz="1500"/>
          </a:p>
        </p:txBody>
      </p:sp>
      <p:pic>
        <p:nvPicPr>
          <p:cNvPr id="809" name="Google Shape;809;p33"/>
          <p:cNvPicPr preferRelativeResize="0"/>
          <p:nvPr/>
        </p:nvPicPr>
        <p:blipFill rotWithShape="1">
          <a:blip r:embed="rId3">
            <a:alphaModFix/>
          </a:blip>
          <a:srcRect b="11074" l="0" r="0" t="16827"/>
          <a:stretch/>
        </p:blipFill>
        <p:spPr>
          <a:xfrm>
            <a:off x="5619525" y="3772925"/>
            <a:ext cx="1960973" cy="121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815" name="Google Shape;815;p34"/>
          <p:cNvSpPr txBox="1"/>
          <p:nvPr>
            <p:ph idx="1" type="body"/>
          </p:nvPr>
        </p:nvSpPr>
        <p:spPr>
          <a:xfrm>
            <a:off x="720000" y="1063341"/>
            <a:ext cx="77040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“California Transportation Data for Alternative Fuels and Vehicles.” Alternative Fuels Data Center: California Transportation Data for Alternative Fuels and Vehicles, afdc.energy.gov/states/ca. Accessed 1 Feb. 2025. 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“Vehicle Miles Traveled by Fuel Type.” California Energy Commission, California Energy Commission, www.energy.ca.gov/data-reports/surveys/california-vehicle-survey/vehicle-miles-traveled-fuel-type. Accessed 1 Feb. 2025.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5"/>
          <p:cNvSpPr txBox="1"/>
          <p:nvPr>
            <p:ph idx="1" type="body"/>
          </p:nvPr>
        </p:nvSpPr>
        <p:spPr>
          <a:xfrm>
            <a:off x="720000" y="1063338"/>
            <a:ext cx="7704000" cy="3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want to predict how the vehicle </a:t>
            </a:r>
            <a:r>
              <a:rPr lang="en" sz="1600"/>
              <a:t>population</a:t>
            </a:r>
            <a:r>
              <a:rPr lang="en" sz="1600"/>
              <a:t> changes for the year 2024 to understand future fuel </a:t>
            </a:r>
            <a:r>
              <a:rPr lang="en" sz="1600"/>
              <a:t>demand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These predictions can help in planning for fuel supply, infrastructure development, and environmental policies.</a:t>
            </a:r>
            <a:endParaRPr sz="1600"/>
          </a:p>
        </p:txBody>
      </p:sp>
      <p:pic>
        <p:nvPicPr>
          <p:cNvPr id="746" name="Google Shape;7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50" y="3313025"/>
            <a:ext cx="3272376" cy="16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825" y="3401775"/>
            <a:ext cx="3785601" cy="14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753" name="Google Shape;753;p26"/>
          <p:cNvSpPr txBox="1"/>
          <p:nvPr>
            <p:ph idx="1" type="body"/>
          </p:nvPr>
        </p:nvSpPr>
        <p:spPr>
          <a:xfrm>
            <a:off x="720000" y="1063350"/>
            <a:ext cx="63540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41,054 rows of data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10 features such as: model year, fuel technology, and vehicle type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Replace missing values in model year with a forward fill first followed by a backwards fill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Handle "Not Applicable" and "Unknown" Values in GVWR Class by converting "Not Applicable" values to 0, representing light-duty passenger cars and replace "Unknown" with Relevant Substitutes</a:t>
            </a:r>
            <a:endParaRPr sz="1600"/>
          </a:p>
        </p:txBody>
      </p:sp>
      <p:pic>
        <p:nvPicPr>
          <p:cNvPr id="754" name="Google Shape;7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600" y="2571750"/>
            <a:ext cx="2924224" cy="18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7"/>
          <p:cNvSpPr/>
          <p:nvPr/>
        </p:nvSpPr>
        <p:spPr>
          <a:xfrm>
            <a:off x="-48075" y="-174850"/>
            <a:ext cx="9352800" cy="5388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0" name="Google Shape;76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761" name="Google Shape;761;p27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2" name="Google Shape;7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5" y="60975"/>
            <a:ext cx="8920001" cy="50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768" name="Google Shape;768;p28"/>
          <p:cNvSpPr txBox="1"/>
          <p:nvPr>
            <p:ph idx="1" type="body"/>
          </p:nvPr>
        </p:nvSpPr>
        <p:spPr>
          <a:xfrm>
            <a:off x="720000" y="1063350"/>
            <a:ext cx="38520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Max min scalar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Standard scalar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hard encoded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Turned GVWR Class into an ordered classifier (light weight, medium weight, heavy weight)</a:t>
            </a:r>
            <a:endParaRPr/>
          </a:p>
        </p:txBody>
      </p:sp>
      <p:pic>
        <p:nvPicPr>
          <p:cNvPr id="769" name="Google Shape;7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375" y="546375"/>
            <a:ext cx="1951950" cy="19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975" y="2744000"/>
            <a:ext cx="2064300" cy="20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9"/>
          <p:cNvSpPr txBox="1"/>
          <p:nvPr>
            <p:ph type="title"/>
          </p:nvPr>
        </p:nvSpPr>
        <p:spPr>
          <a:xfrm>
            <a:off x="1505800" y="445025"/>
            <a:ext cx="69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776" name="Google Shape;776;p29"/>
          <p:cNvSpPr txBox="1"/>
          <p:nvPr>
            <p:ph idx="1" type="body"/>
          </p:nvPr>
        </p:nvSpPr>
        <p:spPr>
          <a:xfrm>
            <a:off x="1407450" y="1063350"/>
            <a:ext cx="70167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Regression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Poisson Regression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 Vector Regression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</a:t>
            </a:r>
            <a:endParaRPr/>
          </a:p>
        </p:txBody>
      </p:sp>
      <p:pic>
        <p:nvPicPr>
          <p:cNvPr id="777" name="Google Shape;7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612" y="286397"/>
            <a:ext cx="1954363" cy="21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900" y="2730200"/>
            <a:ext cx="29597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84" name="Google Shape;784;p30"/>
          <p:cNvSpPr txBox="1"/>
          <p:nvPr>
            <p:ph idx="1" type="body"/>
          </p:nvPr>
        </p:nvSpPr>
        <p:spPr>
          <a:xfrm>
            <a:off x="720000" y="1063345"/>
            <a:ext cx="77040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Performing Models (by RMSE):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CatBoost: 10665.3387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Random Forest: 10756.8602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XGBoost: 10791.4073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Gradient Boosting: 10856.2416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Poisson: 12618.6466</a:t>
            </a:r>
            <a:endParaRPr/>
          </a:p>
        </p:txBody>
      </p:sp>
      <p:pic>
        <p:nvPicPr>
          <p:cNvPr id="785" name="Google Shape;7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39172" y="647095"/>
            <a:ext cx="1802503" cy="206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500" y="3273768"/>
            <a:ext cx="3738025" cy="7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Outlook</a:t>
            </a:r>
            <a:endParaRPr/>
          </a:p>
        </p:txBody>
      </p:sp>
      <p:sp>
        <p:nvSpPr>
          <p:cNvPr id="792" name="Google Shape;792;p31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Overall, the entire market will shrink in 2025 and sales will fall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Electric cars will start appearing more, but the market will see a majority of gas cars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 10 years there is a peak / valley pattern in model year </a:t>
            </a:r>
            <a:endParaRPr/>
          </a:p>
        </p:txBody>
      </p:sp>
      <p:pic>
        <p:nvPicPr>
          <p:cNvPr id="793" name="Google Shape;7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0" y="1266525"/>
            <a:ext cx="2979800" cy="19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200" y="1266513"/>
            <a:ext cx="3204075" cy="2024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200" y="1301338"/>
            <a:ext cx="2979800" cy="19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of the Future</a:t>
            </a:r>
            <a:endParaRPr/>
          </a:p>
        </p:txBody>
      </p:sp>
      <p:sp>
        <p:nvSpPr>
          <p:cNvPr id="801" name="Google Shape;801;p32"/>
          <p:cNvSpPr txBox="1"/>
          <p:nvPr>
            <p:ph idx="1" type="body"/>
          </p:nvPr>
        </p:nvSpPr>
        <p:spPr>
          <a:xfrm>
            <a:off x="720000" y="1063341"/>
            <a:ext cx="7704000" cy="29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Gasoline: 25,500,000-26,000,000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Electrical: 250,000-300,000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Diesel: 105,000 - 110,000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Natural Gas: 25,000-33,500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Hydrogen: 2,500-5,000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2" name="Google Shape;8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975" y="911587"/>
            <a:ext cx="3320325" cy="33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