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embeddedFontLst>
    <p:embeddedFont>
      <p:font typeface="Kanit Light" panose="020B0604020202020204" charset="-34"/>
      <p:regular r:id="rId12"/>
    </p:embeddedFont>
    <p:embeddedFont>
      <p:font typeface="Martel Sans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1" d="100"/>
          <a:sy n="51" d="100"/>
        </p:scale>
        <p:origin x="10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4061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3706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3706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3706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D4D4D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463993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Multi-Model Deep Learning and Ensembling for Early Lung Cancer Detection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930491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Team:  </a:t>
            </a:r>
            <a:r>
              <a:rPr lang="en-US" sz="20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Junaid Shariff</a:t>
            </a:r>
            <a:endParaRPr lang="en-US" sz="2000" dirty="0"/>
          </a:p>
        </p:txBody>
      </p:sp>
      <p:sp>
        <p:nvSpPr>
          <p:cNvPr id="5" name="Text 2"/>
          <p:cNvSpPr/>
          <p:nvPr/>
        </p:nvSpPr>
        <p:spPr>
          <a:xfrm>
            <a:off x="793790" y="4582240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            Md Adan</a:t>
            </a:r>
            <a:endParaRPr lang="en-US" sz="2000" dirty="0"/>
          </a:p>
        </p:txBody>
      </p:sp>
      <p:sp>
        <p:nvSpPr>
          <p:cNvPr id="6" name="Text 3"/>
          <p:cNvSpPr/>
          <p:nvPr/>
        </p:nvSpPr>
        <p:spPr>
          <a:xfrm>
            <a:off x="793790" y="5166598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            Punith J</a:t>
            </a:r>
            <a:endParaRPr lang="en-US" sz="2000" dirty="0"/>
          </a:p>
        </p:txBody>
      </p:sp>
      <p:sp>
        <p:nvSpPr>
          <p:cNvPr id="7" name="Text 4"/>
          <p:cNvSpPr/>
          <p:nvPr/>
        </p:nvSpPr>
        <p:spPr>
          <a:xfrm>
            <a:off x="793790" y="578465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            Md Yousuf                                           </a:t>
            </a:r>
            <a:endParaRPr lang="en-US" sz="2000" dirty="0"/>
          </a:p>
        </p:txBody>
      </p:sp>
      <p:sp>
        <p:nvSpPr>
          <p:cNvPr id="8" name="Text 5"/>
          <p:cNvSpPr/>
          <p:nvPr/>
        </p:nvSpPr>
        <p:spPr>
          <a:xfrm>
            <a:off x="793790" y="6765607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844B30-45E9-DAF8-7118-E7167BB87078}"/>
              </a:ext>
            </a:extLst>
          </p:cNvPr>
          <p:cNvSpPr txBox="1"/>
          <p:nvPr/>
        </p:nvSpPr>
        <p:spPr>
          <a:xfrm>
            <a:off x="5372100" y="6765607"/>
            <a:ext cx="3562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GUIDE</a:t>
            </a:r>
            <a:r>
              <a:rPr lang="en-US" sz="2000" dirty="0"/>
              <a:t>: Dr Victor AI</a:t>
            </a:r>
            <a:endParaRPr lang="en-IN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34741"/>
            <a:ext cx="7825502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7700"/>
              </a:lnSpc>
              <a:buNone/>
            </a:pPr>
            <a:r>
              <a:rPr lang="en-US" sz="6150" dirty="0">
                <a:solidFill>
                  <a:srgbClr val="FFFFFF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A Race Against Time</a:t>
            </a:r>
            <a:endParaRPr lang="en-US" sz="6150" dirty="0"/>
          </a:p>
        </p:txBody>
      </p:sp>
      <p:sp>
        <p:nvSpPr>
          <p:cNvPr id="3" name="Text 1"/>
          <p:cNvSpPr/>
          <p:nvPr/>
        </p:nvSpPr>
        <p:spPr>
          <a:xfrm>
            <a:off x="793790" y="3257193"/>
            <a:ext cx="62447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100" dirty="0">
                <a:solidFill>
                  <a:srgbClr val="FFFF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Lung cancer is the leading cause of cancer-related deaths worldwide, claiming approximately 1.8 million lives annually. Its aggressive nature and often late-stage diagnosis make it particularly challenging to treat.</a:t>
            </a:r>
            <a:endParaRPr lang="en-US" sz="2100" dirty="0"/>
          </a:p>
        </p:txBody>
      </p:sp>
      <p:sp>
        <p:nvSpPr>
          <p:cNvPr id="4" name="Text 2"/>
          <p:cNvSpPr/>
          <p:nvPr/>
        </p:nvSpPr>
        <p:spPr>
          <a:xfrm>
            <a:off x="7599521" y="3257193"/>
            <a:ext cx="62447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100" dirty="0">
                <a:solidFill>
                  <a:srgbClr val="FCEC9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Early detection is critical</a:t>
            </a:r>
            <a:r>
              <a:rPr lang="en-US" sz="2100" dirty="0">
                <a:solidFill>
                  <a:srgbClr val="FFFF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, significantly improving survival rates and treatment efficacy. However, the complexity and variability of medical imaging and clinical data present a significant hurdle.</a:t>
            </a:r>
            <a:endParaRPr lang="en-US" sz="2100" dirty="0"/>
          </a:p>
        </p:txBody>
      </p:sp>
      <p:sp>
        <p:nvSpPr>
          <p:cNvPr id="5" name="Shape 3"/>
          <p:cNvSpPr/>
          <p:nvPr/>
        </p:nvSpPr>
        <p:spPr>
          <a:xfrm>
            <a:off x="801409" y="5886450"/>
            <a:ext cx="13042821" cy="1326713"/>
          </a:xfrm>
          <a:prstGeom prst="roundRect">
            <a:avLst>
              <a:gd name="adj" fmla="val 7181"/>
            </a:avLst>
          </a:prstGeom>
          <a:solidFill>
            <a:srgbClr val="022349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1020604" y="5999857"/>
            <a:ext cx="275869" cy="220718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 rot="10800000" flipV="1">
            <a:off x="1530906" y="6177319"/>
            <a:ext cx="12078891" cy="3175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Our solution leverages the power of </a:t>
            </a:r>
            <a:r>
              <a:rPr lang="en-US" sz="2000" b="1" dirty="0">
                <a:solidFill>
                  <a:srgbClr val="FFFF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Deep Learning</a:t>
            </a:r>
            <a:r>
              <a:rPr lang="en-US" sz="2000" dirty="0">
                <a:solidFill>
                  <a:srgbClr val="FFFF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, </a:t>
            </a:r>
            <a:r>
              <a:rPr lang="en-US" sz="2000" b="1" dirty="0">
                <a:solidFill>
                  <a:srgbClr val="FFFF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Ensemble Techniques</a:t>
            </a:r>
            <a:r>
              <a:rPr lang="en-US" sz="2000" dirty="0">
                <a:solidFill>
                  <a:srgbClr val="FFFF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, and </a:t>
            </a:r>
            <a:r>
              <a:rPr lang="en-US" sz="2000" b="1" dirty="0">
                <a:solidFill>
                  <a:srgbClr val="FFFF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Explainable AI</a:t>
            </a:r>
            <a:r>
              <a:rPr lang="en-US" sz="2000" dirty="0">
                <a:solidFill>
                  <a:srgbClr val="FFFF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to revolutionize early detection.</a:t>
            </a:r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D3DD2A-F7CF-2329-5496-18A6E1457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5492" y="7658100"/>
            <a:ext cx="3494908" cy="49422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9183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5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Key Objectives</a:t>
            </a:r>
            <a:endParaRPr lang="en-US" sz="45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502098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644253" y="2578179"/>
            <a:ext cx="359259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500" b="1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Multi-Modal Data Integration</a:t>
            </a:r>
            <a:endParaRPr lang="en-US" sz="2500" b="1" dirty="0"/>
          </a:p>
        </p:txBody>
      </p:sp>
      <p:sp>
        <p:nvSpPr>
          <p:cNvPr id="5" name="Text 2"/>
          <p:cNvSpPr/>
          <p:nvPr/>
        </p:nvSpPr>
        <p:spPr>
          <a:xfrm>
            <a:off x="1617880" y="3194744"/>
            <a:ext cx="552914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Utilize CT scans, X-rays, and clinical (CSV) data for a holistic view.</a:t>
            </a:r>
            <a:endParaRPr lang="en-US" sz="22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6884" y="2502098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8307348" y="2578179"/>
            <a:ext cx="313182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500" b="1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Advanced Model Training</a:t>
            </a:r>
            <a:endParaRPr lang="en-US" sz="2500" b="1" dirty="0"/>
          </a:p>
        </p:txBody>
      </p:sp>
      <p:sp>
        <p:nvSpPr>
          <p:cNvPr id="8" name="Text 4"/>
          <p:cNvSpPr/>
          <p:nvPr/>
        </p:nvSpPr>
        <p:spPr>
          <a:xfrm>
            <a:off x="8307347" y="3080028"/>
            <a:ext cx="552926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Train Convolutional Neural Networks (CNNs) and Multi-Layer Perceptrons (MLP) for precise binary classification (Cancer / No Cancer).</a:t>
            </a:r>
            <a:endParaRPr lang="en-US" sz="22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4922758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554419" y="5057418"/>
            <a:ext cx="547639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300" b="1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Enhanced Performance through Ensembling</a:t>
            </a:r>
            <a:endParaRPr lang="en-US" sz="2300" b="1" dirty="0"/>
          </a:p>
        </p:txBody>
      </p:sp>
      <p:sp>
        <p:nvSpPr>
          <p:cNvPr id="11" name="Text 6"/>
          <p:cNvSpPr/>
          <p:nvPr/>
        </p:nvSpPr>
        <p:spPr>
          <a:xfrm>
            <a:off x="1644253" y="5547836"/>
            <a:ext cx="552914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Improve diagnostic accuracy and robustness by integrating an ensemble averaging approach.</a:t>
            </a:r>
            <a:endParaRPr lang="en-US" sz="22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6884" y="4922758"/>
            <a:ext cx="566976" cy="566976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8360092" y="5057418"/>
            <a:ext cx="419338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b="1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Building Trust with Explainable A</a:t>
            </a:r>
            <a:r>
              <a:rPr lang="en-US" sz="24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I</a:t>
            </a:r>
            <a:endParaRPr lang="en-US" sz="2400" dirty="0"/>
          </a:p>
        </p:txBody>
      </p:sp>
      <p:sp>
        <p:nvSpPr>
          <p:cNvPr id="14" name="Text 8"/>
          <p:cNvSpPr/>
          <p:nvPr/>
        </p:nvSpPr>
        <p:spPr>
          <a:xfrm>
            <a:off x="8307348" y="5547836"/>
            <a:ext cx="552926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Implement Grad-CAM and LIME to provide transparency and interpretability to AI-driven decisions.</a:t>
            </a:r>
            <a:endParaRPr lang="en-US" sz="22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3A53C82-A611-7751-325F-D9362252C7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14533" y="7793257"/>
            <a:ext cx="2215867" cy="3733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1701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Models 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192774"/>
            <a:ext cx="56766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Medical Imaging Analysis (CT &amp; X-ray)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90" y="2785705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1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Leveraging powerful, pre-trained Convolutional Neural Networks (CNNs) to extract intricate patterns from visual data.</a:t>
            </a:r>
            <a:endParaRPr lang="en-US" sz="2100" dirty="0"/>
          </a:p>
        </p:txBody>
      </p:sp>
      <p:sp>
        <p:nvSpPr>
          <p:cNvPr id="5" name="Text 3"/>
          <p:cNvSpPr/>
          <p:nvPr/>
        </p:nvSpPr>
        <p:spPr>
          <a:xfrm>
            <a:off x="793790" y="401288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2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Models Used: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93790" y="4455081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220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EfficientNetB3</a:t>
            </a:r>
            <a:r>
              <a:rPr lang="en-US" sz="22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: Optimized for efficiency and accuracy.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93790" y="535328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220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ResNet50</a:t>
            </a:r>
            <a:r>
              <a:rPr lang="en-US" sz="22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: Known for deep residual learning.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93790" y="588383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210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DenseNet121</a:t>
            </a:r>
            <a:r>
              <a:rPr lang="en-US" sz="21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: Features dense connectivity for feature reuse.</a:t>
            </a:r>
            <a:endParaRPr lang="en-US" sz="2100" dirty="0"/>
          </a:p>
        </p:txBody>
      </p:sp>
      <p:sp>
        <p:nvSpPr>
          <p:cNvPr id="9" name="Text 7"/>
          <p:cNvSpPr/>
          <p:nvPr/>
        </p:nvSpPr>
        <p:spPr>
          <a:xfrm>
            <a:off x="793790" y="6870382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210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InceptionV3</a:t>
            </a:r>
            <a:r>
              <a:rPr lang="en-US" sz="21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: Excels in multi-scale feature extraction.</a:t>
            </a:r>
            <a:endParaRPr lang="en-US" sz="2100" dirty="0"/>
          </a:p>
        </p:txBody>
      </p:sp>
      <p:sp>
        <p:nvSpPr>
          <p:cNvPr id="10" name="Text 8"/>
          <p:cNvSpPr/>
          <p:nvPr/>
        </p:nvSpPr>
        <p:spPr>
          <a:xfrm>
            <a:off x="7599521" y="2192774"/>
            <a:ext cx="4431625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7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Clinical Data Processing (CSV)</a:t>
            </a:r>
            <a:endParaRPr lang="en-US" sz="2700" dirty="0"/>
          </a:p>
        </p:txBody>
      </p:sp>
      <p:sp>
        <p:nvSpPr>
          <p:cNvPr id="11" name="Text 9"/>
          <p:cNvSpPr/>
          <p:nvPr/>
        </p:nvSpPr>
        <p:spPr>
          <a:xfrm>
            <a:off x="7599521" y="284487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2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 Multi-Layer Perceptron (MLP) handles structured clinical data, identifying key diagnostic markers.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7599521" y="4375786"/>
            <a:ext cx="6244709" cy="132659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1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This ensures that patient history and other non-imaging factors are crucial components of the diagnostic process.</a:t>
            </a:r>
            <a:endParaRPr lang="en-US" sz="21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D44D0C-D19C-CC5C-F7D0-6FA008368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4243" y="7741661"/>
            <a:ext cx="2896157" cy="48793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15089" y="522822"/>
            <a:ext cx="5107781" cy="6384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00"/>
              </a:lnSpc>
              <a:buNone/>
            </a:pPr>
            <a:r>
              <a:rPr lang="en-US" sz="4000" dirty="0">
                <a:solidFill>
                  <a:srgbClr val="FFFFFF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Training &amp; Evaluation</a:t>
            </a:r>
            <a:endParaRPr lang="en-US" sz="4000" dirty="0"/>
          </a:p>
        </p:txBody>
      </p:sp>
      <p:sp>
        <p:nvSpPr>
          <p:cNvPr id="3" name="Text 1"/>
          <p:cNvSpPr/>
          <p:nvPr/>
        </p:nvSpPr>
        <p:spPr>
          <a:xfrm>
            <a:off x="715089" y="1603533"/>
            <a:ext cx="13200221" cy="6640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Our rigorous training and evaluation protocols ensure the reliability and precision of our models </a:t>
            </a:r>
          </a:p>
          <a:p>
            <a:pPr marL="0" indent="0" algn="ctr">
              <a:lnSpc>
                <a:spcPts val="25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across all data modalities.</a:t>
            </a:r>
            <a:endParaRPr lang="en-US" sz="2200" dirty="0"/>
          </a:p>
        </p:txBody>
      </p:sp>
      <p:sp>
        <p:nvSpPr>
          <p:cNvPr id="4" name="Shape 2"/>
          <p:cNvSpPr/>
          <p:nvPr/>
        </p:nvSpPr>
        <p:spPr>
          <a:xfrm>
            <a:off x="715089" y="2497336"/>
            <a:ext cx="4263866" cy="2469118"/>
          </a:xfrm>
          <a:prstGeom prst="roundRect">
            <a:avLst>
              <a:gd name="adj" fmla="val 3968"/>
            </a:avLst>
          </a:prstGeom>
          <a:solidFill>
            <a:srgbClr val="437066"/>
          </a:solidFill>
          <a:ln w="22860">
            <a:solidFill>
              <a:srgbClr val="5CC97B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5" name="Shape 3"/>
          <p:cNvSpPr/>
          <p:nvPr/>
        </p:nvSpPr>
        <p:spPr>
          <a:xfrm>
            <a:off x="737949" y="2520196"/>
            <a:ext cx="4218146" cy="612934"/>
          </a:xfrm>
          <a:prstGeom prst="roundRect">
            <a:avLst>
              <a:gd name="adj" fmla="val 9525"/>
            </a:avLst>
          </a:prstGeom>
          <a:solidFill>
            <a:srgbClr val="5CC97B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4"/>
          <p:cNvSpPr/>
          <p:nvPr/>
        </p:nvSpPr>
        <p:spPr>
          <a:xfrm>
            <a:off x="2693789" y="2631281"/>
            <a:ext cx="30646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1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942261" y="3337441"/>
            <a:ext cx="2553891" cy="319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CT Scan Training</a:t>
            </a:r>
            <a:endParaRPr lang="en-US" sz="2200" b="1" dirty="0"/>
          </a:p>
        </p:txBody>
      </p:sp>
      <p:sp>
        <p:nvSpPr>
          <p:cNvPr id="8" name="Text 6"/>
          <p:cNvSpPr/>
          <p:nvPr/>
        </p:nvSpPr>
        <p:spPr>
          <a:xfrm>
            <a:off x="942261" y="3779163"/>
            <a:ext cx="3809524" cy="653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Four distinct CNNs were trained independently on CT scan datasets</a:t>
            </a:r>
            <a:r>
              <a:rPr lang="en-US" sz="1600" dirty="0">
                <a:solidFill>
                  <a:srgbClr val="FFFF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.</a:t>
            </a:r>
            <a:endParaRPr lang="en-US" sz="1600" dirty="0"/>
          </a:p>
        </p:txBody>
      </p:sp>
      <p:sp>
        <p:nvSpPr>
          <p:cNvPr id="9" name="Shape 7"/>
          <p:cNvSpPr/>
          <p:nvPr/>
        </p:nvSpPr>
        <p:spPr>
          <a:xfrm>
            <a:off x="5183267" y="2497336"/>
            <a:ext cx="4263866" cy="2445502"/>
          </a:xfrm>
          <a:prstGeom prst="roundRect">
            <a:avLst>
              <a:gd name="adj" fmla="val 3968"/>
            </a:avLst>
          </a:prstGeom>
          <a:solidFill>
            <a:srgbClr val="437066"/>
          </a:solidFill>
          <a:ln w="22860">
            <a:solidFill>
              <a:srgbClr val="5E98F1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0" name="Shape 8"/>
          <p:cNvSpPr/>
          <p:nvPr/>
        </p:nvSpPr>
        <p:spPr>
          <a:xfrm>
            <a:off x="5206127" y="2520196"/>
            <a:ext cx="4218146" cy="612934"/>
          </a:xfrm>
          <a:prstGeom prst="roundRect">
            <a:avLst>
              <a:gd name="adj" fmla="val 9525"/>
            </a:avLst>
          </a:prstGeom>
          <a:solidFill>
            <a:srgbClr val="5E98F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1" name="Text 9"/>
          <p:cNvSpPr/>
          <p:nvPr/>
        </p:nvSpPr>
        <p:spPr>
          <a:xfrm>
            <a:off x="7161967" y="2631281"/>
            <a:ext cx="30646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2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5410438" y="3337441"/>
            <a:ext cx="2553891" cy="319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X-ray Training</a:t>
            </a:r>
            <a:endParaRPr lang="en-US" sz="2200" b="1" dirty="0"/>
          </a:p>
        </p:txBody>
      </p:sp>
      <p:sp>
        <p:nvSpPr>
          <p:cNvPr id="13" name="Text 11"/>
          <p:cNvSpPr/>
          <p:nvPr/>
        </p:nvSpPr>
        <p:spPr>
          <a:xfrm>
            <a:off x="5410438" y="3779163"/>
            <a:ext cx="3809524" cy="653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Another four CNNs were trained specifically for X-ray images.</a:t>
            </a:r>
            <a:endParaRPr lang="en-US" sz="2200" dirty="0"/>
          </a:p>
        </p:txBody>
      </p:sp>
      <p:sp>
        <p:nvSpPr>
          <p:cNvPr id="14" name="Shape 12"/>
          <p:cNvSpPr/>
          <p:nvPr/>
        </p:nvSpPr>
        <p:spPr>
          <a:xfrm>
            <a:off x="9651444" y="2497336"/>
            <a:ext cx="4263866" cy="2445502"/>
          </a:xfrm>
          <a:prstGeom prst="roundRect">
            <a:avLst>
              <a:gd name="adj" fmla="val 3968"/>
            </a:avLst>
          </a:prstGeom>
          <a:solidFill>
            <a:srgbClr val="437066"/>
          </a:solidFill>
          <a:ln w="22860">
            <a:solidFill>
              <a:srgbClr val="B05EF1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5" name="Shape 13"/>
          <p:cNvSpPr/>
          <p:nvPr/>
        </p:nvSpPr>
        <p:spPr>
          <a:xfrm>
            <a:off x="9674304" y="2520196"/>
            <a:ext cx="4218146" cy="612934"/>
          </a:xfrm>
          <a:prstGeom prst="roundRect">
            <a:avLst>
              <a:gd name="adj" fmla="val 9525"/>
            </a:avLst>
          </a:prstGeom>
          <a:solidFill>
            <a:srgbClr val="B05EF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6" name="Text 14"/>
          <p:cNvSpPr/>
          <p:nvPr/>
        </p:nvSpPr>
        <p:spPr>
          <a:xfrm>
            <a:off x="11630144" y="2631281"/>
            <a:ext cx="30646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3</a:t>
            </a:r>
            <a:endParaRPr lang="en-US" sz="2400" dirty="0"/>
          </a:p>
        </p:txBody>
      </p:sp>
      <p:sp>
        <p:nvSpPr>
          <p:cNvPr id="17" name="Text 15"/>
          <p:cNvSpPr/>
          <p:nvPr/>
        </p:nvSpPr>
        <p:spPr>
          <a:xfrm>
            <a:off x="9878616" y="3337441"/>
            <a:ext cx="2553891" cy="319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Clinical Data Training</a:t>
            </a:r>
            <a:endParaRPr lang="en-US" sz="2200" b="1" dirty="0"/>
          </a:p>
        </p:txBody>
      </p:sp>
      <p:sp>
        <p:nvSpPr>
          <p:cNvPr id="18" name="Text 16"/>
          <p:cNvSpPr/>
          <p:nvPr/>
        </p:nvSpPr>
        <p:spPr>
          <a:xfrm>
            <a:off x="9878616" y="3779163"/>
            <a:ext cx="3809524" cy="653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One MLP was trained to process the clinical CSV data.</a:t>
            </a:r>
            <a:endParaRPr lang="en-US" sz="2200" dirty="0"/>
          </a:p>
        </p:txBody>
      </p:sp>
      <p:sp>
        <p:nvSpPr>
          <p:cNvPr id="19" name="Text 17"/>
          <p:cNvSpPr/>
          <p:nvPr/>
        </p:nvSpPr>
        <p:spPr>
          <a:xfrm>
            <a:off x="5651183" y="5273182"/>
            <a:ext cx="332791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Key Performance Metrics</a:t>
            </a:r>
            <a:endParaRPr lang="en-US" sz="2400" dirty="0"/>
          </a:p>
        </p:txBody>
      </p:sp>
      <p:sp>
        <p:nvSpPr>
          <p:cNvPr id="20" name="Text 18"/>
          <p:cNvSpPr/>
          <p:nvPr/>
        </p:nvSpPr>
        <p:spPr>
          <a:xfrm>
            <a:off x="715089" y="6049149"/>
            <a:ext cx="13200221" cy="326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FFFF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To ensure comprehensive assessment, we evaluated our models using a robust suite of metrics:</a:t>
            </a:r>
            <a:endParaRPr lang="en-US" sz="2000" dirty="0"/>
          </a:p>
        </p:txBody>
      </p:sp>
      <p:sp>
        <p:nvSpPr>
          <p:cNvPr id="21" name="Text 19"/>
          <p:cNvSpPr/>
          <p:nvPr/>
        </p:nvSpPr>
        <p:spPr>
          <a:xfrm>
            <a:off x="737949" y="6539389"/>
            <a:ext cx="13200221" cy="326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2000" b="1" dirty="0">
                <a:solidFill>
                  <a:srgbClr val="FFFF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Accuracy</a:t>
            </a:r>
            <a:r>
              <a:rPr lang="en-US" sz="2000" dirty="0">
                <a:solidFill>
                  <a:srgbClr val="FFFF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, </a:t>
            </a:r>
            <a:r>
              <a:rPr lang="en-US" sz="2000" b="1" dirty="0">
                <a:solidFill>
                  <a:srgbClr val="FFFF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Precision</a:t>
            </a:r>
            <a:r>
              <a:rPr lang="en-US" sz="2000" dirty="0">
                <a:solidFill>
                  <a:srgbClr val="FFFF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, </a:t>
            </a:r>
            <a:r>
              <a:rPr lang="en-US" sz="2000" b="1" dirty="0">
                <a:solidFill>
                  <a:srgbClr val="FFFF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Recall</a:t>
            </a:r>
            <a:r>
              <a:rPr lang="en-US" sz="2000" dirty="0">
                <a:solidFill>
                  <a:srgbClr val="FFFF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, </a:t>
            </a:r>
            <a:r>
              <a:rPr lang="en-US" sz="2000" b="1" dirty="0">
                <a:solidFill>
                  <a:srgbClr val="FFFF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F1-Score</a:t>
            </a:r>
            <a:r>
              <a:rPr lang="en-US" sz="2000" dirty="0">
                <a:solidFill>
                  <a:srgbClr val="FFFF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: For overall model performance.</a:t>
            </a:r>
            <a:endParaRPr lang="en-US" sz="2000" dirty="0"/>
          </a:p>
        </p:txBody>
      </p:sp>
      <p:sp>
        <p:nvSpPr>
          <p:cNvPr id="22" name="Text 20"/>
          <p:cNvSpPr/>
          <p:nvPr/>
        </p:nvSpPr>
        <p:spPr>
          <a:xfrm>
            <a:off x="737949" y="6995389"/>
            <a:ext cx="13200221" cy="326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2000" b="1" dirty="0">
                <a:solidFill>
                  <a:srgbClr val="FFFF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ROC Curve</a:t>
            </a:r>
            <a:r>
              <a:rPr lang="en-US" sz="2000" dirty="0">
                <a:solidFill>
                  <a:srgbClr val="FFFF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: To assess sensitivity and specificity trade-offs.</a:t>
            </a:r>
            <a:endParaRPr lang="en-US" sz="2000" dirty="0"/>
          </a:p>
        </p:txBody>
      </p:sp>
      <p:sp>
        <p:nvSpPr>
          <p:cNvPr id="23" name="Text 21"/>
          <p:cNvSpPr/>
          <p:nvPr/>
        </p:nvSpPr>
        <p:spPr>
          <a:xfrm>
            <a:off x="715089" y="7447267"/>
            <a:ext cx="13200221" cy="326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2000" b="1" dirty="0">
                <a:solidFill>
                  <a:srgbClr val="FFFF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Cohen’s Kappa</a:t>
            </a:r>
            <a:r>
              <a:rPr lang="en-US" sz="2000" dirty="0">
                <a:solidFill>
                  <a:srgbClr val="FFFF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: For inter-rater agreement and consistency.</a:t>
            </a:r>
            <a:endParaRPr lang="en-US" sz="20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CD47158-1126-62CE-833A-5738E760B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8461" y="7778215"/>
            <a:ext cx="3191939" cy="4513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1638" y="566976"/>
            <a:ext cx="5724882" cy="6443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50"/>
              </a:lnSpc>
              <a:buNone/>
            </a:pPr>
            <a:r>
              <a:rPr lang="en-US" sz="40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The Power of Ensembling</a:t>
            </a:r>
            <a:endParaRPr lang="en-US" sz="40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638" y="1752481"/>
            <a:ext cx="6342102" cy="634210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574280" y="1706047"/>
            <a:ext cx="6342102" cy="13196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200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Method:</a:t>
            </a:r>
            <a:r>
              <a:rPr lang="en-US" sz="20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Our ensemble approach utilizes simple </a:t>
            </a:r>
            <a:r>
              <a:rPr lang="en-US" sz="2000" dirty="0">
                <a:solidFill>
                  <a:srgbClr val="437066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averaging of predictions</a:t>
            </a:r>
            <a:r>
              <a:rPr lang="en-US" sz="20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from individual models. This powerful yet straightforward technique merges the strengths of each component.</a:t>
            </a:r>
            <a:endParaRPr lang="en-US" sz="2000" dirty="0"/>
          </a:p>
        </p:txBody>
      </p:sp>
      <p:sp>
        <p:nvSpPr>
          <p:cNvPr id="5" name="Text 2"/>
          <p:cNvSpPr/>
          <p:nvPr/>
        </p:nvSpPr>
        <p:spPr>
          <a:xfrm>
            <a:off x="7574280" y="3251043"/>
            <a:ext cx="6342102" cy="18657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200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Integration:</a:t>
            </a:r>
            <a:r>
              <a:rPr lang="en-US" sz="20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For each modality—CT, X-ray, and clinical data—multiple models are ensembled to enhance diagnostic reliability. The final outputs from each ensembled modality are then presented individually, ensuring robust and modality-specific insights.</a:t>
            </a:r>
            <a:endParaRPr lang="en-US" sz="2000" dirty="0"/>
          </a:p>
        </p:txBody>
      </p:sp>
      <p:sp>
        <p:nvSpPr>
          <p:cNvPr id="6" name="Text 3"/>
          <p:cNvSpPr/>
          <p:nvPr/>
        </p:nvSpPr>
        <p:spPr>
          <a:xfrm>
            <a:off x="7574280" y="5393903"/>
            <a:ext cx="6342102" cy="12478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200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Benefits:</a:t>
            </a:r>
            <a:r>
              <a:rPr lang="en-US" sz="20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Ensembling leads to more stable and robust predictions, significantly reducing the risk of overfitting and enhancing generalization across diverse patient data.</a:t>
            </a:r>
            <a:endParaRPr lang="en-US" sz="2000" dirty="0"/>
          </a:p>
        </p:txBody>
      </p:sp>
      <p:sp>
        <p:nvSpPr>
          <p:cNvPr id="7" name="Text 4"/>
          <p:cNvSpPr/>
          <p:nvPr/>
        </p:nvSpPr>
        <p:spPr>
          <a:xfrm>
            <a:off x="7566660" y="6851733"/>
            <a:ext cx="6342102" cy="457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200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Final Output:</a:t>
            </a:r>
            <a:r>
              <a:rPr lang="en-US" sz="20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The ensemble delivers a confident </a:t>
            </a:r>
            <a:r>
              <a:rPr lang="en-US" sz="200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Cancer / No Cancer</a:t>
            </a:r>
            <a:r>
              <a:rPr lang="en-US" sz="20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prediction, informed by all available data modalities</a:t>
            </a:r>
            <a:r>
              <a:rPr lang="en-US" sz="16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.</a:t>
            </a:r>
            <a:endParaRPr 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103A5E-CA8C-27CA-1C73-553A64FB4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2227" y="7648658"/>
            <a:ext cx="3448173" cy="58094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5494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Explainable AI (XAI)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61735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Making AI Decisions Transparent and Trustworthy</a:t>
            </a:r>
            <a:endParaRPr lang="en-US" sz="2200" dirty="0"/>
          </a:p>
        </p:txBody>
      </p:sp>
      <p:sp>
        <p:nvSpPr>
          <p:cNvPr id="4" name="Shape 2"/>
          <p:cNvSpPr/>
          <p:nvPr/>
        </p:nvSpPr>
        <p:spPr>
          <a:xfrm>
            <a:off x="793790" y="3235404"/>
            <a:ext cx="13042821" cy="2047994"/>
          </a:xfrm>
          <a:prstGeom prst="roundRect">
            <a:avLst>
              <a:gd name="adj" fmla="val 4652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5" name="Shape 3"/>
          <p:cNvSpPr/>
          <p:nvPr/>
        </p:nvSpPr>
        <p:spPr>
          <a:xfrm>
            <a:off x="786170" y="3470910"/>
            <a:ext cx="6513790" cy="2032754"/>
          </a:xfrm>
          <a:prstGeom prst="roundRect">
            <a:avLst>
              <a:gd name="adj" fmla="val 4687"/>
            </a:avLst>
          </a:prstGeom>
          <a:solidFill>
            <a:srgbClr val="DFECE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4"/>
          <p:cNvSpPr/>
          <p:nvPr/>
        </p:nvSpPr>
        <p:spPr>
          <a:xfrm>
            <a:off x="1028224" y="3469838"/>
            <a:ext cx="356175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00000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Grad-CAM: Visualizing </a:t>
            </a:r>
            <a:r>
              <a:rPr lang="en-US" sz="2300" dirty="0">
                <a:solidFill>
                  <a:srgbClr val="000000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Focus</a:t>
            </a:r>
            <a:endParaRPr lang="en-US" sz="2300" dirty="0"/>
          </a:p>
        </p:txBody>
      </p:sp>
      <p:sp>
        <p:nvSpPr>
          <p:cNvPr id="7" name="Text 5"/>
          <p:cNvSpPr/>
          <p:nvPr/>
        </p:nvSpPr>
        <p:spPr>
          <a:xfrm>
            <a:off x="1028224" y="3960257"/>
            <a:ext cx="572000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Generates heatmaps over CT/X-ray images, highlighting the exact lung regions that contributed most to the AI's diagnosis.</a:t>
            </a:r>
            <a:endParaRPr lang="en-US" sz="2000" dirty="0"/>
          </a:p>
        </p:txBody>
      </p:sp>
      <p:sp>
        <p:nvSpPr>
          <p:cNvPr id="8" name="Shape 6"/>
          <p:cNvSpPr/>
          <p:nvPr/>
        </p:nvSpPr>
        <p:spPr>
          <a:xfrm>
            <a:off x="7330441" y="3452280"/>
            <a:ext cx="6513790" cy="2032754"/>
          </a:xfrm>
          <a:prstGeom prst="rect">
            <a:avLst/>
          </a:prstGeom>
          <a:solidFill>
            <a:srgbClr val="DFECE9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9" name="Shape 7"/>
          <p:cNvSpPr/>
          <p:nvPr/>
        </p:nvSpPr>
        <p:spPr>
          <a:xfrm>
            <a:off x="7315200" y="3243024"/>
            <a:ext cx="30480" cy="2032754"/>
          </a:xfrm>
          <a:prstGeom prst="roundRect">
            <a:avLst>
              <a:gd name="adj" fmla="val 312558"/>
            </a:avLst>
          </a:prstGeom>
          <a:solidFill>
            <a:srgbClr val="C5D2C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0" name="Text 8"/>
          <p:cNvSpPr/>
          <p:nvPr/>
        </p:nvSpPr>
        <p:spPr>
          <a:xfrm>
            <a:off x="7882176" y="3469838"/>
            <a:ext cx="379380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300" dirty="0">
                <a:solidFill>
                  <a:srgbClr val="000000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LIME: Unveiling Feature Impact</a:t>
            </a:r>
            <a:endParaRPr lang="en-US" sz="2300" dirty="0"/>
          </a:p>
        </p:txBody>
      </p:sp>
      <p:sp>
        <p:nvSpPr>
          <p:cNvPr id="11" name="Text 9"/>
          <p:cNvSpPr/>
          <p:nvPr/>
        </p:nvSpPr>
        <p:spPr>
          <a:xfrm>
            <a:off x="7882176" y="3960257"/>
            <a:ext cx="572000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Provides local explanations for clinical data (CSV) and even within images, revealing which specific features were most influential in the AI's decision.</a:t>
            </a:r>
            <a:endParaRPr lang="en-US" sz="2000" dirty="0"/>
          </a:p>
        </p:txBody>
      </p:sp>
      <p:sp>
        <p:nvSpPr>
          <p:cNvPr id="12" name="Shape 10"/>
          <p:cNvSpPr/>
          <p:nvPr/>
        </p:nvSpPr>
        <p:spPr>
          <a:xfrm>
            <a:off x="7031712" y="3975854"/>
            <a:ext cx="566976" cy="566976"/>
          </a:xfrm>
          <a:prstGeom prst="roundRect">
            <a:avLst>
              <a:gd name="adj" fmla="val 16803"/>
            </a:avLst>
          </a:prstGeom>
          <a:solidFill>
            <a:srgbClr val="4D4D4D"/>
          </a:solidFill>
          <a:ln w="30480">
            <a:solidFill>
              <a:srgbClr val="C5D2C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pic>
        <p:nvPicPr>
          <p:cNvPr id="1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397" y="4082177"/>
            <a:ext cx="283488" cy="354330"/>
          </a:xfrm>
          <a:prstGeom prst="rect">
            <a:avLst/>
          </a:prstGeom>
        </p:spPr>
      </p:pic>
      <p:sp>
        <p:nvSpPr>
          <p:cNvPr id="14" name="Text 11"/>
          <p:cNvSpPr/>
          <p:nvPr/>
        </p:nvSpPr>
        <p:spPr>
          <a:xfrm>
            <a:off x="994350" y="5974381"/>
            <a:ext cx="1270265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2100" dirty="0">
                <a:solidFill>
                  <a:srgbClr val="FFFF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By integrating XAI, we empower healthcare professionals with interpretable AI insights, fostering trust and facilitating informed clinical decisions.</a:t>
            </a:r>
            <a:endParaRPr lang="en-US" sz="2100" dirty="0"/>
          </a:p>
        </p:txBody>
      </p:sp>
      <p:sp>
        <p:nvSpPr>
          <p:cNvPr id="15" name="Shape 12"/>
          <p:cNvSpPr/>
          <p:nvPr/>
        </p:nvSpPr>
        <p:spPr>
          <a:xfrm>
            <a:off x="793790" y="5538549"/>
            <a:ext cx="30480" cy="1236107"/>
          </a:xfrm>
          <a:prstGeom prst="rect">
            <a:avLst/>
          </a:prstGeom>
          <a:solidFill>
            <a:srgbClr val="437066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C379D6F-427A-8A8C-F971-B047AEC5FA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04502" y="7719424"/>
            <a:ext cx="2425898" cy="3989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4143" y="601147"/>
            <a:ext cx="5458420" cy="6823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350"/>
              </a:lnSpc>
              <a:buNone/>
            </a:pPr>
            <a:r>
              <a:rPr lang="en-US" sz="42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Compelling Results</a:t>
            </a:r>
            <a:endParaRPr lang="en-US" sz="4250" dirty="0"/>
          </a:p>
        </p:txBody>
      </p:sp>
      <p:sp>
        <p:nvSpPr>
          <p:cNvPr id="3" name="Shape 1"/>
          <p:cNvSpPr/>
          <p:nvPr/>
        </p:nvSpPr>
        <p:spPr>
          <a:xfrm>
            <a:off x="764143" y="1720096"/>
            <a:ext cx="6441877" cy="2844998"/>
          </a:xfrm>
          <a:prstGeom prst="roundRect">
            <a:avLst>
              <a:gd name="adj" fmla="val 3223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Shape 2"/>
          <p:cNvSpPr/>
          <p:nvPr/>
        </p:nvSpPr>
        <p:spPr>
          <a:xfrm>
            <a:off x="990005" y="1945958"/>
            <a:ext cx="654963" cy="654963"/>
          </a:xfrm>
          <a:prstGeom prst="roundRect">
            <a:avLst>
              <a:gd name="adj" fmla="val 13959698"/>
            </a:avLst>
          </a:prstGeom>
          <a:solidFill>
            <a:srgbClr val="437066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146" y="2089190"/>
            <a:ext cx="294680" cy="368379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88952" y="2114431"/>
            <a:ext cx="2776299" cy="3411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5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Ensemble Outperforms</a:t>
            </a:r>
            <a:endParaRPr lang="en-US" sz="2500" dirty="0"/>
          </a:p>
        </p:txBody>
      </p:sp>
      <p:sp>
        <p:nvSpPr>
          <p:cNvPr id="7" name="Text 4"/>
          <p:cNvSpPr/>
          <p:nvPr/>
        </p:nvSpPr>
        <p:spPr>
          <a:xfrm>
            <a:off x="990005" y="2892147"/>
            <a:ext cx="5990153" cy="10479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1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Our ensemble model consistently demonstrates superior performance compared to individual models, validating the strength of multi-modal integration.</a:t>
            </a:r>
            <a:endParaRPr lang="en-US" sz="2100" dirty="0"/>
          </a:p>
        </p:txBody>
      </p:sp>
      <p:sp>
        <p:nvSpPr>
          <p:cNvPr id="8" name="Shape 5"/>
          <p:cNvSpPr/>
          <p:nvPr/>
        </p:nvSpPr>
        <p:spPr>
          <a:xfrm>
            <a:off x="7424261" y="1720096"/>
            <a:ext cx="6441996" cy="2844998"/>
          </a:xfrm>
          <a:prstGeom prst="roundRect">
            <a:avLst>
              <a:gd name="adj" fmla="val 3223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9" name="Shape 6"/>
          <p:cNvSpPr/>
          <p:nvPr/>
        </p:nvSpPr>
        <p:spPr>
          <a:xfrm>
            <a:off x="7650123" y="1945958"/>
            <a:ext cx="654963" cy="654963"/>
          </a:xfrm>
          <a:prstGeom prst="roundRect">
            <a:avLst>
              <a:gd name="adj" fmla="val 13959698"/>
            </a:avLst>
          </a:prstGeom>
          <a:solidFill>
            <a:srgbClr val="437066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0264" y="2089190"/>
            <a:ext cx="294680" cy="368379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8530948" y="2164557"/>
            <a:ext cx="3694986" cy="3411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5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Robust Performance Indicators</a:t>
            </a:r>
            <a:endParaRPr lang="en-US" sz="2500" dirty="0"/>
          </a:p>
        </p:txBody>
      </p:sp>
      <p:sp>
        <p:nvSpPr>
          <p:cNvPr id="12" name="Text 8"/>
          <p:cNvSpPr/>
          <p:nvPr/>
        </p:nvSpPr>
        <p:spPr>
          <a:xfrm>
            <a:off x="7650122" y="2965967"/>
            <a:ext cx="5990273" cy="6986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1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Detailed ROC curves and confusion matrices underscore the high sensitivity and specificity of our system.</a:t>
            </a:r>
            <a:endParaRPr lang="en-US" sz="2100" dirty="0"/>
          </a:p>
        </p:txBody>
      </p:sp>
      <p:sp>
        <p:nvSpPr>
          <p:cNvPr id="13" name="Shape 9"/>
          <p:cNvSpPr/>
          <p:nvPr/>
        </p:nvSpPr>
        <p:spPr>
          <a:xfrm>
            <a:off x="802242" y="4783336"/>
            <a:ext cx="6441877" cy="2844998"/>
          </a:xfrm>
          <a:prstGeom prst="roundRect">
            <a:avLst>
              <a:gd name="adj" fmla="val 3223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4" name="Shape 10"/>
          <p:cNvSpPr/>
          <p:nvPr/>
        </p:nvSpPr>
        <p:spPr>
          <a:xfrm>
            <a:off x="990005" y="5009198"/>
            <a:ext cx="654963" cy="654963"/>
          </a:xfrm>
          <a:prstGeom prst="roundRect">
            <a:avLst>
              <a:gd name="adj" fmla="val 13959698"/>
            </a:avLst>
          </a:prstGeom>
          <a:solidFill>
            <a:srgbClr val="437066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0146" y="5152430"/>
            <a:ext cx="294680" cy="368379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1863090" y="5152489"/>
            <a:ext cx="2729151" cy="3411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5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High Consistency</a:t>
            </a:r>
            <a:endParaRPr lang="en-US" sz="2500" dirty="0"/>
          </a:p>
        </p:txBody>
      </p:sp>
      <p:sp>
        <p:nvSpPr>
          <p:cNvPr id="17" name="Text 12"/>
          <p:cNvSpPr/>
          <p:nvPr/>
        </p:nvSpPr>
        <p:spPr>
          <a:xfrm>
            <a:off x="1170146" y="5900084"/>
            <a:ext cx="5990153" cy="10479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1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 strong Cohen’s Kappa score confirms excellent agreement and reliability in predictions, ensuring diagnostic consistency.</a:t>
            </a:r>
            <a:endParaRPr lang="en-US" sz="2100" dirty="0"/>
          </a:p>
        </p:txBody>
      </p:sp>
      <p:sp>
        <p:nvSpPr>
          <p:cNvPr id="18" name="Shape 13"/>
          <p:cNvSpPr/>
          <p:nvPr/>
        </p:nvSpPr>
        <p:spPr>
          <a:xfrm>
            <a:off x="7424261" y="4783336"/>
            <a:ext cx="6441996" cy="2844998"/>
          </a:xfrm>
          <a:prstGeom prst="roundRect">
            <a:avLst>
              <a:gd name="adj" fmla="val 3223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9" name="Shape 14"/>
          <p:cNvSpPr/>
          <p:nvPr/>
        </p:nvSpPr>
        <p:spPr>
          <a:xfrm>
            <a:off x="7650123" y="5009198"/>
            <a:ext cx="654963" cy="654963"/>
          </a:xfrm>
          <a:prstGeom prst="roundRect">
            <a:avLst>
              <a:gd name="adj" fmla="val 13959698"/>
            </a:avLst>
          </a:prstGeom>
          <a:solidFill>
            <a:srgbClr val="437066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2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0264" y="5152430"/>
            <a:ext cx="294680" cy="368379"/>
          </a:xfrm>
          <a:prstGeom prst="rect">
            <a:avLst/>
          </a:prstGeom>
        </p:spPr>
      </p:pic>
      <p:sp>
        <p:nvSpPr>
          <p:cNvPr id="21" name="Text 15"/>
          <p:cNvSpPr/>
          <p:nvPr/>
        </p:nvSpPr>
        <p:spPr>
          <a:xfrm>
            <a:off x="8530948" y="5235775"/>
            <a:ext cx="3076099" cy="3411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5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Interpretability at its Core</a:t>
            </a:r>
            <a:endParaRPr lang="en-US" sz="2500" dirty="0"/>
          </a:p>
        </p:txBody>
      </p:sp>
      <p:sp>
        <p:nvSpPr>
          <p:cNvPr id="22" name="Text 16"/>
          <p:cNvSpPr/>
          <p:nvPr/>
        </p:nvSpPr>
        <p:spPr>
          <a:xfrm>
            <a:off x="7721561" y="5882403"/>
            <a:ext cx="5990273" cy="10479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1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Visual outputs, including Grad-CAM heatmaps and LIME feature importance plots, provide clear, actionable insights into AI decisions.</a:t>
            </a:r>
            <a:endParaRPr lang="en-US" sz="21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1194A0C-4D40-76B4-E2F9-546145FCA4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80543" y="7628334"/>
            <a:ext cx="3149857" cy="53068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15258"/>
            <a:ext cx="8818602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7700"/>
              </a:lnSpc>
              <a:buNone/>
            </a:pPr>
            <a:r>
              <a:rPr lang="en-US" sz="6150" dirty="0">
                <a:solidFill>
                  <a:srgbClr val="FFFFFF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Conclusion &amp; Future Work</a:t>
            </a:r>
            <a:endParaRPr lang="en-US" sz="6150" dirty="0"/>
          </a:p>
        </p:txBody>
      </p:sp>
      <p:sp>
        <p:nvSpPr>
          <p:cNvPr id="3" name="Text 1"/>
          <p:cNvSpPr/>
          <p:nvPr/>
        </p:nvSpPr>
        <p:spPr>
          <a:xfrm>
            <a:off x="793790" y="2547104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2100" dirty="0">
                <a:solidFill>
                  <a:srgbClr val="FFFF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This research demonstrates that integrating multi-modal deep learning with ensemble techniques significantly enhances early lung cancer detection. Coupling this with Explainable AI builds essential trust, bridging the gap between advanced AI and clinical application.</a:t>
            </a:r>
            <a:endParaRPr lang="en-US" sz="2100" dirty="0"/>
          </a:p>
        </p:txBody>
      </p:sp>
      <p:sp>
        <p:nvSpPr>
          <p:cNvPr id="4" name="Text 2"/>
          <p:cNvSpPr/>
          <p:nvPr/>
        </p:nvSpPr>
        <p:spPr>
          <a:xfrm>
            <a:off x="793790" y="411777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500" dirty="0">
                <a:solidFill>
                  <a:srgbClr val="FFFFFF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Key Takeaways:</a:t>
            </a:r>
            <a:endParaRPr lang="en-US" sz="2500" dirty="0"/>
          </a:p>
        </p:txBody>
      </p:sp>
      <p:sp>
        <p:nvSpPr>
          <p:cNvPr id="5" name="Text 3"/>
          <p:cNvSpPr/>
          <p:nvPr/>
        </p:nvSpPr>
        <p:spPr>
          <a:xfrm>
            <a:off x="793790" y="478422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100" dirty="0">
                <a:solidFill>
                  <a:srgbClr val="FFFF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Multi-modal data (CT, X-ray, CSV) provides a comprehensive diagnostic foundation.</a:t>
            </a:r>
            <a:endParaRPr lang="en-US" sz="2100" dirty="0"/>
          </a:p>
        </p:txBody>
      </p:sp>
      <p:sp>
        <p:nvSpPr>
          <p:cNvPr id="6" name="Text 4"/>
          <p:cNvSpPr/>
          <p:nvPr/>
        </p:nvSpPr>
        <p:spPr>
          <a:xfrm>
            <a:off x="793790" y="5762506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100" dirty="0">
                <a:solidFill>
                  <a:srgbClr val="FFFF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Ensembling predictions dramatically improves model robustness and accuracy.</a:t>
            </a:r>
            <a:endParaRPr lang="en-US" sz="2100" dirty="0"/>
          </a:p>
        </p:txBody>
      </p:sp>
      <p:sp>
        <p:nvSpPr>
          <p:cNvPr id="7" name="Text 5"/>
          <p:cNvSpPr/>
          <p:nvPr/>
        </p:nvSpPr>
        <p:spPr>
          <a:xfrm>
            <a:off x="793790" y="6658451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100" dirty="0">
                <a:solidFill>
                  <a:srgbClr val="FFFF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XAI tools (Grad-CAM, LIME) foster transparency and clinician confidence.</a:t>
            </a:r>
            <a:endParaRPr lang="en-US" sz="2100" dirty="0"/>
          </a:p>
        </p:txBody>
      </p:sp>
      <p:sp>
        <p:nvSpPr>
          <p:cNvPr id="8" name="Text 6"/>
          <p:cNvSpPr/>
          <p:nvPr/>
        </p:nvSpPr>
        <p:spPr>
          <a:xfrm>
            <a:off x="7599521" y="411777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500" dirty="0">
                <a:solidFill>
                  <a:srgbClr val="FFFFFF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Next Steps:</a:t>
            </a:r>
            <a:endParaRPr lang="en-US" sz="2500" dirty="0"/>
          </a:p>
        </p:txBody>
      </p:sp>
      <p:sp>
        <p:nvSpPr>
          <p:cNvPr id="9" name="Text 7"/>
          <p:cNvSpPr/>
          <p:nvPr/>
        </p:nvSpPr>
        <p:spPr>
          <a:xfrm>
            <a:off x="7599521" y="4698921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100" dirty="0">
                <a:solidFill>
                  <a:srgbClr val="FFFF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Expand to larger and more diverse datasets for broader generalization.</a:t>
            </a:r>
            <a:endParaRPr lang="en-US" sz="2100" dirty="0"/>
          </a:p>
        </p:txBody>
      </p:sp>
      <p:sp>
        <p:nvSpPr>
          <p:cNvPr id="10" name="Text 8"/>
          <p:cNvSpPr/>
          <p:nvPr/>
        </p:nvSpPr>
        <p:spPr>
          <a:xfrm>
            <a:off x="7599521" y="560963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100" dirty="0">
                <a:solidFill>
                  <a:srgbClr val="FFFF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Explore advanced deep learning architectures, including transformer models.</a:t>
            </a:r>
            <a:endParaRPr lang="en-US" sz="2100" dirty="0"/>
          </a:p>
        </p:txBody>
      </p:sp>
      <p:sp>
        <p:nvSpPr>
          <p:cNvPr id="11" name="Text 9"/>
          <p:cNvSpPr/>
          <p:nvPr/>
        </p:nvSpPr>
        <p:spPr>
          <a:xfrm>
            <a:off x="7599521" y="6488311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100" dirty="0">
                <a:solidFill>
                  <a:srgbClr val="FFFF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Focus on real-world deployment and integration into clinical workflows for practical impact.</a:t>
            </a:r>
            <a:endParaRPr lang="en-US" sz="21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4CE1C6-92D0-E3A2-829E-0C9BDEA36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3253" y="7761923"/>
            <a:ext cx="3307147" cy="46767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832</Words>
  <Application>Microsoft Office PowerPoint</Application>
  <PresentationFormat>Custom</PresentationFormat>
  <Paragraphs>87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Kanit Light</vt:lpstr>
      <vt:lpstr>Martel Sans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shariffjunaid2004@gmail.com</cp:lastModifiedBy>
  <cp:revision>4</cp:revision>
  <dcterms:created xsi:type="dcterms:W3CDTF">2025-08-29T19:15:18Z</dcterms:created>
  <dcterms:modified xsi:type="dcterms:W3CDTF">2025-08-31T10:22:36Z</dcterms:modified>
</cp:coreProperties>
</file>